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88" r:id="rId2"/>
    <p:sldId id="291" r:id="rId3"/>
    <p:sldId id="292" r:id="rId4"/>
    <p:sldId id="293" r:id="rId5"/>
    <p:sldId id="294" r:id="rId6"/>
    <p:sldId id="295" r:id="rId7"/>
    <p:sldId id="296" r:id="rId8"/>
    <p:sldId id="297" r:id="rId9"/>
    <p:sldId id="298" r:id="rId1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an Carlos Torres Pérez"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63" autoAdjust="0"/>
  </p:normalViewPr>
  <p:slideViewPr>
    <p:cSldViewPr snapToGrid="0" snapToObjects="1">
      <p:cViewPr varScale="1">
        <p:scale>
          <a:sx n="63" d="100"/>
          <a:sy n="63" d="100"/>
        </p:scale>
        <p:origin x="-240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1BF13-AC05-5F40-826A-41C6ECB23C74}" type="datetimeFigureOut">
              <a:rPr lang="es-ES" smtClean="0"/>
              <a:t>08/02/11</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A4386-2746-4440-8F55-F2A40B6AA52B}" type="slidenum">
              <a:rPr lang="es-ES" smtClean="0"/>
              <a:t>‹Nr.›</a:t>
            </a:fld>
            <a:endParaRPr lang="es-ES"/>
          </a:p>
        </p:txBody>
      </p:sp>
    </p:spTree>
    <p:extLst>
      <p:ext uri="{BB962C8B-B14F-4D97-AF65-F5344CB8AC3E}">
        <p14:creationId xmlns:p14="http://schemas.microsoft.com/office/powerpoint/2010/main" val="4078244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F2ACD4-661A-EA4E-8761-110C7105D275}" type="slidenum">
              <a:rPr lang="es-ES" smtClean="0"/>
              <a:t>1</a:t>
            </a:fld>
            <a:endParaRPr lang="es-ES"/>
          </a:p>
        </p:txBody>
      </p:sp>
    </p:spTree>
    <p:extLst>
      <p:ext uri="{BB962C8B-B14F-4D97-AF65-F5344CB8AC3E}">
        <p14:creationId xmlns:p14="http://schemas.microsoft.com/office/powerpoint/2010/main" val="428360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Supongamos ahora</a:t>
            </a:r>
            <a:r>
              <a:rPr lang="es-ES" baseline="0" dirty="0" smtClean="0"/>
              <a:t> que necesitamos almacenar la dirección </a:t>
            </a:r>
            <a:r>
              <a:rPr lang="es-ES" baseline="0" dirty="0" err="1" smtClean="0"/>
              <a:t>pNombres</a:t>
            </a:r>
            <a:r>
              <a:rPr lang="es-ES" baseline="0" dirty="0" smtClean="0"/>
              <a:t>, dirección de comienzo del arreglo de punteros, en otra variable q. ¿cómo definiríamos esa variable?</a:t>
            </a:r>
          </a:p>
          <a:p>
            <a:r>
              <a:rPr lang="es-ES" baseline="0" dirty="0" smtClean="0"/>
              <a:t>La respuesta la obtenemos si respondemos a esta otra pregunta, ¿a quién apunta </a:t>
            </a:r>
            <a:r>
              <a:rPr lang="es-ES" baseline="0" dirty="0" err="1" smtClean="0"/>
              <a:t>pNombres</a:t>
            </a:r>
            <a:r>
              <a:rPr lang="es-ES" baseline="0" dirty="0" smtClean="0"/>
              <a:t>?.....</a:t>
            </a:r>
          </a:p>
          <a:p>
            <a:r>
              <a:rPr lang="es-ES" baseline="0" dirty="0" err="1" smtClean="0"/>
              <a:t>pNombres</a:t>
            </a:r>
            <a:r>
              <a:rPr lang="es-ES" baseline="0" dirty="0" smtClean="0"/>
              <a:t> apunta al primer elemento del arreglo de punteros; esto es, a </a:t>
            </a:r>
            <a:r>
              <a:rPr lang="es-ES" baseline="0" dirty="0" err="1" smtClean="0"/>
              <a:t>pNombres</a:t>
            </a:r>
            <a:r>
              <a:rPr lang="es-ES" baseline="0" dirty="0" smtClean="0"/>
              <a:t>[0] que es un puntero a un </a:t>
            </a:r>
            <a:r>
              <a:rPr lang="es-ES" baseline="0" dirty="0" err="1" smtClean="0"/>
              <a:t>char</a:t>
            </a:r>
            <a:r>
              <a:rPr lang="es-ES" baseline="0" dirty="0" smtClean="0"/>
              <a:t>. Entonces </a:t>
            </a:r>
            <a:r>
              <a:rPr lang="es-ES" baseline="0" dirty="0" err="1" smtClean="0"/>
              <a:t>pNombres</a:t>
            </a:r>
            <a:r>
              <a:rPr lang="es-ES" baseline="0" dirty="0" smtClean="0"/>
              <a:t> apunta a un puntero que a su vez apunta a un </a:t>
            </a:r>
            <a:r>
              <a:rPr lang="es-ES" baseline="0" dirty="0" err="1" smtClean="0"/>
              <a:t>char</a:t>
            </a:r>
            <a:r>
              <a:rPr lang="es-ES" baseline="0" dirty="0" smtClean="0"/>
              <a:t>. Por lo tanto, q tiene que ser definida para que pueda almacenar un puntero a un puntero a un </a:t>
            </a:r>
            <a:r>
              <a:rPr lang="es-ES" baseline="0" dirty="0" err="1" smtClean="0"/>
              <a:t>char</a:t>
            </a:r>
            <a:r>
              <a:rPr lang="es-ES" baseline="0" dirty="0" smtClean="0"/>
              <a:t>.</a:t>
            </a:r>
          </a:p>
          <a:p>
            <a:r>
              <a:rPr lang="es-ES" baseline="0" dirty="0" smtClean="0"/>
              <a:t>A ese tipo de variable se le conoce como puntero a puntero.</a:t>
            </a:r>
          </a:p>
          <a:p>
            <a:endParaRPr lang="es-ES" dirty="0"/>
          </a:p>
        </p:txBody>
      </p:sp>
      <p:sp>
        <p:nvSpPr>
          <p:cNvPr id="4" name="Marcador de número de diapositiva 3"/>
          <p:cNvSpPr>
            <a:spLocks noGrp="1"/>
          </p:cNvSpPr>
          <p:nvPr>
            <p:ph type="sldNum" sz="quarter" idx="10"/>
          </p:nvPr>
        </p:nvSpPr>
        <p:spPr/>
        <p:txBody>
          <a:bodyPr/>
          <a:lstStyle/>
          <a:p>
            <a:fld id="{64AA4386-2746-4440-8F55-F2A40B6AA52B}" type="slidenum">
              <a:rPr lang="es-ES" smtClean="0"/>
              <a:t>2</a:t>
            </a:fld>
            <a:endParaRPr lang="es-ES"/>
          </a:p>
        </p:txBody>
      </p:sp>
    </p:spTree>
    <p:extLst>
      <p:ext uri="{BB962C8B-B14F-4D97-AF65-F5344CB8AC3E}">
        <p14:creationId xmlns:p14="http://schemas.microsoft.com/office/powerpoint/2010/main" val="253737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Se dice que p es una variable con un nivel de </a:t>
            </a:r>
            <a:r>
              <a:rPr lang="es-ES" baseline="0" dirty="0" err="1" smtClean="0"/>
              <a:t>indirección</a:t>
            </a:r>
            <a:r>
              <a:rPr lang="es-ES" baseline="0" dirty="0" smtClean="0"/>
              <a:t> y que </a:t>
            </a:r>
            <a:r>
              <a:rPr lang="es-ES" baseline="0" dirty="0" err="1" smtClean="0"/>
              <a:t>pp</a:t>
            </a:r>
            <a:r>
              <a:rPr lang="es-ES" baseline="0" dirty="0" smtClean="0"/>
              <a:t> es una variable con dos niveles de </a:t>
            </a:r>
            <a:r>
              <a:rPr lang="es-ES" baseline="0" dirty="0" err="1" smtClean="0"/>
              <a:t>indirección</a:t>
            </a:r>
            <a:r>
              <a:rPr lang="es-ES" baseline="0" dirty="0" smtClean="0"/>
              <a:t>.</a:t>
            </a:r>
          </a:p>
          <a:p>
            <a:r>
              <a:rPr lang="es-ES" baseline="0" dirty="0" smtClean="0"/>
              <a:t>¿Cuantos niveles de </a:t>
            </a:r>
            <a:r>
              <a:rPr lang="es-ES" baseline="0" dirty="0" err="1" smtClean="0"/>
              <a:t>indirección</a:t>
            </a:r>
            <a:r>
              <a:rPr lang="es-ES" baseline="0" dirty="0" smtClean="0"/>
              <a:t> son permitidos? No existe un limite, se pueden usar los que se quieran siempre y cuando la memoria de la computadora lo permita.</a:t>
            </a:r>
          </a:p>
          <a:p>
            <a:r>
              <a:rPr lang="es-ES" baseline="0" dirty="0" smtClean="0"/>
              <a:t>En niveles prácticos, lo más común es solo manejar dos niveles de </a:t>
            </a:r>
            <a:r>
              <a:rPr lang="es-ES" baseline="0" dirty="0" err="1" smtClean="0"/>
              <a:t>indirección</a:t>
            </a:r>
            <a:r>
              <a:rPr lang="es-ES" baseline="0" dirty="0" smtClean="0"/>
              <a:t>.</a:t>
            </a:r>
          </a:p>
        </p:txBody>
      </p:sp>
      <p:sp>
        <p:nvSpPr>
          <p:cNvPr id="4" name="Marcador de número de diapositiva 3"/>
          <p:cNvSpPr>
            <a:spLocks noGrp="1"/>
          </p:cNvSpPr>
          <p:nvPr>
            <p:ph type="sldNum" sz="quarter" idx="10"/>
          </p:nvPr>
        </p:nvSpPr>
        <p:spPr/>
        <p:txBody>
          <a:bodyPr/>
          <a:lstStyle/>
          <a:p>
            <a:fld id="{64AA4386-2746-4440-8F55-F2A40B6AA52B}" type="slidenum">
              <a:rPr lang="es-ES" smtClean="0"/>
              <a:t>3</a:t>
            </a:fld>
            <a:endParaRPr lang="es-ES"/>
          </a:p>
        </p:txBody>
      </p:sp>
    </p:spTree>
    <p:extLst>
      <p:ext uri="{BB962C8B-B14F-4D97-AF65-F5344CB8AC3E}">
        <p14:creationId xmlns:p14="http://schemas.microsoft.com/office/powerpoint/2010/main" val="220163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Cada</a:t>
            </a:r>
            <a:r>
              <a:rPr lang="es-ES" baseline="0" dirty="0" smtClean="0"/>
              <a:t> vez que se utilice new/</a:t>
            </a:r>
            <a:r>
              <a:rPr lang="es-ES" baseline="0" dirty="0" err="1" smtClean="0"/>
              <a:t>malloc</a:t>
            </a:r>
            <a:r>
              <a:rPr lang="es-ES" baseline="0" dirty="0" smtClean="0"/>
              <a:t> es recomendable hacer </a:t>
            </a:r>
            <a:r>
              <a:rPr lang="es-ES" baseline="0" dirty="0" err="1" smtClean="0"/>
              <a:t>delete</a:t>
            </a:r>
            <a:r>
              <a:rPr lang="es-ES" baseline="0" dirty="0" smtClean="0"/>
              <a:t>/free para liberar la memoria asignada una vez que esta ya no se necesite.</a:t>
            </a:r>
          </a:p>
          <a:p>
            <a:r>
              <a:rPr lang="es-ES" baseline="0" dirty="0" smtClean="0"/>
              <a:t>En el sistema operativo la memoria no liberada crea lagunas de memoria o fugas de memoria; esto es, los bloques de memoria no liberados no estarán disponibles hasta que no se reinicie la máquina.</a:t>
            </a:r>
            <a:endParaRPr lang="es-ES" dirty="0"/>
          </a:p>
        </p:txBody>
      </p:sp>
      <p:sp>
        <p:nvSpPr>
          <p:cNvPr id="4" name="Marcador de número de diapositiva 3"/>
          <p:cNvSpPr>
            <a:spLocks noGrp="1"/>
          </p:cNvSpPr>
          <p:nvPr>
            <p:ph type="sldNum" sz="quarter" idx="10"/>
          </p:nvPr>
        </p:nvSpPr>
        <p:spPr/>
        <p:txBody>
          <a:bodyPr/>
          <a:lstStyle/>
          <a:p>
            <a:fld id="{64AA4386-2746-4440-8F55-F2A40B6AA52B}" type="slidenum">
              <a:rPr lang="es-ES" smtClean="0"/>
              <a:t>7</a:t>
            </a:fld>
            <a:endParaRPr lang="es-ES"/>
          </a:p>
        </p:txBody>
      </p:sp>
    </p:spTree>
    <p:extLst>
      <p:ext uri="{BB962C8B-B14F-4D97-AF65-F5344CB8AC3E}">
        <p14:creationId xmlns:p14="http://schemas.microsoft.com/office/powerpoint/2010/main" val="202561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Cuando solicitamos memoria al sistema, lo habitual es que exista suficiente memoria disponible y no haya ningún problema. </a:t>
            </a:r>
            <a:r>
              <a:rPr lang="es-ES" sz="1200" kern="1200" smtClean="0">
                <a:solidFill>
                  <a:schemeClr val="tx1"/>
                </a:solidFill>
                <a:latin typeface="+mn-lt"/>
                <a:ea typeface="+mn-ea"/>
                <a:cs typeface="+mn-cs"/>
              </a:rPr>
              <a:t>Pero si queremos realizar una aplicación robusta deberemos de tener en cuenta la eventualidad de que dicha memoria no se conceda, lo cual complica enormemente un sencillo algoritmo.</a:t>
            </a:r>
            <a:endParaRPr lang="es-ES" smtClean="0"/>
          </a:p>
          <a:p>
            <a:r>
              <a:rPr lang="es-ES" dirty="0" smtClean="0"/>
              <a:t>Una</a:t>
            </a:r>
            <a:r>
              <a:rPr lang="es-ES" baseline="0" dirty="0" smtClean="0"/>
              <a:t> buena practica de programación es que cuando se invoca al operador new hay que verificar si ha sido posible realizar la asignación de memoria solicitada.</a:t>
            </a:r>
          </a:p>
          <a:p>
            <a:endParaRPr lang="es-ES" baseline="0" dirty="0" smtClean="0"/>
          </a:p>
          <a:p>
            <a:r>
              <a:rPr lang="es-ES" baseline="0" dirty="0" smtClean="0"/>
              <a:t>Pero, ¿cómo hacemos eso?.... </a:t>
            </a:r>
          </a:p>
          <a:p>
            <a:r>
              <a:rPr lang="es-ES" baseline="0" dirty="0" smtClean="0"/>
              <a:t>Manejando lo que se conoce como excepciones.</a:t>
            </a:r>
          </a:p>
          <a:p>
            <a:r>
              <a:rPr lang="es-ES" baseline="0" dirty="0" smtClean="0"/>
              <a:t>Las excepciones son situaciones anómalas que requieren un tratamiento especial. Para poder manejar esto, C++ especifica las instrucciones try, catch y </a:t>
            </a:r>
            <a:r>
              <a:rPr lang="es-ES" baseline="0" dirty="0" err="1" smtClean="0"/>
              <a:t>throw</a:t>
            </a:r>
            <a:r>
              <a:rPr lang="es-ES" baseline="0" dirty="0" smtClean="0"/>
              <a:t>.</a:t>
            </a:r>
          </a:p>
          <a:p>
            <a:r>
              <a:rPr lang="es-ES" baseline="0" dirty="0" smtClean="0"/>
              <a:t>Try =&gt; es una instrucción que va a especificar que un bloque de código que se va a ejecutar se va a intentar.</a:t>
            </a:r>
          </a:p>
          <a:p>
            <a:r>
              <a:rPr lang="es-ES" baseline="0" dirty="0" smtClean="0"/>
              <a:t>Catch =&gt; Es un bloque de código diseñado para manejar la excepción.</a:t>
            </a:r>
          </a:p>
          <a:p>
            <a:pPr marL="0" marR="0" indent="0" algn="l" defTabSz="457200" rtl="0" eaLnBrk="1" fontAlgn="auto" latinLnBrk="0" hangingPunct="1">
              <a:lnSpc>
                <a:spcPct val="100000"/>
              </a:lnSpc>
              <a:spcBef>
                <a:spcPts val="0"/>
              </a:spcBef>
              <a:spcAft>
                <a:spcPts val="0"/>
              </a:spcAft>
              <a:buClrTx/>
              <a:buSzTx/>
              <a:buFontTx/>
              <a:buNone/>
              <a:tabLst/>
              <a:defRPr/>
            </a:pPr>
            <a:r>
              <a:rPr lang="es-ES" dirty="0" err="1" smtClean="0"/>
              <a:t>Throw</a:t>
            </a:r>
            <a:r>
              <a:rPr lang="es-ES" baseline="0" dirty="0" smtClean="0"/>
              <a:t> =&gt; si se detecta una circunstancia excepcional dentro del bloque-intento, se lanza una excepción mediante  la ejecución de una sentencia </a:t>
            </a:r>
            <a:r>
              <a:rPr lang="es-ES" baseline="0" dirty="0" err="1" smtClean="0"/>
              <a:t>throw</a:t>
            </a:r>
            <a:r>
              <a:rPr lang="es-ES" baseline="0" dirty="0" smtClean="0"/>
              <a:t>.</a:t>
            </a:r>
          </a:p>
          <a:p>
            <a:endParaRPr lang="es-ES" dirty="0"/>
          </a:p>
        </p:txBody>
      </p:sp>
      <p:sp>
        <p:nvSpPr>
          <p:cNvPr id="4" name="Marcador de número de diapositiva 3"/>
          <p:cNvSpPr>
            <a:spLocks noGrp="1"/>
          </p:cNvSpPr>
          <p:nvPr>
            <p:ph type="sldNum" sz="quarter" idx="10"/>
          </p:nvPr>
        </p:nvSpPr>
        <p:spPr/>
        <p:txBody>
          <a:bodyPr/>
          <a:lstStyle/>
          <a:p>
            <a:fld id="{64AA4386-2746-4440-8F55-F2A40B6AA52B}" type="slidenum">
              <a:rPr lang="es-ES" smtClean="0"/>
              <a:t>8</a:t>
            </a:fld>
            <a:endParaRPr lang="es-ES"/>
          </a:p>
        </p:txBody>
      </p:sp>
    </p:spTree>
    <p:extLst>
      <p:ext uri="{BB962C8B-B14F-4D97-AF65-F5344CB8AC3E}">
        <p14:creationId xmlns:p14="http://schemas.microsoft.com/office/powerpoint/2010/main" val="1132903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64AA4386-2746-4440-8F55-F2A40B6AA52B}" type="slidenum">
              <a:rPr lang="es-ES" smtClean="0"/>
              <a:t>9</a:t>
            </a:fld>
            <a:endParaRPr lang="es-ES"/>
          </a:p>
        </p:txBody>
      </p:sp>
    </p:spTree>
    <p:extLst>
      <p:ext uri="{BB962C8B-B14F-4D97-AF65-F5344CB8AC3E}">
        <p14:creationId xmlns:p14="http://schemas.microsoft.com/office/powerpoint/2010/main" val="25373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s-ES_tradnl" smtClean="0"/>
              <a:t>Clic para editar título</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s-ES_tradnl" smtClean="0"/>
              <a:t>Clic para editar título</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1EC8329F-55C8-8942-92A0-77D3135A61CA}" type="datetimeFigureOut">
              <a:rPr lang="es-ES" smtClean="0"/>
              <a:t>08/02/11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2BED0FD-EB52-9145-889A-7E50C3FCD3B2}" type="slidenum">
              <a:rPr lang="es-ES" smtClean="0"/>
              <a:t>‹Nr.›</a:t>
            </a:fld>
            <a:endParaRPr lang="es-E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s-ES_tradnl" smtClean="0"/>
              <a:t>Clic para editar título</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s-ES_tradnl" smtClean="0"/>
              <a:t>Clic para editar título</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s-ES_tradnl" smtClean="0"/>
              <a:t>Clic para editar título</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1EC8329F-55C8-8942-92A0-77D3135A61CA}" type="datetimeFigureOut">
              <a:rPr lang="es-ES" smtClean="0"/>
              <a:t>08/02/11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s-ES_tradnl" smtClean="0"/>
              <a:t>Clic para editar título</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Date Placeholder 4"/>
          <p:cNvSpPr>
            <a:spLocks noGrp="1"/>
          </p:cNvSpPr>
          <p:nvPr>
            <p:ph type="dt" sz="half" idx="10"/>
          </p:nvPr>
        </p:nvSpPr>
        <p:spPr/>
        <p:txBody>
          <a:bodyPr/>
          <a:lstStyle/>
          <a:p>
            <a:fld id="{1EC8329F-55C8-8942-92A0-77D3135A61CA}" type="datetimeFigureOut">
              <a:rPr lang="es-ES" smtClean="0"/>
              <a:t>08/02/11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1EC8329F-55C8-8942-92A0-77D3135A61CA}" type="datetimeFigureOut">
              <a:rPr lang="es-ES" smtClean="0"/>
              <a:t>08/02/11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1EC8329F-55C8-8942-92A0-77D3135A61CA}" type="datetimeFigureOut">
              <a:rPr lang="es-ES" smtClean="0"/>
              <a:t>08/02/11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8329F-55C8-8942-92A0-77D3135A61CA}" type="datetimeFigureOut">
              <a:rPr lang="es-ES" smtClean="0"/>
              <a:t>08/02/11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s-ES_tradnl" smtClean="0"/>
              <a:t>Clic para editar título</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1EC8329F-55C8-8942-92A0-77D3135A61CA}" type="datetimeFigureOut">
              <a:rPr lang="es-ES" smtClean="0"/>
              <a:t>08/02/11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2BED0FD-EB52-9145-889A-7E50C3FCD3B2}" type="slidenum">
              <a:rPr lang="es-ES" smtClean="0"/>
              <a:t>‹Nr.›</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1EC8329F-55C8-8942-92A0-77D3135A61CA}" type="datetimeFigureOut">
              <a:rPr lang="es-ES" smtClean="0"/>
              <a:t>08/02/11</a:t>
            </a:fld>
            <a:endParaRPr lang="es-E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s-E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52BED0FD-EB52-9145-889A-7E50C3FCD3B2}" type="slidenum">
              <a:rPr lang="es-ES" smtClean="0"/>
              <a:t>‹Nr.›</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Arreglos de punteros</a:t>
            </a:r>
            <a:endParaRPr lang="es-ES" dirty="0"/>
          </a:p>
        </p:txBody>
      </p:sp>
      <p:sp>
        <p:nvSpPr>
          <p:cNvPr id="3" name="Marcador de contenido 2"/>
          <p:cNvSpPr>
            <a:spLocks noGrp="1"/>
          </p:cNvSpPr>
          <p:nvPr>
            <p:ph idx="1"/>
          </p:nvPr>
        </p:nvSpPr>
        <p:spPr/>
        <p:txBody>
          <a:bodyPr>
            <a:normAutofit/>
          </a:bodyPr>
          <a:lstStyle/>
          <a:p>
            <a:r>
              <a:rPr lang="es-ES" dirty="0" smtClean="0"/>
              <a:t>Arreglos de punteros NO es lo mismo que puntero a arreglos.</a:t>
            </a:r>
          </a:p>
          <a:p>
            <a:r>
              <a:rPr lang="es-ES" dirty="0" smtClean="0"/>
              <a:t>Son arreglos en los que cada uno de sus elementos es un puntero.</a:t>
            </a:r>
          </a:p>
          <a:p>
            <a:pPr marL="336550" lvl="1" indent="0">
              <a:buNone/>
            </a:pPr>
            <a:endParaRPr lang="es-ES" dirty="0"/>
          </a:p>
        </p:txBody>
      </p:sp>
      <p:sp>
        <p:nvSpPr>
          <p:cNvPr id="75" name="CuadroTexto 74"/>
          <p:cNvSpPr txBox="1"/>
          <p:nvPr/>
        </p:nvSpPr>
        <p:spPr>
          <a:xfrm>
            <a:off x="4168868" y="3121177"/>
            <a:ext cx="4670193" cy="738664"/>
          </a:xfrm>
          <a:prstGeom prst="rect">
            <a:avLst/>
          </a:prstGeom>
          <a:noFill/>
        </p:spPr>
        <p:txBody>
          <a:bodyPr wrap="square" rtlCol="0">
            <a:spAutoFit/>
          </a:bodyPr>
          <a:lstStyle/>
          <a:p>
            <a:r>
              <a:rPr lang="es-ES" sz="1400" dirty="0" smtClean="0"/>
              <a:t>Cada uno de los punteros puede apuntar a cualquier ubicación en memoria que pueda ser tratada como entero.</a:t>
            </a:r>
            <a:endParaRPr lang="es-ES" sz="1400" dirty="0"/>
          </a:p>
        </p:txBody>
      </p:sp>
      <p:sp>
        <p:nvSpPr>
          <p:cNvPr id="76" name="CuadroTexto 75"/>
          <p:cNvSpPr txBox="1"/>
          <p:nvPr/>
        </p:nvSpPr>
        <p:spPr>
          <a:xfrm>
            <a:off x="780189" y="3513848"/>
            <a:ext cx="1557428" cy="1169551"/>
          </a:xfrm>
          <a:prstGeom prst="rect">
            <a:avLst/>
          </a:prstGeom>
          <a:noFill/>
        </p:spPr>
        <p:txBody>
          <a:bodyPr wrap="square" rtlCol="0">
            <a:spAutoFit/>
          </a:bodyPr>
          <a:lstStyle/>
          <a:p>
            <a:r>
              <a:rPr lang="es-ES" sz="1400" dirty="0" err="1" smtClean="0"/>
              <a:t>int</a:t>
            </a:r>
            <a:r>
              <a:rPr lang="es-ES" sz="1400" dirty="0" smtClean="0"/>
              <a:t> *</a:t>
            </a:r>
            <a:r>
              <a:rPr lang="es-ES" sz="1400" dirty="0" err="1" smtClean="0"/>
              <a:t>px</a:t>
            </a:r>
            <a:r>
              <a:rPr lang="es-ES" sz="1400" dirty="0" smtClean="0"/>
              <a:t>[5];</a:t>
            </a:r>
          </a:p>
          <a:p>
            <a:r>
              <a:rPr lang="es-ES" sz="1400" dirty="0" err="1" smtClean="0"/>
              <a:t>int</a:t>
            </a:r>
            <a:r>
              <a:rPr lang="es-ES" sz="1400" dirty="0" smtClean="0"/>
              <a:t> x;</a:t>
            </a:r>
          </a:p>
          <a:p>
            <a:r>
              <a:rPr lang="es-ES" sz="1400" dirty="0" err="1" smtClean="0"/>
              <a:t>px</a:t>
            </a:r>
            <a:r>
              <a:rPr lang="es-ES" sz="1400" dirty="0" smtClean="0"/>
              <a:t>[0] = &amp;x;</a:t>
            </a:r>
          </a:p>
          <a:p>
            <a:r>
              <a:rPr lang="es-ES" sz="1400" dirty="0" smtClean="0"/>
              <a:t>*</a:t>
            </a:r>
            <a:r>
              <a:rPr lang="es-ES" sz="1400" dirty="0" err="1" smtClean="0"/>
              <a:t>px</a:t>
            </a:r>
            <a:r>
              <a:rPr lang="es-ES" sz="1400" dirty="0" smtClean="0"/>
              <a:t>[0] = 10;</a:t>
            </a:r>
          </a:p>
          <a:p>
            <a:r>
              <a:rPr lang="es-ES" sz="1400" dirty="0" err="1" smtClean="0"/>
              <a:t>cout</a:t>
            </a:r>
            <a:r>
              <a:rPr lang="es-ES" sz="1400" dirty="0" smtClean="0"/>
              <a:t> &lt;&lt; x; //10</a:t>
            </a:r>
            <a:endParaRPr lang="es-ES" sz="1400" dirty="0"/>
          </a:p>
        </p:txBody>
      </p:sp>
      <p:grpSp>
        <p:nvGrpSpPr>
          <p:cNvPr id="83" name="Agrupar 82"/>
          <p:cNvGrpSpPr/>
          <p:nvPr/>
        </p:nvGrpSpPr>
        <p:grpSpPr>
          <a:xfrm>
            <a:off x="918995" y="4517646"/>
            <a:ext cx="7619304" cy="2100130"/>
            <a:chOff x="918995" y="4300390"/>
            <a:chExt cx="7619304" cy="2100130"/>
          </a:xfrm>
        </p:grpSpPr>
        <p:sp>
          <p:nvSpPr>
            <p:cNvPr id="5" name="Rectángulo 4"/>
            <p:cNvSpPr/>
            <p:nvPr/>
          </p:nvSpPr>
          <p:spPr>
            <a:xfrm>
              <a:off x="2188879" y="5171076"/>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600" b="1" dirty="0" smtClean="0">
                  <a:solidFill>
                    <a:schemeClr val="tx1"/>
                  </a:solidFill>
                </a:rPr>
                <a:t>10</a:t>
              </a:r>
              <a:endParaRPr lang="es-ES" sz="1600" b="1" dirty="0">
                <a:solidFill>
                  <a:schemeClr val="tx1"/>
                </a:solidFill>
              </a:endParaRPr>
            </a:p>
          </p:txBody>
        </p:sp>
        <p:sp>
          <p:nvSpPr>
            <p:cNvPr id="6" name="Rectángulo 5"/>
            <p:cNvSpPr/>
            <p:nvPr/>
          </p:nvSpPr>
          <p:spPr>
            <a:xfrm>
              <a:off x="2823821" y="5171076"/>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7" name="Rectángulo 6"/>
            <p:cNvSpPr/>
            <p:nvPr/>
          </p:nvSpPr>
          <p:spPr>
            <a:xfrm>
              <a:off x="3458763"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8" name="Rectángulo 7"/>
            <p:cNvSpPr/>
            <p:nvPr/>
          </p:nvSpPr>
          <p:spPr>
            <a:xfrm>
              <a:off x="4093705"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9" name="Rectángulo 8"/>
            <p:cNvSpPr/>
            <p:nvPr/>
          </p:nvSpPr>
          <p:spPr>
            <a:xfrm>
              <a:off x="4728647"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0" name="Rectángulo 9"/>
            <p:cNvSpPr/>
            <p:nvPr/>
          </p:nvSpPr>
          <p:spPr>
            <a:xfrm>
              <a:off x="5363589" y="5171076"/>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1" name="Rectángulo 10"/>
            <p:cNvSpPr/>
            <p:nvPr/>
          </p:nvSpPr>
          <p:spPr>
            <a:xfrm>
              <a:off x="5998531" y="5171076"/>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2" name="Rectángulo 11"/>
            <p:cNvSpPr/>
            <p:nvPr/>
          </p:nvSpPr>
          <p:spPr>
            <a:xfrm>
              <a:off x="6633473"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3" name="Rectángulo 12"/>
            <p:cNvSpPr/>
            <p:nvPr/>
          </p:nvSpPr>
          <p:spPr>
            <a:xfrm>
              <a:off x="7268415"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4" name="Rectángulo 13"/>
            <p:cNvSpPr/>
            <p:nvPr/>
          </p:nvSpPr>
          <p:spPr>
            <a:xfrm>
              <a:off x="7903357" y="5173073"/>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5" name="Rectángulo 14"/>
            <p:cNvSpPr/>
            <p:nvPr/>
          </p:nvSpPr>
          <p:spPr>
            <a:xfrm>
              <a:off x="918995" y="5170324"/>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6" name="Rectángulo 15"/>
            <p:cNvSpPr/>
            <p:nvPr/>
          </p:nvSpPr>
          <p:spPr>
            <a:xfrm>
              <a:off x="1553937" y="5169564"/>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7" name="CuadroTexto 16"/>
            <p:cNvSpPr txBox="1"/>
            <p:nvPr/>
          </p:nvSpPr>
          <p:spPr>
            <a:xfrm>
              <a:off x="918995" y="5771846"/>
              <a:ext cx="1151277" cy="369332"/>
            </a:xfrm>
            <a:prstGeom prst="rect">
              <a:avLst/>
            </a:prstGeom>
            <a:noFill/>
          </p:spPr>
          <p:txBody>
            <a:bodyPr wrap="none" rtlCol="0">
              <a:spAutoFit/>
            </a:bodyPr>
            <a:lstStyle/>
            <a:p>
              <a:r>
                <a:rPr lang="es-ES" dirty="0" smtClean="0"/>
                <a:t>Memoria</a:t>
              </a:r>
              <a:endParaRPr lang="es-ES" dirty="0"/>
            </a:p>
          </p:txBody>
        </p:sp>
        <p:sp>
          <p:nvSpPr>
            <p:cNvPr id="18" name="CuadroTexto 17"/>
            <p:cNvSpPr txBox="1"/>
            <p:nvPr/>
          </p:nvSpPr>
          <p:spPr>
            <a:xfrm>
              <a:off x="3141292" y="4300390"/>
              <a:ext cx="442098" cy="369332"/>
            </a:xfrm>
            <a:prstGeom prst="rect">
              <a:avLst/>
            </a:prstGeom>
            <a:noFill/>
          </p:spPr>
          <p:txBody>
            <a:bodyPr wrap="none" rtlCol="0">
              <a:spAutoFit/>
            </a:bodyPr>
            <a:lstStyle/>
            <a:p>
              <a:r>
                <a:rPr lang="es-ES" dirty="0" err="1" smtClean="0"/>
                <a:t>px</a:t>
              </a:r>
              <a:endParaRPr lang="es-ES" dirty="0"/>
            </a:p>
          </p:txBody>
        </p:sp>
        <p:cxnSp>
          <p:nvCxnSpPr>
            <p:cNvPr id="19" name="Conector angular 18"/>
            <p:cNvCxnSpPr>
              <a:stCxn id="18" idx="3"/>
            </p:cNvCxnSpPr>
            <p:nvPr/>
          </p:nvCxnSpPr>
          <p:spPr>
            <a:xfrm>
              <a:off x="3583390" y="4485056"/>
              <a:ext cx="1145257" cy="50135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CuadroTexto 19"/>
            <p:cNvSpPr txBox="1"/>
            <p:nvPr/>
          </p:nvSpPr>
          <p:spPr>
            <a:xfrm>
              <a:off x="4728647" y="4835982"/>
              <a:ext cx="564878" cy="276999"/>
            </a:xfrm>
            <a:prstGeom prst="rect">
              <a:avLst/>
            </a:prstGeom>
            <a:noFill/>
          </p:spPr>
          <p:txBody>
            <a:bodyPr wrap="none" rtlCol="0">
              <a:spAutoFit/>
            </a:bodyPr>
            <a:lstStyle/>
            <a:p>
              <a:r>
                <a:rPr lang="es-ES" sz="1200" dirty="0" err="1" smtClean="0"/>
                <a:t>px</a:t>
              </a:r>
              <a:r>
                <a:rPr lang="es-ES" sz="1200" dirty="0" smtClean="0"/>
                <a:t>[0]</a:t>
              </a:r>
              <a:endParaRPr lang="es-ES" sz="1200" dirty="0"/>
            </a:p>
          </p:txBody>
        </p:sp>
        <p:sp>
          <p:nvSpPr>
            <p:cNvPr id="21" name="CuadroTexto 20"/>
            <p:cNvSpPr txBox="1"/>
            <p:nvPr/>
          </p:nvSpPr>
          <p:spPr>
            <a:xfrm>
              <a:off x="5363589" y="4828054"/>
              <a:ext cx="564878" cy="276999"/>
            </a:xfrm>
            <a:prstGeom prst="rect">
              <a:avLst/>
            </a:prstGeom>
            <a:noFill/>
          </p:spPr>
          <p:txBody>
            <a:bodyPr wrap="none" rtlCol="0">
              <a:spAutoFit/>
            </a:bodyPr>
            <a:lstStyle/>
            <a:p>
              <a:r>
                <a:rPr lang="es-ES" sz="1200" dirty="0" err="1" smtClean="0"/>
                <a:t>px</a:t>
              </a:r>
              <a:r>
                <a:rPr lang="es-ES" sz="1200" dirty="0" smtClean="0"/>
                <a:t>[1]</a:t>
              </a:r>
              <a:endParaRPr lang="es-ES" sz="1200" dirty="0"/>
            </a:p>
          </p:txBody>
        </p:sp>
        <p:sp>
          <p:nvSpPr>
            <p:cNvPr id="22" name="CuadroTexto 21"/>
            <p:cNvSpPr txBox="1"/>
            <p:nvPr/>
          </p:nvSpPr>
          <p:spPr>
            <a:xfrm>
              <a:off x="5998531" y="4828054"/>
              <a:ext cx="564878" cy="276999"/>
            </a:xfrm>
            <a:prstGeom prst="rect">
              <a:avLst/>
            </a:prstGeom>
            <a:noFill/>
          </p:spPr>
          <p:txBody>
            <a:bodyPr wrap="none" rtlCol="0">
              <a:spAutoFit/>
            </a:bodyPr>
            <a:lstStyle/>
            <a:p>
              <a:r>
                <a:rPr lang="es-ES" sz="1200" dirty="0" err="1" smtClean="0"/>
                <a:t>px</a:t>
              </a:r>
              <a:r>
                <a:rPr lang="es-ES" sz="1200" dirty="0" smtClean="0"/>
                <a:t>[2]</a:t>
              </a:r>
              <a:endParaRPr lang="es-ES" sz="1200" dirty="0"/>
            </a:p>
          </p:txBody>
        </p:sp>
        <p:sp>
          <p:nvSpPr>
            <p:cNvPr id="23" name="CuadroTexto 22"/>
            <p:cNvSpPr txBox="1"/>
            <p:nvPr/>
          </p:nvSpPr>
          <p:spPr>
            <a:xfrm>
              <a:off x="6633473" y="4828054"/>
              <a:ext cx="564878" cy="276999"/>
            </a:xfrm>
            <a:prstGeom prst="rect">
              <a:avLst/>
            </a:prstGeom>
            <a:noFill/>
          </p:spPr>
          <p:txBody>
            <a:bodyPr wrap="none" rtlCol="0">
              <a:spAutoFit/>
            </a:bodyPr>
            <a:lstStyle/>
            <a:p>
              <a:r>
                <a:rPr lang="es-ES" sz="1200" dirty="0" err="1" smtClean="0"/>
                <a:t>px</a:t>
              </a:r>
              <a:r>
                <a:rPr lang="es-ES" sz="1200" dirty="0" smtClean="0"/>
                <a:t>[3]</a:t>
              </a:r>
              <a:endParaRPr lang="es-ES" sz="1200" dirty="0"/>
            </a:p>
          </p:txBody>
        </p:sp>
        <p:sp>
          <p:nvSpPr>
            <p:cNvPr id="24" name="CuadroTexto 23"/>
            <p:cNvSpPr txBox="1"/>
            <p:nvPr/>
          </p:nvSpPr>
          <p:spPr>
            <a:xfrm>
              <a:off x="7268415" y="4828054"/>
              <a:ext cx="564878" cy="276999"/>
            </a:xfrm>
            <a:prstGeom prst="rect">
              <a:avLst/>
            </a:prstGeom>
            <a:noFill/>
          </p:spPr>
          <p:txBody>
            <a:bodyPr wrap="none" rtlCol="0">
              <a:spAutoFit/>
            </a:bodyPr>
            <a:lstStyle/>
            <a:p>
              <a:r>
                <a:rPr lang="es-ES" sz="1200" dirty="0" err="1" smtClean="0"/>
                <a:t>px</a:t>
              </a:r>
              <a:r>
                <a:rPr lang="es-ES" sz="1200" dirty="0" smtClean="0"/>
                <a:t>[4]</a:t>
              </a:r>
              <a:endParaRPr lang="es-ES" sz="1200" dirty="0"/>
            </a:p>
          </p:txBody>
        </p:sp>
        <p:sp>
          <p:nvSpPr>
            <p:cNvPr id="58" name="Elipse 57"/>
            <p:cNvSpPr/>
            <p:nvPr/>
          </p:nvSpPr>
          <p:spPr>
            <a:xfrm>
              <a:off x="6199039" y="5366402"/>
              <a:ext cx="167090" cy="167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Elipse 58"/>
            <p:cNvSpPr/>
            <p:nvPr/>
          </p:nvSpPr>
          <p:spPr>
            <a:xfrm>
              <a:off x="4947883" y="5366402"/>
              <a:ext cx="167090" cy="167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Elipse 59"/>
            <p:cNvSpPr/>
            <p:nvPr/>
          </p:nvSpPr>
          <p:spPr>
            <a:xfrm>
              <a:off x="5582825" y="5366402"/>
              <a:ext cx="167090" cy="167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Elipse 60"/>
            <p:cNvSpPr/>
            <p:nvPr/>
          </p:nvSpPr>
          <p:spPr>
            <a:xfrm>
              <a:off x="6852709" y="5366402"/>
              <a:ext cx="167090" cy="167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Elipse 61"/>
            <p:cNvSpPr/>
            <p:nvPr/>
          </p:nvSpPr>
          <p:spPr>
            <a:xfrm>
              <a:off x="7485632" y="5366402"/>
              <a:ext cx="167090" cy="167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4" name="Conector angular 63"/>
            <p:cNvCxnSpPr>
              <a:stCxn id="59" idx="3"/>
              <a:endCxn id="5" idx="2"/>
            </p:cNvCxnSpPr>
            <p:nvPr/>
          </p:nvCxnSpPr>
          <p:spPr>
            <a:xfrm rot="5400000">
              <a:off x="3640952" y="4374443"/>
              <a:ext cx="196801" cy="2466003"/>
            </a:xfrm>
            <a:prstGeom prst="bentConnector3">
              <a:avLst>
                <a:gd name="adj1" fmla="val 21615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Conector angular 66"/>
            <p:cNvCxnSpPr>
              <a:stCxn id="60" idx="3"/>
            </p:cNvCxnSpPr>
            <p:nvPr/>
          </p:nvCxnSpPr>
          <p:spPr>
            <a:xfrm rot="5400000">
              <a:off x="5039704" y="5832929"/>
              <a:ext cx="891477" cy="24370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Conector angular 68"/>
            <p:cNvCxnSpPr>
              <a:stCxn id="58" idx="5"/>
            </p:cNvCxnSpPr>
            <p:nvPr/>
          </p:nvCxnSpPr>
          <p:spPr>
            <a:xfrm rot="16200000" flipH="1">
              <a:off x="6041828" y="5808875"/>
              <a:ext cx="891477" cy="291814"/>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Conector angular 70"/>
            <p:cNvCxnSpPr>
              <a:stCxn id="61" idx="5"/>
            </p:cNvCxnSpPr>
            <p:nvPr/>
          </p:nvCxnSpPr>
          <p:spPr>
            <a:xfrm rot="16200000" flipH="1">
              <a:off x="6686134" y="5818239"/>
              <a:ext cx="891477" cy="27308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Conector angular 72"/>
            <p:cNvCxnSpPr>
              <a:stCxn id="62" idx="5"/>
            </p:cNvCxnSpPr>
            <p:nvPr/>
          </p:nvCxnSpPr>
          <p:spPr>
            <a:xfrm rot="16200000" flipH="1">
              <a:off x="7320066" y="5817229"/>
              <a:ext cx="891477" cy="27510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77" name="CuadroTexto 76"/>
            <p:cNvSpPr txBox="1"/>
            <p:nvPr/>
          </p:nvSpPr>
          <p:spPr>
            <a:xfrm>
              <a:off x="2352137" y="4300390"/>
              <a:ext cx="300082" cy="369332"/>
            </a:xfrm>
            <a:prstGeom prst="rect">
              <a:avLst/>
            </a:prstGeom>
            <a:noFill/>
          </p:spPr>
          <p:txBody>
            <a:bodyPr wrap="none" rtlCol="0">
              <a:spAutoFit/>
            </a:bodyPr>
            <a:lstStyle/>
            <a:p>
              <a:r>
                <a:rPr lang="es-ES" dirty="0" smtClean="0"/>
                <a:t>x</a:t>
              </a:r>
              <a:endParaRPr lang="es-ES" dirty="0"/>
            </a:p>
          </p:txBody>
        </p:sp>
        <p:cxnSp>
          <p:nvCxnSpPr>
            <p:cNvPr id="79" name="Conector recto de flecha 78"/>
            <p:cNvCxnSpPr>
              <a:stCxn id="77" idx="2"/>
              <a:endCxn id="5" idx="0"/>
            </p:cNvCxnSpPr>
            <p:nvPr/>
          </p:nvCxnSpPr>
          <p:spPr>
            <a:xfrm>
              <a:off x="2502178" y="4669722"/>
              <a:ext cx="4172" cy="501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82" name="CuadroTexto 81"/>
          <p:cNvSpPr txBox="1"/>
          <p:nvPr/>
        </p:nvSpPr>
        <p:spPr>
          <a:xfrm>
            <a:off x="4154178" y="3908093"/>
            <a:ext cx="4670193" cy="523220"/>
          </a:xfrm>
          <a:prstGeom prst="rect">
            <a:avLst/>
          </a:prstGeom>
          <a:noFill/>
        </p:spPr>
        <p:txBody>
          <a:bodyPr wrap="square" rtlCol="0">
            <a:spAutoFit/>
          </a:bodyPr>
          <a:lstStyle/>
          <a:p>
            <a:r>
              <a:rPr lang="es-ES" sz="1400" dirty="0" smtClean="0"/>
              <a:t>En este caso, </a:t>
            </a:r>
            <a:r>
              <a:rPr lang="es-ES" sz="1400" dirty="0" err="1" smtClean="0"/>
              <a:t>px</a:t>
            </a:r>
            <a:r>
              <a:rPr lang="es-ES" sz="1400" dirty="0" smtClean="0"/>
              <a:t>[0] lo estamos haciendo que apunte</a:t>
            </a:r>
            <a:r>
              <a:rPr lang="es-ES" sz="1400" dirty="0"/>
              <a:t> </a:t>
            </a:r>
            <a:r>
              <a:rPr lang="es-ES" sz="1400" dirty="0" smtClean="0"/>
              <a:t>a la dirección donde se encuentra x.</a:t>
            </a:r>
          </a:p>
        </p:txBody>
      </p:sp>
    </p:spTree>
    <p:extLst>
      <p:ext uri="{BB962C8B-B14F-4D97-AF65-F5344CB8AC3E}">
        <p14:creationId xmlns:p14="http://schemas.microsoft.com/office/powerpoint/2010/main" val="28005682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1</a:t>
            </a:r>
            <a:endParaRPr lang="es-ES" dirty="0"/>
          </a:p>
        </p:txBody>
      </p:sp>
      <p:sp>
        <p:nvSpPr>
          <p:cNvPr id="3" name="Marcador de contenido 2"/>
          <p:cNvSpPr>
            <a:spLocks noGrp="1"/>
          </p:cNvSpPr>
          <p:nvPr>
            <p:ph idx="1"/>
          </p:nvPr>
        </p:nvSpPr>
        <p:spPr/>
        <p:txBody>
          <a:bodyPr/>
          <a:lstStyle/>
          <a:p>
            <a:r>
              <a:rPr lang="es-ES" dirty="0" smtClean="0"/>
              <a:t>Desarrollar un programa que contenga 5 cadenas de caracteres las cuales hay que ordenar de forma manual e imprimir en pantalla utilizando un arreglo de punteros.</a:t>
            </a:r>
            <a:endParaRPr lang="es-ES" dirty="0"/>
          </a:p>
        </p:txBody>
      </p:sp>
    </p:spTree>
    <p:extLst>
      <p:ext uri="{BB962C8B-B14F-4D97-AF65-F5344CB8AC3E}">
        <p14:creationId xmlns:p14="http://schemas.microsoft.com/office/powerpoint/2010/main" val="3021209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Punteros a punteros</a:t>
            </a:r>
            <a:endParaRPr lang="es-ES" dirty="0"/>
          </a:p>
        </p:txBody>
      </p:sp>
      <p:sp>
        <p:nvSpPr>
          <p:cNvPr id="3" name="Marcador de contenido 2"/>
          <p:cNvSpPr>
            <a:spLocks noGrp="1"/>
          </p:cNvSpPr>
          <p:nvPr>
            <p:ph idx="1"/>
          </p:nvPr>
        </p:nvSpPr>
        <p:spPr>
          <a:xfrm>
            <a:off x="549275" y="1600201"/>
            <a:ext cx="8042276" cy="1708685"/>
          </a:xfrm>
        </p:spPr>
        <p:txBody>
          <a:bodyPr/>
          <a:lstStyle/>
          <a:p>
            <a:r>
              <a:rPr lang="es-ES" dirty="0" smtClean="0"/>
              <a:t>Para especificar que una variable es un puntero a un puntero, la sintaxis utilizada es la siguiente:</a:t>
            </a:r>
          </a:p>
          <a:p>
            <a:pPr marL="0" indent="0" algn="ctr">
              <a:buNone/>
            </a:pPr>
            <a:r>
              <a:rPr lang="es-ES" sz="3200" b="1" dirty="0" smtClean="0"/>
              <a:t>tipo **</a:t>
            </a:r>
            <a:r>
              <a:rPr lang="es-ES" sz="3200" b="1" dirty="0" err="1" smtClean="0"/>
              <a:t>varpp</a:t>
            </a:r>
            <a:r>
              <a:rPr lang="es-ES" sz="3200" b="1" dirty="0" smtClean="0"/>
              <a:t>;</a:t>
            </a:r>
          </a:p>
          <a:p>
            <a:pPr marL="0" indent="0">
              <a:buNone/>
            </a:pPr>
            <a:endParaRPr lang="es-ES" sz="3200" b="1" dirty="0" smtClean="0"/>
          </a:p>
        </p:txBody>
      </p:sp>
      <p:sp>
        <p:nvSpPr>
          <p:cNvPr id="4" name="CuadroTexto 3"/>
          <p:cNvSpPr txBox="1"/>
          <p:nvPr/>
        </p:nvSpPr>
        <p:spPr>
          <a:xfrm>
            <a:off x="549275" y="3308886"/>
            <a:ext cx="1876542" cy="1323439"/>
          </a:xfrm>
          <a:prstGeom prst="rect">
            <a:avLst/>
          </a:prstGeom>
          <a:noFill/>
        </p:spPr>
        <p:txBody>
          <a:bodyPr wrap="square" rtlCol="0">
            <a:spAutoFit/>
          </a:bodyPr>
          <a:lstStyle/>
          <a:p>
            <a:r>
              <a:rPr lang="es-ES" sz="2000" dirty="0" err="1" smtClean="0"/>
              <a:t>int</a:t>
            </a:r>
            <a:r>
              <a:rPr lang="es-ES" sz="2000" dirty="0" smtClean="0"/>
              <a:t> a, *p, **p;</a:t>
            </a:r>
          </a:p>
          <a:p>
            <a:r>
              <a:rPr lang="es-ES" sz="2000" dirty="0" smtClean="0"/>
              <a:t>a = 10;</a:t>
            </a:r>
          </a:p>
          <a:p>
            <a:r>
              <a:rPr lang="es-ES" sz="2000" dirty="0" smtClean="0"/>
              <a:t>p = &amp;a;</a:t>
            </a:r>
          </a:p>
          <a:p>
            <a:r>
              <a:rPr lang="es-ES" sz="2000" dirty="0" err="1" smtClean="0"/>
              <a:t>pp</a:t>
            </a:r>
            <a:r>
              <a:rPr lang="es-ES" sz="2000" dirty="0" smtClean="0"/>
              <a:t> = &amp;p;</a:t>
            </a:r>
            <a:endParaRPr lang="es-ES" sz="2000" dirty="0"/>
          </a:p>
        </p:txBody>
      </p:sp>
      <p:grpSp>
        <p:nvGrpSpPr>
          <p:cNvPr id="70" name="Agrupar 69"/>
          <p:cNvGrpSpPr/>
          <p:nvPr/>
        </p:nvGrpSpPr>
        <p:grpSpPr>
          <a:xfrm>
            <a:off x="918995" y="4517646"/>
            <a:ext cx="7619304" cy="1840788"/>
            <a:chOff x="918995" y="4517646"/>
            <a:chExt cx="7619304" cy="1840788"/>
          </a:xfrm>
        </p:grpSpPr>
        <p:sp>
          <p:nvSpPr>
            <p:cNvPr id="6" name="Rectángulo 5"/>
            <p:cNvSpPr/>
            <p:nvPr/>
          </p:nvSpPr>
          <p:spPr>
            <a:xfrm>
              <a:off x="2188879" y="5388332"/>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600" b="1" dirty="0" smtClean="0">
                  <a:solidFill>
                    <a:schemeClr val="tx1"/>
                  </a:solidFill>
                </a:rPr>
                <a:t>10</a:t>
              </a:r>
              <a:endParaRPr lang="es-ES" sz="1600" b="1" dirty="0">
                <a:solidFill>
                  <a:schemeClr val="tx1"/>
                </a:solidFill>
              </a:endParaRPr>
            </a:p>
          </p:txBody>
        </p:sp>
        <p:sp>
          <p:nvSpPr>
            <p:cNvPr id="7" name="Rectángulo 6"/>
            <p:cNvSpPr/>
            <p:nvPr/>
          </p:nvSpPr>
          <p:spPr>
            <a:xfrm>
              <a:off x="2823821" y="5388332"/>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8" name="Rectángulo 7"/>
            <p:cNvSpPr/>
            <p:nvPr/>
          </p:nvSpPr>
          <p:spPr>
            <a:xfrm>
              <a:off x="3458763"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9" name="Rectángulo 8"/>
            <p:cNvSpPr/>
            <p:nvPr/>
          </p:nvSpPr>
          <p:spPr>
            <a:xfrm>
              <a:off x="4093705"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solidFill>
                    <a:schemeClr val="tx1"/>
                  </a:solidFill>
                </a:rPr>
                <a:t>&amp;a</a:t>
              </a:r>
              <a:endParaRPr lang="es-ES" dirty="0">
                <a:solidFill>
                  <a:schemeClr val="tx1"/>
                </a:solidFill>
              </a:endParaRPr>
            </a:p>
          </p:txBody>
        </p:sp>
        <p:sp>
          <p:nvSpPr>
            <p:cNvPr id="10" name="Rectángulo 9"/>
            <p:cNvSpPr/>
            <p:nvPr/>
          </p:nvSpPr>
          <p:spPr>
            <a:xfrm>
              <a:off x="4728647"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1" name="Rectángulo 10"/>
            <p:cNvSpPr/>
            <p:nvPr/>
          </p:nvSpPr>
          <p:spPr>
            <a:xfrm>
              <a:off x="5363589" y="5388332"/>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2" name="Rectángulo 11"/>
            <p:cNvSpPr/>
            <p:nvPr/>
          </p:nvSpPr>
          <p:spPr>
            <a:xfrm>
              <a:off x="5998531" y="5388332"/>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3" name="Rectángulo 12"/>
            <p:cNvSpPr/>
            <p:nvPr/>
          </p:nvSpPr>
          <p:spPr>
            <a:xfrm>
              <a:off x="6633473"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solidFill>
                  <a:schemeClr val="tx1"/>
                </a:solidFill>
              </a:endParaRPr>
            </a:p>
          </p:txBody>
        </p:sp>
        <p:sp>
          <p:nvSpPr>
            <p:cNvPr id="14" name="Rectángulo 13"/>
            <p:cNvSpPr/>
            <p:nvPr/>
          </p:nvSpPr>
          <p:spPr>
            <a:xfrm>
              <a:off x="7268415"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smtClean="0">
                  <a:solidFill>
                    <a:schemeClr val="tx1"/>
                  </a:solidFill>
                </a:rPr>
                <a:t>&amp;</a:t>
              </a:r>
              <a:r>
                <a:rPr lang="es-ES" dirty="0">
                  <a:solidFill>
                    <a:schemeClr val="tx1"/>
                  </a:solidFill>
                </a:rPr>
                <a:t>p</a:t>
              </a:r>
            </a:p>
          </p:txBody>
        </p:sp>
        <p:sp>
          <p:nvSpPr>
            <p:cNvPr id="15" name="Rectángulo 14"/>
            <p:cNvSpPr/>
            <p:nvPr/>
          </p:nvSpPr>
          <p:spPr>
            <a:xfrm>
              <a:off x="7903357" y="5390329"/>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6" name="Rectángulo 15"/>
            <p:cNvSpPr/>
            <p:nvPr/>
          </p:nvSpPr>
          <p:spPr>
            <a:xfrm>
              <a:off x="918995" y="5387580"/>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7" name="Rectángulo 16"/>
            <p:cNvSpPr/>
            <p:nvPr/>
          </p:nvSpPr>
          <p:spPr>
            <a:xfrm>
              <a:off x="1553937" y="5386820"/>
              <a:ext cx="634942" cy="534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a:solidFill>
                  <a:schemeClr val="tx1"/>
                </a:solidFill>
              </a:endParaRPr>
            </a:p>
          </p:txBody>
        </p:sp>
        <p:sp>
          <p:nvSpPr>
            <p:cNvPr id="18" name="CuadroTexto 17"/>
            <p:cNvSpPr txBox="1"/>
            <p:nvPr/>
          </p:nvSpPr>
          <p:spPr>
            <a:xfrm>
              <a:off x="918995" y="5989102"/>
              <a:ext cx="1151277" cy="369332"/>
            </a:xfrm>
            <a:prstGeom prst="rect">
              <a:avLst/>
            </a:prstGeom>
            <a:noFill/>
          </p:spPr>
          <p:txBody>
            <a:bodyPr wrap="none" rtlCol="0">
              <a:spAutoFit/>
            </a:bodyPr>
            <a:lstStyle/>
            <a:p>
              <a:r>
                <a:rPr lang="es-ES" dirty="0" smtClean="0"/>
                <a:t>Memoria</a:t>
              </a:r>
              <a:endParaRPr lang="es-ES" dirty="0"/>
            </a:p>
          </p:txBody>
        </p:sp>
        <p:sp>
          <p:nvSpPr>
            <p:cNvPr id="19" name="CuadroTexto 18"/>
            <p:cNvSpPr txBox="1"/>
            <p:nvPr/>
          </p:nvSpPr>
          <p:spPr>
            <a:xfrm>
              <a:off x="3634898" y="4552942"/>
              <a:ext cx="326682" cy="369332"/>
            </a:xfrm>
            <a:prstGeom prst="rect">
              <a:avLst/>
            </a:prstGeom>
            <a:noFill/>
          </p:spPr>
          <p:txBody>
            <a:bodyPr wrap="none" rtlCol="0">
              <a:spAutoFit/>
            </a:bodyPr>
            <a:lstStyle/>
            <a:p>
              <a:r>
                <a:rPr lang="es-ES" dirty="0" smtClean="0"/>
                <a:t>p</a:t>
              </a:r>
              <a:endParaRPr lang="es-ES" dirty="0"/>
            </a:p>
          </p:txBody>
        </p:sp>
        <p:sp>
          <p:nvSpPr>
            <p:cNvPr id="36" name="CuadroTexto 35"/>
            <p:cNvSpPr txBox="1"/>
            <p:nvPr/>
          </p:nvSpPr>
          <p:spPr>
            <a:xfrm>
              <a:off x="2352137" y="4517646"/>
              <a:ext cx="314622" cy="369332"/>
            </a:xfrm>
            <a:prstGeom prst="rect">
              <a:avLst/>
            </a:prstGeom>
            <a:noFill/>
          </p:spPr>
          <p:txBody>
            <a:bodyPr wrap="none" rtlCol="0">
              <a:spAutoFit/>
            </a:bodyPr>
            <a:lstStyle/>
            <a:p>
              <a:r>
                <a:rPr lang="es-ES" dirty="0"/>
                <a:t>a</a:t>
              </a:r>
            </a:p>
          </p:txBody>
        </p:sp>
        <p:cxnSp>
          <p:nvCxnSpPr>
            <p:cNvPr id="37" name="Conector recto de flecha 36"/>
            <p:cNvCxnSpPr>
              <a:stCxn id="36" idx="2"/>
              <a:endCxn id="6" idx="0"/>
            </p:cNvCxnSpPr>
            <p:nvPr/>
          </p:nvCxnSpPr>
          <p:spPr>
            <a:xfrm flipH="1">
              <a:off x="2506350" y="4886978"/>
              <a:ext cx="3098" cy="5013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onector recto de flecha 39"/>
            <p:cNvCxnSpPr>
              <a:stCxn id="19" idx="2"/>
              <a:endCxn id="9" idx="0"/>
            </p:cNvCxnSpPr>
            <p:nvPr/>
          </p:nvCxnSpPr>
          <p:spPr>
            <a:xfrm>
              <a:off x="3798239" y="4922274"/>
              <a:ext cx="612937" cy="468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CuadroTexto 42"/>
            <p:cNvSpPr txBox="1"/>
            <p:nvPr/>
          </p:nvSpPr>
          <p:spPr>
            <a:xfrm>
              <a:off x="7815013" y="4552942"/>
              <a:ext cx="468698" cy="369332"/>
            </a:xfrm>
            <a:prstGeom prst="rect">
              <a:avLst/>
            </a:prstGeom>
            <a:noFill/>
          </p:spPr>
          <p:txBody>
            <a:bodyPr wrap="none" rtlCol="0">
              <a:spAutoFit/>
            </a:bodyPr>
            <a:lstStyle/>
            <a:p>
              <a:r>
                <a:rPr lang="es-ES" dirty="0" err="1" smtClean="0"/>
                <a:t>pp</a:t>
              </a:r>
              <a:endParaRPr lang="es-ES" dirty="0"/>
            </a:p>
          </p:txBody>
        </p:sp>
        <p:cxnSp>
          <p:nvCxnSpPr>
            <p:cNvPr id="44" name="Conector recto de flecha 43"/>
            <p:cNvCxnSpPr>
              <a:stCxn id="43" idx="2"/>
              <a:endCxn id="14" idx="0"/>
            </p:cNvCxnSpPr>
            <p:nvPr/>
          </p:nvCxnSpPr>
          <p:spPr>
            <a:xfrm flipH="1">
              <a:off x="7585886" y="4922274"/>
              <a:ext cx="463476" cy="468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Conector angular 53"/>
            <p:cNvCxnSpPr>
              <a:stCxn id="9" idx="2"/>
              <a:endCxn id="6" idx="2"/>
            </p:cNvCxnSpPr>
            <p:nvPr/>
          </p:nvCxnSpPr>
          <p:spPr>
            <a:xfrm rot="5400000" flipH="1">
              <a:off x="3457764" y="4971687"/>
              <a:ext cx="1997" cy="1904826"/>
            </a:xfrm>
            <a:prstGeom prst="bentConnector3">
              <a:avLst>
                <a:gd name="adj1" fmla="val -1981562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Conector angular 66"/>
            <p:cNvCxnSpPr>
              <a:stCxn id="14" idx="0"/>
              <a:endCxn id="9" idx="0"/>
            </p:cNvCxnSpPr>
            <p:nvPr/>
          </p:nvCxnSpPr>
          <p:spPr>
            <a:xfrm rot="16200000" flipV="1">
              <a:off x="5998531" y="3802974"/>
              <a:ext cx="12700" cy="3174710"/>
            </a:xfrm>
            <a:prstGeom prst="bentConnector3">
              <a:avLst>
                <a:gd name="adj1" fmla="val 3642220"/>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9266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2</a:t>
            </a:r>
            <a:endParaRPr lang="es-ES" dirty="0"/>
          </a:p>
        </p:txBody>
      </p:sp>
      <p:sp>
        <p:nvSpPr>
          <p:cNvPr id="3" name="Marcador de contenido 2"/>
          <p:cNvSpPr>
            <a:spLocks noGrp="1"/>
          </p:cNvSpPr>
          <p:nvPr>
            <p:ph idx="1"/>
          </p:nvPr>
        </p:nvSpPr>
        <p:spPr/>
        <p:txBody>
          <a:bodyPr>
            <a:normAutofit/>
          </a:bodyPr>
          <a:lstStyle/>
          <a:p>
            <a:r>
              <a:rPr lang="es-ES" dirty="0" smtClean="0"/>
              <a:t>Desarrollar un programa que: </a:t>
            </a:r>
          </a:p>
          <a:p>
            <a:pPr marL="806450" lvl="1" indent="-457200">
              <a:buFont typeface="+mj-lt"/>
              <a:buAutoNum type="arabicPeriod"/>
            </a:pPr>
            <a:r>
              <a:rPr lang="es-ES" dirty="0" smtClean="0"/>
              <a:t>Utilice 3 arreglos de enteros de distintos tamaños.</a:t>
            </a:r>
          </a:p>
          <a:p>
            <a:pPr marL="806450" lvl="1" indent="-457200">
              <a:buFont typeface="+mj-lt"/>
              <a:buAutoNum type="arabicPeriod"/>
            </a:pPr>
            <a:r>
              <a:rPr lang="es-ES" dirty="0" smtClean="0"/>
              <a:t>Manejar estos arreglos como si estuvieran almacenados en direcciones consecutivas, es decir, a través de un arreglo de punteros.</a:t>
            </a:r>
          </a:p>
          <a:p>
            <a:pPr marL="806450" lvl="1" indent="-457200">
              <a:buFont typeface="+mj-lt"/>
              <a:buAutoNum type="arabicPeriod"/>
            </a:pPr>
            <a:r>
              <a:rPr lang="es-ES" dirty="0" smtClean="0"/>
              <a:t>Controlar este arreglo de punteros usando un puntero a puntero. </a:t>
            </a:r>
          </a:p>
          <a:p>
            <a:pPr marL="806450" lvl="1" indent="-457200">
              <a:buFont typeface="+mj-lt"/>
              <a:buAutoNum type="arabicPeriod"/>
            </a:pPr>
            <a:r>
              <a:rPr lang="es-ES" dirty="0" smtClean="0"/>
              <a:t>Imprimir (mostrar en pantalla) el contenido de los 3 arreglos de enteros, aplicando aritmética de punteros sobre el puntero a puntero.</a:t>
            </a:r>
          </a:p>
        </p:txBody>
      </p:sp>
    </p:spTree>
    <p:extLst>
      <p:ext uri="{BB962C8B-B14F-4D97-AF65-F5344CB8AC3E}">
        <p14:creationId xmlns:p14="http://schemas.microsoft.com/office/powerpoint/2010/main" val="28154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smtClean="0"/>
              <a:t>Asignación dinámica de la memoria</a:t>
            </a:r>
            <a:endParaRPr lang="es-ES" sz="3600" dirty="0"/>
          </a:p>
        </p:txBody>
      </p:sp>
      <p:sp>
        <p:nvSpPr>
          <p:cNvPr id="3" name="Marcador de contenido 2"/>
          <p:cNvSpPr>
            <a:spLocks noGrp="1"/>
          </p:cNvSpPr>
          <p:nvPr>
            <p:ph idx="1"/>
          </p:nvPr>
        </p:nvSpPr>
        <p:spPr/>
        <p:txBody>
          <a:bodyPr/>
          <a:lstStyle/>
          <a:p>
            <a:r>
              <a:rPr lang="es-ES" dirty="0" smtClean="0"/>
              <a:t>C++ cuenta con dos métodos para almacenar información en la memoria:</a:t>
            </a:r>
          </a:p>
          <a:p>
            <a:pPr lvl="1"/>
            <a:r>
              <a:rPr lang="es-ES" dirty="0" smtClean="0"/>
              <a:t>Variables globales y locales</a:t>
            </a:r>
          </a:p>
          <a:p>
            <a:pPr lvl="1"/>
            <a:r>
              <a:rPr lang="es-ES" dirty="0" smtClean="0"/>
              <a:t>De forma dinámica</a:t>
            </a:r>
          </a:p>
          <a:p>
            <a:pPr lvl="1"/>
            <a:endParaRPr lang="es-ES" b="1" dirty="0"/>
          </a:p>
          <a:p>
            <a:r>
              <a:rPr lang="es-ES" b="1" dirty="0"/>
              <a:t> </a:t>
            </a:r>
            <a:r>
              <a:rPr lang="es-ES" dirty="0" smtClean="0"/>
              <a:t>La asignación dinámica de memoria consiste en asignar la cantidad de memoria necesaria para almacenar un objeto durante la ejecución del programa, en vez de hacerlo en el momento de la compilación del mismo.</a:t>
            </a:r>
            <a:endParaRPr lang="es-ES" b="1" dirty="0"/>
          </a:p>
        </p:txBody>
      </p:sp>
    </p:spTree>
    <p:extLst>
      <p:ext uri="{BB962C8B-B14F-4D97-AF65-F5344CB8AC3E}">
        <p14:creationId xmlns:p14="http://schemas.microsoft.com/office/powerpoint/2010/main" val="170553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49275" y="568193"/>
            <a:ext cx="8042276" cy="5375408"/>
          </a:xfrm>
        </p:spPr>
        <p:txBody>
          <a:bodyPr/>
          <a:lstStyle/>
          <a:p>
            <a:r>
              <a:rPr lang="es-ES" dirty="0" smtClean="0"/>
              <a:t>Cuando asignamos memoria de forma dinámica para un objeto de un tipo cualquiera, se devuelve un puntero a la zona de memoria asignada.</a:t>
            </a:r>
          </a:p>
          <a:p>
            <a:endParaRPr lang="es-ES" dirty="0" smtClean="0"/>
          </a:p>
          <a:p>
            <a:r>
              <a:rPr lang="es-ES" dirty="0" smtClean="0"/>
              <a:t>Se debe declarar un puntero a un tipo de dato igual al tipo del objeto que se quiere asignar dinámicamente.</a:t>
            </a:r>
          </a:p>
          <a:p>
            <a:endParaRPr lang="es-ES" sz="2400" dirty="0"/>
          </a:p>
          <a:p>
            <a:endParaRPr lang="es-ES" dirty="0" smtClean="0"/>
          </a:p>
        </p:txBody>
      </p:sp>
    </p:spTree>
    <p:extLst>
      <p:ext uri="{BB962C8B-B14F-4D97-AF65-F5344CB8AC3E}">
        <p14:creationId xmlns:p14="http://schemas.microsoft.com/office/powerpoint/2010/main" val="3521566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smtClean="0"/>
              <a:t>Operadores de asignación dinámica de memoria</a:t>
            </a:r>
            <a:endParaRPr lang="es-ES" sz="36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30380016"/>
              </p:ext>
            </p:extLst>
          </p:nvPr>
        </p:nvGraphicFramePr>
        <p:xfrm>
          <a:off x="1033836" y="2017988"/>
          <a:ext cx="7089864" cy="1112520"/>
        </p:xfrm>
        <a:graphic>
          <a:graphicData uri="http://schemas.openxmlformats.org/drawingml/2006/table">
            <a:tbl>
              <a:tblPr firstRow="1" bandRow="1">
                <a:tableStyleId>{5C22544A-7EE6-4342-B048-85BDC9FD1C3A}</a:tableStyleId>
              </a:tblPr>
              <a:tblGrid>
                <a:gridCol w="2363288"/>
                <a:gridCol w="2363288"/>
                <a:gridCol w="2363288"/>
              </a:tblGrid>
              <a:tr h="370840">
                <a:tc>
                  <a:txBody>
                    <a:bodyPr/>
                    <a:lstStyle/>
                    <a:p>
                      <a:pPr algn="ctr"/>
                      <a:r>
                        <a:rPr lang="es-ES" dirty="0" smtClean="0"/>
                        <a:t>Tipo</a:t>
                      </a:r>
                      <a:endParaRPr lang="es-ES" dirty="0"/>
                    </a:p>
                  </a:txBody>
                  <a:tcPr/>
                </a:tc>
                <a:tc>
                  <a:txBody>
                    <a:bodyPr/>
                    <a:lstStyle/>
                    <a:p>
                      <a:pPr algn="ctr"/>
                      <a:r>
                        <a:rPr lang="es-ES" dirty="0" smtClean="0"/>
                        <a:t>Usando</a:t>
                      </a:r>
                      <a:r>
                        <a:rPr lang="es-ES" baseline="0" dirty="0" smtClean="0"/>
                        <a:t> C</a:t>
                      </a:r>
                      <a:endParaRPr lang="es-ES" dirty="0"/>
                    </a:p>
                  </a:txBody>
                  <a:tcPr/>
                </a:tc>
                <a:tc>
                  <a:txBody>
                    <a:bodyPr/>
                    <a:lstStyle/>
                    <a:p>
                      <a:pPr algn="ctr"/>
                      <a:r>
                        <a:rPr lang="es-ES" dirty="0" smtClean="0"/>
                        <a:t>Usando C++</a:t>
                      </a:r>
                      <a:endParaRPr lang="es-ES" dirty="0"/>
                    </a:p>
                  </a:txBody>
                  <a:tcPr/>
                </a:tc>
              </a:tr>
              <a:tr h="370840">
                <a:tc>
                  <a:txBody>
                    <a:bodyPr/>
                    <a:lstStyle/>
                    <a:p>
                      <a:pPr algn="ctr"/>
                      <a:r>
                        <a:rPr lang="es-ES" dirty="0" smtClean="0"/>
                        <a:t>Asignar</a:t>
                      </a:r>
                      <a:endParaRPr lang="es-ES" dirty="0"/>
                    </a:p>
                  </a:txBody>
                  <a:tcPr/>
                </a:tc>
                <a:tc>
                  <a:txBody>
                    <a:bodyPr/>
                    <a:lstStyle/>
                    <a:p>
                      <a:pPr algn="ctr"/>
                      <a:r>
                        <a:rPr lang="es-ES" dirty="0" err="1" smtClean="0"/>
                        <a:t>malloc</a:t>
                      </a:r>
                      <a:endParaRPr lang="es-ES" dirty="0"/>
                    </a:p>
                  </a:txBody>
                  <a:tcPr/>
                </a:tc>
                <a:tc>
                  <a:txBody>
                    <a:bodyPr/>
                    <a:lstStyle/>
                    <a:p>
                      <a:pPr algn="ctr"/>
                      <a:r>
                        <a:rPr lang="es-ES" dirty="0" smtClean="0"/>
                        <a:t>new</a:t>
                      </a:r>
                      <a:endParaRPr lang="es-ES" dirty="0"/>
                    </a:p>
                  </a:txBody>
                  <a:tcPr/>
                </a:tc>
              </a:tr>
              <a:tr h="370840">
                <a:tc>
                  <a:txBody>
                    <a:bodyPr/>
                    <a:lstStyle/>
                    <a:p>
                      <a:pPr algn="ctr"/>
                      <a:r>
                        <a:rPr lang="es-ES" dirty="0" smtClean="0"/>
                        <a:t>Liberar</a:t>
                      </a:r>
                      <a:endParaRPr lang="es-ES" dirty="0"/>
                    </a:p>
                  </a:txBody>
                  <a:tcPr/>
                </a:tc>
                <a:tc>
                  <a:txBody>
                    <a:bodyPr/>
                    <a:lstStyle/>
                    <a:p>
                      <a:pPr algn="ctr"/>
                      <a:r>
                        <a:rPr lang="es-ES" dirty="0" smtClean="0"/>
                        <a:t>free</a:t>
                      </a:r>
                      <a:endParaRPr lang="es-ES" dirty="0"/>
                    </a:p>
                  </a:txBody>
                  <a:tcPr/>
                </a:tc>
                <a:tc>
                  <a:txBody>
                    <a:bodyPr/>
                    <a:lstStyle/>
                    <a:p>
                      <a:pPr algn="ctr"/>
                      <a:r>
                        <a:rPr lang="es-ES" dirty="0" err="1" smtClean="0"/>
                        <a:t>delete</a:t>
                      </a:r>
                      <a:endParaRPr lang="es-ES" dirty="0"/>
                    </a:p>
                  </a:txBody>
                  <a:tcPr/>
                </a:tc>
              </a:tr>
            </a:tbl>
          </a:graphicData>
        </a:graphic>
      </p:graphicFrame>
      <p:grpSp>
        <p:nvGrpSpPr>
          <p:cNvPr id="7" name="Agrupar 6"/>
          <p:cNvGrpSpPr/>
          <p:nvPr/>
        </p:nvGrpSpPr>
        <p:grpSpPr>
          <a:xfrm>
            <a:off x="517979" y="3693251"/>
            <a:ext cx="8117448" cy="2061193"/>
            <a:chOff x="517979" y="3693251"/>
            <a:chExt cx="8117448" cy="2061193"/>
          </a:xfrm>
        </p:grpSpPr>
        <p:graphicFrame>
          <p:nvGraphicFramePr>
            <p:cNvPr id="5" name="Marcador de contenido 3"/>
            <p:cNvGraphicFramePr>
              <a:graphicFrameLocks/>
            </p:cNvGraphicFramePr>
            <p:nvPr>
              <p:extLst>
                <p:ext uri="{D42A27DB-BD31-4B8C-83A1-F6EECF244321}">
                  <p14:modId xmlns:p14="http://schemas.microsoft.com/office/powerpoint/2010/main" val="2867332367"/>
                </p:ext>
              </p:extLst>
            </p:nvPr>
          </p:nvGraphicFramePr>
          <p:xfrm>
            <a:off x="549275" y="4225364"/>
            <a:ext cx="8086152" cy="1529080"/>
          </p:xfrm>
          <a:graphic>
            <a:graphicData uri="http://schemas.openxmlformats.org/drawingml/2006/table">
              <a:tbl>
                <a:tblPr firstRow="1" bandRow="1">
                  <a:tableStyleId>{5C22544A-7EE6-4342-B048-85BDC9FD1C3A}</a:tableStyleId>
                </a:tblPr>
                <a:tblGrid>
                  <a:gridCol w="1419262"/>
                  <a:gridCol w="4127123"/>
                  <a:gridCol w="2539767"/>
                </a:tblGrid>
                <a:tr h="370840">
                  <a:tc>
                    <a:txBody>
                      <a:bodyPr/>
                      <a:lstStyle/>
                      <a:p>
                        <a:pPr algn="ctr"/>
                        <a:r>
                          <a:rPr lang="es-ES" dirty="0" smtClean="0"/>
                          <a:t>Tipo</a:t>
                        </a:r>
                        <a:endParaRPr lang="es-ES" dirty="0"/>
                      </a:p>
                    </a:txBody>
                    <a:tcPr/>
                  </a:tc>
                  <a:tc>
                    <a:txBody>
                      <a:bodyPr/>
                      <a:lstStyle/>
                      <a:p>
                        <a:pPr algn="ctr"/>
                        <a:r>
                          <a:rPr lang="es-ES" dirty="0" smtClean="0"/>
                          <a:t>Usando</a:t>
                        </a:r>
                        <a:r>
                          <a:rPr lang="es-ES" baseline="0" dirty="0" smtClean="0"/>
                          <a:t> C</a:t>
                        </a:r>
                        <a:endParaRPr lang="es-ES" dirty="0"/>
                      </a:p>
                    </a:txBody>
                    <a:tcPr/>
                  </a:tc>
                  <a:tc>
                    <a:txBody>
                      <a:bodyPr/>
                      <a:lstStyle/>
                      <a:p>
                        <a:pPr algn="ctr"/>
                        <a:r>
                          <a:rPr lang="es-ES" dirty="0" smtClean="0"/>
                          <a:t>Usando C++</a:t>
                        </a:r>
                        <a:endParaRPr lang="es-ES" dirty="0"/>
                      </a:p>
                    </a:txBody>
                    <a:tcPr/>
                  </a:tc>
                </a:tr>
                <a:tr h="370840">
                  <a:tc>
                    <a:txBody>
                      <a:bodyPr/>
                      <a:lstStyle/>
                      <a:p>
                        <a:pPr algn="ctr"/>
                        <a:r>
                          <a:rPr lang="es-ES" dirty="0" smtClean="0"/>
                          <a:t>Asignar</a:t>
                        </a:r>
                        <a:endParaRPr lang="es-ES" dirty="0"/>
                      </a:p>
                    </a:txBody>
                    <a:tcPr/>
                  </a:tc>
                  <a:tc>
                    <a:txBody>
                      <a:bodyPr/>
                      <a:lstStyle/>
                      <a:p>
                        <a:pPr algn="ctr"/>
                        <a:r>
                          <a:rPr lang="es-ES" sz="1600" dirty="0" err="1" smtClean="0"/>
                          <a:t>int</a:t>
                        </a:r>
                        <a:r>
                          <a:rPr lang="es-ES" sz="1600" baseline="0" dirty="0" smtClean="0"/>
                          <a:t>* pc = (</a:t>
                        </a:r>
                        <a:r>
                          <a:rPr lang="es-ES" sz="1600" baseline="0" dirty="0" err="1" smtClean="0"/>
                          <a:t>int</a:t>
                        </a:r>
                        <a:r>
                          <a:rPr lang="es-ES" sz="1600" baseline="0" dirty="0" smtClean="0"/>
                          <a:t>*)</a:t>
                        </a:r>
                        <a:r>
                          <a:rPr lang="es-ES" sz="1600" baseline="0" dirty="0" err="1" smtClean="0"/>
                          <a:t>malloc</a:t>
                        </a:r>
                        <a:r>
                          <a:rPr lang="es-ES" sz="1600" baseline="0" dirty="0" smtClean="0"/>
                          <a:t>(</a:t>
                        </a:r>
                        <a:r>
                          <a:rPr lang="es-ES" sz="1600" baseline="0" dirty="0" err="1" smtClean="0"/>
                          <a:t>sizeof</a:t>
                        </a:r>
                        <a:r>
                          <a:rPr lang="es-ES" sz="1600" baseline="0" dirty="0" smtClean="0"/>
                          <a:t>(</a:t>
                        </a:r>
                        <a:r>
                          <a:rPr lang="es-ES" sz="1600" baseline="0" dirty="0" err="1" smtClean="0"/>
                          <a:t>int</a:t>
                        </a:r>
                        <a:r>
                          <a:rPr lang="es-ES" sz="1600" baseline="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err="1" smtClean="0"/>
                          <a:t>int</a:t>
                        </a:r>
                        <a:r>
                          <a:rPr lang="es-ES" sz="1600" baseline="0" dirty="0" smtClean="0"/>
                          <a:t>* mc = (</a:t>
                        </a:r>
                        <a:r>
                          <a:rPr lang="es-ES" sz="1600" baseline="0" dirty="0" err="1" smtClean="0"/>
                          <a:t>int</a:t>
                        </a:r>
                        <a:r>
                          <a:rPr lang="es-ES" sz="1600" baseline="0" dirty="0" smtClean="0"/>
                          <a:t>*)</a:t>
                        </a:r>
                        <a:r>
                          <a:rPr lang="es-ES" sz="1600" baseline="0" dirty="0" err="1" smtClean="0"/>
                          <a:t>malloc</a:t>
                        </a:r>
                        <a:r>
                          <a:rPr lang="es-ES" sz="1600" baseline="0" dirty="0" smtClean="0"/>
                          <a:t>(5 * </a:t>
                        </a:r>
                        <a:r>
                          <a:rPr lang="es-ES" sz="1600" baseline="0" dirty="0" err="1" smtClean="0"/>
                          <a:t>sizeof</a:t>
                        </a:r>
                        <a:r>
                          <a:rPr lang="es-ES" sz="1600" baseline="0" dirty="0" smtClean="0"/>
                          <a:t>(</a:t>
                        </a:r>
                        <a:r>
                          <a:rPr lang="es-ES" sz="1600" baseline="0" dirty="0" err="1" smtClean="0"/>
                          <a:t>int</a:t>
                        </a:r>
                        <a:r>
                          <a:rPr lang="es-ES" sz="1600" baseline="0" dirty="0" smtClean="0"/>
                          <a:t>));</a:t>
                        </a:r>
                        <a:endParaRPr lang="es-ES" sz="1600" dirty="0" smtClean="0"/>
                      </a:p>
                    </a:txBody>
                    <a:tcPr/>
                  </a:tc>
                  <a:tc>
                    <a:txBody>
                      <a:bodyPr/>
                      <a:lstStyle/>
                      <a:p>
                        <a:pPr algn="ctr"/>
                        <a:r>
                          <a:rPr lang="es-ES" sz="1600" dirty="0" err="1" smtClean="0"/>
                          <a:t>int</a:t>
                        </a:r>
                        <a:r>
                          <a:rPr lang="es-ES" sz="1600" baseline="0" dirty="0" smtClean="0"/>
                          <a:t> *pc = </a:t>
                        </a:r>
                        <a:r>
                          <a:rPr lang="es-ES" sz="1600" dirty="0" smtClean="0"/>
                          <a:t>new </a:t>
                        </a:r>
                        <a:r>
                          <a:rPr lang="es-ES" sz="1600" dirty="0" err="1" smtClean="0"/>
                          <a:t>int</a:t>
                        </a:r>
                        <a:r>
                          <a:rPr lang="es-ES" sz="1600" dirty="0" smtClean="0"/>
                          <a:t>;</a:t>
                        </a:r>
                      </a:p>
                      <a:p>
                        <a:pPr algn="ctr"/>
                        <a:r>
                          <a:rPr lang="es-ES" sz="1600" dirty="0" err="1" smtClean="0"/>
                          <a:t>int</a:t>
                        </a:r>
                        <a:r>
                          <a:rPr lang="es-ES" sz="1600" baseline="0" dirty="0" smtClean="0"/>
                          <a:t> *mc = new </a:t>
                        </a:r>
                        <a:r>
                          <a:rPr lang="es-ES" sz="1600" baseline="0" dirty="0" err="1" smtClean="0"/>
                          <a:t>int</a:t>
                        </a:r>
                        <a:r>
                          <a:rPr lang="es-ES" sz="1600" baseline="0" dirty="0" smtClean="0"/>
                          <a:t>[5];</a:t>
                        </a:r>
                        <a:endParaRPr lang="es-ES" sz="1600" dirty="0"/>
                      </a:p>
                    </a:txBody>
                    <a:tcPr/>
                  </a:tc>
                </a:tr>
                <a:tr h="370840">
                  <a:tc>
                    <a:txBody>
                      <a:bodyPr/>
                      <a:lstStyle/>
                      <a:p>
                        <a:pPr algn="ctr"/>
                        <a:r>
                          <a:rPr lang="es-ES" dirty="0" smtClean="0"/>
                          <a:t>Liberar</a:t>
                        </a:r>
                        <a:endParaRPr lang="es-ES" dirty="0"/>
                      </a:p>
                    </a:txBody>
                    <a:tcPr/>
                  </a:tc>
                  <a:tc>
                    <a:txBody>
                      <a:bodyPr/>
                      <a:lstStyle/>
                      <a:p>
                        <a:pPr algn="ctr"/>
                        <a:r>
                          <a:rPr lang="es-ES" sz="1600" dirty="0" smtClean="0"/>
                          <a:t>free(pc);</a:t>
                        </a:r>
                      </a:p>
                      <a:p>
                        <a:pPr marL="0" marR="0" indent="0" algn="ctr" defTabSz="914400" rtl="0" eaLnBrk="1" fontAlgn="auto" latinLnBrk="0" hangingPunct="1">
                          <a:lnSpc>
                            <a:spcPct val="100000"/>
                          </a:lnSpc>
                          <a:spcBef>
                            <a:spcPts val="0"/>
                          </a:spcBef>
                          <a:spcAft>
                            <a:spcPts val="0"/>
                          </a:spcAft>
                          <a:buClrTx/>
                          <a:buSzTx/>
                          <a:buFontTx/>
                          <a:buNone/>
                          <a:tabLst/>
                          <a:defRPr/>
                        </a:pPr>
                        <a:r>
                          <a:rPr lang="es-ES" sz="1600" dirty="0" smtClean="0"/>
                          <a:t>free(mc);</a:t>
                        </a:r>
                      </a:p>
                    </a:txBody>
                    <a:tcPr/>
                  </a:tc>
                  <a:tc>
                    <a:txBody>
                      <a:bodyPr/>
                      <a:lstStyle/>
                      <a:p>
                        <a:pPr algn="ctr"/>
                        <a:r>
                          <a:rPr lang="es-ES" sz="1600" dirty="0" err="1" smtClean="0"/>
                          <a:t>delete</a:t>
                        </a:r>
                        <a:r>
                          <a:rPr lang="es-ES" sz="1600" baseline="0" dirty="0" smtClean="0"/>
                          <a:t> pc;</a:t>
                        </a:r>
                      </a:p>
                      <a:p>
                        <a:pPr algn="ctr"/>
                        <a:r>
                          <a:rPr lang="es-ES" sz="1600" baseline="0" dirty="0" err="1" smtClean="0"/>
                          <a:t>delete</a:t>
                        </a:r>
                        <a:r>
                          <a:rPr lang="es-ES" sz="1600" baseline="0" dirty="0" smtClean="0"/>
                          <a:t> [] mc;</a:t>
                        </a:r>
                        <a:endParaRPr lang="es-ES" sz="1600" dirty="0"/>
                      </a:p>
                    </a:txBody>
                    <a:tcPr/>
                  </a:tc>
                </a:tr>
              </a:tbl>
            </a:graphicData>
          </a:graphic>
        </p:graphicFrame>
        <p:sp>
          <p:nvSpPr>
            <p:cNvPr id="6" name="CuadroTexto 5"/>
            <p:cNvSpPr txBox="1"/>
            <p:nvPr/>
          </p:nvSpPr>
          <p:spPr>
            <a:xfrm>
              <a:off x="517979" y="3693251"/>
              <a:ext cx="1621357" cy="461665"/>
            </a:xfrm>
            <a:prstGeom prst="rect">
              <a:avLst/>
            </a:prstGeom>
            <a:noFill/>
          </p:spPr>
          <p:txBody>
            <a:bodyPr wrap="none" rtlCol="0">
              <a:spAutoFit/>
            </a:bodyPr>
            <a:lstStyle/>
            <a:p>
              <a:r>
                <a:rPr lang="es-ES" sz="2400" dirty="0" smtClean="0"/>
                <a:t>Ejemplos:</a:t>
              </a:r>
              <a:endParaRPr lang="es-ES" sz="2400" dirty="0"/>
            </a:p>
          </p:txBody>
        </p:sp>
      </p:grpSp>
    </p:spTree>
    <p:extLst>
      <p:ext uri="{BB962C8B-B14F-4D97-AF65-F5344CB8AC3E}">
        <p14:creationId xmlns:p14="http://schemas.microsoft.com/office/powerpoint/2010/main" val="4942969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3</a:t>
            </a:r>
            <a:endParaRPr lang="es-ES" dirty="0"/>
          </a:p>
        </p:txBody>
      </p:sp>
      <p:sp>
        <p:nvSpPr>
          <p:cNvPr id="3" name="Marcador de contenido 2"/>
          <p:cNvSpPr>
            <a:spLocks noGrp="1"/>
          </p:cNvSpPr>
          <p:nvPr>
            <p:ph idx="1"/>
          </p:nvPr>
        </p:nvSpPr>
        <p:spPr/>
        <p:txBody>
          <a:bodyPr/>
          <a:lstStyle/>
          <a:p>
            <a:r>
              <a:rPr lang="es-ES" dirty="0" smtClean="0"/>
              <a:t>Desarrollar un programa que genere un arreglo en forma dinámica con la instrucción new.</a:t>
            </a:r>
            <a:endParaRPr lang="es-ES" dirty="0"/>
          </a:p>
        </p:txBody>
      </p:sp>
    </p:spTree>
    <p:extLst>
      <p:ext uri="{BB962C8B-B14F-4D97-AF65-F5344CB8AC3E}">
        <p14:creationId xmlns:p14="http://schemas.microsoft.com/office/powerpoint/2010/main" val="39252181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4</a:t>
            </a:r>
            <a:endParaRPr lang="es-ES" dirty="0"/>
          </a:p>
        </p:txBody>
      </p:sp>
      <p:sp>
        <p:nvSpPr>
          <p:cNvPr id="3" name="Marcador de contenido 2"/>
          <p:cNvSpPr>
            <a:spLocks noGrp="1"/>
          </p:cNvSpPr>
          <p:nvPr>
            <p:ph idx="1"/>
          </p:nvPr>
        </p:nvSpPr>
        <p:spPr>
          <a:xfrm>
            <a:off x="549275" y="1600200"/>
            <a:ext cx="8042276" cy="4829489"/>
          </a:xfrm>
        </p:spPr>
        <p:txBody>
          <a:bodyPr>
            <a:normAutofit/>
          </a:bodyPr>
          <a:lstStyle/>
          <a:p>
            <a:r>
              <a:rPr lang="es-ES" dirty="0" smtClean="0"/>
              <a:t>Desarrollar un programa que:</a:t>
            </a:r>
          </a:p>
          <a:p>
            <a:pPr lvl="1"/>
            <a:r>
              <a:rPr lang="es-ES" dirty="0" smtClean="0"/>
              <a:t>Solicite al usuario la cantidad de cadenas de caracteres que quiere ingresar.</a:t>
            </a:r>
          </a:p>
          <a:p>
            <a:pPr lvl="1"/>
            <a:r>
              <a:rPr lang="es-ES" dirty="0" smtClean="0"/>
              <a:t>Las cadenas de caracteres (máximo 20 caracteres por cadena) se deben de crear dinámicamente y agregarse a un arreglo de punteros.</a:t>
            </a:r>
          </a:p>
          <a:p>
            <a:pPr lvl="1"/>
            <a:r>
              <a:rPr lang="es-ES" dirty="0" smtClean="0"/>
              <a:t>El arreglo de punteros se debe de controlar por un puntero de punteros.</a:t>
            </a:r>
          </a:p>
          <a:p>
            <a:pPr lvl="1"/>
            <a:r>
              <a:rPr lang="es-ES" dirty="0" smtClean="0"/>
              <a:t>Se deben de ordenar las cadenas e imprimir el resultado.</a:t>
            </a:r>
          </a:p>
          <a:p>
            <a:pPr lvl="1"/>
            <a:r>
              <a:rPr lang="es-ES" dirty="0" smtClean="0"/>
              <a:t>Manejar excepciones para controlar la asignación dinámica de memoria.</a:t>
            </a:r>
            <a:endParaRPr lang="es-ES" dirty="0"/>
          </a:p>
        </p:txBody>
      </p:sp>
    </p:spTree>
    <p:extLst>
      <p:ext uri="{BB962C8B-B14F-4D97-AF65-F5344CB8AC3E}">
        <p14:creationId xmlns:p14="http://schemas.microsoft.com/office/powerpoint/2010/main" val="41268000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isa">
  <a:themeElements>
    <a:clrScheme name="Brisa">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isa">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isa">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Brisa.thmx</Template>
  <TotalTime>2387</TotalTime>
  <Words>1051</Words>
  <Application>Microsoft Macintosh PowerPoint</Application>
  <PresentationFormat>Presentación en pantalla (4:3)</PresentationFormat>
  <Paragraphs>107</Paragraphs>
  <Slides>9</Slides>
  <Notes>6</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Brisa</vt:lpstr>
      <vt:lpstr>Arreglos de punteros</vt:lpstr>
      <vt:lpstr>Ejemplo 1</vt:lpstr>
      <vt:lpstr>Punteros a punteros</vt:lpstr>
      <vt:lpstr>Ejemplo 2</vt:lpstr>
      <vt:lpstr>Asignación dinámica de la memoria</vt:lpstr>
      <vt:lpstr>Presentación de PowerPoint</vt:lpstr>
      <vt:lpstr>Operadores de asignación dinámica de memoria</vt:lpstr>
      <vt:lpstr>Ejemplo 3</vt:lpstr>
      <vt:lpstr>Ejemplo 4</vt:lpstr>
    </vt:vector>
  </TitlesOfParts>
  <Company>MATRIX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Punteros</dc:title>
  <dc:creator>Juan Carlos Torres Pérez</dc:creator>
  <cp:lastModifiedBy>Juan Carlos Torres Pérez</cp:lastModifiedBy>
  <cp:revision>163</cp:revision>
  <dcterms:created xsi:type="dcterms:W3CDTF">2011-01-23T18:34:58Z</dcterms:created>
  <dcterms:modified xsi:type="dcterms:W3CDTF">2011-02-09T03:22:52Z</dcterms:modified>
</cp:coreProperties>
</file>