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2BEAC-0810-40BE-B8EC-04E6E87A8F06}" type="datetimeFigureOut">
              <a:rPr lang="es-ES" smtClean="0"/>
              <a:t>28/04/2016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31BB4-6796-4139-ADEE-4E1BB4C0CA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6538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4DAA-95DE-4479-A711-8901817B4B49}" type="datetime1">
              <a:rPr lang="es-ES" smtClean="0"/>
              <a:t>28/04/2016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D586-EB79-4066-A118-A5981B3CE6EE}" type="datetime1">
              <a:rPr lang="es-ES" smtClean="0"/>
              <a:t>28/04/2016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D47A-2240-47B6-8778-303DEB0305A1}" type="datetime1">
              <a:rPr lang="es-ES" smtClean="0"/>
              <a:t>28/04/2016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A901-3D92-4104-85E5-176BC6240B06}" type="datetime1">
              <a:rPr lang="es-ES" smtClean="0"/>
              <a:t>28/04/2016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4FAD-A2AC-4731-A9FB-4A8126C8A75D}" type="datetime1">
              <a:rPr lang="es-ES" smtClean="0"/>
              <a:t>28/04/2016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7AA5-279B-4A27-BAEC-3312E859B8D7}" type="datetime1">
              <a:rPr lang="es-ES" smtClean="0"/>
              <a:t>28/04/2016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32FF-BAB0-4EAF-9566-01557111FB2C}" type="datetime1">
              <a:rPr lang="es-ES" smtClean="0"/>
              <a:t>28/04/2016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4BE5-F62C-42C4-9577-33FFB387EAD7}" type="datetime1">
              <a:rPr lang="es-ES" smtClean="0"/>
              <a:t>28/04/2016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9735-19B6-410F-9CD7-D4C53D1A56AD}" type="datetime1">
              <a:rPr lang="es-ES" smtClean="0"/>
              <a:t>28/04/2016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87D0-FE74-4E9E-800E-AE42A95B110D}" type="datetime1">
              <a:rPr lang="es-ES" smtClean="0"/>
              <a:t>28/04/2016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041-0687-45B4-AC2C-04D16AF2E761}" type="datetime1">
              <a:rPr lang="es-ES" smtClean="0"/>
              <a:t>28/04/2016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78D4940-44AC-44BA-8BFC-A7DC81333790}" type="datetime1">
              <a:rPr lang="es-ES" smtClean="0"/>
              <a:t>28/04/2016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sz="4800" dirty="0" smtClean="0"/>
              <a:t>TALLER DE LENGUAJE I</a:t>
            </a:r>
            <a:endParaRPr lang="es-ES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74632" cy="2444080"/>
          </a:xfrm>
        </p:spPr>
        <p:txBody>
          <a:bodyPr>
            <a:normAutofit lnSpcReduction="10000"/>
          </a:bodyPr>
          <a:lstStyle/>
          <a:p>
            <a:pPr algn="ctr">
              <a:defRPr/>
            </a:pPr>
            <a:r>
              <a:rPr lang="es-AR" sz="3000" b="1" dirty="0" smtClean="0">
                <a:solidFill>
                  <a:schemeClr val="tx2"/>
                </a:solidFill>
              </a:rPr>
              <a:t>CUARTA </a:t>
            </a:r>
            <a:r>
              <a:rPr lang="es-AR" sz="3000" b="1" dirty="0" smtClean="0">
                <a:solidFill>
                  <a:schemeClr val="tx2"/>
                </a:solidFill>
              </a:rPr>
              <a:t>CLASE </a:t>
            </a:r>
            <a:r>
              <a:rPr lang="es-AR" sz="3000" b="1" dirty="0" smtClean="0">
                <a:solidFill>
                  <a:schemeClr val="tx2"/>
                </a:solidFill>
              </a:rPr>
              <a:t>2016</a:t>
            </a:r>
          </a:p>
          <a:p>
            <a:pPr algn="ctr">
              <a:defRPr/>
            </a:pPr>
            <a:r>
              <a:rPr lang="es-AR" b="1" dirty="0" smtClean="0">
                <a:solidFill>
                  <a:schemeClr val="tx2"/>
                </a:solidFill>
              </a:rPr>
              <a:t>Temas</a:t>
            </a:r>
            <a:endParaRPr lang="es-AR" b="1" dirty="0" smtClean="0">
              <a:solidFill>
                <a:schemeClr val="tx2"/>
              </a:solidFill>
            </a:endParaRPr>
          </a:p>
          <a:p>
            <a:pPr algn="ctr">
              <a:defRPr/>
            </a:pPr>
            <a:r>
              <a:rPr lang="es-AR" b="1" i="1" dirty="0" smtClean="0">
                <a:solidFill>
                  <a:schemeClr val="tx2">
                    <a:lumMod val="75000"/>
                  </a:schemeClr>
                </a:solidFill>
              </a:rPr>
              <a:t>Punteros Dobles, </a:t>
            </a:r>
            <a:r>
              <a:rPr lang="es-ES" b="1" i="1" dirty="0">
                <a:solidFill>
                  <a:schemeClr val="tx2">
                    <a:lumMod val="75000"/>
                  </a:schemeClr>
                </a:solidFill>
              </a:rPr>
              <a:t>Arreglos bidimensionales (Matrices)  </a:t>
            </a:r>
            <a:r>
              <a:rPr lang="es-ES" b="1" i="1" dirty="0" smtClean="0">
                <a:solidFill>
                  <a:schemeClr val="tx2">
                    <a:lumMod val="75000"/>
                  </a:schemeClr>
                </a:solidFill>
              </a:rPr>
              <a:t>dinámicos,</a:t>
            </a:r>
          </a:p>
          <a:p>
            <a:pPr algn="ctr">
              <a:defRPr/>
            </a:pPr>
            <a:r>
              <a:rPr lang="es-ES" b="1" i="1" dirty="0">
                <a:solidFill>
                  <a:schemeClr val="tx2">
                    <a:lumMod val="75000"/>
                  </a:schemeClr>
                </a:solidFill>
              </a:rPr>
              <a:t>Punteros dobles como parámetros por referencia a funciones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52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Ejemplo 3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10</a:t>
            </a:fld>
            <a:endParaRPr lang="es-E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8618810" cy="3614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18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4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void </a:t>
            </a:r>
            <a:r>
              <a:rPr lang="en-GB" dirty="0" err="1"/>
              <a:t>AsignarValor</a:t>
            </a:r>
            <a:r>
              <a:rPr lang="en-GB" dirty="0"/>
              <a:t>(double</a:t>
            </a:r>
            <a:r>
              <a:rPr lang="en-GB" dirty="0" smtClean="0"/>
              <a:t>** p);</a:t>
            </a:r>
            <a:endParaRPr lang="es-ES" dirty="0"/>
          </a:p>
          <a:p>
            <a:r>
              <a:rPr lang="en-GB" dirty="0"/>
              <a:t> </a:t>
            </a:r>
            <a:endParaRPr lang="es-ES" dirty="0"/>
          </a:p>
          <a:p>
            <a:r>
              <a:rPr lang="en-GB" dirty="0"/>
              <a:t>void main( )</a:t>
            </a:r>
            <a:endParaRPr lang="es-ES" dirty="0"/>
          </a:p>
          <a:p>
            <a:r>
              <a:rPr lang="en-GB" dirty="0"/>
              <a:t>{</a:t>
            </a:r>
            <a:endParaRPr lang="es-ES" dirty="0"/>
          </a:p>
          <a:p>
            <a:r>
              <a:rPr lang="en-GB" dirty="0"/>
              <a:t>   double*  </a:t>
            </a:r>
            <a:r>
              <a:rPr lang="en-GB" dirty="0" err="1"/>
              <a:t>pDouble</a:t>
            </a:r>
            <a:r>
              <a:rPr lang="en-GB" dirty="0"/>
              <a:t>;</a:t>
            </a:r>
            <a:endParaRPr lang="es-ES" dirty="0"/>
          </a:p>
          <a:p>
            <a:r>
              <a:rPr lang="en-GB" dirty="0"/>
              <a:t> </a:t>
            </a:r>
            <a:endParaRPr lang="es-ES" dirty="0"/>
          </a:p>
          <a:p>
            <a:r>
              <a:rPr lang="en-GB" dirty="0"/>
              <a:t>   </a:t>
            </a:r>
            <a:r>
              <a:rPr lang="en-GB" dirty="0" err="1"/>
              <a:t>pDouble</a:t>
            </a:r>
            <a:r>
              <a:rPr lang="en-GB" dirty="0"/>
              <a:t> = (double*)</a:t>
            </a:r>
            <a:r>
              <a:rPr lang="en-GB" dirty="0" err="1"/>
              <a:t>ReservarMemoria</a:t>
            </a:r>
            <a:r>
              <a:rPr lang="en-GB" dirty="0"/>
              <a:t>(</a:t>
            </a:r>
            <a:r>
              <a:rPr lang="en-GB" dirty="0" err="1"/>
              <a:t>sizeof</a:t>
            </a:r>
            <a:r>
              <a:rPr lang="en-GB" dirty="0"/>
              <a:t>(double));</a:t>
            </a:r>
            <a:endParaRPr lang="es-ES" dirty="0"/>
          </a:p>
          <a:p>
            <a:r>
              <a:rPr lang="en-GB" dirty="0"/>
              <a:t>   </a:t>
            </a:r>
            <a:r>
              <a:rPr lang="en-GB" dirty="0" err="1"/>
              <a:t>AsignarValor</a:t>
            </a:r>
            <a:r>
              <a:rPr lang="en-GB" dirty="0"/>
              <a:t>(&amp;</a:t>
            </a:r>
            <a:r>
              <a:rPr lang="en-GB" dirty="0" err="1"/>
              <a:t>pDouble</a:t>
            </a:r>
            <a:r>
              <a:rPr lang="en-GB" dirty="0"/>
              <a:t>); </a:t>
            </a:r>
            <a:endParaRPr lang="es-ES" dirty="0"/>
          </a:p>
          <a:p>
            <a:r>
              <a:rPr lang="en-GB" dirty="0"/>
              <a:t>   </a:t>
            </a:r>
            <a:r>
              <a:rPr lang="en-GB" dirty="0" err="1"/>
              <a:t>cprintf</a:t>
            </a:r>
            <a:r>
              <a:rPr lang="en-GB" dirty="0"/>
              <a:t>(“</a:t>
            </a:r>
            <a:r>
              <a:rPr lang="en-GB" dirty="0" err="1"/>
              <a:t>Valor</a:t>
            </a:r>
            <a:r>
              <a:rPr lang="en-GB" dirty="0"/>
              <a:t> </a:t>
            </a:r>
            <a:r>
              <a:rPr lang="en-GB" dirty="0" err="1"/>
              <a:t>asignado</a:t>
            </a:r>
            <a:r>
              <a:rPr lang="en-GB" dirty="0"/>
              <a:t> = %lf\r\n”,*</a:t>
            </a:r>
            <a:r>
              <a:rPr lang="en-GB" dirty="0" err="1"/>
              <a:t>pDouble</a:t>
            </a:r>
            <a:r>
              <a:rPr lang="en-GB" dirty="0"/>
              <a:t>);</a:t>
            </a:r>
            <a:endParaRPr lang="es-ES" dirty="0"/>
          </a:p>
          <a:p>
            <a:r>
              <a:rPr lang="en-GB" dirty="0"/>
              <a:t>   </a:t>
            </a:r>
            <a:r>
              <a:rPr lang="en-GB" dirty="0" err="1"/>
              <a:t>getch</a:t>
            </a:r>
            <a:r>
              <a:rPr lang="en-GB" dirty="0"/>
              <a:t>( );</a:t>
            </a:r>
            <a:endParaRPr lang="es-ES" dirty="0"/>
          </a:p>
          <a:p>
            <a:r>
              <a:rPr lang="en-GB" dirty="0"/>
              <a:t>}</a:t>
            </a:r>
            <a:endParaRPr lang="es-ES" dirty="0"/>
          </a:p>
          <a:p>
            <a:r>
              <a:rPr lang="en-GB" dirty="0"/>
              <a:t> </a:t>
            </a:r>
            <a:endParaRPr lang="es-ES" dirty="0"/>
          </a:p>
          <a:p>
            <a:r>
              <a:rPr lang="en-GB" dirty="0"/>
              <a:t>void </a:t>
            </a:r>
            <a:r>
              <a:rPr lang="en-GB" dirty="0" err="1"/>
              <a:t>AsignarValor</a:t>
            </a:r>
            <a:r>
              <a:rPr lang="en-GB" dirty="0"/>
              <a:t>(double** p)</a:t>
            </a:r>
            <a:endParaRPr lang="es-ES" dirty="0"/>
          </a:p>
          <a:p>
            <a:r>
              <a:rPr lang="en-GB" dirty="0"/>
              <a:t>{ </a:t>
            </a:r>
            <a:endParaRPr lang="es-ES" dirty="0"/>
          </a:p>
          <a:p>
            <a:r>
              <a:rPr lang="en-GB" dirty="0"/>
              <a:t>      *p = (double*)</a:t>
            </a:r>
            <a:r>
              <a:rPr lang="en-GB" dirty="0" err="1"/>
              <a:t>ReservarMemoria</a:t>
            </a:r>
            <a:r>
              <a:rPr lang="en-GB" dirty="0"/>
              <a:t>(</a:t>
            </a:r>
            <a:r>
              <a:rPr lang="en-GB" dirty="0" err="1"/>
              <a:t>sizeof</a:t>
            </a:r>
            <a:r>
              <a:rPr lang="en-GB" dirty="0"/>
              <a:t>(double)); </a:t>
            </a:r>
            <a:endParaRPr lang="es-ES" dirty="0"/>
          </a:p>
          <a:p>
            <a:r>
              <a:rPr lang="en-GB" dirty="0"/>
              <a:t>    </a:t>
            </a:r>
            <a:r>
              <a:rPr lang="es-AR" dirty="0"/>
              <a:t>**p = 9812;//le </a:t>
            </a:r>
            <a:r>
              <a:rPr lang="es-AR" dirty="0" err="1"/>
              <a:t>asingamos</a:t>
            </a:r>
            <a:r>
              <a:rPr lang="es-AR" dirty="0"/>
              <a:t> el valor </a:t>
            </a:r>
            <a:r>
              <a:rPr lang="es-AR" dirty="0" err="1"/>
              <a:t>numerico</a:t>
            </a:r>
            <a:endParaRPr lang="es-ES" dirty="0"/>
          </a:p>
          <a:p>
            <a:r>
              <a:rPr lang="es-AR" dirty="0"/>
              <a:t>}</a:t>
            </a:r>
            <a:endParaRPr lang="es-ES" dirty="0"/>
          </a:p>
          <a:p>
            <a:r>
              <a:rPr lang="es-AR" dirty="0"/>
              <a:t> </a:t>
            </a:r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020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4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12</a:t>
            </a:fld>
            <a:endParaRPr lang="es-E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6858898" cy="267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251520" y="4221088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Ahora le estamos pasando a la función &amp;</a:t>
            </a:r>
            <a:r>
              <a:rPr lang="es-ES" dirty="0" err="1"/>
              <a:t>pFloat</a:t>
            </a:r>
            <a:r>
              <a:rPr lang="es-ES" dirty="0"/>
              <a:t>, o sea la dirección del apuntador en sí (que aún no ha recibido ninguna dirección válida). De esta manera al hacer</a:t>
            </a:r>
            <a:r>
              <a:rPr lang="es-ES" dirty="0" smtClean="0"/>
              <a:t>:</a:t>
            </a:r>
            <a:endParaRPr lang="es-ES" dirty="0"/>
          </a:p>
          <a:p>
            <a:r>
              <a:rPr lang="es-ES" b="1" dirty="0"/>
              <a:t>*p = (</a:t>
            </a:r>
            <a:r>
              <a:rPr lang="es-ES" b="1" dirty="0" err="1"/>
              <a:t>double</a:t>
            </a:r>
            <a:r>
              <a:rPr lang="es-ES" b="1" dirty="0"/>
              <a:t> *)</a:t>
            </a:r>
            <a:r>
              <a:rPr lang="es-ES" b="1" dirty="0" err="1"/>
              <a:t>ReservarMemoria</a:t>
            </a:r>
            <a:r>
              <a:rPr lang="es-ES" b="1" dirty="0"/>
              <a:t>( ) </a:t>
            </a:r>
            <a:endParaRPr lang="es-ES" dirty="0"/>
          </a:p>
          <a:p>
            <a:r>
              <a:rPr lang="es-ES" dirty="0"/>
              <a:t>estamos actuando directamente en el </a:t>
            </a:r>
            <a:r>
              <a:rPr lang="es-ES" b="1" dirty="0"/>
              <a:t>contenido</a:t>
            </a:r>
            <a:r>
              <a:rPr lang="es-ES" dirty="0"/>
              <a:t> de </a:t>
            </a:r>
            <a:r>
              <a:rPr lang="es-ES" dirty="0" err="1"/>
              <a:t>pFloat</a:t>
            </a:r>
            <a:r>
              <a:rPr lang="es-ES" dirty="0"/>
              <a:t>, la dirección válida del mismo. Y al ejecutar</a:t>
            </a:r>
            <a:r>
              <a:rPr lang="es-ES" dirty="0" smtClean="0"/>
              <a:t>:</a:t>
            </a:r>
            <a:endParaRPr lang="es-ES" dirty="0"/>
          </a:p>
          <a:p>
            <a:r>
              <a:rPr lang="es-ES" b="1" dirty="0"/>
              <a:t>**p = 9812</a:t>
            </a:r>
            <a:r>
              <a:rPr lang="es-ES" b="1" dirty="0" smtClean="0"/>
              <a:t>;</a:t>
            </a:r>
            <a:endParaRPr lang="es-ES" dirty="0"/>
          </a:p>
          <a:p>
            <a:r>
              <a:rPr lang="es-ES" dirty="0"/>
              <a:t>Estamos actuando en la dirección apuntada por </a:t>
            </a:r>
            <a:r>
              <a:rPr lang="es-ES" dirty="0" err="1"/>
              <a:t>pFloat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388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Listas enlazadas utilizando funciones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AR" b="1" dirty="0"/>
              <a:t>Hay varias formas: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1. Usando </a:t>
            </a:r>
            <a:r>
              <a:rPr lang="es-AR" dirty="0"/>
              <a:t>una función que devuelve un puntero a una </a:t>
            </a:r>
            <a:r>
              <a:rPr lang="es-AR" dirty="0" smtClean="0"/>
              <a:t>estructura (Ejemplo 5)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1188720" lvl="5" indent="0">
              <a:buNone/>
            </a:pPr>
            <a:r>
              <a:rPr lang="es-AR" sz="2900" dirty="0" err="1"/>
              <a:t>TNodo</a:t>
            </a:r>
            <a:r>
              <a:rPr lang="es-AR" sz="2900" dirty="0"/>
              <a:t> *</a:t>
            </a:r>
            <a:r>
              <a:rPr lang="es-AR" sz="2900" dirty="0" err="1"/>
              <a:t>NodoNuevo</a:t>
            </a:r>
            <a:r>
              <a:rPr lang="es-AR" sz="2900" dirty="0"/>
              <a:t>()</a:t>
            </a:r>
          </a:p>
          <a:p>
            <a:pPr marL="1188720" lvl="5" indent="0">
              <a:buNone/>
            </a:pPr>
            <a:r>
              <a:rPr lang="es-AR" sz="2900" dirty="0"/>
              <a:t>{</a:t>
            </a:r>
          </a:p>
          <a:p>
            <a:pPr marL="1188720" lvl="5" indent="0">
              <a:buNone/>
            </a:pPr>
            <a:r>
              <a:rPr lang="es-AR" sz="2900" dirty="0"/>
              <a:t>  </a:t>
            </a:r>
            <a:r>
              <a:rPr lang="es-AR" sz="2900" dirty="0" err="1"/>
              <a:t>TNodo</a:t>
            </a:r>
            <a:r>
              <a:rPr lang="es-AR" sz="2900" dirty="0"/>
              <a:t> *</a:t>
            </a:r>
            <a:r>
              <a:rPr lang="es-AR" sz="2900" dirty="0" err="1"/>
              <a:t>Direcc</a:t>
            </a:r>
            <a:r>
              <a:rPr lang="es-AR" sz="2900" dirty="0"/>
              <a:t>;</a:t>
            </a:r>
          </a:p>
          <a:p>
            <a:pPr marL="1188720" lvl="5" indent="0">
              <a:buNone/>
            </a:pPr>
            <a:r>
              <a:rPr lang="es-AR" sz="2900" dirty="0"/>
              <a:t>  </a:t>
            </a:r>
            <a:r>
              <a:rPr lang="es-AR" sz="2900" dirty="0" err="1"/>
              <a:t>Direcc</a:t>
            </a:r>
            <a:r>
              <a:rPr lang="es-AR" sz="2900" dirty="0"/>
              <a:t>=(</a:t>
            </a:r>
            <a:r>
              <a:rPr lang="es-AR" sz="2900" dirty="0" err="1"/>
              <a:t>TNodo</a:t>
            </a:r>
            <a:r>
              <a:rPr lang="es-AR" sz="2900" dirty="0"/>
              <a:t> *)</a:t>
            </a:r>
            <a:r>
              <a:rPr lang="es-AR" sz="2900" dirty="0" err="1"/>
              <a:t>ReservarMemoria</a:t>
            </a:r>
            <a:r>
              <a:rPr lang="es-AR" sz="2900" dirty="0"/>
              <a:t>(</a:t>
            </a:r>
            <a:r>
              <a:rPr lang="es-AR" sz="2900" dirty="0" err="1"/>
              <a:t>sizeof</a:t>
            </a:r>
            <a:r>
              <a:rPr lang="es-AR" sz="2900" dirty="0"/>
              <a:t>(</a:t>
            </a:r>
            <a:r>
              <a:rPr lang="es-AR" sz="2900" dirty="0" err="1"/>
              <a:t>TNodo</a:t>
            </a:r>
            <a:r>
              <a:rPr lang="es-AR" sz="2900" dirty="0"/>
              <a:t>));</a:t>
            </a:r>
          </a:p>
          <a:p>
            <a:pPr marL="1188720" lvl="5" indent="0">
              <a:buNone/>
            </a:pPr>
            <a:r>
              <a:rPr lang="es-AR" sz="2900" dirty="0"/>
              <a:t>  </a:t>
            </a:r>
            <a:r>
              <a:rPr lang="es-AR" sz="2900" dirty="0" err="1"/>
              <a:t>return</a:t>
            </a:r>
            <a:r>
              <a:rPr lang="es-AR" sz="2900" dirty="0"/>
              <a:t>(</a:t>
            </a:r>
            <a:r>
              <a:rPr lang="es-AR" sz="2900" dirty="0" err="1"/>
              <a:t>Direcc</a:t>
            </a:r>
            <a:r>
              <a:rPr lang="es-AR" sz="2900" dirty="0"/>
              <a:t>);</a:t>
            </a:r>
          </a:p>
          <a:p>
            <a:pPr marL="1188720" lvl="5" indent="0">
              <a:buNone/>
            </a:pPr>
            <a:r>
              <a:rPr lang="es-AR" sz="2900" dirty="0"/>
              <a:t>}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y al invocarla desde el </a:t>
            </a:r>
            <a:r>
              <a:rPr lang="es-AR" dirty="0" err="1"/>
              <a:t>main</a:t>
            </a:r>
            <a:r>
              <a:rPr lang="es-AR" dirty="0"/>
              <a:t>( ), le enviamos:  </a:t>
            </a:r>
            <a:endParaRPr lang="es-AR" dirty="0" smtClean="0"/>
          </a:p>
          <a:p>
            <a:pPr marL="0" indent="0">
              <a:buNone/>
            </a:pPr>
            <a:r>
              <a:rPr lang="es-AR" dirty="0" err="1" smtClean="0"/>
              <a:t>Aux</a:t>
            </a:r>
            <a:r>
              <a:rPr lang="es-AR" dirty="0" smtClean="0"/>
              <a:t>-</a:t>
            </a:r>
            <a:r>
              <a:rPr lang="es-AR" dirty="0"/>
              <a:t>&gt;</a:t>
            </a:r>
            <a:r>
              <a:rPr lang="es-AR" dirty="0" err="1"/>
              <a:t>Next</a:t>
            </a:r>
            <a:r>
              <a:rPr lang="es-AR" dirty="0"/>
              <a:t>=</a:t>
            </a:r>
            <a:r>
              <a:rPr lang="es-AR" dirty="0" err="1"/>
              <a:t>NuevoNodo</a:t>
            </a:r>
            <a:r>
              <a:rPr lang="es-AR" dirty="0"/>
              <a:t>()</a:t>
            </a:r>
          </a:p>
          <a:p>
            <a:pPr marL="0" indent="0">
              <a:buNone/>
            </a:pPr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4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Listas enlazadas utilizando funciones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dirty="0"/>
              <a:t>2. Usando una función que recibe un puntero doble a una </a:t>
            </a:r>
            <a:r>
              <a:rPr lang="es-AR" dirty="0" smtClean="0"/>
              <a:t>estructura (Ejemplo 6)</a:t>
            </a:r>
            <a:endParaRPr lang="es-AR" dirty="0"/>
          </a:p>
          <a:p>
            <a:pPr marL="0" indent="0">
              <a:buNone/>
            </a:pPr>
            <a:endParaRPr lang="es-AR" sz="2900" dirty="0"/>
          </a:p>
          <a:p>
            <a:pPr marL="1188720" lvl="5" indent="0">
              <a:buNone/>
            </a:pPr>
            <a:r>
              <a:rPr lang="es-AR" sz="2900" dirty="0" err="1"/>
              <a:t>void</a:t>
            </a:r>
            <a:r>
              <a:rPr lang="es-AR" sz="2900" dirty="0"/>
              <a:t> </a:t>
            </a:r>
            <a:r>
              <a:rPr lang="es-AR" sz="2900" dirty="0" err="1"/>
              <a:t>NuevoNodo</a:t>
            </a:r>
            <a:r>
              <a:rPr lang="es-AR" sz="2900" dirty="0"/>
              <a:t>(</a:t>
            </a:r>
            <a:r>
              <a:rPr lang="es-AR" sz="2900" dirty="0" err="1"/>
              <a:t>TNodo</a:t>
            </a:r>
            <a:r>
              <a:rPr lang="es-AR" sz="2900" dirty="0"/>
              <a:t> **p)</a:t>
            </a:r>
          </a:p>
          <a:p>
            <a:pPr marL="1188720" lvl="5" indent="0">
              <a:buNone/>
            </a:pPr>
            <a:r>
              <a:rPr lang="es-AR" sz="2900" dirty="0"/>
              <a:t>{   </a:t>
            </a:r>
          </a:p>
          <a:p>
            <a:pPr marL="1188720" lvl="5" indent="0">
              <a:buNone/>
            </a:pPr>
            <a:r>
              <a:rPr lang="es-AR" sz="2900" dirty="0"/>
              <a:t>*p = (</a:t>
            </a:r>
            <a:r>
              <a:rPr lang="es-AR" sz="2900" dirty="0" err="1"/>
              <a:t>TNodo</a:t>
            </a:r>
            <a:r>
              <a:rPr lang="es-AR" sz="2900" dirty="0"/>
              <a:t>*)</a:t>
            </a:r>
            <a:r>
              <a:rPr lang="es-AR" sz="2900" dirty="0" err="1"/>
              <a:t>ReservarMemoria</a:t>
            </a:r>
            <a:r>
              <a:rPr lang="es-AR" sz="2900" dirty="0"/>
              <a:t>(</a:t>
            </a:r>
            <a:r>
              <a:rPr lang="es-AR" sz="2900" dirty="0" err="1"/>
              <a:t>sizeof</a:t>
            </a:r>
            <a:r>
              <a:rPr lang="es-AR" sz="2900" dirty="0"/>
              <a:t>(</a:t>
            </a:r>
            <a:r>
              <a:rPr lang="es-AR" sz="2900" dirty="0" err="1"/>
              <a:t>TNodo</a:t>
            </a:r>
            <a:r>
              <a:rPr lang="es-AR" sz="2900" dirty="0"/>
              <a:t>));</a:t>
            </a:r>
          </a:p>
          <a:p>
            <a:pPr marL="1188720" lvl="5" indent="0">
              <a:buNone/>
            </a:pPr>
            <a:r>
              <a:rPr lang="es-AR" sz="2900" dirty="0"/>
              <a:t>}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y al invocarla desde el </a:t>
            </a:r>
            <a:r>
              <a:rPr lang="es-AR" dirty="0" err="1"/>
              <a:t>main</a:t>
            </a:r>
            <a:r>
              <a:rPr lang="es-AR" dirty="0"/>
              <a:t>( ), le enviamos: </a:t>
            </a: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 </a:t>
            </a:r>
            <a:r>
              <a:rPr lang="es-AR" dirty="0" err="1"/>
              <a:t>NuevoNodo</a:t>
            </a:r>
            <a:r>
              <a:rPr lang="es-AR" dirty="0"/>
              <a:t>(&amp;</a:t>
            </a:r>
            <a:r>
              <a:rPr lang="es-AR" dirty="0" err="1"/>
              <a:t>Aux</a:t>
            </a:r>
            <a:r>
              <a:rPr lang="es-AR" dirty="0"/>
              <a:t>-&gt;</a:t>
            </a:r>
            <a:r>
              <a:rPr lang="es-AR" dirty="0" err="1"/>
              <a:t>Next</a:t>
            </a:r>
            <a:r>
              <a:rPr lang="es-AR" dirty="0"/>
              <a:t>)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57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Listas enlazadas utilizando funciones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s-ES" dirty="0"/>
              <a:t>Usando una función que recibe el inicio de la lista enlazada y se encarga de ir “enganchando” nodos nuevos:</a:t>
            </a:r>
          </a:p>
          <a:p>
            <a:pPr marL="0" indent="0">
              <a:buNone/>
            </a:pPr>
            <a:r>
              <a:rPr lang="es-AR" dirty="0" smtClean="0"/>
              <a:t>(Ejemplo 7)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TNodo</a:t>
            </a:r>
            <a:r>
              <a:rPr lang="es-ES" dirty="0"/>
              <a:t> *</a:t>
            </a:r>
            <a:r>
              <a:rPr lang="es-ES" dirty="0" err="1"/>
              <a:t>CrearNodo</a:t>
            </a:r>
            <a:r>
              <a:rPr lang="es-ES" dirty="0"/>
              <a:t>(</a:t>
            </a:r>
            <a:r>
              <a:rPr lang="es-ES" dirty="0" err="1"/>
              <a:t>TNodo</a:t>
            </a:r>
            <a:r>
              <a:rPr lang="es-ES" dirty="0"/>
              <a:t> **</a:t>
            </a:r>
            <a:r>
              <a:rPr lang="es-ES" dirty="0" err="1"/>
              <a:t>Start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{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TNodo</a:t>
            </a:r>
            <a:r>
              <a:rPr lang="es-ES" dirty="0"/>
              <a:t> *</a:t>
            </a:r>
            <a:r>
              <a:rPr lang="es-ES" dirty="0" err="1"/>
              <a:t>pAux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if</a:t>
            </a:r>
            <a:r>
              <a:rPr lang="es-ES" dirty="0"/>
              <a:t>(*</a:t>
            </a:r>
            <a:r>
              <a:rPr lang="es-ES" dirty="0" err="1"/>
              <a:t>Start</a:t>
            </a:r>
            <a:r>
              <a:rPr lang="es-ES" dirty="0"/>
              <a:t>==NULL) {</a:t>
            </a:r>
          </a:p>
          <a:p>
            <a:pPr marL="0" indent="0">
              <a:buNone/>
            </a:pPr>
            <a:r>
              <a:rPr lang="es-ES" dirty="0"/>
              <a:t>     *</a:t>
            </a:r>
            <a:r>
              <a:rPr lang="es-ES" dirty="0" err="1"/>
              <a:t>Start</a:t>
            </a:r>
            <a:r>
              <a:rPr lang="es-ES" dirty="0"/>
              <a:t>=</a:t>
            </a:r>
            <a:r>
              <a:rPr lang="es-ES" dirty="0" err="1"/>
              <a:t>NuevoNodo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/>
              <a:t>     (*</a:t>
            </a:r>
            <a:r>
              <a:rPr lang="es-ES" dirty="0" err="1"/>
              <a:t>Start</a:t>
            </a:r>
            <a:r>
              <a:rPr lang="es-ES" dirty="0"/>
              <a:t>)-&gt;</a:t>
            </a:r>
            <a:r>
              <a:rPr lang="es-ES" dirty="0" err="1"/>
              <a:t>next</a:t>
            </a:r>
            <a:r>
              <a:rPr lang="es-ES" dirty="0"/>
              <a:t>=NULL;</a:t>
            </a:r>
          </a:p>
          <a:p>
            <a:pPr marL="0" indent="0">
              <a:buNone/>
            </a:pPr>
            <a:r>
              <a:rPr lang="es-ES" dirty="0"/>
              <a:t>     </a:t>
            </a:r>
            <a:r>
              <a:rPr lang="es-ES" dirty="0" err="1"/>
              <a:t>return</a:t>
            </a:r>
            <a:r>
              <a:rPr lang="es-ES" dirty="0"/>
              <a:t>(*</a:t>
            </a:r>
            <a:r>
              <a:rPr lang="es-ES" dirty="0" err="1"/>
              <a:t>Start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}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else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pAux</a:t>
            </a:r>
            <a:r>
              <a:rPr lang="es-ES" dirty="0"/>
              <a:t>=*</a:t>
            </a:r>
            <a:r>
              <a:rPr lang="es-ES" dirty="0" err="1"/>
              <a:t>Start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</a:t>
            </a:r>
            <a:r>
              <a:rPr lang="es-ES" dirty="0" err="1"/>
              <a:t>while</a:t>
            </a:r>
            <a:r>
              <a:rPr lang="es-ES" dirty="0"/>
              <a:t>(</a:t>
            </a:r>
            <a:r>
              <a:rPr lang="es-ES" dirty="0" err="1"/>
              <a:t>pAux</a:t>
            </a:r>
            <a:r>
              <a:rPr lang="es-ES" dirty="0"/>
              <a:t>-&gt;</a:t>
            </a:r>
            <a:r>
              <a:rPr lang="es-ES" dirty="0" err="1"/>
              <a:t>next</a:t>
            </a:r>
            <a:r>
              <a:rPr lang="es-ES" dirty="0" smtClean="0"/>
              <a:t>){</a:t>
            </a:r>
            <a:r>
              <a:rPr lang="es-ES" dirty="0"/>
              <a:t>//este </a:t>
            </a:r>
            <a:r>
              <a:rPr lang="es-ES" dirty="0" err="1"/>
              <a:t>while</a:t>
            </a:r>
            <a:r>
              <a:rPr lang="es-ES" dirty="0"/>
              <a:t> es para llegar al ultimo nodo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pAux</a:t>
            </a:r>
            <a:r>
              <a:rPr lang="es-ES" dirty="0"/>
              <a:t>=</a:t>
            </a:r>
            <a:r>
              <a:rPr lang="es-ES" dirty="0" err="1"/>
              <a:t>pAux</a:t>
            </a:r>
            <a:r>
              <a:rPr lang="es-ES" dirty="0"/>
              <a:t>-&gt;</a:t>
            </a:r>
            <a:r>
              <a:rPr lang="es-ES" dirty="0" err="1"/>
              <a:t>next</a:t>
            </a:r>
            <a:r>
              <a:rPr lang="es-ES" dirty="0"/>
              <a:t>; </a:t>
            </a:r>
          </a:p>
          <a:p>
            <a:pPr marL="0" indent="0">
              <a:buNone/>
            </a:pPr>
            <a:r>
              <a:rPr lang="es-ES" dirty="0"/>
              <a:t>   }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dirty="0"/>
              <a:t>   </a:t>
            </a:r>
            <a:r>
              <a:rPr lang="es-ES" dirty="0" err="1"/>
              <a:t>pAux</a:t>
            </a:r>
            <a:r>
              <a:rPr lang="es-ES" dirty="0"/>
              <a:t>-&gt;</a:t>
            </a:r>
            <a:r>
              <a:rPr lang="es-ES" dirty="0" err="1"/>
              <a:t>next</a:t>
            </a:r>
            <a:r>
              <a:rPr lang="es-ES" dirty="0"/>
              <a:t>=</a:t>
            </a:r>
            <a:r>
              <a:rPr lang="es-ES" dirty="0" err="1"/>
              <a:t>NuevoNodo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/>
              <a:t>   </a:t>
            </a:r>
            <a:r>
              <a:rPr lang="es-ES" dirty="0" err="1"/>
              <a:t>pAux</a:t>
            </a:r>
            <a:r>
              <a:rPr lang="es-ES" dirty="0"/>
              <a:t>=</a:t>
            </a:r>
            <a:r>
              <a:rPr lang="es-ES" dirty="0" err="1"/>
              <a:t>pAux</a:t>
            </a:r>
            <a:r>
              <a:rPr lang="es-ES" dirty="0"/>
              <a:t>-&gt;</a:t>
            </a:r>
            <a:r>
              <a:rPr lang="es-ES" dirty="0" err="1"/>
              <a:t>next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</a:t>
            </a:r>
            <a:r>
              <a:rPr lang="es-ES" dirty="0" err="1"/>
              <a:t>pAux</a:t>
            </a:r>
            <a:r>
              <a:rPr lang="es-ES" dirty="0"/>
              <a:t>-&gt;</a:t>
            </a:r>
            <a:r>
              <a:rPr lang="es-ES" dirty="0" err="1"/>
              <a:t>next</a:t>
            </a:r>
            <a:r>
              <a:rPr lang="es-ES" dirty="0"/>
              <a:t>=NULL;</a:t>
            </a:r>
          </a:p>
          <a:p>
            <a:pPr marL="0" indent="0">
              <a:buNone/>
            </a:pPr>
            <a:r>
              <a:rPr lang="es-ES" dirty="0"/>
              <a:t>   </a:t>
            </a:r>
            <a:r>
              <a:rPr lang="es-ES" dirty="0" err="1"/>
              <a:t>return</a:t>
            </a:r>
            <a:r>
              <a:rPr lang="es-ES" dirty="0"/>
              <a:t>(</a:t>
            </a:r>
            <a:r>
              <a:rPr lang="es-ES" dirty="0" err="1"/>
              <a:t>pAux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}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2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Arreglo de cadenas de </a:t>
            </a:r>
            <a:r>
              <a:rPr lang="es-ES" dirty="0" smtClean="0"/>
              <a:t>caracteres utilizando funciones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 smtClean="0"/>
              <a:t>Este </a:t>
            </a:r>
            <a:r>
              <a:rPr lang="es-ES" dirty="0"/>
              <a:t>es un ejemplo donde se utiliza punteros </a:t>
            </a:r>
            <a:r>
              <a:rPr lang="es-ES" dirty="0" smtClean="0"/>
              <a:t>dobles (</a:t>
            </a:r>
            <a:r>
              <a:rPr lang="es-AR" dirty="0" smtClean="0"/>
              <a:t>Ejemplo 8)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 *MT[] = {"TUCUMAN"   ,</a:t>
            </a:r>
          </a:p>
          <a:p>
            <a:pPr marL="0" indent="0">
              <a:buNone/>
            </a:pPr>
            <a:r>
              <a:rPr lang="es-ES" dirty="0"/>
              <a:t>		  	"SALTA"     ,</a:t>
            </a:r>
          </a:p>
          <a:p>
            <a:pPr marL="0" indent="0">
              <a:buNone/>
            </a:pPr>
            <a:r>
              <a:rPr lang="es-ES" dirty="0"/>
              <a:t>		  	"JUJUY"     ,</a:t>
            </a:r>
          </a:p>
          <a:p>
            <a:pPr marL="0" indent="0">
              <a:buNone/>
            </a:pPr>
            <a:r>
              <a:rPr lang="es-ES" dirty="0"/>
              <a:t>		  	"CATAMARCA" ,</a:t>
            </a:r>
          </a:p>
          <a:p>
            <a:pPr marL="0" indent="0">
              <a:buNone/>
            </a:pPr>
            <a:r>
              <a:rPr lang="es-ES" dirty="0"/>
              <a:t>		  	"SANTIAGO"    };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//----------------------------------------------------------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GB" dirty="0"/>
              <a:t> 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  for(</a:t>
            </a:r>
            <a:r>
              <a:rPr lang="en-GB" dirty="0" err="1"/>
              <a:t>i</a:t>
            </a:r>
            <a:r>
              <a:rPr lang="en-GB" dirty="0"/>
              <a:t>=0;i&lt;</a:t>
            </a:r>
            <a:r>
              <a:rPr lang="en-GB" dirty="0" err="1"/>
              <a:t>DIM;i</a:t>
            </a:r>
            <a:r>
              <a:rPr lang="en-GB" dirty="0"/>
              <a:t>++) </a:t>
            </a:r>
            <a:r>
              <a:rPr lang="en-GB" dirty="0" err="1"/>
              <a:t>MostrarCadena</a:t>
            </a:r>
            <a:r>
              <a:rPr lang="en-GB" dirty="0"/>
              <a:t>(&amp;MT[</a:t>
            </a:r>
            <a:r>
              <a:rPr lang="en-GB" dirty="0" err="1"/>
              <a:t>i</a:t>
            </a:r>
            <a:r>
              <a:rPr lang="en-GB" dirty="0"/>
              <a:t>]);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 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// </a:t>
            </a:r>
            <a:r>
              <a:rPr lang="es-ES" dirty="0"/>
              <a:t>----------------------------------------------------------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MostrarCadena</a:t>
            </a:r>
            <a:r>
              <a:rPr lang="es-ES" dirty="0"/>
              <a:t>(</a:t>
            </a:r>
            <a:r>
              <a:rPr lang="es-ES" dirty="0" err="1"/>
              <a:t>char</a:t>
            </a:r>
            <a:r>
              <a:rPr lang="es-ES" dirty="0"/>
              <a:t> **</a:t>
            </a:r>
            <a:r>
              <a:rPr lang="es-ES" dirty="0" err="1"/>
              <a:t>Cad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n-US" dirty="0"/>
              <a:t>{ </a:t>
            </a:r>
            <a:r>
              <a:rPr lang="en-US" dirty="0" err="1"/>
              <a:t>cprintf</a:t>
            </a:r>
            <a:r>
              <a:rPr lang="en-US" dirty="0"/>
              <a:t>("%s\r\n",*Cad); }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876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Manejo de </a:t>
            </a:r>
            <a:r>
              <a:rPr lang="es-ES" b="1" dirty="0"/>
              <a:t>matrices dinámicas con funciones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Muestra una </a:t>
            </a:r>
            <a:r>
              <a:rPr lang="es-ES" dirty="0"/>
              <a:t>matriz identidad generada a partir de un valor dado por el </a:t>
            </a:r>
            <a:r>
              <a:rPr lang="es-ES" dirty="0" smtClean="0"/>
              <a:t>usuario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Ejemplo 9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249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Ejemplo de manejo de matrices dinámicas con </a:t>
            </a:r>
            <a:r>
              <a:rPr lang="es-ES" b="1" dirty="0" smtClean="0"/>
              <a:t>estructuras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Una fotografía color puede considerarse como un arreglo bidimensional de </a:t>
            </a:r>
            <a:r>
              <a:rPr lang="es-ES" b="1" dirty="0" err="1"/>
              <a:t>F</a:t>
            </a:r>
            <a:r>
              <a:rPr lang="es-ES" dirty="0" err="1"/>
              <a:t>x</a:t>
            </a:r>
            <a:r>
              <a:rPr lang="es-ES" b="1" dirty="0" err="1"/>
              <a:t>C</a:t>
            </a:r>
            <a:r>
              <a:rPr lang="es-ES" dirty="0"/>
              <a:t> (filas, columnas) en el cual cada domicilio contiene 3 valores o códigos de color: </a:t>
            </a:r>
            <a:r>
              <a:rPr lang="es-ES" b="1" dirty="0"/>
              <a:t>R</a:t>
            </a:r>
            <a:r>
              <a:rPr lang="es-ES" dirty="0"/>
              <a:t>, </a:t>
            </a:r>
            <a:r>
              <a:rPr lang="es-ES" b="1" dirty="0"/>
              <a:t>G</a:t>
            </a:r>
            <a:r>
              <a:rPr lang="es-ES" dirty="0"/>
              <a:t>, </a:t>
            </a:r>
            <a:r>
              <a:rPr lang="es-ES" b="1" dirty="0"/>
              <a:t>B</a:t>
            </a:r>
            <a:r>
              <a:rPr lang="es-ES" dirty="0"/>
              <a:t>, correspondientes al </a:t>
            </a:r>
            <a:r>
              <a:rPr lang="es-ES" b="1" dirty="0"/>
              <a:t>R</a:t>
            </a:r>
            <a:r>
              <a:rPr lang="es-ES" dirty="0"/>
              <a:t>ed, </a:t>
            </a:r>
            <a:r>
              <a:rPr lang="es-ES" b="1" dirty="0"/>
              <a:t>G</a:t>
            </a:r>
            <a:r>
              <a:rPr lang="es-ES" dirty="0"/>
              <a:t>reen, </a:t>
            </a:r>
            <a:r>
              <a:rPr lang="es-ES" b="1" dirty="0"/>
              <a:t>B</a:t>
            </a:r>
            <a:r>
              <a:rPr lang="es-ES" dirty="0"/>
              <a:t>lue (Rojo, Verde y Azul). Esos códigos son valores enteros comprendidos entre 0 y 255, o sea que se requiere un byte como máximo para almacenar cada uno de ellos.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dirty="0"/>
              <a:t>Genere la estructura necesaria para trabajar con una figura que, como máximo, tenga 5x10. Los valores de R, G, B serán generados aleatoriamente según los limites especificados.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358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10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19</a:t>
            </a:fld>
            <a:endParaRPr lang="es-E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6350558" cy="3760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89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Punteros Dobles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Un puntero doble es </a:t>
            </a:r>
            <a:r>
              <a:rPr lang="es-ES" dirty="0" smtClean="0"/>
              <a:t>una </a:t>
            </a:r>
            <a:r>
              <a:rPr lang="es-ES" dirty="0"/>
              <a:t>variable cuyo contenido es una dirección donde a su vez se halla almacenada otra dirección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2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56992"/>
            <a:ext cx="5585312" cy="1150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611560" y="4514224"/>
            <a:ext cx="853244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/>
              <a:t>Sintaxis</a:t>
            </a:r>
            <a:endParaRPr lang="es-AR" sz="2800" dirty="0"/>
          </a:p>
          <a:p>
            <a:pPr marL="1554480" lvl="7" indent="0">
              <a:buNone/>
            </a:pPr>
            <a:r>
              <a:rPr lang="es-AR" sz="2800" dirty="0" err="1"/>
              <a:t>int</a:t>
            </a:r>
            <a:r>
              <a:rPr lang="es-AR" sz="2800" dirty="0"/>
              <a:t> **</a:t>
            </a:r>
            <a:r>
              <a:rPr lang="es-AR" sz="2800" dirty="0" err="1"/>
              <a:t>ppENT</a:t>
            </a:r>
            <a:r>
              <a:rPr lang="es-AR" sz="2800" dirty="0" smtClean="0"/>
              <a:t>; </a:t>
            </a:r>
          </a:p>
          <a:p>
            <a:pPr marL="1554480" lvl="7" indent="0">
              <a:buNone/>
            </a:pPr>
            <a:r>
              <a:rPr lang="es-AR" sz="2800" dirty="0" err="1" smtClean="0"/>
              <a:t>int</a:t>
            </a:r>
            <a:r>
              <a:rPr lang="es-AR" sz="2800" dirty="0" smtClean="0"/>
              <a:t> </a:t>
            </a:r>
            <a:r>
              <a:rPr lang="es-AR" sz="2800" dirty="0"/>
              <a:t>*</a:t>
            </a:r>
            <a:r>
              <a:rPr lang="es-AR" sz="2800" dirty="0" err="1"/>
              <a:t>pENT</a:t>
            </a:r>
            <a:r>
              <a:rPr lang="es-AR" sz="2800" dirty="0" smtClean="0"/>
              <a:t>; </a:t>
            </a:r>
            <a:endParaRPr lang="es-AR" sz="2800" dirty="0"/>
          </a:p>
          <a:p>
            <a:pPr marL="1554480" lvl="7" indent="0">
              <a:buNone/>
            </a:pPr>
            <a:r>
              <a:rPr lang="es-AR" sz="2800" dirty="0"/>
              <a:t>*</a:t>
            </a:r>
            <a:r>
              <a:rPr lang="es-AR" sz="2800" dirty="0" err="1"/>
              <a:t>ppENT</a:t>
            </a:r>
            <a:r>
              <a:rPr lang="es-AR" sz="2800" dirty="0"/>
              <a:t>=&amp;</a:t>
            </a:r>
            <a:r>
              <a:rPr lang="es-AR" sz="2800" dirty="0" err="1"/>
              <a:t>pENT</a:t>
            </a:r>
            <a:r>
              <a:rPr lang="es-AR" sz="2800" dirty="0" smtClean="0"/>
              <a:t>; </a:t>
            </a:r>
            <a:endParaRPr lang="es-AR" sz="2800" dirty="0"/>
          </a:p>
          <a:p>
            <a:pPr marL="1554480" lvl="7" indent="0">
              <a:buNone/>
            </a:pPr>
            <a:r>
              <a:rPr lang="es-AR" sz="2800" dirty="0"/>
              <a:t>**</a:t>
            </a:r>
            <a:r>
              <a:rPr lang="es-AR" sz="2800" dirty="0" err="1"/>
              <a:t>ppENT</a:t>
            </a:r>
            <a:r>
              <a:rPr lang="es-AR" sz="2800" dirty="0"/>
              <a:t>=1525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83578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11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sz="2500" dirty="0"/>
              <a:t>Un puntero doble a </a:t>
            </a:r>
            <a:r>
              <a:rPr lang="es-ES" sz="2500" dirty="0" err="1"/>
              <a:t>float</a:t>
            </a:r>
            <a:r>
              <a:rPr lang="es-ES" sz="2500" dirty="0"/>
              <a:t>, llamado "p1", será el encargado de realizar una reserva dinámica matricial de 10 x 10 (DIM1=10 / DIM2=10), y un puntero simple p2 de </a:t>
            </a:r>
            <a:r>
              <a:rPr lang="es-ES" sz="2500" dirty="0" err="1"/>
              <a:t>TExtr</a:t>
            </a:r>
            <a:r>
              <a:rPr lang="es-ES" sz="2500" dirty="0"/>
              <a:t> (tipo extremos) señalará el comienzo de otra reserva dinámica de DIM1 domicilios. El tipo </a:t>
            </a:r>
            <a:r>
              <a:rPr lang="es-ES" sz="2500" dirty="0" err="1"/>
              <a:t>TExtr</a:t>
            </a:r>
            <a:r>
              <a:rPr lang="es-ES" sz="2500" dirty="0"/>
              <a:t> es el siguiente:</a:t>
            </a:r>
          </a:p>
          <a:p>
            <a:r>
              <a:rPr lang="es-ES" sz="2500" dirty="0"/>
              <a:t> </a:t>
            </a:r>
          </a:p>
          <a:p>
            <a:r>
              <a:rPr lang="en-US" sz="2500" b="1" dirty="0" err="1"/>
              <a:t>struct</a:t>
            </a:r>
            <a:r>
              <a:rPr lang="en-US" sz="2500" b="1" dirty="0"/>
              <a:t> </a:t>
            </a:r>
            <a:r>
              <a:rPr lang="en-US" sz="2500" b="1" dirty="0" err="1"/>
              <a:t>TExtr</a:t>
            </a:r>
            <a:r>
              <a:rPr lang="en-US" sz="2500" b="1" dirty="0"/>
              <a:t> { float *Max; float *Min; };</a:t>
            </a:r>
            <a:endParaRPr lang="es-ES" sz="2500" dirty="0"/>
          </a:p>
          <a:p>
            <a:r>
              <a:rPr lang="en-US" sz="2500" dirty="0"/>
              <a:t> </a:t>
            </a:r>
            <a:endParaRPr lang="es-ES" sz="2500" dirty="0"/>
          </a:p>
          <a:p>
            <a:r>
              <a:rPr lang="en-US" sz="2500" dirty="0"/>
              <a:t> </a:t>
            </a:r>
            <a:endParaRPr lang="es-ES" sz="2500" dirty="0"/>
          </a:p>
          <a:p>
            <a:r>
              <a:rPr lang="es-ES" sz="2500" dirty="0"/>
              <a:t>Ambas reservas serán implementadas a través de la función de usuario: </a:t>
            </a:r>
          </a:p>
          <a:p>
            <a:r>
              <a:rPr lang="es-ES" sz="2500" dirty="0"/>
              <a:t> </a:t>
            </a:r>
          </a:p>
          <a:p>
            <a:r>
              <a:rPr lang="es-ES" sz="2500" b="1" i="1" dirty="0" err="1"/>
              <a:t>void</a:t>
            </a:r>
            <a:r>
              <a:rPr lang="es-ES" sz="2500" b="1" i="1" dirty="0"/>
              <a:t> *</a:t>
            </a:r>
            <a:r>
              <a:rPr lang="es-ES" sz="2500" b="1" i="1" dirty="0" err="1"/>
              <a:t>ReservarMemoria</a:t>
            </a:r>
            <a:r>
              <a:rPr lang="es-ES" sz="2500" b="1" i="1" dirty="0"/>
              <a:t>(</a:t>
            </a:r>
            <a:r>
              <a:rPr lang="es-ES" sz="2500" b="1" i="1" dirty="0" err="1"/>
              <a:t>int</a:t>
            </a:r>
            <a:r>
              <a:rPr lang="es-ES" sz="2500" b="1" i="1" dirty="0"/>
              <a:t> Total)</a:t>
            </a:r>
            <a:endParaRPr lang="es-ES" sz="2500" dirty="0"/>
          </a:p>
          <a:p>
            <a:r>
              <a:rPr lang="es-ES" sz="2500" dirty="0"/>
              <a:t> </a:t>
            </a:r>
          </a:p>
          <a:p>
            <a:r>
              <a:rPr lang="es-ES" sz="2500" dirty="0"/>
              <a:t>Ahora desde el </a:t>
            </a:r>
            <a:r>
              <a:rPr lang="es-ES" sz="2500" dirty="0" err="1"/>
              <a:t>main</a:t>
            </a:r>
            <a:r>
              <a:rPr lang="es-ES" sz="2500" dirty="0"/>
              <a:t>() proceda a cargar aleatoriamente la reserva bidimensional con valores flotantes comprendidos entre 50.00 y 100.00</a:t>
            </a:r>
          </a:p>
          <a:p>
            <a:r>
              <a:rPr lang="es-ES" sz="2500" dirty="0"/>
              <a:t> </a:t>
            </a:r>
          </a:p>
          <a:p>
            <a:r>
              <a:rPr lang="es-ES" sz="2500" dirty="0"/>
              <a:t>A través de una función de usuario denominada </a:t>
            </a:r>
            <a:r>
              <a:rPr lang="es-ES" sz="2500" b="1" dirty="0" err="1"/>
              <a:t>ProcesarDatos</a:t>
            </a:r>
            <a:r>
              <a:rPr lang="es-ES" sz="2500" b="1" dirty="0"/>
              <a:t>( )</a:t>
            </a:r>
            <a:r>
              <a:rPr lang="es-ES" sz="2500" dirty="0"/>
              <a:t> que tomará como parámetros la dirección de la matriz y la dirección del arreglo de estructuras, procederá a determinar </a:t>
            </a:r>
            <a:r>
              <a:rPr lang="es-ES" sz="2500" u="sng" dirty="0"/>
              <a:t>las direcciones</a:t>
            </a:r>
            <a:r>
              <a:rPr lang="es-ES" sz="2500" dirty="0"/>
              <a:t> del valor máximo y del valor mínimo de cada fila de la matriz. </a:t>
            </a:r>
          </a:p>
          <a:p>
            <a:r>
              <a:rPr lang="es-ES" sz="2500" dirty="0"/>
              <a:t> </a:t>
            </a:r>
          </a:p>
          <a:p>
            <a:r>
              <a:rPr lang="es-ES" sz="2500" dirty="0"/>
              <a:t>Estas direcciones quedarán almacenadas en los correspondientes miembros </a:t>
            </a:r>
            <a:r>
              <a:rPr lang="es-ES" sz="2500" b="1" dirty="0"/>
              <a:t>Max</a:t>
            </a:r>
            <a:r>
              <a:rPr lang="es-ES" sz="2500" dirty="0"/>
              <a:t> y </a:t>
            </a:r>
            <a:r>
              <a:rPr lang="es-ES" sz="2500" b="1" dirty="0"/>
              <a:t>Min</a:t>
            </a:r>
            <a:r>
              <a:rPr lang="es-ES" sz="2500" dirty="0"/>
              <a:t>. La búsqueda de estos extremos se realizará mediante los miembros mencionados.</a:t>
            </a:r>
          </a:p>
          <a:p>
            <a:r>
              <a:rPr lang="es-ES" sz="2500" dirty="0"/>
              <a:t> </a:t>
            </a:r>
          </a:p>
          <a:p>
            <a:r>
              <a:rPr lang="es-ES" sz="2500" dirty="0"/>
              <a:t>Una tercera función llamada </a:t>
            </a:r>
            <a:r>
              <a:rPr lang="es-ES" sz="2500" b="1" dirty="0" err="1"/>
              <a:t>MostrarDatos</a:t>
            </a:r>
            <a:r>
              <a:rPr lang="es-ES" sz="2500" b="1" dirty="0"/>
              <a:t>( )</a:t>
            </a:r>
            <a:r>
              <a:rPr lang="es-ES" sz="2500" dirty="0"/>
              <a:t> visualizará por pantalla y en forma matricial, los valores aleatorios generados.</a:t>
            </a:r>
          </a:p>
          <a:p>
            <a:r>
              <a:rPr lang="es-ES" sz="2500" dirty="0"/>
              <a:t> </a:t>
            </a:r>
          </a:p>
          <a:p>
            <a:r>
              <a:rPr lang="es-ES" sz="2500" dirty="0"/>
              <a:t>Una cuarta función denominada </a:t>
            </a:r>
            <a:r>
              <a:rPr lang="es-ES" sz="2500" b="1" dirty="0" err="1"/>
              <a:t>MostrarProcesamientos</a:t>
            </a:r>
            <a:r>
              <a:rPr lang="es-ES" sz="2500" b="1" dirty="0"/>
              <a:t>( )</a:t>
            </a:r>
            <a:r>
              <a:rPr lang="es-ES" sz="2500" dirty="0"/>
              <a:t> visualizará por pantalla la dirección de comienzo de cada fila de la matriz y la posición de </a:t>
            </a:r>
            <a:r>
              <a:rPr lang="es-ES" sz="2500" b="1" dirty="0"/>
              <a:t>Max</a:t>
            </a:r>
            <a:r>
              <a:rPr lang="es-ES" sz="2500" dirty="0"/>
              <a:t> y </a:t>
            </a:r>
            <a:r>
              <a:rPr lang="es-ES" sz="2500" b="1" dirty="0"/>
              <a:t>Min</a:t>
            </a:r>
            <a:r>
              <a:rPr lang="es-ES" sz="2500" dirty="0"/>
              <a:t> dentro de dicha fila.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98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11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21</a:t>
            </a:fld>
            <a:endParaRPr lang="es-E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6338653" cy="4760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553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Punteros Dobles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54480" lvl="7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Analizar </a:t>
            </a:r>
            <a:r>
              <a:rPr lang="es-ES" dirty="0"/>
              <a:t>las siguientes notaciones:</a:t>
            </a:r>
          </a:p>
          <a:p>
            <a:pPr marL="0" indent="0">
              <a:buNone/>
            </a:pPr>
            <a:r>
              <a:rPr lang="es-ES" dirty="0"/>
              <a:t> </a:t>
            </a:r>
            <a:endParaRPr lang="es-ES" b="1" dirty="0" smtClean="0"/>
          </a:p>
          <a:p>
            <a:pPr marL="0" indent="0">
              <a:buNone/>
            </a:pPr>
            <a:r>
              <a:rPr lang="es-ES" b="1" dirty="0" err="1" smtClean="0"/>
              <a:t>cprintf</a:t>
            </a:r>
            <a:r>
              <a:rPr lang="es-ES" b="1" dirty="0"/>
              <a:t>(“%u”,</a:t>
            </a:r>
            <a:r>
              <a:rPr lang="es-ES" b="1" dirty="0" err="1"/>
              <a:t>ppENT</a:t>
            </a:r>
            <a:r>
              <a:rPr lang="es-ES" b="1" dirty="0"/>
              <a:t>)   </a:t>
            </a:r>
            <a:r>
              <a:rPr lang="es-ES" b="1" dirty="0" smtClean="0">
                <a:sym typeface="Wingdings" panose="05000000000000000000" pitchFamily="2" charset="2"/>
              </a:rPr>
              <a:t></a:t>
            </a:r>
            <a:r>
              <a:rPr lang="es-ES" b="1" dirty="0" smtClean="0"/>
              <a:t> </a:t>
            </a:r>
            <a:r>
              <a:rPr lang="es-ES" b="1" dirty="0"/>
              <a:t>muestra 60200</a:t>
            </a:r>
            <a:endParaRPr lang="es-ES" dirty="0"/>
          </a:p>
          <a:p>
            <a:pPr marL="0" indent="0">
              <a:buNone/>
            </a:pPr>
            <a:r>
              <a:rPr lang="es-ES" b="1" dirty="0" err="1"/>
              <a:t>cprintf</a:t>
            </a:r>
            <a:r>
              <a:rPr lang="es-ES" b="1" dirty="0"/>
              <a:t>(“%u”,*</a:t>
            </a:r>
            <a:r>
              <a:rPr lang="es-ES" b="1" dirty="0" err="1"/>
              <a:t>ppENT</a:t>
            </a:r>
            <a:r>
              <a:rPr lang="es-ES" b="1" dirty="0"/>
              <a:t>)  </a:t>
            </a:r>
            <a:r>
              <a:rPr lang="es-ES" b="1" dirty="0" smtClean="0">
                <a:sym typeface="Wingdings" panose="05000000000000000000" pitchFamily="2" charset="2"/>
              </a:rPr>
              <a:t></a:t>
            </a:r>
            <a:r>
              <a:rPr lang="es-ES" b="1" dirty="0" smtClean="0"/>
              <a:t> </a:t>
            </a:r>
            <a:r>
              <a:rPr lang="es-ES" b="1" dirty="0"/>
              <a:t>muestra 60500</a:t>
            </a:r>
            <a:endParaRPr lang="es-ES" dirty="0"/>
          </a:p>
          <a:p>
            <a:pPr marL="0" indent="0">
              <a:buNone/>
            </a:pPr>
            <a:r>
              <a:rPr lang="es-ES" b="1" dirty="0" err="1"/>
              <a:t>cprintf</a:t>
            </a:r>
            <a:r>
              <a:rPr lang="es-ES" b="1" dirty="0"/>
              <a:t>(“%d”,**</a:t>
            </a:r>
            <a:r>
              <a:rPr lang="es-ES" b="1" dirty="0" err="1"/>
              <a:t>ppENT</a:t>
            </a:r>
            <a:r>
              <a:rPr lang="es-ES" b="1" dirty="0"/>
              <a:t>) </a:t>
            </a:r>
            <a:r>
              <a:rPr lang="es-ES" b="1" dirty="0" smtClean="0">
                <a:sym typeface="Wingdings" panose="05000000000000000000" pitchFamily="2" charset="2"/>
              </a:rPr>
              <a:t></a:t>
            </a:r>
            <a:r>
              <a:rPr lang="es-ES" b="1" dirty="0" smtClean="0"/>
              <a:t> </a:t>
            </a:r>
            <a:r>
              <a:rPr lang="es-ES" b="1" dirty="0"/>
              <a:t>muestra 1525</a:t>
            </a:r>
            <a:endParaRPr lang="es-ES" dirty="0"/>
          </a:p>
          <a:p>
            <a:pPr marL="0" indent="0">
              <a:buNone/>
            </a:pPr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3</a:t>
            </a:fld>
            <a:endParaRPr lang="es-E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5585312" cy="1150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30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1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AR" dirty="0"/>
              <a:t> </a:t>
            </a:r>
            <a:r>
              <a:rPr lang="es-AR" dirty="0" smtClean="0"/>
              <a:t> </a:t>
            </a:r>
            <a:r>
              <a:rPr lang="es-AR" dirty="0" err="1" smtClean="0"/>
              <a:t>int</a:t>
            </a:r>
            <a:r>
              <a:rPr lang="es-AR" dirty="0" smtClean="0"/>
              <a:t> </a:t>
            </a:r>
            <a:r>
              <a:rPr lang="es-AR" dirty="0"/>
              <a:t>A;  //variable</a:t>
            </a:r>
          </a:p>
          <a:p>
            <a:pPr marL="0" indent="0">
              <a:buNone/>
            </a:pPr>
            <a:r>
              <a:rPr lang="es-AR" dirty="0"/>
              <a:t>  </a:t>
            </a:r>
            <a:r>
              <a:rPr lang="es-AR" dirty="0" err="1"/>
              <a:t>int</a:t>
            </a:r>
            <a:r>
              <a:rPr lang="es-AR" dirty="0"/>
              <a:t> *</a:t>
            </a:r>
            <a:r>
              <a:rPr lang="es-AR" dirty="0" err="1"/>
              <a:t>pA</a:t>
            </a:r>
            <a:r>
              <a:rPr lang="es-AR" dirty="0"/>
              <a:t>; //puntero </a:t>
            </a:r>
          </a:p>
          <a:p>
            <a:pPr marL="0" indent="0">
              <a:buNone/>
            </a:pPr>
            <a:r>
              <a:rPr lang="es-AR" dirty="0"/>
              <a:t>  </a:t>
            </a:r>
            <a:r>
              <a:rPr lang="es-AR" dirty="0" err="1"/>
              <a:t>int</a:t>
            </a:r>
            <a:r>
              <a:rPr lang="es-AR" dirty="0"/>
              <a:t> **</a:t>
            </a:r>
            <a:r>
              <a:rPr lang="es-AR" dirty="0" err="1"/>
              <a:t>ppA</a:t>
            </a:r>
            <a:r>
              <a:rPr lang="es-AR" dirty="0"/>
              <a:t>;//puntero doble</a:t>
            </a:r>
          </a:p>
          <a:p>
            <a:pPr marL="0" indent="0">
              <a:buNone/>
            </a:pPr>
            <a:r>
              <a:rPr lang="es-AR" dirty="0"/>
              <a:t>  </a:t>
            </a:r>
          </a:p>
          <a:p>
            <a:pPr marL="0" indent="0">
              <a:buNone/>
            </a:pPr>
            <a:r>
              <a:rPr lang="es-AR" dirty="0"/>
              <a:t>  A=5;</a:t>
            </a:r>
          </a:p>
          <a:p>
            <a:pPr marL="0" indent="0">
              <a:buNone/>
            </a:pPr>
            <a:r>
              <a:rPr lang="es-AR" dirty="0"/>
              <a:t>  </a:t>
            </a:r>
            <a:r>
              <a:rPr lang="es-AR" dirty="0" err="1"/>
              <a:t>cprintf</a:t>
            </a:r>
            <a:r>
              <a:rPr lang="es-AR" dirty="0"/>
              <a:t>("dato de A: %d\r\</a:t>
            </a:r>
            <a:r>
              <a:rPr lang="es-AR" dirty="0" err="1"/>
              <a:t>n",A</a:t>
            </a:r>
            <a:r>
              <a:rPr lang="es-AR" dirty="0"/>
              <a:t>);</a:t>
            </a:r>
          </a:p>
          <a:p>
            <a:pPr marL="0" indent="0">
              <a:buNone/>
            </a:pPr>
            <a:r>
              <a:rPr lang="es-AR" dirty="0"/>
              <a:t>  </a:t>
            </a:r>
            <a:r>
              <a:rPr lang="es-AR" dirty="0" err="1"/>
              <a:t>pA</a:t>
            </a:r>
            <a:r>
              <a:rPr lang="es-AR" dirty="0"/>
              <a:t>=&amp;A;  </a:t>
            </a:r>
          </a:p>
          <a:p>
            <a:pPr marL="0" indent="0">
              <a:buNone/>
            </a:pPr>
            <a:r>
              <a:rPr lang="es-AR" dirty="0"/>
              <a:t>  </a:t>
            </a:r>
            <a:r>
              <a:rPr lang="es-AR" dirty="0" err="1"/>
              <a:t>cprintf</a:t>
            </a:r>
            <a:r>
              <a:rPr lang="es-AR" dirty="0"/>
              <a:t>("</a:t>
            </a:r>
            <a:r>
              <a:rPr lang="es-AR" dirty="0" err="1"/>
              <a:t>direccion</a:t>
            </a:r>
            <a:r>
              <a:rPr lang="es-AR" dirty="0"/>
              <a:t> de </a:t>
            </a:r>
            <a:r>
              <a:rPr lang="es-AR" dirty="0" err="1"/>
              <a:t>pA</a:t>
            </a:r>
            <a:r>
              <a:rPr lang="es-AR" dirty="0"/>
              <a:t>: %d, dato de *</a:t>
            </a:r>
            <a:r>
              <a:rPr lang="es-AR" dirty="0" err="1"/>
              <a:t>pA</a:t>
            </a:r>
            <a:r>
              <a:rPr lang="es-AR" dirty="0"/>
              <a:t>: %d\r\n",</a:t>
            </a:r>
            <a:r>
              <a:rPr lang="es-AR" dirty="0" err="1"/>
              <a:t>pA</a:t>
            </a:r>
            <a:r>
              <a:rPr lang="es-AR" dirty="0"/>
              <a:t>,*</a:t>
            </a:r>
            <a:r>
              <a:rPr lang="es-AR" dirty="0" err="1"/>
              <a:t>pA</a:t>
            </a:r>
            <a:r>
              <a:rPr lang="es-AR" dirty="0"/>
              <a:t>);</a:t>
            </a:r>
          </a:p>
          <a:p>
            <a:pPr marL="0" indent="0">
              <a:buNone/>
            </a:pPr>
            <a:r>
              <a:rPr lang="es-AR" dirty="0"/>
              <a:t>  </a:t>
            </a:r>
          </a:p>
          <a:p>
            <a:pPr marL="0" indent="0">
              <a:buNone/>
            </a:pPr>
            <a:r>
              <a:rPr lang="es-AR" dirty="0"/>
              <a:t>  </a:t>
            </a:r>
            <a:r>
              <a:rPr lang="es-AR" dirty="0" err="1"/>
              <a:t>ppA</a:t>
            </a:r>
            <a:r>
              <a:rPr lang="es-AR" dirty="0"/>
              <a:t>=&amp;</a:t>
            </a:r>
            <a:r>
              <a:rPr lang="es-AR" dirty="0" err="1"/>
              <a:t>pA</a:t>
            </a:r>
            <a:r>
              <a:rPr lang="es-AR" dirty="0"/>
              <a:t>;</a:t>
            </a:r>
          </a:p>
          <a:p>
            <a:pPr marL="0" indent="0">
              <a:buNone/>
            </a:pPr>
            <a:r>
              <a:rPr lang="es-AR" dirty="0"/>
              <a:t>  </a:t>
            </a:r>
            <a:r>
              <a:rPr lang="es-AR" dirty="0" err="1"/>
              <a:t>cprintf</a:t>
            </a:r>
            <a:r>
              <a:rPr lang="es-AR" dirty="0"/>
              <a:t>("</a:t>
            </a:r>
            <a:r>
              <a:rPr lang="es-AR" dirty="0" err="1"/>
              <a:t>direccion</a:t>
            </a:r>
            <a:r>
              <a:rPr lang="es-AR" dirty="0"/>
              <a:t> de </a:t>
            </a:r>
            <a:r>
              <a:rPr lang="es-AR" dirty="0" err="1"/>
              <a:t>ppA</a:t>
            </a:r>
            <a:r>
              <a:rPr lang="es-AR" dirty="0"/>
              <a:t>:%u, dato de *</a:t>
            </a:r>
            <a:r>
              <a:rPr lang="es-AR" dirty="0" err="1"/>
              <a:t>ppA</a:t>
            </a:r>
            <a:r>
              <a:rPr lang="es-AR" dirty="0"/>
              <a:t>:%u\r\n",</a:t>
            </a:r>
            <a:r>
              <a:rPr lang="es-AR" dirty="0" err="1"/>
              <a:t>ppA</a:t>
            </a:r>
            <a:r>
              <a:rPr lang="es-AR" dirty="0"/>
              <a:t>,*</a:t>
            </a:r>
            <a:r>
              <a:rPr lang="es-AR" dirty="0" err="1"/>
              <a:t>ppA</a:t>
            </a:r>
            <a:r>
              <a:rPr lang="es-AR" dirty="0"/>
              <a:t>);</a:t>
            </a:r>
          </a:p>
          <a:p>
            <a:pPr marL="0" indent="0">
              <a:buNone/>
            </a:pPr>
            <a:r>
              <a:rPr lang="es-AR" dirty="0"/>
              <a:t>  </a:t>
            </a:r>
            <a:r>
              <a:rPr lang="es-AR" dirty="0" err="1"/>
              <a:t>cprintf</a:t>
            </a:r>
            <a:r>
              <a:rPr lang="es-AR" dirty="0"/>
              <a:t>("lo que apunta el dato de **</a:t>
            </a:r>
            <a:r>
              <a:rPr lang="es-AR" dirty="0" err="1"/>
              <a:t>ppA</a:t>
            </a:r>
            <a:r>
              <a:rPr lang="es-AR" dirty="0"/>
              <a:t>: %d \r\n",**</a:t>
            </a:r>
            <a:r>
              <a:rPr lang="es-AR" dirty="0" err="1"/>
              <a:t>ppA</a:t>
            </a:r>
            <a:r>
              <a:rPr lang="es-AR" dirty="0"/>
              <a:t>);</a:t>
            </a:r>
          </a:p>
          <a:p>
            <a:pPr marL="0" indent="0">
              <a:buNone/>
            </a:pPr>
            <a:r>
              <a:rPr lang="es-AR" dirty="0"/>
              <a:t>  </a:t>
            </a:r>
          </a:p>
          <a:p>
            <a:pPr marL="0" indent="0">
              <a:buNone/>
            </a:pPr>
            <a:r>
              <a:rPr lang="es-AR" dirty="0"/>
              <a:t>  **</a:t>
            </a:r>
            <a:r>
              <a:rPr lang="es-AR" dirty="0" err="1"/>
              <a:t>ppA</a:t>
            </a:r>
            <a:r>
              <a:rPr lang="es-AR" dirty="0"/>
              <a:t>=25;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  </a:t>
            </a:r>
            <a:r>
              <a:rPr lang="es-AR" dirty="0" err="1"/>
              <a:t>cprintf</a:t>
            </a:r>
            <a:r>
              <a:rPr lang="es-AR" dirty="0"/>
              <a:t>("variable a: %</a:t>
            </a:r>
            <a:r>
              <a:rPr lang="es-AR" dirty="0" err="1"/>
              <a:t>d",A</a:t>
            </a:r>
            <a:r>
              <a:rPr lang="es-AR" dirty="0"/>
              <a:t>);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461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Arreglos bidimensionales (Matrices)  dinámicos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Para </a:t>
            </a:r>
            <a:r>
              <a:rPr lang="es-ES" dirty="0"/>
              <a:t>crear una matriz dinámica tenemos que tener en cuenta lo siguiente:</a:t>
            </a:r>
          </a:p>
          <a:p>
            <a:r>
              <a:rPr lang="es-ES" b="1" dirty="0"/>
              <a:t>Asignar memoria a un arreglo de punteros</a:t>
            </a:r>
            <a:r>
              <a:rPr lang="es-ES" dirty="0"/>
              <a:t>, cuyos elementos referenciaran cada una de las filas de la matriz que deseamos crear.</a:t>
            </a:r>
          </a:p>
          <a:p>
            <a:r>
              <a:rPr lang="es-ES" b="1" dirty="0"/>
              <a:t>Asignar memoria para </a:t>
            </a:r>
            <a:r>
              <a:rPr lang="es-ES" b="1" dirty="0" smtClean="0"/>
              <a:t>las columnas </a:t>
            </a:r>
            <a:r>
              <a:rPr lang="es-ES" b="1" dirty="0"/>
              <a:t>una de las filas</a:t>
            </a:r>
            <a:r>
              <a:rPr lang="es-ES" dirty="0"/>
              <a:t>. El número de elementos de cada fila puede ser variable. </a:t>
            </a:r>
            <a:endParaRPr lang="es-ES" dirty="0" smtClean="0"/>
          </a:p>
          <a:p>
            <a:pPr marL="0" lv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Una vista rápida seria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const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DIM1= 5;</a:t>
            </a:r>
          </a:p>
          <a:p>
            <a:pPr marL="0" indent="0">
              <a:buNone/>
            </a:pP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const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DIM2= 6;</a:t>
            </a:r>
          </a:p>
          <a:p>
            <a:pPr marL="0" indent="0">
              <a:buNone/>
            </a:pPr>
            <a:r>
              <a:rPr lang="es-ES" dirty="0"/>
              <a:t>...</a:t>
            </a:r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**matriz;</a:t>
            </a:r>
          </a:p>
          <a:p>
            <a:pPr marL="0" indent="0">
              <a:buNone/>
            </a:pPr>
            <a:r>
              <a:rPr lang="es-ES" dirty="0"/>
              <a:t>matriz = (</a:t>
            </a:r>
            <a:r>
              <a:rPr lang="es-ES" dirty="0" err="1"/>
              <a:t>int</a:t>
            </a:r>
            <a:r>
              <a:rPr lang="es-ES" dirty="0"/>
              <a:t> **) </a:t>
            </a:r>
            <a:r>
              <a:rPr lang="es-ES" dirty="0" err="1"/>
              <a:t>ReservarMemoria</a:t>
            </a:r>
            <a:r>
              <a:rPr lang="es-ES" dirty="0"/>
              <a:t>(</a:t>
            </a:r>
            <a:r>
              <a:rPr lang="es-ES" dirty="0">
                <a:solidFill>
                  <a:srgbClr val="FF0000"/>
                </a:solidFill>
              </a:rPr>
              <a:t>DIM1*</a:t>
            </a:r>
            <a:r>
              <a:rPr lang="es-ES" b="1" dirty="0" err="1">
                <a:solidFill>
                  <a:srgbClr val="FF0000"/>
                </a:solidFill>
              </a:rPr>
              <a:t>sizeof</a:t>
            </a:r>
            <a:r>
              <a:rPr lang="es-ES" dirty="0">
                <a:solidFill>
                  <a:srgbClr val="FF0000"/>
                </a:solidFill>
              </a:rPr>
              <a:t>(</a:t>
            </a:r>
            <a:r>
              <a:rPr lang="es-ES" dirty="0" err="1">
                <a:solidFill>
                  <a:srgbClr val="FF0000"/>
                </a:solidFill>
              </a:rPr>
              <a:t>int</a:t>
            </a:r>
            <a:r>
              <a:rPr lang="es-ES" dirty="0">
                <a:solidFill>
                  <a:srgbClr val="FF0000"/>
                </a:solidFill>
              </a:rPr>
              <a:t> *)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b="1" dirty="0" err="1"/>
              <a:t>for</a:t>
            </a:r>
            <a:r>
              <a:rPr lang="es-ES" dirty="0"/>
              <a:t> (i=0;i&lt;</a:t>
            </a:r>
            <a:r>
              <a:rPr lang="es-ES" dirty="0" err="1"/>
              <a:t>FILAS;i</a:t>
            </a:r>
            <a:r>
              <a:rPr lang="es-ES" dirty="0"/>
              <a:t>++)</a:t>
            </a:r>
          </a:p>
          <a:p>
            <a:pPr marL="0" indent="0">
              <a:buNone/>
            </a:pPr>
            <a:r>
              <a:rPr lang="es-ES" dirty="0"/>
              <a:t>	matriz[i] = (</a:t>
            </a:r>
            <a:r>
              <a:rPr lang="es-ES" dirty="0" err="1"/>
              <a:t>int</a:t>
            </a:r>
            <a:r>
              <a:rPr lang="es-ES" dirty="0"/>
              <a:t> *) </a:t>
            </a:r>
            <a:r>
              <a:rPr lang="es-ES" dirty="0" err="1"/>
              <a:t>ReservarMemoria</a:t>
            </a:r>
            <a:r>
              <a:rPr lang="es-ES" dirty="0"/>
              <a:t> (</a:t>
            </a:r>
            <a:r>
              <a:rPr lang="es-ES" dirty="0">
                <a:solidFill>
                  <a:srgbClr val="FF0000"/>
                </a:solidFill>
              </a:rPr>
              <a:t>DIM2*</a:t>
            </a:r>
            <a:r>
              <a:rPr lang="es-ES" b="1" dirty="0" err="1">
                <a:solidFill>
                  <a:srgbClr val="FF0000"/>
                </a:solidFill>
              </a:rPr>
              <a:t>sizeof</a:t>
            </a:r>
            <a:r>
              <a:rPr lang="es-ES" dirty="0">
                <a:solidFill>
                  <a:srgbClr val="FF0000"/>
                </a:solidFill>
              </a:rPr>
              <a:t>(</a:t>
            </a:r>
            <a:r>
              <a:rPr lang="es-ES" dirty="0" err="1">
                <a:solidFill>
                  <a:srgbClr val="FF0000"/>
                </a:solidFill>
              </a:rPr>
              <a:t>int</a:t>
            </a:r>
            <a:r>
              <a:rPr lang="es-ES" dirty="0">
                <a:solidFill>
                  <a:srgbClr val="FF0000"/>
                </a:solidFill>
              </a:rPr>
              <a:t>)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b="1" dirty="0" err="1"/>
              <a:t>for</a:t>
            </a:r>
            <a:r>
              <a:rPr lang="es-ES" dirty="0"/>
              <a:t>(j=0;j&lt;DIM2;j++) </a:t>
            </a:r>
          </a:p>
          <a:p>
            <a:pPr marL="0" indent="0">
              <a:buNone/>
            </a:pPr>
            <a:r>
              <a:rPr lang="es-ES" dirty="0"/>
              <a:t>	  	</a:t>
            </a:r>
            <a:r>
              <a:rPr lang="es-ES" dirty="0">
                <a:solidFill>
                  <a:srgbClr val="004ADE"/>
                </a:solidFill>
              </a:rPr>
              <a:t>matriz[ i ][ j ] = 50 + </a:t>
            </a:r>
            <a:r>
              <a:rPr lang="es-ES" dirty="0" err="1">
                <a:solidFill>
                  <a:srgbClr val="004ADE"/>
                </a:solidFill>
              </a:rPr>
              <a:t>random</a:t>
            </a:r>
            <a:r>
              <a:rPr lang="es-ES" dirty="0">
                <a:solidFill>
                  <a:srgbClr val="004ADE"/>
                </a:solidFill>
              </a:rPr>
              <a:t>(50);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09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Arreglos </a:t>
            </a:r>
            <a:r>
              <a:rPr lang="es-ES" dirty="0"/>
              <a:t>bidimensionales (Matrices)  </a:t>
            </a:r>
            <a:r>
              <a:rPr lang="es-ES" dirty="0" smtClean="0"/>
              <a:t>dinámicos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6</a:t>
            </a:fld>
            <a:endParaRPr lang="es-E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6661931" cy="3163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5 Conector recto de flecha"/>
          <p:cNvCxnSpPr/>
          <p:nvPr/>
        </p:nvCxnSpPr>
        <p:spPr>
          <a:xfrm flipV="1">
            <a:off x="2843808" y="1916832"/>
            <a:ext cx="28803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3203848" y="1700808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Arreglo de punteros, serian las filas </a:t>
            </a:r>
            <a:endParaRPr lang="es-ES" dirty="0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6444208" y="4725144"/>
            <a:ext cx="36004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3779912" y="6041824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Memoria asignada para las columnas</a:t>
            </a:r>
            <a:r>
              <a:rPr lang="es-ES" dirty="0" smtClean="0"/>
              <a:t> de una fila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6697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2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Generación y carga de una matriz dinámica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dirty="0"/>
              <a:t>  M = (</a:t>
            </a:r>
            <a:r>
              <a:rPr lang="es-ES" dirty="0" err="1"/>
              <a:t>int</a:t>
            </a:r>
            <a:r>
              <a:rPr lang="es-ES" dirty="0"/>
              <a:t> **)</a:t>
            </a:r>
            <a:r>
              <a:rPr lang="es-ES" dirty="0" err="1"/>
              <a:t>ReservarMemoria</a:t>
            </a:r>
            <a:r>
              <a:rPr lang="es-ES" dirty="0"/>
              <a:t>(DIM1*</a:t>
            </a:r>
            <a:r>
              <a:rPr lang="es-ES" dirty="0" err="1"/>
              <a:t>sizeof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*));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for</a:t>
            </a:r>
            <a:r>
              <a:rPr lang="es-ES" dirty="0"/>
              <a:t>(i=0;i&lt;DIM1;i++) {</a:t>
            </a:r>
          </a:p>
          <a:p>
            <a:pPr marL="0" indent="0">
              <a:buNone/>
            </a:pPr>
            <a:r>
              <a:rPr lang="es-ES" dirty="0"/>
              <a:t>	  M[ i ] = (</a:t>
            </a:r>
            <a:r>
              <a:rPr lang="es-ES" dirty="0" err="1"/>
              <a:t>int</a:t>
            </a:r>
            <a:r>
              <a:rPr lang="es-ES" dirty="0"/>
              <a:t> *)</a:t>
            </a:r>
            <a:r>
              <a:rPr lang="es-ES" dirty="0" err="1"/>
              <a:t>ReservarMemoria</a:t>
            </a:r>
            <a:r>
              <a:rPr lang="es-ES" dirty="0"/>
              <a:t>(DIM2*</a:t>
            </a:r>
            <a:r>
              <a:rPr lang="es-ES" dirty="0" err="1"/>
              <a:t>sizeof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));</a:t>
            </a:r>
          </a:p>
          <a:p>
            <a:pPr marL="0" indent="0">
              <a:buNone/>
            </a:pPr>
            <a:r>
              <a:rPr lang="es-ES" dirty="0"/>
              <a:t>	  </a:t>
            </a:r>
            <a:r>
              <a:rPr lang="es-ES" dirty="0" err="1"/>
              <a:t>for</a:t>
            </a:r>
            <a:r>
              <a:rPr lang="es-ES" dirty="0"/>
              <a:t>(j=0;j&lt;DIM2;j++) </a:t>
            </a:r>
          </a:p>
          <a:p>
            <a:pPr marL="0" indent="0">
              <a:buNone/>
            </a:pPr>
            <a:r>
              <a:rPr lang="es-ES" dirty="0"/>
              <a:t>	  	M[ i ][ j ] = 50 + </a:t>
            </a:r>
            <a:r>
              <a:rPr lang="es-ES" dirty="0" err="1"/>
              <a:t>random</a:t>
            </a:r>
            <a:r>
              <a:rPr lang="es-ES" dirty="0"/>
              <a:t>(50);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37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Punteros dobles como parámetros por referencia a funciones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Existen </a:t>
            </a:r>
            <a:r>
              <a:rPr lang="es-ES" dirty="0"/>
              <a:t>dos situaciones en las cuales podemos pasarle un puntero a una función: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b="1" dirty="0"/>
              <a:t>a) Para asignarle un contenido.</a:t>
            </a:r>
            <a:endParaRPr lang="es-ES" dirty="0"/>
          </a:p>
          <a:p>
            <a:pPr marL="0" indent="0">
              <a:buNone/>
            </a:pPr>
            <a:r>
              <a:rPr lang="es-ES" b="1" dirty="0"/>
              <a:t>b) Para asignarle una dirección.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dirty="0"/>
              <a:t>En el primer caso no es necesario un puntero doble, puesto que al pasarlo por valor estamos pasando una </a:t>
            </a:r>
            <a:r>
              <a:rPr lang="es-ES" b="1" dirty="0"/>
              <a:t>copia</a:t>
            </a:r>
            <a:r>
              <a:rPr lang="es-ES" dirty="0"/>
              <a:t> de dicho puntero </a:t>
            </a:r>
            <a:r>
              <a:rPr lang="es-ES" b="1" dirty="0"/>
              <a:t>que ya tiene asignada una dirección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537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3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AsignarValor</a:t>
            </a:r>
            <a:r>
              <a:rPr lang="en-US" dirty="0"/>
              <a:t>(double</a:t>
            </a:r>
            <a:r>
              <a:rPr lang="en-US" dirty="0" smtClean="0"/>
              <a:t>* p);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 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void main( )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{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   double*  </a:t>
            </a:r>
            <a:r>
              <a:rPr lang="en-US" dirty="0" err="1"/>
              <a:t>pDouble</a:t>
            </a:r>
            <a:r>
              <a:rPr lang="en-US" dirty="0"/>
              <a:t>;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 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 err="1"/>
              <a:t>pDouble</a:t>
            </a:r>
            <a:r>
              <a:rPr lang="en-GB" dirty="0"/>
              <a:t> = (double*)</a:t>
            </a:r>
            <a:r>
              <a:rPr lang="en-GB" dirty="0" err="1"/>
              <a:t>ReservarMemoria</a:t>
            </a:r>
            <a:r>
              <a:rPr lang="en-GB" dirty="0"/>
              <a:t>(</a:t>
            </a:r>
            <a:r>
              <a:rPr lang="en-GB" dirty="0" err="1"/>
              <a:t>sizeof</a:t>
            </a:r>
            <a:r>
              <a:rPr lang="en-GB" dirty="0"/>
              <a:t>(double));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AsignarValor</a:t>
            </a:r>
            <a:r>
              <a:rPr lang="en-US" dirty="0"/>
              <a:t>(</a:t>
            </a:r>
            <a:r>
              <a:rPr lang="en-US" dirty="0" err="1"/>
              <a:t>pDouble</a:t>
            </a:r>
            <a:r>
              <a:rPr lang="en-US" dirty="0"/>
              <a:t>); 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cprintf</a:t>
            </a:r>
            <a:r>
              <a:rPr lang="en-US" dirty="0"/>
              <a:t>(“Valor </a:t>
            </a:r>
            <a:r>
              <a:rPr lang="en-US" dirty="0" err="1"/>
              <a:t>asignado</a:t>
            </a:r>
            <a:r>
              <a:rPr lang="en-US" dirty="0"/>
              <a:t> = %lf\r\n”,*</a:t>
            </a:r>
            <a:r>
              <a:rPr lang="en-US" dirty="0" err="1"/>
              <a:t>pDouble</a:t>
            </a:r>
            <a:r>
              <a:rPr lang="en-US" dirty="0"/>
              <a:t>);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getch</a:t>
            </a:r>
            <a:r>
              <a:rPr lang="en-US" dirty="0"/>
              <a:t>( );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}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 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AsignarValor</a:t>
            </a:r>
            <a:r>
              <a:rPr lang="en-GB" dirty="0"/>
              <a:t>(double* p)</a:t>
            </a:r>
            <a:endParaRPr lang="es-ES" dirty="0"/>
          </a:p>
          <a:p>
            <a:pPr marL="0" indent="0">
              <a:buNone/>
            </a:pPr>
            <a:r>
              <a:rPr lang="es-AR" dirty="0"/>
              <a:t>{ *p = 9812 }</a:t>
            </a:r>
            <a:endParaRPr lang="es-ES" dirty="0"/>
          </a:p>
          <a:p>
            <a:pPr marL="0" indent="0">
              <a:buNone/>
            </a:pPr>
            <a:r>
              <a:rPr lang="es-AR" dirty="0"/>
              <a:t> 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592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3600</TotalTime>
  <Words>804</Words>
  <Application>Microsoft Office PowerPoint</Application>
  <PresentationFormat>Presentación en pantalla (4:3)</PresentationFormat>
  <Paragraphs>239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Claridad</vt:lpstr>
      <vt:lpstr>TALLER DE LENGUAJE I</vt:lpstr>
      <vt:lpstr>Punteros Dobles</vt:lpstr>
      <vt:lpstr>Punteros Dobles </vt:lpstr>
      <vt:lpstr>Ejemplo 1</vt:lpstr>
      <vt:lpstr>Arreglos bidimensionales (Matrices)  dinámicos</vt:lpstr>
      <vt:lpstr> Arreglos bidimensionales (Matrices)  dinámicos </vt:lpstr>
      <vt:lpstr>Ejemplo 2</vt:lpstr>
      <vt:lpstr>Punteros dobles como parámetros por referencia a funciones</vt:lpstr>
      <vt:lpstr>Ejemplo 3</vt:lpstr>
      <vt:lpstr>Ejemplo 3</vt:lpstr>
      <vt:lpstr>Ejemplo 4</vt:lpstr>
      <vt:lpstr>Ejemplo 4</vt:lpstr>
      <vt:lpstr>Listas enlazadas utilizando funciones</vt:lpstr>
      <vt:lpstr>Listas enlazadas utilizando funciones</vt:lpstr>
      <vt:lpstr>Listas enlazadas utilizando funciones</vt:lpstr>
      <vt:lpstr>Arreglo de cadenas de caracteres utilizando funciones</vt:lpstr>
      <vt:lpstr>Manejo de matrices dinámicas con funciones</vt:lpstr>
      <vt:lpstr>Ejemplo de manejo de matrices dinámicas con estructuras</vt:lpstr>
      <vt:lpstr>Ejemplo 10</vt:lpstr>
      <vt:lpstr>Ejemplo 11</vt:lpstr>
      <vt:lpstr>Ejemplo 11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Fatima</dc:creator>
  <cp:lastModifiedBy>Sergio Guardia</cp:lastModifiedBy>
  <cp:revision>311</cp:revision>
  <dcterms:created xsi:type="dcterms:W3CDTF">2014-05-30T14:34:58Z</dcterms:created>
  <dcterms:modified xsi:type="dcterms:W3CDTF">2016-04-28T05:36:30Z</dcterms:modified>
</cp:coreProperties>
</file>