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57" r:id="rId3"/>
    <p:sldId id="260" r:id="rId4"/>
    <p:sldId id="259"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A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86" y="-78"/>
      </p:cViewPr>
      <p:guideLst>
        <p:guide orient="horz" pos="2160"/>
        <p:guide pos="2880"/>
      </p:guideLst>
    </p:cSldViewPr>
  </p:slideViewPr>
  <p:notesTextViewPr>
    <p:cViewPr>
      <p:scale>
        <a:sx n="1" d="1"/>
        <a:sy n="1" d="1"/>
      </p:scale>
      <p:origin x="0" y="0"/>
    </p:cViewPr>
  </p:notesTextViewPr>
  <p:sorterViewPr>
    <p:cViewPr>
      <p:scale>
        <a:sx n="100" d="100"/>
        <a:sy n="100" d="100"/>
      </p:scale>
      <p:origin x="0" y="78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C2BEAC-0810-40BE-B8EC-04E6E87A8F06}" type="datetimeFigureOut">
              <a:rPr lang="es-ES" smtClean="0"/>
              <a:t>12/05/2016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B31BB4-6796-4139-ADEE-4E1BB4C0CA72}" type="slidenum">
              <a:rPr lang="es-ES" smtClean="0"/>
              <a:t>‹Nº›</a:t>
            </a:fld>
            <a:endParaRPr lang="es-ES"/>
          </a:p>
        </p:txBody>
      </p:sp>
    </p:spTree>
    <p:extLst>
      <p:ext uri="{BB962C8B-B14F-4D97-AF65-F5344CB8AC3E}">
        <p14:creationId xmlns:p14="http://schemas.microsoft.com/office/powerpoint/2010/main" val="232653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F84DAA-95DE-4479-A711-8901817B4B49}" type="datetime1">
              <a:rPr lang="es-ES" smtClean="0"/>
              <a:t>12/05/2016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A7E57A3-C08A-4505-AA75-D7873B70959D}" type="slidenum">
              <a:rPr lang="es-ES" smtClean="0"/>
              <a:t>‹Nº›</a:t>
            </a:fld>
            <a:endParaRPr lang="es-E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59ED586-EB79-4066-A118-A5981B3CE6EE}" type="datetime1">
              <a:rPr lang="es-ES" smtClean="0"/>
              <a:t>12/05/2016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651D47A-2240-47B6-8778-303DEB0305A1}" type="datetime1">
              <a:rPr lang="es-ES" smtClean="0"/>
              <a:t>12/05/2016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361A901-3D92-4104-85E5-176BC6240B06}" type="datetime1">
              <a:rPr lang="es-ES" smtClean="0"/>
              <a:t>12/05/2016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8034FAD-A2AC-4731-A9FB-4A8126C8A75D}" type="datetime1">
              <a:rPr lang="es-ES" smtClean="0"/>
              <a:t>12/05/2016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A7E57A3-C08A-4505-AA75-D7873B70959D}" type="slidenum">
              <a:rPr lang="es-ES" smtClean="0"/>
              <a:t>‹Nº›</a:t>
            </a:fld>
            <a:endParaRPr lang="es-E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3C37AA5-279B-4A27-BAEC-3312E859B8D7}" type="datetime1">
              <a:rPr lang="es-ES" smtClean="0"/>
              <a:t>12/05/2016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D8832FF-BAB0-4EAF-9566-01557111FB2C}" type="datetime1">
              <a:rPr lang="es-ES" smtClean="0"/>
              <a:t>12/05/2016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A7E57A3-C08A-4505-AA75-D7873B70959D}" type="slidenum">
              <a:rPr lang="es-ES" smtClean="0"/>
              <a:t>‹Nº›</a:t>
            </a:fld>
            <a:endParaRPr lang="es-E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DB04BE5-F62C-42C4-9577-33FFB387EAD7}" type="datetime1">
              <a:rPr lang="es-ES" smtClean="0"/>
              <a:t>12/05/2016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F9735-19B6-410F-9CD7-D4C53D1A56AD}" type="datetime1">
              <a:rPr lang="es-ES" smtClean="0"/>
              <a:t>12/05/2016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0487D0-FE74-4E9E-800E-AE42A95B110D}" type="datetime1">
              <a:rPr lang="es-ES" smtClean="0"/>
              <a:t>12/05/2016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A7E57A3-C08A-4505-AA75-D7873B70959D}" type="slidenum">
              <a:rPr lang="es-ES" smtClean="0"/>
              <a:t>‹Nº›</a:t>
            </a:fld>
            <a:endParaRPr lang="es-E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E43E041-0687-45B4-AC2C-04D16AF2E761}" type="datetime1">
              <a:rPr lang="es-ES" smtClean="0"/>
              <a:t>12/05/2016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78D4940-44AC-44BA-8BFC-A7DC81333790}" type="datetime1">
              <a:rPr lang="es-ES" smtClean="0"/>
              <a:t>12/05/2016</a:t>
            </a:fld>
            <a:endParaRPr lang="es-E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s-E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A7E57A3-C08A-4505-AA75-D7873B70959D}"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algn="ctr"/>
            <a:r>
              <a:rPr lang="es-ES" sz="4800" dirty="0" smtClean="0"/>
              <a:t>TALLER DE LENGUAJE I</a:t>
            </a:r>
            <a:endParaRPr lang="es-ES" sz="4800" dirty="0"/>
          </a:p>
        </p:txBody>
      </p:sp>
      <p:sp>
        <p:nvSpPr>
          <p:cNvPr id="3" name="2 Subtítulo"/>
          <p:cNvSpPr>
            <a:spLocks noGrp="1"/>
          </p:cNvSpPr>
          <p:nvPr>
            <p:ph type="subTitle" idx="1"/>
          </p:nvPr>
        </p:nvSpPr>
        <p:spPr>
          <a:xfrm>
            <a:off x="685800" y="3505200"/>
            <a:ext cx="7774632" cy="2444080"/>
          </a:xfrm>
        </p:spPr>
        <p:txBody>
          <a:bodyPr>
            <a:normAutofit/>
          </a:bodyPr>
          <a:lstStyle/>
          <a:p>
            <a:pPr algn="ctr">
              <a:defRPr/>
            </a:pPr>
            <a:r>
              <a:rPr lang="es-AR" sz="3000" b="1" dirty="0" smtClean="0">
                <a:solidFill>
                  <a:schemeClr val="tx2"/>
                </a:solidFill>
              </a:rPr>
              <a:t>QUINTA </a:t>
            </a:r>
            <a:r>
              <a:rPr lang="es-AR" sz="3000" b="1" dirty="0" smtClean="0">
                <a:solidFill>
                  <a:schemeClr val="tx2"/>
                </a:solidFill>
              </a:rPr>
              <a:t>CLASE </a:t>
            </a:r>
            <a:r>
              <a:rPr lang="es-AR" sz="3000" b="1" dirty="0" smtClean="0">
                <a:solidFill>
                  <a:schemeClr val="tx2"/>
                </a:solidFill>
              </a:rPr>
              <a:t>2016</a:t>
            </a:r>
          </a:p>
          <a:p>
            <a:pPr algn="ctr">
              <a:defRPr/>
            </a:pPr>
            <a:r>
              <a:rPr lang="es-AR" b="1" dirty="0" smtClean="0">
                <a:solidFill>
                  <a:schemeClr val="tx2"/>
                </a:solidFill>
              </a:rPr>
              <a:t>Temas</a:t>
            </a:r>
          </a:p>
          <a:p>
            <a:pPr algn="ctr">
              <a:defRPr/>
            </a:pPr>
            <a:r>
              <a:rPr lang="es-AR" b="1" i="1" dirty="0" smtClean="0">
                <a:solidFill>
                  <a:schemeClr val="tx2">
                    <a:lumMod val="75000"/>
                  </a:schemeClr>
                </a:solidFill>
              </a:rPr>
              <a:t>Manejo de Archivos en C</a:t>
            </a:r>
          </a:p>
          <a:p>
            <a:pPr marL="342900" indent="-342900" algn="ctr">
              <a:buFont typeface="Arial" panose="020B0604020202020204" pitchFamily="34" charset="0"/>
              <a:buChar char="•"/>
              <a:defRPr/>
            </a:pPr>
            <a:r>
              <a:rPr lang="es-AR" b="1" i="1" dirty="0" smtClean="0">
                <a:solidFill>
                  <a:schemeClr val="tx2">
                    <a:lumMod val="75000"/>
                  </a:schemeClr>
                </a:solidFill>
              </a:rPr>
              <a:t>Archivos de Texto</a:t>
            </a:r>
            <a:endParaRPr lang="es-ES" b="1" i="1" dirty="0">
              <a:solidFill>
                <a:schemeClr val="tx2">
                  <a:lumMod val="75000"/>
                </a:schemeClr>
              </a:solidFill>
            </a:endParaRPr>
          </a:p>
        </p:txBody>
      </p:sp>
      <p:sp>
        <p:nvSpPr>
          <p:cNvPr id="6" name="5 Marcador de número de diapositiva"/>
          <p:cNvSpPr>
            <a:spLocks noGrp="1"/>
          </p:cNvSpPr>
          <p:nvPr>
            <p:ph type="sldNum" sz="quarter" idx="12"/>
          </p:nvPr>
        </p:nvSpPr>
        <p:spPr/>
        <p:txBody>
          <a:bodyPr/>
          <a:lstStyle/>
          <a:p>
            <a:fld id="{DA7E57A3-C08A-4505-AA75-D7873B70959D}" type="slidenum">
              <a:rPr lang="es-ES" smtClean="0"/>
              <a:t>1</a:t>
            </a:fld>
            <a:endParaRPr lang="es-ES" dirty="0"/>
          </a:p>
        </p:txBody>
      </p:sp>
    </p:spTree>
    <p:extLst>
      <p:ext uri="{BB962C8B-B14F-4D97-AF65-F5344CB8AC3E}">
        <p14:creationId xmlns:p14="http://schemas.microsoft.com/office/powerpoint/2010/main" val="352520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Archivos de </a:t>
            </a:r>
            <a:r>
              <a:rPr lang="es-ES" b="1" dirty="0" smtClean="0"/>
              <a:t>texto</a:t>
            </a:r>
            <a:endParaRPr lang="es-ES" dirty="0"/>
          </a:p>
        </p:txBody>
      </p:sp>
      <p:sp>
        <p:nvSpPr>
          <p:cNvPr id="3" name="2 Marcador de contenido"/>
          <p:cNvSpPr>
            <a:spLocks noGrp="1"/>
          </p:cNvSpPr>
          <p:nvPr>
            <p:ph idx="1"/>
          </p:nvPr>
        </p:nvSpPr>
        <p:spPr/>
        <p:txBody>
          <a:bodyPr>
            <a:normAutofit fontScale="70000" lnSpcReduction="20000"/>
          </a:bodyPr>
          <a:lstStyle/>
          <a:p>
            <a:pPr marL="0" indent="0">
              <a:buNone/>
            </a:pPr>
            <a:r>
              <a:rPr lang="es-ES" dirty="0"/>
              <a:t>En el caso particular de los archivos de texto, que es lo que nos interesa en este momento, nos centraremos exclusivamente en los textos puros, generados por ejemplo por el </a:t>
            </a:r>
            <a:r>
              <a:rPr lang="es-ES" u="sng" dirty="0"/>
              <a:t>Cuaderno de Notas</a:t>
            </a:r>
            <a:r>
              <a:rPr lang="es-ES" dirty="0"/>
              <a:t> o los </a:t>
            </a:r>
            <a:r>
              <a:rPr lang="es-ES" u="sng" dirty="0"/>
              <a:t>Editores</a:t>
            </a:r>
            <a:r>
              <a:rPr lang="es-ES" dirty="0"/>
              <a:t> de algún lenguaje de programación.</a:t>
            </a:r>
          </a:p>
          <a:p>
            <a:pPr marL="0" indent="0">
              <a:buNone/>
            </a:pPr>
            <a:r>
              <a:rPr lang="es-ES" dirty="0"/>
              <a:t> </a:t>
            </a:r>
          </a:p>
          <a:p>
            <a:pPr marL="0" indent="0">
              <a:buNone/>
            </a:pPr>
            <a:r>
              <a:rPr lang="es-ES" dirty="0"/>
              <a:t>Las características fundamentales de estos archivos son:</a:t>
            </a:r>
          </a:p>
          <a:p>
            <a:pPr marL="0" indent="0">
              <a:buNone/>
            </a:pPr>
            <a:r>
              <a:rPr lang="es-ES" dirty="0"/>
              <a:t> </a:t>
            </a:r>
          </a:p>
          <a:p>
            <a:r>
              <a:rPr lang="es-ES" dirty="0"/>
              <a:t>Sólo pueden almacenar caracteres.</a:t>
            </a:r>
          </a:p>
          <a:p>
            <a:r>
              <a:rPr lang="es-ES" dirty="0"/>
              <a:t>Están formados por registros que pueden tener cualquier longitud.</a:t>
            </a:r>
          </a:p>
          <a:p>
            <a:r>
              <a:rPr lang="es-ES" dirty="0"/>
              <a:t>Cada registro finaliza en uno o dos caracteres de control: </a:t>
            </a:r>
            <a:r>
              <a:rPr lang="es-ES" b="1" dirty="0"/>
              <a:t>CR (Retorno de Carro)</a:t>
            </a:r>
            <a:r>
              <a:rPr lang="es-ES" dirty="0"/>
              <a:t> y </a:t>
            </a:r>
            <a:r>
              <a:rPr lang="es-ES" b="1" dirty="0"/>
              <a:t>LF (Salto de Línea)</a:t>
            </a:r>
            <a:r>
              <a:rPr lang="es-ES" dirty="0"/>
              <a:t>.</a:t>
            </a:r>
          </a:p>
          <a:p>
            <a:r>
              <a:rPr lang="es-ES" dirty="0"/>
              <a:t>No se pueden acceder aleatoriamente.</a:t>
            </a:r>
          </a:p>
          <a:p>
            <a:pPr marL="0" indent="0">
              <a:buNone/>
            </a:pPr>
            <a:r>
              <a:rPr lang="es-ES" dirty="0"/>
              <a:t> </a:t>
            </a:r>
          </a:p>
          <a:p>
            <a:pPr marL="0" indent="0">
              <a:buNone/>
            </a:pPr>
            <a:r>
              <a:rPr lang="es-ES" dirty="0"/>
              <a:t> </a:t>
            </a:r>
          </a:p>
          <a:p>
            <a:pPr marL="0" indent="0">
              <a:buNone/>
            </a:pPr>
            <a:r>
              <a:rPr lang="es-ES" dirty="0"/>
              <a:t>Las formas de leer un archivo son varias:</a:t>
            </a:r>
          </a:p>
          <a:p>
            <a:pPr marL="0" indent="0">
              <a:buNone/>
            </a:pPr>
            <a:r>
              <a:rPr lang="es-ES" dirty="0"/>
              <a:t> </a:t>
            </a:r>
          </a:p>
          <a:p>
            <a:r>
              <a:rPr lang="es-ES" dirty="0"/>
              <a:t>Se pude leer línea a línea sin formato.</a:t>
            </a:r>
          </a:p>
          <a:p>
            <a:r>
              <a:rPr lang="es-ES" dirty="0"/>
              <a:t>Línea a línea con formato.</a:t>
            </a:r>
          </a:p>
          <a:p>
            <a:r>
              <a:rPr lang="es-ES" dirty="0" err="1"/>
              <a:t>Caracter</a:t>
            </a:r>
            <a:r>
              <a:rPr lang="es-ES" dirty="0"/>
              <a:t> a </a:t>
            </a:r>
            <a:r>
              <a:rPr lang="es-ES" dirty="0" err="1"/>
              <a:t>caracter</a:t>
            </a:r>
            <a:r>
              <a:rPr lang="es-ES" dirty="0"/>
              <a:t>.</a:t>
            </a:r>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10</a:t>
            </a:fld>
            <a:endParaRPr lang="es-ES"/>
          </a:p>
        </p:txBody>
      </p:sp>
    </p:spTree>
    <p:extLst>
      <p:ext uri="{BB962C8B-B14F-4D97-AF65-F5344CB8AC3E}">
        <p14:creationId xmlns:p14="http://schemas.microsoft.com/office/powerpoint/2010/main" val="2140965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Lectura y escritura sin formato de un archivo de texto</a:t>
            </a:r>
            <a:r>
              <a:rPr lang="es-ES" b="1" dirty="0" smtClean="0"/>
              <a:t>.</a:t>
            </a:r>
            <a:endParaRPr lang="es-ES" dirty="0"/>
          </a:p>
        </p:txBody>
      </p:sp>
      <p:sp>
        <p:nvSpPr>
          <p:cNvPr id="3" name="2 Marcador de contenido"/>
          <p:cNvSpPr>
            <a:spLocks noGrp="1"/>
          </p:cNvSpPr>
          <p:nvPr>
            <p:ph idx="1"/>
          </p:nvPr>
        </p:nvSpPr>
        <p:spPr/>
        <p:txBody>
          <a:bodyPr/>
          <a:lstStyle/>
          <a:p>
            <a:pPr marL="0" indent="0">
              <a:buNone/>
            </a:pPr>
            <a:r>
              <a:rPr lang="es-ES" dirty="0"/>
              <a:t>L</a:t>
            </a:r>
            <a:r>
              <a:rPr lang="es-ES" dirty="0" smtClean="0"/>
              <a:t>eer </a:t>
            </a:r>
            <a:r>
              <a:rPr lang="es-ES" dirty="0"/>
              <a:t>línea a línea </a:t>
            </a:r>
            <a:r>
              <a:rPr lang="es-ES" u="sng" dirty="0"/>
              <a:t>sin formato</a:t>
            </a:r>
            <a:r>
              <a:rPr lang="es-ES" dirty="0" smtClean="0"/>
              <a:t>.</a:t>
            </a:r>
          </a:p>
          <a:p>
            <a:pPr marL="0" indent="0">
              <a:buNone/>
            </a:pPr>
            <a:r>
              <a:rPr lang="es-ES" dirty="0" smtClean="0"/>
              <a:t> </a:t>
            </a:r>
            <a:r>
              <a:rPr lang="es-ES" dirty="0"/>
              <a:t>Para ello </a:t>
            </a:r>
            <a:r>
              <a:rPr lang="es-ES" dirty="0" smtClean="0"/>
              <a:t>utilizamos la </a:t>
            </a:r>
            <a:r>
              <a:rPr lang="es-ES" dirty="0"/>
              <a:t>función </a:t>
            </a:r>
            <a:r>
              <a:rPr lang="es-ES" dirty="0" err="1"/>
              <a:t>fgets</a:t>
            </a:r>
            <a:r>
              <a:rPr lang="es-ES" dirty="0"/>
              <a:t>( ) </a:t>
            </a:r>
            <a:r>
              <a:rPr lang="es-ES" dirty="0" smtClean="0"/>
              <a:t>esta obtiene </a:t>
            </a:r>
            <a:r>
              <a:rPr lang="es-ES" dirty="0"/>
              <a:t>una cadena desde un archivo. Su prototipo es:</a:t>
            </a:r>
          </a:p>
          <a:p>
            <a:pPr marL="0" indent="0">
              <a:buNone/>
            </a:pPr>
            <a:r>
              <a:rPr lang="es-ES" dirty="0"/>
              <a:t> </a:t>
            </a:r>
          </a:p>
          <a:p>
            <a:pPr marL="0" indent="0">
              <a:buNone/>
            </a:pPr>
            <a:r>
              <a:rPr lang="es-ES" b="1" dirty="0" err="1"/>
              <a:t>char</a:t>
            </a:r>
            <a:r>
              <a:rPr lang="es-ES" b="1" dirty="0"/>
              <a:t> *</a:t>
            </a:r>
            <a:r>
              <a:rPr lang="es-ES" b="1" dirty="0" err="1"/>
              <a:t>fgets</a:t>
            </a:r>
            <a:r>
              <a:rPr lang="es-ES" b="1" dirty="0"/>
              <a:t>(</a:t>
            </a:r>
            <a:r>
              <a:rPr lang="es-ES" b="1" dirty="0" err="1"/>
              <a:t>char</a:t>
            </a:r>
            <a:r>
              <a:rPr lang="es-ES" b="1" dirty="0"/>
              <a:t> *</a:t>
            </a:r>
            <a:r>
              <a:rPr lang="es-ES" b="1" dirty="0" err="1"/>
              <a:t>Destino,total_a_leer,FILE</a:t>
            </a:r>
            <a:r>
              <a:rPr lang="es-ES" b="1" dirty="0"/>
              <a:t> *Fuente);</a:t>
            </a:r>
            <a:endParaRPr lang="es-ES" dirty="0"/>
          </a:p>
          <a:p>
            <a:pPr marL="0" indent="0">
              <a:buNone/>
            </a:pPr>
            <a:r>
              <a:rPr lang="es-ES" dirty="0"/>
              <a:t> </a:t>
            </a:r>
          </a:p>
          <a:p>
            <a:pPr marL="0" indent="0">
              <a:buNone/>
            </a:pPr>
            <a:r>
              <a:rPr lang="es-ES" dirty="0"/>
              <a:t>Va leyendo caracteres desde el archivo hasta que ocurre una de dos situaciones:</a:t>
            </a:r>
          </a:p>
          <a:p>
            <a:pPr marL="0" indent="0">
              <a:buNone/>
            </a:pPr>
            <a:r>
              <a:rPr lang="es-ES" dirty="0"/>
              <a:t> </a:t>
            </a:r>
          </a:p>
          <a:p>
            <a:pPr marL="0" lvl="0" indent="0">
              <a:buNone/>
            </a:pPr>
            <a:r>
              <a:rPr lang="es-ES" dirty="0"/>
              <a:t>Cuando alcanza (</a:t>
            </a:r>
            <a:r>
              <a:rPr lang="es-ES" dirty="0" err="1"/>
              <a:t>total_a_leer</a:t>
            </a:r>
            <a:r>
              <a:rPr lang="es-ES" dirty="0"/>
              <a:t> - 1) caracteres.</a:t>
            </a:r>
          </a:p>
          <a:p>
            <a:pPr marL="0" lvl="0" indent="0">
              <a:buNone/>
            </a:pPr>
            <a:r>
              <a:rPr lang="es-ES" dirty="0"/>
              <a:t>Cuando se topa con un </a:t>
            </a:r>
            <a:r>
              <a:rPr lang="es-ES" dirty="0" err="1"/>
              <a:t>caracter</a:t>
            </a:r>
            <a:r>
              <a:rPr lang="es-ES" dirty="0"/>
              <a:t> LF (ASCII=10</a:t>
            </a:r>
            <a:r>
              <a:rPr lang="es-ES" dirty="0" smtClean="0"/>
              <a:t>),</a:t>
            </a:r>
          </a:p>
          <a:p>
            <a:pPr marL="0" lvl="0" indent="0">
              <a:buNone/>
            </a:pPr>
            <a:endParaRPr lang="es-ES" dirty="0"/>
          </a:p>
          <a:p>
            <a:pPr marL="0" indent="0">
              <a:buNone/>
            </a:pP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11</a:t>
            </a:fld>
            <a:endParaRPr lang="es-ES"/>
          </a:p>
        </p:txBody>
      </p:sp>
    </p:spTree>
    <p:extLst>
      <p:ext uri="{BB962C8B-B14F-4D97-AF65-F5344CB8AC3E}">
        <p14:creationId xmlns:p14="http://schemas.microsoft.com/office/powerpoint/2010/main" val="1803406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Lectura y escritura sin formato de un archivo de texto.</a:t>
            </a:r>
            <a:endParaRPr lang="es-ES" dirty="0"/>
          </a:p>
        </p:txBody>
      </p:sp>
      <p:sp>
        <p:nvSpPr>
          <p:cNvPr id="3" name="2 Marcador de contenido"/>
          <p:cNvSpPr>
            <a:spLocks noGrp="1"/>
          </p:cNvSpPr>
          <p:nvPr>
            <p:ph idx="1"/>
          </p:nvPr>
        </p:nvSpPr>
        <p:spPr/>
        <p:txBody>
          <a:bodyPr>
            <a:normAutofit lnSpcReduction="10000"/>
          </a:bodyPr>
          <a:lstStyle/>
          <a:p>
            <a:r>
              <a:rPr lang="es-ES" dirty="0"/>
              <a:t>Para escribir en un archivo se utiliza la función </a:t>
            </a:r>
            <a:r>
              <a:rPr lang="es-ES" b="1" dirty="0" err="1"/>
              <a:t>fputs</a:t>
            </a:r>
            <a:r>
              <a:rPr lang="es-ES" b="1" dirty="0"/>
              <a:t>( )</a:t>
            </a:r>
            <a:r>
              <a:rPr lang="es-ES" dirty="0"/>
              <a:t> cuyo formato completo sería:</a:t>
            </a:r>
          </a:p>
          <a:p>
            <a:endParaRPr lang="es-ES" b="1" dirty="0" smtClean="0"/>
          </a:p>
          <a:p>
            <a:r>
              <a:rPr lang="es-ES" b="1" dirty="0" err="1" smtClean="0"/>
              <a:t>int</a:t>
            </a:r>
            <a:r>
              <a:rPr lang="es-ES" b="1" dirty="0" smtClean="0"/>
              <a:t> </a:t>
            </a:r>
            <a:r>
              <a:rPr lang="es-ES" b="1" dirty="0" err="1"/>
              <a:t>fputs</a:t>
            </a:r>
            <a:r>
              <a:rPr lang="es-ES" b="1" dirty="0"/>
              <a:t>(</a:t>
            </a:r>
            <a:r>
              <a:rPr lang="es-ES" b="1" dirty="0" err="1"/>
              <a:t>char</a:t>
            </a:r>
            <a:r>
              <a:rPr lang="es-ES" b="1" dirty="0"/>
              <a:t> *</a:t>
            </a:r>
            <a:r>
              <a:rPr lang="es-ES" b="1" dirty="0" err="1"/>
              <a:t>Cadena,FILE</a:t>
            </a:r>
            <a:r>
              <a:rPr lang="es-ES" b="1" dirty="0"/>
              <a:t> *Destino);</a:t>
            </a:r>
            <a:endParaRPr lang="es-ES" dirty="0"/>
          </a:p>
          <a:p>
            <a:r>
              <a:rPr lang="es-ES" dirty="0"/>
              <a:t> </a:t>
            </a:r>
          </a:p>
          <a:p>
            <a:r>
              <a:rPr lang="es-ES" dirty="0"/>
              <a:t>Copia la cadena finalizada en </a:t>
            </a:r>
            <a:r>
              <a:rPr lang="es-ES" dirty="0" err="1"/>
              <a:t>null</a:t>
            </a:r>
            <a:r>
              <a:rPr lang="es-ES" dirty="0"/>
              <a:t> hacia el archivo </a:t>
            </a:r>
            <a:r>
              <a:rPr lang="es-ES" b="1" dirty="0"/>
              <a:t>Destino</a:t>
            </a:r>
            <a:r>
              <a:rPr lang="es-ES" dirty="0"/>
              <a:t>. Agrega un </a:t>
            </a:r>
            <a:r>
              <a:rPr lang="es-ES" dirty="0" err="1"/>
              <a:t>caracter</a:t>
            </a:r>
            <a:r>
              <a:rPr lang="es-ES" dirty="0"/>
              <a:t> </a:t>
            </a:r>
            <a:r>
              <a:rPr lang="es-ES" b="1" dirty="0"/>
              <a:t>CR</a:t>
            </a:r>
            <a:r>
              <a:rPr lang="es-ES" dirty="0"/>
              <a:t> y el </a:t>
            </a:r>
            <a:r>
              <a:rPr lang="es-ES" b="1" dirty="0"/>
              <a:t>LF </a:t>
            </a:r>
            <a:r>
              <a:rPr lang="es-ES" dirty="0"/>
              <a:t>que conservó </a:t>
            </a:r>
            <a:r>
              <a:rPr lang="es-ES" b="1" dirty="0" err="1"/>
              <a:t>fgets</a:t>
            </a:r>
            <a:r>
              <a:rPr lang="es-ES" b="1" dirty="0"/>
              <a:t>( )</a:t>
            </a:r>
            <a:r>
              <a:rPr lang="es-ES" dirty="0"/>
              <a:t>, y el </a:t>
            </a:r>
            <a:r>
              <a:rPr lang="es-ES" dirty="0" err="1"/>
              <a:t>caracter</a:t>
            </a:r>
            <a:r>
              <a:rPr lang="es-ES" dirty="0"/>
              <a:t> de terminación </a:t>
            </a:r>
            <a:r>
              <a:rPr lang="es-ES" dirty="0" err="1"/>
              <a:t>null</a:t>
            </a:r>
            <a:r>
              <a:rPr lang="es-ES" dirty="0"/>
              <a:t> no es copiado.</a:t>
            </a:r>
          </a:p>
          <a:p>
            <a:r>
              <a:rPr lang="es-ES" dirty="0"/>
              <a:t> </a:t>
            </a:r>
          </a:p>
          <a:p>
            <a:r>
              <a:rPr lang="es-ES" dirty="0"/>
              <a:t>En caso de éxito retorna el número de caracteres copiados.</a:t>
            </a:r>
          </a:p>
          <a:p>
            <a:r>
              <a:rPr lang="es-ES" dirty="0"/>
              <a:t>En caso de error regresa EOF.</a:t>
            </a:r>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12</a:t>
            </a:fld>
            <a:endParaRPr lang="es-ES"/>
          </a:p>
        </p:txBody>
      </p:sp>
    </p:spTree>
    <p:extLst>
      <p:ext uri="{BB962C8B-B14F-4D97-AF65-F5344CB8AC3E}">
        <p14:creationId xmlns:p14="http://schemas.microsoft.com/office/powerpoint/2010/main" val="188774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b="1" u="sng" dirty="0"/>
              <a:t>Ejemplo #2:</a:t>
            </a:r>
            <a:r>
              <a:rPr lang="es-ES_tradnl" b="1" dirty="0"/>
              <a:t> </a:t>
            </a:r>
            <a:endParaRPr lang="es-ES" dirty="0"/>
          </a:p>
        </p:txBody>
      </p:sp>
      <p:sp>
        <p:nvSpPr>
          <p:cNvPr id="3" name="2 Marcador de contenido"/>
          <p:cNvSpPr>
            <a:spLocks noGrp="1"/>
          </p:cNvSpPr>
          <p:nvPr>
            <p:ph idx="1"/>
          </p:nvPr>
        </p:nvSpPr>
        <p:spPr/>
        <p:txBody>
          <a:bodyPr/>
          <a:lstStyle/>
          <a:p>
            <a:r>
              <a:rPr lang="es-ES_tradnl" b="1" dirty="0" smtClean="0"/>
              <a:t>Programa </a:t>
            </a:r>
            <a:r>
              <a:rPr lang="es-ES_tradnl" b="1" dirty="0"/>
              <a:t>en C que copia el contenido de un archivo en otro. </a:t>
            </a:r>
            <a:endParaRPr lang="es-ES" dirty="0"/>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13</a:t>
            </a:fld>
            <a:endParaRPr lang="es-ES"/>
          </a:p>
        </p:txBody>
      </p:sp>
    </p:spTree>
    <p:extLst>
      <p:ext uri="{BB962C8B-B14F-4D97-AF65-F5344CB8AC3E}">
        <p14:creationId xmlns:p14="http://schemas.microsoft.com/office/powerpoint/2010/main" val="1669387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Lectura de un archivo de texto con formato</a:t>
            </a:r>
            <a:r>
              <a:rPr lang="es-ES" b="1" dirty="0" smtClean="0"/>
              <a:t>.</a:t>
            </a:r>
            <a:endParaRPr lang="es-ES" dirty="0"/>
          </a:p>
        </p:txBody>
      </p:sp>
      <p:sp>
        <p:nvSpPr>
          <p:cNvPr id="3" name="2 Marcador de contenido"/>
          <p:cNvSpPr>
            <a:spLocks noGrp="1"/>
          </p:cNvSpPr>
          <p:nvPr>
            <p:ph idx="1"/>
          </p:nvPr>
        </p:nvSpPr>
        <p:spPr/>
        <p:txBody>
          <a:bodyPr>
            <a:normAutofit/>
          </a:bodyPr>
          <a:lstStyle/>
          <a:p>
            <a:r>
              <a:rPr lang="es-ES" dirty="0"/>
              <a:t>La función </a:t>
            </a:r>
            <a:r>
              <a:rPr lang="es-ES" b="1" dirty="0" err="1"/>
              <a:t>fscanf</a:t>
            </a:r>
            <a:r>
              <a:rPr lang="es-ES" b="1" dirty="0"/>
              <a:t> ( )</a:t>
            </a:r>
            <a:r>
              <a:rPr lang="es-ES" dirty="0"/>
              <a:t> permite la lectura con formatos, aunque su sintaxis es un poco complicada. Vamos a volver al caso de leer línea a línea un archivo de texto.</a:t>
            </a:r>
          </a:p>
          <a:p>
            <a:r>
              <a:rPr lang="es-ES" dirty="0"/>
              <a:t> </a:t>
            </a:r>
          </a:p>
          <a:p>
            <a:r>
              <a:rPr lang="es-ES" dirty="0"/>
              <a:t>El prototipo de esta función es la siguiente;</a:t>
            </a:r>
          </a:p>
          <a:p>
            <a:r>
              <a:rPr lang="es-ES" dirty="0"/>
              <a:t> </a:t>
            </a:r>
          </a:p>
          <a:p>
            <a:r>
              <a:rPr lang="es-AR" b="1" dirty="0" err="1"/>
              <a:t>int</a:t>
            </a:r>
            <a:r>
              <a:rPr lang="es-AR" b="1" dirty="0"/>
              <a:t> </a:t>
            </a:r>
            <a:r>
              <a:rPr lang="es-AR" b="1" dirty="0" err="1"/>
              <a:t>fscanf</a:t>
            </a:r>
            <a:r>
              <a:rPr lang="es-AR" b="1" dirty="0"/>
              <a:t> (FILE *</a:t>
            </a:r>
            <a:r>
              <a:rPr lang="es-AR" b="1" dirty="0" err="1"/>
              <a:t>pf</a:t>
            </a:r>
            <a:r>
              <a:rPr lang="es-AR" b="1" dirty="0"/>
              <a:t>, </a:t>
            </a:r>
            <a:r>
              <a:rPr lang="es-AR" b="1" dirty="0" err="1"/>
              <a:t>const</a:t>
            </a:r>
            <a:r>
              <a:rPr lang="es-AR" b="1" dirty="0"/>
              <a:t> *Formatos, </a:t>
            </a:r>
            <a:r>
              <a:rPr lang="es-AR" b="1" dirty="0" err="1"/>
              <a:t>DireccDeVariables</a:t>
            </a:r>
            <a:r>
              <a:rPr lang="es-AR" b="1" dirty="0"/>
              <a:t>);</a:t>
            </a:r>
            <a:endParaRPr lang="es-ES" dirty="0"/>
          </a:p>
          <a:p>
            <a:r>
              <a:rPr lang="es-AR" dirty="0"/>
              <a:t> </a:t>
            </a:r>
            <a:endParaRPr lang="es-ES" dirty="0"/>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14</a:t>
            </a:fld>
            <a:endParaRPr lang="es-ES"/>
          </a:p>
        </p:txBody>
      </p:sp>
    </p:spTree>
    <p:extLst>
      <p:ext uri="{BB962C8B-B14F-4D97-AF65-F5344CB8AC3E}">
        <p14:creationId xmlns:p14="http://schemas.microsoft.com/office/powerpoint/2010/main" val="2050413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Formato </a:t>
            </a:r>
            <a:r>
              <a:rPr lang="es-AR" dirty="0" err="1" smtClean="0"/>
              <a:t>fscanf</a:t>
            </a:r>
            <a:endParaRPr lang="es-ES" dirty="0"/>
          </a:p>
        </p:txBody>
      </p:sp>
      <p:sp>
        <p:nvSpPr>
          <p:cNvPr id="3" name="2 Marcador de contenido"/>
          <p:cNvSpPr>
            <a:spLocks noGrp="1"/>
          </p:cNvSpPr>
          <p:nvPr>
            <p:ph idx="1"/>
          </p:nvPr>
        </p:nvSpPr>
        <p:spPr/>
        <p:txBody>
          <a:bodyPr>
            <a:normAutofit/>
          </a:bodyPr>
          <a:lstStyle/>
          <a:p>
            <a:pPr marL="0" indent="0">
              <a:buNone/>
            </a:pPr>
            <a:r>
              <a:rPr lang="es-AR" dirty="0"/>
              <a:t>El formato de dichas funciones se puede complicar bastante, por ejemplo, considere la siguiente instrucción:</a:t>
            </a:r>
            <a:endParaRPr lang="es-ES" dirty="0"/>
          </a:p>
          <a:p>
            <a:pPr marL="0" indent="0">
              <a:buNone/>
            </a:pPr>
            <a:r>
              <a:rPr lang="es-AR" dirty="0"/>
              <a:t> </a:t>
            </a:r>
            <a:endParaRPr lang="es-ES" dirty="0"/>
          </a:p>
          <a:p>
            <a:pPr marL="0" indent="0">
              <a:buNone/>
            </a:pPr>
            <a:r>
              <a:rPr lang="es-AR" b="1" dirty="0" err="1"/>
              <a:t>fscanf</a:t>
            </a:r>
            <a:r>
              <a:rPr lang="es-AR" b="1" dirty="0"/>
              <a:t>(pArch,”%2d%5c%4f”,&amp;entero,cadena,&amp;real);</a:t>
            </a:r>
            <a:endParaRPr lang="es-ES" b="1" dirty="0"/>
          </a:p>
          <a:p>
            <a:pPr marL="0" indent="0">
              <a:buNone/>
            </a:pPr>
            <a:r>
              <a:rPr lang="es-AR" dirty="0"/>
              <a:t> </a:t>
            </a:r>
            <a:endParaRPr lang="es-ES" dirty="0"/>
          </a:p>
          <a:p>
            <a:pPr marL="0" indent="0">
              <a:buNone/>
            </a:pPr>
            <a:r>
              <a:rPr lang="es-AR" dirty="0"/>
              <a:t>La misma acepta solamente un entero de 2 dígitos, una cadena de 5 caracteres y un número real que ocupa como máximo cuatro espacios (por ejemplo 2,97; 12,5). </a:t>
            </a:r>
            <a:endParaRPr lang="es-ES" dirty="0"/>
          </a:p>
          <a:p>
            <a:pPr marL="0" indent="0">
              <a:buNone/>
            </a:pPr>
            <a:r>
              <a:rPr lang="es-AR" dirty="0"/>
              <a:t> </a:t>
            </a:r>
            <a:endParaRPr lang="es-ES" dirty="0"/>
          </a:p>
          <a:p>
            <a:endParaRPr lang="es-AR" dirty="0"/>
          </a:p>
          <a:p>
            <a:pPr marL="0" indent="0">
              <a:buNone/>
            </a:pPr>
            <a:endParaRPr lang="es-ES" dirty="0"/>
          </a:p>
          <a:p>
            <a:pPr lvl="0"/>
            <a:endParaRPr lang="es-ES" dirty="0"/>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15</a:t>
            </a:fld>
            <a:endParaRPr lang="es-ES"/>
          </a:p>
        </p:txBody>
      </p:sp>
    </p:spTree>
    <p:extLst>
      <p:ext uri="{BB962C8B-B14F-4D97-AF65-F5344CB8AC3E}">
        <p14:creationId xmlns:p14="http://schemas.microsoft.com/office/powerpoint/2010/main" val="2405701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Comodines para Formato </a:t>
            </a:r>
            <a:r>
              <a:rPr lang="es-AR" dirty="0" err="1"/>
              <a:t>fscanf</a:t>
            </a:r>
            <a:endParaRPr lang="es-ES" dirty="0"/>
          </a:p>
        </p:txBody>
      </p:sp>
      <p:sp>
        <p:nvSpPr>
          <p:cNvPr id="3" name="2 Marcador de contenido"/>
          <p:cNvSpPr>
            <a:spLocks noGrp="1"/>
          </p:cNvSpPr>
          <p:nvPr>
            <p:ph idx="1"/>
          </p:nvPr>
        </p:nvSpPr>
        <p:spPr/>
        <p:txBody>
          <a:bodyPr>
            <a:normAutofit fontScale="70000" lnSpcReduction="20000"/>
          </a:bodyPr>
          <a:lstStyle/>
          <a:p>
            <a:pPr marL="0" indent="0">
              <a:buNone/>
            </a:pPr>
            <a:r>
              <a:rPr lang="es-AR" dirty="0"/>
              <a:t>Ahora intente imaginar qué hace la siguiente instrucción:</a:t>
            </a:r>
            <a:endParaRPr lang="es-ES" dirty="0"/>
          </a:p>
          <a:p>
            <a:pPr marL="0" indent="0">
              <a:buNone/>
            </a:pPr>
            <a:r>
              <a:rPr lang="es-AR" dirty="0"/>
              <a:t> </a:t>
            </a:r>
            <a:endParaRPr lang="es-ES" dirty="0"/>
          </a:p>
          <a:p>
            <a:pPr marL="0" indent="0">
              <a:buNone/>
            </a:pPr>
            <a:r>
              <a:rPr lang="es-AR" b="1" dirty="0" err="1"/>
              <a:t>fscanf</a:t>
            </a:r>
            <a:r>
              <a:rPr lang="es-AR" b="1" dirty="0"/>
              <a:t>(fp1,"%*[\t\n] %[A-</a:t>
            </a:r>
            <a:r>
              <a:rPr lang="es-AR" b="1" dirty="0" err="1"/>
              <a:t>Za</a:t>
            </a:r>
            <a:r>
              <a:rPr lang="es-AR" b="1" dirty="0"/>
              <a:t>-z] %*[^A-</a:t>
            </a:r>
            <a:r>
              <a:rPr lang="es-AR" b="1" dirty="0" err="1"/>
              <a:t>Za</a:t>
            </a:r>
            <a:r>
              <a:rPr lang="es-AR" b="1" dirty="0"/>
              <a:t>-z]%[^\"]",s1,s2);</a:t>
            </a:r>
            <a:endParaRPr lang="es-ES" b="1" dirty="0"/>
          </a:p>
          <a:p>
            <a:pPr marL="0" indent="0">
              <a:buNone/>
            </a:pPr>
            <a:r>
              <a:rPr lang="es-AR" dirty="0"/>
              <a:t> </a:t>
            </a:r>
            <a:endParaRPr lang="es-ES" dirty="0"/>
          </a:p>
          <a:p>
            <a:pPr marL="0" lvl="0" indent="0">
              <a:buNone/>
            </a:pPr>
            <a:r>
              <a:rPr lang="es-AR" b="1" dirty="0"/>
              <a:t>%</a:t>
            </a:r>
            <a:r>
              <a:rPr lang="es-AR" b="1" dirty="0">
                <a:solidFill>
                  <a:srgbClr val="FF0000"/>
                </a:solidFill>
              </a:rPr>
              <a:t>*</a:t>
            </a:r>
            <a:r>
              <a:rPr lang="es-AR" b="1" dirty="0"/>
              <a:t>[</a:t>
            </a:r>
            <a:r>
              <a:rPr lang="es-AR" b="1" dirty="0">
                <a:solidFill>
                  <a:srgbClr val="FF0000"/>
                </a:solidFill>
              </a:rPr>
              <a:t>\t\n</a:t>
            </a:r>
            <a:r>
              <a:rPr lang="es-AR" b="1" dirty="0"/>
              <a:t>] </a:t>
            </a:r>
            <a:r>
              <a:rPr lang="es-AR" dirty="0">
                <a:sym typeface="Wingdings"/>
              </a:rPr>
              <a:t></a:t>
            </a:r>
            <a:r>
              <a:rPr lang="es-AR" dirty="0"/>
              <a:t> Almacena los espacios en blancos, como está el símbolo * indica a la </a:t>
            </a:r>
            <a:r>
              <a:rPr lang="es-AR" dirty="0" err="1"/>
              <a:t>fn</a:t>
            </a:r>
            <a:r>
              <a:rPr lang="es-AR" dirty="0"/>
              <a:t> que no se guarda en una variable dichos datos</a:t>
            </a:r>
            <a:endParaRPr lang="es-ES" dirty="0"/>
          </a:p>
          <a:p>
            <a:pPr marL="0" lvl="0" indent="0">
              <a:buNone/>
            </a:pPr>
            <a:r>
              <a:rPr lang="es-AR" b="1" dirty="0"/>
              <a:t>%[A-</a:t>
            </a:r>
            <a:r>
              <a:rPr lang="es-AR" b="1" dirty="0" err="1"/>
              <a:t>Za</a:t>
            </a:r>
            <a:r>
              <a:rPr lang="es-AR" b="1" dirty="0"/>
              <a:t>-z] </a:t>
            </a:r>
            <a:r>
              <a:rPr lang="es-AR" dirty="0">
                <a:sym typeface="Wingdings"/>
              </a:rPr>
              <a:t></a:t>
            </a:r>
            <a:r>
              <a:rPr lang="es-AR" dirty="0"/>
              <a:t>Almacena todos los caracteres que sean  letras entre “A y Z” y entre “a y z”</a:t>
            </a:r>
            <a:endParaRPr lang="es-ES" dirty="0"/>
          </a:p>
          <a:p>
            <a:pPr marL="0" lvl="0" indent="0">
              <a:buNone/>
            </a:pPr>
            <a:r>
              <a:rPr lang="es-AR" b="1" dirty="0"/>
              <a:t>%*[</a:t>
            </a:r>
            <a:r>
              <a:rPr lang="es-AR" b="1" dirty="0">
                <a:solidFill>
                  <a:srgbClr val="FF0000"/>
                </a:solidFill>
              </a:rPr>
              <a:t>^</a:t>
            </a:r>
            <a:r>
              <a:rPr lang="es-AR" b="1" dirty="0"/>
              <a:t>A-</a:t>
            </a:r>
            <a:r>
              <a:rPr lang="es-AR" b="1" dirty="0" err="1"/>
              <a:t>Za</a:t>
            </a:r>
            <a:r>
              <a:rPr lang="es-AR" b="1" dirty="0"/>
              <a:t>-z] </a:t>
            </a:r>
            <a:r>
              <a:rPr lang="es-AR" dirty="0">
                <a:sym typeface="Wingdings"/>
              </a:rPr>
              <a:t></a:t>
            </a:r>
            <a:r>
              <a:rPr lang="es-AR" dirty="0"/>
              <a:t> al estar el símbolo </a:t>
            </a:r>
            <a:r>
              <a:rPr lang="es-AR" dirty="0">
                <a:solidFill>
                  <a:srgbClr val="FF0000"/>
                </a:solidFill>
              </a:rPr>
              <a:t>^ </a:t>
            </a:r>
            <a:r>
              <a:rPr lang="es-AR" dirty="0"/>
              <a:t>Almacena todos los caracteres distintos a letras entre “A y Z” y entre “a y z”, como </a:t>
            </a:r>
            <a:r>
              <a:rPr lang="es-AR" b="1" dirty="0"/>
              <a:t>está el símbolo</a:t>
            </a:r>
            <a:r>
              <a:rPr lang="es-AR" b="1" dirty="0">
                <a:solidFill>
                  <a:srgbClr val="FF0000"/>
                </a:solidFill>
              </a:rPr>
              <a:t> * </a:t>
            </a:r>
            <a:r>
              <a:rPr lang="es-AR" b="1" dirty="0"/>
              <a:t>indica a la </a:t>
            </a:r>
            <a:r>
              <a:rPr lang="es-AR" b="1" dirty="0" err="1"/>
              <a:t>fn</a:t>
            </a:r>
            <a:r>
              <a:rPr lang="es-AR" b="1" dirty="0"/>
              <a:t> que no se guarda en una variable dichos datos</a:t>
            </a:r>
            <a:endParaRPr lang="es-ES" b="1" dirty="0"/>
          </a:p>
          <a:p>
            <a:pPr marL="0" lvl="0" indent="0">
              <a:buNone/>
            </a:pPr>
            <a:r>
              <a:rPr lang="es-AR" b="1" dirty="0"/>
              <a:t>%[^\"]</a:t>
            </a:r>
            <a:r>
              <a:rPr lang="es-AR" dirty="0"/>
              <a:t> </a:t>
            </a:r>
            <a:r>
              <a:rPr lang="es-AR" dirty="0">
                <a:sym typeface="Wingdings"/>
              </a:rPr>
              <a:t></a:t>
            </a:r>
            <a:r>
              <a:rPr lang="es-AR" dirty="0"/>
              <a:t>almacena todos los caracteres hasta encontrar una “ (no la incluye a la misma)</a:t>
            </a:r>
          </a:p>
          <a:p>
            <a:pPr marL="0" lvl="0" indent="0">
              <a:buNone/>
            </a:pPr>
            <a:r>
              <a:rPr lang="es-AR" dirty="0"/>
              <a:t>-----</a:t>
            </a:r>
          </a:p>
          <a:p>
            <a:pPr marL="0" indent="0">
              <a:buNone/>
            </a:pPr>
            <a:r>
              <a:rPr lang="es-AR" b="1" dirty="0"/>
              <a:t>%[0-9] </a:t>
            </a:r>
            <a:r>
              <a:rPr lang="es-AR" dirty="0">
                <a:sym typeface="Wingdings"/>
              </a:rPr>
              <a:t></a:t>
            </a:r>
            <a:r>
              <a:rPr lang="es-AR" dirty="0"/>
              <a:t> Almacena todos los caracteres del 0 al 9</a:t>
            </a:r>
          </a:p>
          <a:p>
            <a:pPr lvl="0"/>
            <a:endParaRPr lang="es-AR" b="1" dirty="0" smtClean="0"/>
          </a:p>
          <a:p>
            <a:pPr lvl="0"/>
            <a:r>
              <a:rPr lang="es-AR" b="1" dirty="0" smtClean="0"/>
              <a:t>el </a:t>
            </a:r>
            <a:r>
              <a:rPr lang="es-AR" b="1" dirty="0"/>
              <a:t>símbolo</a:t>
            </a:r>
            <a:r>
              <a:rPr lang="es-AR" b="1" dirty="0">
                <a:solidFill>
                  <a:srgbClr val="FF0000"/>
                </a:solidFill>
              </a:rPr>
              <a:t> * </a:t>
            </a:r>
            <a:r>
              <a:rPr lang="es-AR" b="1" dirty="0"/>
              <a:t>indica a la </a:t>
            </a:r>
            <a:r>
              <a:rPr lang="es-AR" b="1" dirty="0" err="1"/>
              <a:t>fn</a:t>
            </a:r>
            <a:r>
              <a:rPr lang="es-AR" b="1" dirty="0"/>
              <a:t> que no se guarda en una variable dichos datos</a:t>
            </a:r>
            <a:endParaRPr lang="es-ES" b="1" dirty="0"/>
          </a:p>
          <a:p>
            <a:r>
              <a:rPr lang="es-AR" b="1" dirty="0"/>
              <a:t>el símbolo </a:t>
            </a:r>
            <a:r>
              <a:rPr lang="es-AR" b="1" dirty="0">
                <a:solidFill>
                  <a:srgbClr val="FF0000"/>
                </a:solidFill>
              </a:rPr>
              <a:t>^ </a:t>
            </a:r>
            <a:r>
              <a:rPr lang="es-AR" b="1" dirty="0" smtClean="0"/>
              <a:t>indica que acepta todo menos los caracteres que se filtra</a:t>
            </a:r>
          </a:p>
          <a:p>
            <a:endParaRPr lang="es-ES" b="1"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16</a:t>
            </a:fld>
            <a:endParaRPr lang="es-ES"/>
          </a:p>
        </p:txBody>
      </p:sp>
    </p:spTree>
    <p:extLst>
      <p:ext uri="{BB962C8B-B14F-4D97-AF65-F5344CB8AC3E}">
        <p14:creationId xmlns:p14="http://schemas.microsoft.com/office/powerpoint/2010/main" val="3842811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b="1" u="sng" dirty="0"/>
              <a:t>Ejemplo #</a:t>
            </a:r>
            <a:r>
              <a:rPr lang="es-ES_tradnl" b="1" u="sng" dirty="0" smtClean="0"/>
              <a:t>3:</a:t>
            </a:r>
            <a:endParaRPr lang="es-ES" dirty="0"/>
          </a:p>
        </p:txBody>
      </p:sp>
      <p:sp>
        <p:nvSpPr>
          <p:cNvPr id="3" name="2 Marcador de contenido"/>
          <p:cNvSpPr>
            <a:spLocks noGrp="1"/>
          </p:cNvSpPr>
          <p:nvPr>
            <p:ph idx="1"/>
          </p:nvPr>
        </p:nvSpPr>
        <p:spPr/>
        <p:txBody>
          <a:bodyPr/>
          <a:lstStyle/>
          <a:p>
            <a:pPr marL="0" indent="0">
              <a:buNone/>
            </a:pPr>
            <a:r>
              <a:rPr lang="es-AR" dirty="0" smtClean="0"/>
              <a:t>Lectura de un archivo con formato</a:t>
            </a: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17</a:t>
            </a:fld>
            <a:endParaRPr lang="es-ES"/>
          </a:p>
        </p:txBody>
      </p:sp>
    </p:spTree>
    <p:extLst>
      <p:ext uri="{BB962C8B-B14F-4D97-AF65-F5344CB8AC3E}">
        <p14:creationId xmlns:p14="http://schemas.microsoft.com/office/powerpoint/2010/main" val="1111189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#4</a:t>
            </a:r>
            <a:endParaRPr lang="es-ES" dirty="0"/>
          </a:p>
        </p:txBody>
      </p:sp>
      <p:sp>
        <p:nvSpPr>
          <p:cNvPr id="3" name="2 Marcador de contenido"/>
          <p:cNvSpPr>
            <a:spLocks noGrp="1"/>
          </p:cNvSpPr>
          <p:nvPr>
            <p:ph idx="1"/>
          </p:nvPr>
        </p:nvSpPr>
        <p:spPr/>
        <p:txBody>
          <a:bodyPr>
            <a:normAutofit fontScale="85000" lnSpcReduction="10000"/>
          </a:bodyPr>
          <a:lstStyle/>
          <a:p>
            <a:pPr marL="0" indent="0">
              <a:buNone/>
            </a:pPr>
            <a:r>
              <a:rPr lang="es-AR" dirty="0"/>
              <a:t>Este programa lee un archivo con formato en el cual por línea se hallan</a:t>
            </a:r>
            <a:endParaRPr lang="es-ES" dirty="0"/>
          </a:p>
          <a:p>
            <a:pPr marL="0" indent="0">
              <a:buNone/>
            </a:pPr>
            <a:r>
              <a:rPr lang="es-AR" dirty="0"/>
              <a:t>escritas 3 magnitudes de punto flotante, correspondientes a la </a:t>
            </a:r>
            <a:r>
              <a:rPr lang="es-AR" dirty="0" err="1"/>
              <a:t>BMayor</a:t>
            </a:r>
            <a:endParaRPr lang="es-ES" dirty="0"/>
          </a:p>
          <a:p>
            <a:pPr marL="0" indent="0">
              <a:buNone/>
            </a:pPr>
            <a:r>
              <a:rPr lang="es-AR" dirty="0" err="1"/>
              <a:t>BMenor</a:t>
            </a:r>
            <a:r>
              <a:rPr lang="es-AR" dirty="0"/>
              <a:t> y Altura de un trapecio genérico.</a:t>
            </a:r>
            <a:endParaRPr lang="es-ES" dirty="0"/>
          </a:p>
          <a:p>
            <a:pPr marL="0" indent="0">
              <a:buNone/>
            </a:pPr>
            <a:r>
              <a:rPr lang="es-AR" dirty="0"/>
              <a:t> </a:t>
            </a:r>
            <a:endParaRPr lang="es-ES" dirty="0"/>
          </a:p>
          <a:p>
            <a:pPr marL="0" indent="0">
              <a:buNone/>
            </a:pPr>
            <a:r>
              <a:rPr lang="es-AR" dirty="0"/>
              <a:t>Los datos serán extraídos mediante la función </a:t>
            </a:r>
            <a:r>
              <a:rPr lang="es-AR" b="1" dirty="0" err="1"/>
              <a:t>fscanf</a:t>
            </a:r>
            <a:r>
              <a:rPr lang="es-AR" b="1" dirty="0"/>
              <a:t>(  )</a:t>
            </a:r>
            <a:r>
              <a:rPr lang="es-AR" dirty="0"/>
              <a:t> que en estos</a:t>
            </a:r>
            <a:endParaRPr lang="es-ES" dirty="0"/>
          </a:p>
          <a:p>
            <a:pPr marL="0" indent="0">
              <a:buNone/>
            </a:pPr>
            <a:r>
              <a:rPr lang="es-AR" dirty="0"/>
              <a:t>casos funciona realmente bien (a pesar de que para la escritura de los</a:t>
            </a:r>
            <a:endParaRPr lang="es-ES" dirty="0"/>
          </a:p>
          <a:p>
            <a:pPr marL="0" indent="0">
              <a:buNone/>
            </a:pPr>
            <a:r>
              <a:rPr lang="es-AR" dirty="0"/>
              <a:t>datos se utilizaron tabuladores).</a:t>
            </a:r>
            <a:endParaRPr lang="es-ES" dirty="0"/>
          </a:p>
          <a:p>
            <a:pPr marL="0" indent="0">
              <a:buNone/>
            </a:pPr>
            <a:r>
              <a:rPr lang="es-AR" dirty="0"/>
              <a:t> </a:t>
            </a:r>
            <a:endParaRPr lang="es-ES" dirty="0"/>
          </a:p>
          <a:p>
            <a:pPr marL="0" indent="0">
              <a:buNone/>
            </a:pPr>
            <a:r>
              <a:rPr lang="es-AR" dirty="0"/>
              <a:t>		217.38		414.29		128.67</a:t>
            </a:r>
            <a:endParaRPr lang="es-ES" dirty="0"/>
          </a:p>
          <a:p>
            <a:pPr marL="0" indent="0">
              <a:buNone/>
            </a:pPr>
            <a:r>
              <a:rPr lang="es-AR" dirty="0"/>
              <a:t>		412.38		356.66		852.37</a:t>
            </a:r>
            <a:endParaRPr lang="es-ES" dirty="0"/>
          </a:p>
          <a:p>
            <a:pPr marL="0" indent="0">
              <a:buNone/>
            </a:pPr>
            <a:r>
              <a:rPr lang="es-AR" dirty="0"/>
              <a:t>		654.28		879.32		638.29</a:t>
            </a:r>
            <a:endParaRPr lang="es-ES" dirty="0"/>
          </a:p>
          <a:p>
            <a:pPr marL="0" indent="0">
              <a:buNone/>
            </a:pPr>
            <a:r>
              <a:rPr lang="es-AR" dirty="0"/>
              <a:t>		213.55		897.33		125.69</a:t>
            </a:r>
            <a:endParaRPr lang="es-ES" dirty="0"/>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18</a:t>
            </a:fld>
            <a:endParaRPr lang="es-ES"/>
          </a:p>
        </p:txBody>
      </p:sp>
    </p:spTree>
    <p:extLst>
      <p:ext uri="{BB962C8B-B14F-4D97-AF65-F5344CB8AC3E}">
        <p14:creationId xmlns:p14="http://schemas.microsoft.com/office/powerpoint/2010/main" val="1142345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 </a:t>
            </a:r>
            <a:r>
              <a:rPr lang="es-AR" dirty="0" smtClean="0"/>
              <a:t>#5</a:t>
            </a:r>
            <a:endParaRPr lang="es-ES" dirty="0"/>
          </a:p>
        </p:txBody>
      </p:sp>
      <p:sp>
        <p:nvSpPr>
          <p:cNvPr id="3" name="2 Marcador de contenido"/>
          <p:cNvSpPr>
            <a:spLocks noGrp="1"/>
          </p:cNvSpPr>
          <p:nvPr>
            <p:ph idx="1"/>
          </p:nvPr>
        </p:nvSpPr>
        <p:spPr/>
        <p:txBody>
          <a:bodyPr>
            <a:normAutofit fontScale="70000" lnSpcReduction="20000"/>
          </a:bodyPr>
          <a:lstStyle/>
          <a:p>
            <a:pPr marL="0" indent="0">
              <a:buNone/>
            </a:pPr>
            <a:r>
              <a:rPr lang="es-ES" dirty="0"/>
              <a:t>Este programa lee un archivo escrito con el </a:t>
            </a:r>
            <a:r>
              <a:rPr lang="es-ES" b="1" dirty="0"/>
              <a:t>Cuaderno de Notas</a:t>
            </a:r>
            <a:r>
              <a:rPr lang="es-ES" dirty="0"/>
              <a:t> cuyo contenido es:</a:t>
            </a:r>
          </a:p>
          <a:p>
            <a:pPr marL="0" indent="0">
              <a:buNone/>
            </a:pPr>
            <a:r>
              <a:rPr lang="es-ES" dirty="0"/>
              <a:t> </a:t>
            </a:r>
          </a:p>
          <a:p>
            <a:pPr marL="0" indent="0">
              <a:buNone/>
            </a:pPr>
            <a:r>
              <a:rPr lang="es-ES" dirty="0" smtClean="0"/>
              <a:t>     </a:t>
            </a:r>
            <a:endParaRPr lang="es-ES" dirty="0"/>
          </a:p>
          <a:p>
            <a:pPr marL="0" indent="0">
              <a:buNone/>
            </a:pPr>
            <a:r>
              <a:rPr lang="es-ES" dirty="0"/>
              <a:t> </a:t>
            </a:r>
          </a:p>
          <a:p>
            <a:pPr marL="0" indent="0">
              <a:buNone/>
            </a:pPr>
            <a:endParaRPr lang="es-ES" dirty="0" smtClean="0"/>
          </a:p>
          <a:p>
            <a:pPr marL="0" indent="0">
              <a:buNone/>
            </a:pPr>
            <a:endParaRPr lang="es-ES" dirty="0"/>
          </a:p>
          <a:p>
            <a:pPr marL="0" indent="0">
              <a:buNone/>
            </a:pPr>
            <a:endParaRPr lang="es-ES" dirty="0" smtClean="0"/>
          </a:p>
          <a:p>
            <a:pPr marL="0" indent="0">
              <a:buNone/>
            </a:pPr>
            <a:r>
              <a:rPr lang="es-ES" dirty="0" smtClean="0"/>
              <a:t>en </a:t>
            </a:r>
            <a:r>
              <a:rPr lang="es-ES" dirty="0"/>
              <a:t>el cual el primer campo ocupa 30 caracteres, el segundo 10,</a:t>
            </a:r>
          </a:p>
          <a:p>
            <a:pPr marL="0" indent="0">
              <a:buNone/>
            </a:pPr>
            <a:r>
              <a:rPr lang="es-ES" dirty="0"/>
              <a:t>el tercero 7 y el cuarto hasta el final de la línea.</a:t>
            </a:r>
          </a:p>
          <a:p>
            <a:pPr marL="0" indent="0">
              <a:buNone/>
            </a:pPr>
            <a:r>
              <a:rPr lang="es-ES" dirty="0"/>
              <a:t> </a:t>
            </a:r>
          </a:p>
          <a:p>
            <a:pPr marL="0" indent="0">
              <a:buNone/>
            </a:pPr>
            <a:r>
              <a:rPr lang="es-ES" dirty="0"/>
              <a:t>Nótese que en la línea:</a:t>
            </a:r>
          </a:p>
          <a:p>
            <a:pPr marL="0" indent="0">
              <a:buNone/>
            </a:pPr>
            <a:r>
              <a:rPr lang="es-ES" dirty="0"/>
              <a:t> </a:t>
            </a:r>
          </a:p>
          <a:p>
            <a:pPr marL="0" indent="0">
              <a:buNone/>
            </a:pPr>
            <a:r>
              <a:rPr lang="es-ES" b="1" dirty="0" err="1"/>
              <a:t>fscanf</a:t>
            </a:r>
            <a:r>
              <a:rPr lang="es-ES" b="1" dirty="0"/>
              <a:t>(Fuente,"%30c%d%f%s\n", Nombre, &amp;Edad, &amp;</a:t>
            </a:r>
            <a:r>
              <a:rPr lang="es-ES" b="1" dirty="0" err="1"/>
              <a:t>Peso,EC</a:t>
            </a:r>
            <a:r>
              <a:rPr lang="es-ES" b="1" dirty="0"/>
              <a:t>);</a:t>
            </a:r>
            <a:endParaRPr lang="es-ES" dirty="0"/>
          </a:p>
          <a:p>
            <a:pPr marL="0" indent="0">
              <a:buNone/>
            </a:pPr>
            <a:r>
              <a:rPr lang="es-ES" dirty="0"/>
              <a:t> </a:t>
            </a:r>
          </a:p>
          <a:p>
            <a:pPr marL="0" indent="0">
              <a:buNone/>
            </a:pPr>
            <a:r>
              <a:rPr lang="es-ES" dirty="0"/>
              <a:t>se han tomado en cuenta estas especificaciones.</a:t>
            </a:r>
          </a:p>
          <a:p>
            <a:pPr marL="0" indent="0">
              <a:buNone/>
            </a:pPr>
            <a:r>
              <a:rPr lang="es-ES" dirty="0"/>
              <a:t> </a:t>
            </a:r>
          </a:p>
          <a:p>
            <a:pPr marL="0" indent="0">
              <a:buNone/>
            </a:pPr>
            <a:r>
              <a:rPr lang="es-ES" dirty="0"/>
              <a:t>En la impresión de salida se ha agregado el símbolo '!' a fin de visualizar los blancos adicionales que pudiera tener un campo de texto.</a:t>
            </a:r>
          </a:p>
          <a:p>
            <a:pPr marL="0" indent="0">
              <a:buNone/>
            </a:pP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19</a:t>
            </a:fld>
            <a:endParaRPr lang="es-E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132856"/>
            <a:ext cx="6733817" cy="120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993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i="1" dirty="0"/>
              <a:t>MANEJO DE ARCHIVOS EN C</a:t>
            </a:r>
            <a:r>
              <a:rPr lang="es-ES" b="1" i="1" dirty="0" smtClean="0"/>
              <a:t>.</a:t>
            </a:r>
            <a:endParaRPr lang="es-ES" dirty="0"/>
          </a:p>
        </p:txBody>
      </p:sp>
      <p:sp>
        <p:nvSpPr>
          <p:cNvPr id="3" name="2 Marcador de contenido"/>
          <p:cNvSpPr>
            <a:spLocks noGrp="1"/>
          </p:cNvSpPr>
          <p:nvPr>
            <p:ph idx="1"/>
          </p:nvPr>
        </p:nvSpPr>
        <p:spPr/>
        <p:txBody>
          <a:bodyPr>
            <a:normAutofit fontScale="92500" lnSpcReduction="20000"/>
          </a:bodyPr>
          <a:lstStyle/>
          <a:p>
            <a:r>
              <a:rPr lang="es-ES" dirty="0"/>
              <a:t>Hay dos tipos de archivos, </a:t>
            </a:r>
            <a:r>
              <a:rPr lang="es-ES" b="1" dirty="0"/>
              <a:t>archivos de texto</a:t>
            </a:r>
            <a:r>
              <a:rPr lang="es-ES" dirty="0"/>
              <a:t> y </a:t>
            </a:r>
            <a:r>
              <a:rPr lang="es-ES" b="1" dirty="0"/>
              <a:t>archivos binarios</a:t>
            </a:r>
            <a:r>
              <a:rPr lang="es-ES" dirty="0"/>
              <a:t>. Un </a:t>
            </a:r>
            <a:r>
              <a:rPr lang="es-ES" b="1" dirty="0"/>
              <a:t>archivo de texto</a:t>
            </a:r>
            <a:r>
              <a:rPr lang="es-ES" dirty="0"/>
              <a:t> es una secuencia de caracteres organizadas en líneas terminadas por un carácter de nueva línea. En estos archivos se pueden almacenar canciones, archivos fuentes de programas, base de datos, etc. Los archivos de texto se caracterizan por ser planos, es decir, todas las letras tienen el mismo formato y no hay palabras subrayadas, en negrita, o letras de distinto tamaño.</a:t>
            </a:r>
          </a:p>
          <a:p>
            <a:r>
              <a:rPr lang="es-ES" dirty="0"/>
              <a:t> </a:t>
            </a:r>
          </a:p>
          <a:p>
            <a:r>
              <a:rPr lang="es-ES_tradnl" dirty="0"/>
              <a:t>Un </a:t>
            </a:r>
            <a:r>
              <a:rPr lang="es-ES_tradnl" b="1" dirty="0"/>
              <a:t>archivo binario </a:t>
            </a:r>
            <a:r>
              <a:rPr lang="es-ES_tradnl" dirty="0"/>
              <a:t>es una secuencia de bytes que tienen una correspondencia uno a uno con un dispositivo externo. Así que no tendrá lugar ninguna traducción de caracteres. Además, el número de bytes escritos (leídos) será el mismo que los encontrados en el dispositivo externo. Ejemplos de estos archivos son: Fotografías, imágenes, texto con formatos, archivos ejecutables (aplicaciones), etc.</a:t>
            </a:r>
            <a:endParaRPr lang="es-ES" dirty="0"/>
          </a:p>
          <a:p>
            <a:pPr marL="0" indent="0">
              <a:buNone/>
            </a:pP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2</a:t>
            </a:fld>
            <a:endParaRPr lang="es-ES"/>
          </a:p>
        </p:txBody>
      </p:sp>
    </p:spTree>
    <p:extLst>
      <p:ext uri="{BB962C8B-B14F-4D97-AF65-F5344CB8AC3E}">
        <p14:creationId xmlns:p14="http://schemas.microsoft.com/office/powerpoint/2010/main" val="3340799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 </a:t>
            </a:r>
            <a:r>
              <a:rPr lang="es-AR" dirty="0" smtClean="0"/>
              <a:t>#6</a:t>
            </a:r>
            <a:endParaRPr lang="es-ES" dirty="0"/>
          </a:p>
        </p:txBody>
      </p:sp>
      <p:sp>
        <p:nvSpPr>
          <p:cNvPr id="3" name="2 Marcador de contenido"/>
          <p:cNvSpPr>
            <a:spLocks noGrp="1"/>
          </p:cNvSpPr>
          <p:nvPr>
            <p:ph idx="1"/>
          </p:nvPr>
        </p:nvSpPr>
        <p:spPr/>
        <p:txBody>
          <a:bodyPr>
            <a:normAutofit/>
          </a:bodyPr>
          <a:lstStyle/>
          <a:p>
            <a:pPr marL="0" indent="0">
              <a:buNone/>
            </a:pPr>
            <a:r>
              <a:rPr lang="es-AR" dirty="0"/>
              <a:t>Este programa también funciona muy bien con los formatos de datos, </a:t>
            </a:r>
            <a:r>
              <a:rPr lang="es-AR" dirty="0" smtClean="0"/>
              <a:t>puesto que </a:t>
            </a:r>
            <a:r>
              <a:rPr lang="es-AR" dirty="0"/>
              <a:t>las cadenas están colocadas una a la par de otra en cada línea del</a:t>
            </a:r>
            <a:endParaRPr lang="es-ES" dirty="0"/>
          </a:p>
          <a:p>
            <a:pPr marL="0" indent="0">
              <a:buNone/>
            </a:pPr>
            <a:r>
              <a:rPr lang="es-AR" dirty="0"/>
              <a:t>archivo, en tanto que el dato numérico va al final y no crea ninguna </a:t>
            </a:r>
            <a:r>
              <a:rPr lang="es-AR" dirty="0" smtClean="0"/>
              <a:t>confusión </a:t>
            </a:r>
            <a:r>
              <a:rPr lang="es-AR" dirty="0"/>
              <a:t>de </a:t>
            </a:r>
            <a:r>
              <a:rPr lang="es-AR" dirty="0" smtClean="0"/>
              <a:t>lectura:</a:t>
            </a:r>
          </a:p>
          <a:p>
            <a:pPr marL="0" indent="0">
              <a:buNone/>
            </a:pPr>
            <a:endParaRPr lang="es-ES" dirty="0"/>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20</a:t>
            </a:fld>
            <a:endParaRPr lang="es-E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4365104"/>
            <a:ext cx="8289238" cy="123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998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 </a:t>
            </a:r>
            <a:r>
              <a:rPr lang="es-AR" dirty="0" smtClean="0"/>
              <a:t>#7</a:t>
            </a:r>
            <a:endParaRPr lang="es-ES" dirty="0"/>
          </a:p>
        </p:txBody>
      </p:sp>
      <p:sp>
        <p:nvSpPr>
          <p:cNvPr id="3" name="2 Marcador de contenido"/>
          <p:cNvSpPr>
            <a:spLocks noGrp="1"/>
          </p:cNvSpPr>
          <p:nvPr>
            <p:ph idx="1"/>
          </p:nvPr>
        </p:nvSpPr>
        <p:spPr/>
        <p:txBody>
          <a:bodyPr/>
          <a:lstStyle/>
          <a:p>
            <a:r>
              <a:rPr lang="es-AR" dirty="0"/>
              <a:t>Se presenta el inconveniente que al extraer el segundo campo (Dirección), el compilador asume que el primer blanco a partir de </a:t>
            </a:r>
            <a:r>
              <a:rPr lang="es-AR" dirty="0" err="1"/>
              <a:t>Cód</a:t>
            </a:r>
            <a:r>
              <a:rPr lang="es-AR" dirty="0"/>
              <a:t> pertenece ya a Dirección y ésta queda conformada por un conjunto de blancos anteriores que resulta necesario eliminar. </a:t>
            </a:r>
            <a:endParaRPr lang="es-ES" dirty="0"/>
          </a:p>
          <a:p>
            <a:r>
              <a:rPr lang="es-AR" dirty="0"/>
              <a:t>¿Como lo resolvería para que funcione correctamente?</a:t>
            </a:r>
            <a:endParaRPr lang="es-ES" dirty="0"/>
          </a:p>
          <a:p>
            <a:pPr marL="0" indent="0">
              <a:buNone/>
            </a:pP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21</a:t>
            </a:fld>
            <a:endParaRPr lang="es-E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4365104"/>
            <a:ext cx="5386387"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10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Ejemplo </a:t>
            </a:r>
            <a:r>
              <a:rPr lang="es-AR" dirty="0" smtClean="0"/>
              <a:t>#</a:t>
            </a:r>
            <a:r>
              <a:rPr lang="es-AR" dirty="0"/>
              <a:t>8</a:t>
            </a:r>
            <a:endParaRPr lang="es-ES" dirty="0"/>
          </a:p>
        </p:txBody>
      </p:sp>
      <p:sp>
        <p:nvSpPr>
          <p:cNvPr id="3" name="2 Marcador de contenido"/>
          <p:cNvSpPr>
            <a:spLocks noGrp="1"/>
          </p:cNvSpPr>
          <p:nvPr>
            <p:ph idx="1"/>
          </p:nvPr>
        </p:nvSpPr>
        <p:spPr/>
        <p:txBody>
          <a:bodyPr>
            <a:normAutofit fontScale="32500" lnSpcReduction="20000"/>
          </a:bodyPr>
          <a:lstStyle/>
          <a:p>
            <a:pPr marL="0" indent="0">
              <a:buNone/>
            </a:pPr>
            <a:r>
              <a:rPr lang="es-ES" sz="4900" dirty="0"/>
              <a:t>Este programa rescata cada cadena del archivo de texto utilizando la </a:t>
            </a:r>
            <a:r>
              <a:rPr lang="es-ES" sz="4900" b="1" dirty="0"/>
              <a:t>función:</a:t>
            </a:r>
            <a:endParaRPr lang="es-ES" sz="4900" dirty="0"/>
          </a:p>
          <a:p>
            <a:pPr marL="0" indent="0">
              <a:buNone/>
            </a:pPr>
            <a:r>
              <a:rPr lang="es-ES" sz="4900" b="1" dirty="0"/>
              <a:t> </a:t>
            </a:r>
            <a:endParaRPr lang="es-ES" sz="4900" dirty="0"/>
          </a:p>
          <a:p>
            <a:pPr marL="0" indent="0">
              <a:buNone/>
            </a:pPr>
            <a:r>
              <a:rPr lang="es-ES" sz="4900" b="1" dirty="0" err="1"/>
              <a:t>fgets</a:t>
            </a:r>
            <a:r>
              <a:rPr lang="es-ES" sz="4900" b="1" dirty="0"/>
              <a:t>(</a:t>
            </a:r>
            <a:r>
              <a:rPr lang="es-ES" sz="4900" b="1" dirty="0" err="1"/>
              <a:t>Linea,n,FILE</a:t>
            </a:r>
            <a:r>
              <a:rPr lang="es-ES" sz="4900" b="1" dirty="0"/>
              <a:t> * )</a:t>
            </a:r>
            <a:endParaRPr lang="es-ES" sz="4900" dirty="0"/>
          </a:p>
          <a:p>
            <a:pPr marL="0" indent="0">
              <a:buNone/>
            </a:pPr>
            <a:r>
              <a:rPr lang="es-ES" sz="4900" b="1" dirty="0"/>
              <a:t> </a:t>
            </a:r>
            <a:endParaRPr lang="es-ES" sz="4900" dirty="0"/>
          </a:p>
          <a:p>
            <a:pPr marL="0" indent="0">
              <a:buNone/>
            </a:pPr>
            <a:r>
              <a:rPr lang="es-ES" sz="4900" dirty="0"/>
              <a:t> </a:t>
            </a:r>
          </a:p>
          <a:p>
            <a:pPr marL="0" indent="0">
              <a:buNone/>
            </a:pPr>
            <a:r>
              <a:rPr lang="es-ES" sz="4900" dirty="0"/>
              <a:t>Luego rescata cada sub cadena (campos que sean de texto), en variables cadenas de longitud adecuada usando la función </a:t>
            </a:r>
            <a:r>
              <a:rPr lang="es-ES" sz="4900" dirty="0" err="1"/>
              <a:t>strncpy</a:t>
            </a:r>
            <a:r>
              <a:rPr lang="es-ES" sz="4900" dirty="0"/>
              <a:t>(). Las sub cadenas que representen campos numéricos NO son extraídas de la cadena general.</a:t>
            </a:r>
          </a:p>
          <a:p>
            <a:pPr marL="0" indent="0">
              <a:buNone/>
            </a:pPr>
            <a:r>
              <a:rPr lang="es-ES" sz="4900" dirty="0"/>
              <a:t> </a:t>
            </a:r>
          </a:p>
          <a:p>
            <a:pPr marL="0" indent="0">
              <a:buNone/>
            </a:pPr>
            <a:r>
              <a:rPr lang="es-ES" sz="4900" dirty="0"/>
              <a:t>Finalmente los campos que sean numéricos se convierten a su tipo original mediante las funciones de conversión </a:t>
            </a:r>
            <a:r>
              <a:rPr lang="es-ES" sz="4900" b="1" dirty="0" err="1"/>
              <a:t>atoi</a:t>
            </a:r>
            <a:r>
              <a:rPr lang="es-ES" sz="4900" b="1" dirty="0"/>
              <a:t>( )</a:t>
            </a:r>
            <a:r>
              <a:rPr lang="es-ES" sz="4900" dirty="0"/>
              <a:t> y </a:t>
            </a:r>
            <a:r>
              <a:rPr lang="es-ES" sz="4900" b="1" dirty="0" err="1"/>
              <a:t>atof</a:t>
            </a:r>
            <a:r>
              <a:rPr lang="es-ES" sz="4900" b="1" dirty="0"/>
              <a:t>( )</a:t>
            </a:r>
            <a:r>
              <a:rPr lang="es-ES" sz="4900" dirty="0"/>
              <a:t> pasándoles como argumentos la dirección de inicio del campo dentro de la línea general, por eso es que no es necesario extraerlo como sub cadena.</a:t>
            </a:r>
          </a:p>
          <a:p>
            <a:pPr marL="0" indent="0">
              <a:buNone/>
            </a:pPr>
            <a:r>
              <a:rPr lang="es-ES" sz="4900" dirty="0"/>
              <a:t> </a:t>
            </a:r>
          </a:p>
          <a:p>
            <a:pPr marL="0" indent="0">
              <a:buNone/>
            </a:pPr>
            <a:r>
              <a:rPr lang="es-ES" sz="4900" dirty="0"/>
              <a:t>Las funciones de conversión utilizadas son:</a:t>
            </a:r>
          </a:p>
          <a:p>
            <a:pPr marL="0" indent="0">
              <a:buNone/>
            </a:pPr>
            <a:r>
              <a:rPr lang="es-ES" sz="4900" dirty="0"/>
              <a:t> </a:t>
            </a:r>
          </a:p>
          <a:p>
            <a:pPr marL="0" indent="0">
              <a:buNone/>
            </a:pPr>
            <a:r>
              <a:rPr lang="es-AR" sz="4900" b="1" dirty="0" err="1"/>
              <a:t>int</a:t>
            </a:r>
            <a:r>
              <a:rPr lang="es-AR" sz="4900" b="1" dirty="0"/>
              <a:t>  </a:t>
            </a:r>
            <a:r>
              <a:rPr lang="es-AR" sz="4900" b="1" dirty="0" err="1"/>
              <a:t>atoi</a:t>
            </a:r>
            <a:r>
              <a:rPr lang="es-AR" sz="4900" b="1" dirty="0"/>
              <a:t>(</a:t>
            </a:r>
            <a:r>
              <a:rPr lang="es-AR" sz="4900" b="1" dirty="0" err="1"/>
              <a:t>const</a:t>
            </a:r>
            <a:r>
              <a:rPr lang="es-AR" sz="4900" b="1" dirty="0"/>
              <a:t> </a:t>
            </a:r>
            <a:r>
              <a:rPr lang="es-AR" sz="4900" b="1" dirty="0" err="1"/>
              <a:t>char</a:t>
            </a:r>
            <a:r>
              <a:rPr lang="es-AR" sz="4900" b="1" dirty="0"/>
              <a:t> *s)	</a:t>
            </a:r>
            <a:r>
              <a:rPr lang="es-AR" sz="4900" dirty="0"/>
              <a:t>	convierte la cadena "s" a un entero.</a:t>
            </a:r>
            <a:endParaRPr lang="es-ES" sz="4900" dirty="0"/>
          </a:p>
          <a:p>
            <a:pPr marL="0" indent="0">
              <a:buNone/>
            </a:pPr>
            <a:r>
              <a:rPr lang="es-AR" sz="4900" b="1" dirty="0" err="1"/>
              <a:t>double</a:t>
            </a:r>
            <a:r>
              <a:rPr lang="es-AR" sz="4900" b="1" dirty="0"/>
              <a:t>  </a:t>
            </a:r>
            <a:r>
              <a:rPr lang="es-AR" sz="4900" b="1" dirty="0" err="1"/>
              <a:t>atof</a:t>
            </a:r>
            <a:r>
              <a:rPr lang="es-AR" sz="4900" b="1" dirty="0"/>
              <a:t>(</a:t>
            </a:r>
            <a:r>
              <a:rPr lang="es-AR" sz="4900" b="1" dirty="0" err="1"/>
              <a:t>const</a:t>
            </a:r>
            <a:r>
              <a:rPr lang="es-AR" sz="4900" b="1" dirty="0"/>
              <a:t> </a:t>
            </a:r>
            <a:r>
              <a:rPr lang="es-AR" sz="4900" b="1" dirty="0" err="1"/>
              <a:t>char</a:t>
            </a:r>
            <a:r>
              <a:rPr lang="es-AR" sz="4900" b="1" dirty="0"/>
              <a:t> *s)</a:t>
            </a:r>
            <a:r>
              <a:rPr lang="es-AR" sz="4900" dirty="0"/>
              <a:t>		convierte la cadena "s" a un </a:t>
            </a:r>
            <a:r>
              <a:rPr lang="es-AR" sz="4900" dirty="0" err="1"/>
              <a:t>double</a:t>
            </a:r>
            <a:r>
              <a:rPr lang="es-AR" sz="4900" dirty="0"/>
              <a:t>.</a:t>
            </a:r>
            <a:endParaRPr lang="es-ES" sz="4900" dirty="0"/>
          </a:p>
          <a:p>
            <a:pPr marL="0" indent="0">
              <a:buNone/>
            </a:pPr>
            <a:r>
              <a:rPr lang="es-AR" sz="4900" dirty="0"/>
              <a:t> </a:t>
            </a:r>
            <a:endParaRPr lang="es-ES" sz="4900" dirty="0"/>
          </a:p>
          <a:p>
            <a:pPr marL="0" indent="0">
              <a:buNone/>
            </a:pPr>
            <a:r>
              <a:rPr lang="es-AR" sz="4900" dirty="0"/>
              <a:t> </a:t>
            </a: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22</a:t>
            </a:fld>
            <a:endParaRPr lang="es-ES"/>
          </a:p>
        </p:txBody>
      </p:sp>
    </p:spTree>
    <p:extLst>
      <p:ext uri="{BB962C8B-B14F-4D97-AF65-F5344CB8AC3E}">
        <p14:creationId xmlns:p14="http://schemas.microsoft.com/office/powerpoint/2010/main" val="646809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 #8</a:t>
            </a:r>
            <a:endParaRPr lang="es-ES" dirty="0"/>
          </a:p>
        </p:txBody>
      </p:sp>
      <p:sp>
        <p:nvSpPr>
          <p:cNvPr id="3" name="2 Marcador de contenido"/>
          <p:cNvSpPr>
            <a:spLocks noGrp="1"/>
          </p:cNvSpPr>
          <p:nvPr>
            <p:ph idx="1"/>
          </p:nvPr>
        </p:nvSpPr>
        <p:spPr/>
        <p:txBody>
          <a:bodyPr>
            <a:normAutofit fontScale="62500" lnSpcReduction="20000"/>
          </a:bodyPr>
          <a:lstStyle/>
          <a:p>
            <a:pPr marL="0" indent="0">
              <a:buNone/>
            </a:pPr>
            <a:endParaRPr lang="es-ES" dirty="0"/>
          </a:p>
          <a:p>
            <a:pPr marL="0" indent="0">
              <a:buNone/>
            </a:pPr>
            <a:r>
              <a:rPr lang="es-AR" dirty="0"/>
              <a:t>En caso de éxito regresan el valor numérico correspondiente.</a:t>
            </a:r>
            <a:endParaRPr lang="es-ES" dirty="0"/>
          </a:p>
          <a:p>
            <a:pPr marL="0" indent="0">
              <a:buNone/>
            </a:pPr>
            <a:r>
              <a:rPr lang="es-AR" dirty="0"/>
              <a:t>En caso de fallo  regresan 0.</a:t>
            </a:r>
            <a:endParaRPr lang="es-ES" dirty="0"/>
          </a:p>
          <a:p>
            <a:pPr marL="0" indent="0">
              <a:buNone/>
            </a:pPr>
            <a:r>
              <a:rPr lang="es-ES" b="1" dirty="0"/>
              <a:t> </a:t>
            </a:r>
            <a:endParaRPr lang="es-ES" dirty="0"/>
          </a:p>
          <a:p>
            <a:pPr marL="0" indent="0">
              <a:buNone/>
            </a:pPr>
            <a:r>
              <a:rPr lang="es-AR" b="1" dirty="0"/>
              <a:t>INSISTIMOS</a:t>
            </a:r>
            <a:r>
              <a:rPr lang="es-AR" dirty="0"/>
              <a:t>: </a:t>
            </a:r>
            <a:r>
              <a:rPr lang="es-AR" dirty="0" err="1"/>
              <a:t>const</a:t>
            </a:r>
            <a:r>
              <a:rPr lang="es-AR" dirty="0"/>
              <a:t> </a:t>
            </a:r>
            <a:r>
              <a:rPr lang="es-AR" dirty="0" err="1"/>
              <a:t>char</a:t>
            </a:r>
            <a:r>
              <a:rPr lang="es-AR" dirty="0"/>
              <a:t> *s es </a:t>
            </a:r>
            <a:r>
              <a:rPr lang="es-AR" b="1" dirty="0"/>
              <a:t>LA DIRECCION</a:t>
            </a:r>
            <a:r>
              <a:rPr lang="es-AR" dirty="0"/>
              <a:t> dentro de un cadena a partir de la cual</a:t>
            </a:r>
            <a:endParaRPr lang="es-ES" dirty="0"/>
          </a:p>
          <a:p>
            <a:pPr marL="0" indent="0">
              <a:buNone/>
            </a:pPr>
            <a:r>
              <a:rPr lang="es-AR" b="1" dirty="0"/>
              <a:t>COMIENZA</a:t>
            </a:r>
            <a:r>
              <a:rPr lang="es-AR" dirty="0"/>
              <a:t> una sub cadena de caracteres numéricos.</a:t>
            </a:r>
            <a:endParaRPr lang="es-ES" dirty="0"/>
          </a:p>
          <a:p>
            <a:pPr marL="0" indent="0">
              <a:buNone/>
            </a:pPr>
            <a:r>
              <a:rPr lang="es-AR" dirty="0"/>
              <a:t> </a:t>
            </a:r>
            <a:endParaRPr lang="es-ES" dirty="0"/>
          </a:p>
          <a:p>
            <a:pPr marL="0" indent="0">
              <a:buNone/>
            </a:pPr>
            <a:r>
              <a:rPr lang="es-AR" dirty="0"/>
              <a:t>Para la extracción de las sub-cadenas se ha utilizado la función:</a:t>
            </a:r>
            <a:endParaRPr lang="es-ES" dirty="0"/>
          </a:p>
          <a:p>
            <a:pPr marL="0" indent="0">
              <a:buNone/>
            </a:pPr>
            <a:r>
              <a:rPr lang="es-AR" dirty="0"/>
              <a:t> </a:t>
            </a:r>
            <a:endParaRPr lang="es-ES" dirty="0"/>
          </a:p>
          <a:p>
            <a:pPr marL="0" indent="0">
              <a:buNone/>
            </a:pPr>
            <a:r>
              <a:rPr lang="es-AR" b="1" dirty="0" err="1"/>
              <a:t>char</a:t>
            </a:r>
            <a:r>
              <a:rPr lang="es-AR" b="1" dirty="0"/>
              <a:t> *</a:t>
            </a:r>
            <a:r>
              <a:rPr lang="es-AR" b="1" dirty="0" err="1"/>
              <a:t>strncpy</a:t>
            </a:r>
            <a:r>
              <a:rPr lang="es-AR" b="1" dirty="0"/>
              <a:t>(</a:t>
            </a:r>
            <a:r>
              <a:rPr lang="es-AR" b="1" dirty="0" err="1"/>
              <a:t>char</a:t>
            </a:r>
            <a:r>
              <a:rPr lang="es-AR" b="1" dirty="0"/>
              <a:t> *Destino, </a:t>
            </a:r>
            <a:r>
              <a:rPr lang="es-AR" b="1" dirty="0" err="1"/>
              <a:t>const</a:t>
            </a:r>
            <a:r>
              <a:rPr lang="es-AR" b="1" dirty="0"/>
              <a:t> </a:t>
            </a:r>
            <a:r>
              <a:rPr lang="es-AR" b="1" dirty="0" err="1"/>
              <a:t>char</a:t>
            </a:r>
            <a:r>
              <a:rPr lang="es-AR" b="1" dirty="0"/>
              <a:t> *Fuente, </a:t>
            </a:r>
            <a:r>
              <a:rPr lang="es-AR" b="1" dirty="0" err="1"/>
              <a:t>nro_de_caracteres</a:t>
            </a:r>
            <a:r>
              <a:rPr lang="es-AR" b="1" dirty="0"/>
              <a:t>)</a:t>
            </a:r>
            <a:endParaRPr lang="es-ES" dirty="0"/>
          </a:p>
          <a:p>
            <a:pPr marL="0" indent="0">
              <a:buNone/>
            </a:pPr>
            <a:r>
              <a:rPr lang="es-AR" dirty="0"/>
              <a:t> </a:t>
            </a:r>
            <a:endParaRPr lang="es-ES" dirty="0"/>
          </a:p>
          <a:p>
            <a:pPr marL="0" indent="0">
              <a:buNone/>
            </a:pPr>
            <a:r>
              <a:rPr lang="es-AR" dirty="0" err="1"/>
              <a:t>donde</a:t>
            </a:r>
            <a:r>
              <a:rPr lang="es-AR" b="1" dirty="0" err="1"/>
              <a:t>Destino</a:t>
            </a:r>
            <a:r>
              <a:rPr lang="es-AR" dirty="0"/>
              <a:t> es la cadena </a:t>
            </a:r>
            <a:r>
              <a:rPr lang="es-AR" dirty="0" err="1"/>
              <a:t>char</a:t>
            </a:r>
            <a:r>
              <a:rPr lang="es-AR" dirty="0"/>
              <a:t> que recibirá el total de caracteres extraídos de la cadena Fuente (</a:t>
            </a:r>
            <a:r>
              <a:rPr lang="es-AR" b="1" dirty="0" err="1"/>
              <a:t>Linea</a:t>
            </a:r>
            <a:r>
              <a:rPr lang="es-AR" dirty="0"/>
              <a:t> en nuestro caso) a partir de la dirección </a:t>
            </a:r>
            <a:r>
              <a:rPr lang="es-AR" b="1" dirty="0"/>
              <a:t>&amp;</a:t>
            </a:r>
            <a:r>
              <a:rPr lang="es-AR" b="1" dirty="0" err="1"/>
              <a:t>Linea</a:t>
            </a:r>
            <a:r>
              <a:rPr lang="es-AR" b="1" dirty="0"/>
              <a:t>[ ]</a:t>
            </a:r>
            <a:r>
              <a:rPr lang="es-AR" dirty="0"/>
              <a:t> y en un total de </a:t>
            </a:r>
            <a:r>
              <a:rPr lang="es-AR" b="1" dirty="0"/>
              <a:t>n</a:t>
            </a:r>
            <a:r>
              <a:rPr lang="es-AR" dirty="0"/>
              <a:t> caracteres (según la longitud del campo a extraer).</a:t>
            </a:r>
            <a:endParaRPr lang="es-ES" dirty="0"/>
          </a:p>
          <a:p>
            <a:pPr marL="0" indent="0">
              <a:buNone/>
            </a:pPr>
            <a:r>
              <a:rPr lang="es-AR" dirty="0"/>
              <a:t> </a:t>
            </a:r>
            <a:endParaRPr lang="es-ES" dirty="0"/>
          </a:p>
          <a:p>
            <a:pPr marL="0" indent="0">
              <a:buNone/>
            </a:pPr>
            <a:r>
              <a:rPr lang="es-AR" dirty="0"/>
              <a:t>En conclusión, este es un método simple en su concepción aunque tal vez un poquito más largo. En contrapartida es muy confiable y sistemático.</a:t>
            </a:r>
            <a:endParaRPr lang="es-ES" dirty="0"/>
          </a:p>
          <a:p>
            <a:pPr marL="0" indent="0">
              <a:buNone/>
            </a:pPr>
            <a:r>
              <a:rPr lang="es-AR" dirty="0"/>
              <a:t> </a:t>
            </a:r>
            <a:endParaRPr lang="es-ES" dirty="0"/>
          </a:p>
          <a:p>
            <a:pPr marL="0" indent="0">
              <a:buNone/>
            </a:pPr>
            <a:r>
              <a:rPr lang="es-AR" dirty="0"/>
              <a:t>Otro detalle importante es que hemos utilizado </a:t>
            </a:r>
            <a:r>
              <a:rPr lang="es-AR" b="1" dirty="0"/>
              <a:t>la propia </a:t>
            </a:r>
            <a:r>
              <a:rPr lang="es-AR" dirty="0"/>
              <a:t>función </a:t>
            </a:r>
            <a:r>
              <a:rPr lang="es-AR" b="1" dirty="0" err="1"/>
              <a:t>fgets</a:t>
            </a:r>
            <a:r>
              <a:rPr lang="es-AR" b="1" dirty="0"/>
              <a:t>( )</a:t>
            </a:r>
            <a:r>
              <a:rPr lang="es-AR" dirty="0"/>
              <a:t> como detectora del final de archivo (en lugar de </a:t>
            </a:r>
            <a:r>
              <a:rPr lang="es-AR" b="1" dirty="0" err="1"/>
              <a:t>feof</a:t>
            </a:r>
            <a:r>
              <a:rPr lang="es-AR" b="1" dirty="0"/>
              <a:t>( )</a:t>
            </a:r>
            <a:r>
              <a:rPr lang="es-AR" dirty="0"/>
              <a:t> ). Es más confiable y funciona muy bien.</a:t>
            </a:r>
            <a:endParaRPr lang="es-ES" dirty="0"/>
          </a:p>
          <a:p>
            <a:endParaRPr lang="es-ES" dirty="0"/>
          </a:p>
          <a:p>
            <a:pPr marL="0" indent="0">
              <a:buNone/>
            </a:pP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23</a:t>
            </a:fld>
            <a:endParaRPr lang="es-ES"/>
          </a:p>
        </p:txBody>
      </p:sp>
    </p:spTree>
    <p:extLst>
      <p:ext uri="{BB962C8B-B14F-4D97-AF65-F5344CB8AC3E}">
        <p14:creationId xmlns:p14="http://schemas.microsoft.com/office/powerpoint/2010/main" val="392257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Lectura de un archivo </a:t>
            </a:r>
            <a:r>
              <a:rPr lang="es-ES" dirty="0" err="1"/>
              <a:t>caractér</a:t>
            </a:r>
            <a:r>
              <a:rPr lang="es-ES" dirty="0"/>
              <a:t> a </a:t>
            </a:r>
            <a:r>
              <a:rPr lang="es-ES" dirty="0" err="1"/>
              <a:t>caractér</a:t>
            </a:r>
            <a:endParaRPr lang="es-ES" dirty="0"/>
          </a:p>
        </p:txBody>
      </p:sp>
      <p:sp>
        <p:nvSpPr>
          <p:cNvPr id="3" name="2 Marcador de contenido"/>
          <p:cNvSpPr>
            <a:spLocks noGrp="1"/>
          </p:cNvSpPr>
          <p:nvPr>
            <p:ph idx="1"/>
          </p:nvPr>
        </p:nvSpPr>
        <p:spPr/>
        <p:txBody>
          <a:bodyPr>
            <a:normAutofit fontScale="77500" lnSpcReduction="20000"/>
          </a:bodyPr>
          <a:lstStyle/>
          <a:p>
            <a:r>
              <a:rPr lang="es-AR" dirty="0"/>
              <a:t>Una lectura de este tipo tiene algunas ventajas interesantes. Para ello utilizaremos la función:</a:t>
            </a:r>
            <a:endParaRPr lang="es-ES" dirty="0"/>
          </a:p>
          <a:p>
            <a:r>
              <a:rPr lang="es-AR" dirty="0"/>
              <a:t> </a:t>
            </a:r>
            <a:endParaRPr lang="es-ES" dirty="0"/>
          </a:p>
          <a:p>
            <a:r>
              <a:rPr lang="es-AR" b="1" dirty="0" err="1"/>
              <a:t>Int</a:t>
            </a:r>
            <a:r>
              <a:rPr lang="es-AR" b="1" dirty="0"/>
              <a:t> </a:t>
            </a:r>
            <a:r>
              <a:rPr lang="es-AR" b="1" dirty="0" err="1"/>
              <a:t>fgetc</a:t>
            </a:r>
            <a:r>
              <a:rPr lang="es-AR" b="1" dirty="0"/>
              <a:t>(FILE *)</a:t>
            </a:r>
            <a:endParaRPr lang="es-ES" dirty="0"/>
          </a:p>
          <a:p>
            <a:r>
              <a:rPr lang="es-AR" dirty="0"/>
              <a:t> </a:t>
            </a:r>
            <a:endParaRPr lang="es-ES" dirty="0"/>
          </a:p>
          <a:p>
            <a:r>
              <a:rPr lang="es-AR" dirty="0"/>
              <a:t>regresa el próximo </a:t>
            </a:r>
            <a:r>
              <a:rPr lang="es-AR" dirty="0" err="1"/>
              <a:t>caractér</a:t>
            </a:r>
            <a:r>
              <a:rPr lang="es-AR" dirty="0"/>
              <a:t> leído del archivo.</a:t>
            </a:r>
            <a:endParaRPr lang="es-ES" dirty="0"/>
          </a:p>
          <a:p>
            <a:r>
              <a:rPr lang="es-AR" dirty="0"/>
              <a:t> </a:t>
            </a:r>
            <a:endParaRPr lang="es-ES" dirty="0"/>
          </a:p>
          <a:p>
            <a:pPr lvl="0"/>
            <a:r>
              <a:rPr lang="es-AR" dirty="0"/>
              <a:t>En caso de éxito retorna el </a:t>
            </a:r>
            <a:r>
              <a:rPr lang="es-AR" dirty="0" err="1"/>
              <a:t>caractér</a:t>
            </a:r>
            <a:r>
              <a:rPr lang="es-AR" dirty="0"/>
              <a:t> leído.</a:t>
            </a:r>
            <a:endParaRPr lang="es-ES" dirty="0"/>
          </a:p>
          <a:p>
            <a:pPr lvl="0"/>
            <a:r>
              <a:rPr lang="es-AR" dirty="0"/>
              <a:t>En caso de fallo retorna </a:t>
            </a:r>
            <a:r>
              <a:rPr lang="es-AR" b="1" dirty="0"/>
              <a:t>EOF</a:t>
            </a:r>
            <a:r>
              <a:rPr lang="es-AR" dirty="0"/>
              <a:t>.</a:t>
            </a:r>
            <a:endParaRPr lang="es-ES" dirty="0"/>
          </a:p>
          <a:p>
            <a:pPr lvl="0"/>
            <a:r>
              <a:rPr lang="es-AR" dirty="0"/>
              <a:t>En caso de final de archivo regresa </a:t>
            </a:r>
            <a:r>
              <a:rPr lang="es-AR" b="1" dirty="0"/>
              <a:t>EOF</a:t>
            </a:r>
            <a:r>
              <a:rPr lang="es-AR" dirty="0"/>
              <a:t>.</a:t>
            </a:r>
            <a:endParaRPr lang="es-ES" dirty="0"/>
          </a:p>
          <a:p>
            <a:r>
              <a:rPr lang="es-AR" dirty="0"/>
              <a:t> </a:t>
            </a:r>
            <a:endParaRPr lang="es-ES" dirty="0"/>
          </a:p>
          <a:p>
            <a:r>
              <a:rPr lang="es-AR" dirty="0"/>
              <a:t> </a:t>
            </a:r>
            <a:endParaRPr lang="es-ES" dirty="0"/>
          </a:p>
          <a:p>
            <a:r>
              <a:rPr lang="es-AR" dirty="0"/>
              <a:t>Cuando leemos un archivo de texto línea a línea, suele ocurrir que los tabuladores (ASCII=9) entran a formar parte de la línea extraída. Mediante </a:t>
            </a:r>
            <a:r>
              <a:rPr lang="es-AR" b="1" dirty="0" err="1"/>
              <a:t>fgetc</a:t>
            </a:r>
            <a:r>
              <a:rPr lang="es-AR" b="1" dirty="0"/>
              <a:t>( )</a:t>
            </a:r>
            <a:r>
              <a:rPr lang="es-AR" dirty="0"/>
              <a:t> pueden filtrarse caracteres no deseables (o convertirse a lo que en el texto representan).</a:t>
            </a:r>
            <a:endParaRPr lang="es-ES" dirty="0"/>
          </a:p>
          <a:p>
            <a:r>
              <a:rPr lang="es-AR" dirty="0"/>
              <a:t> </a:t>
            </a:r>
            <a:endParaRPr lang="es-ES" dirty="0"/>
          </a:p>
          <a:p>
            <a:pPr marL="0" indent="0">
              <a:buNone/>
            </a:pP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24</a:t>
            </a:fld>
            <a:endParaRPr lang="es-ES"/>
          </a:p>
        </p:txBody>
      </p:sp>
    </p:spTree>
    <p:extLst>
      <p:ext uri="{BB962C8B-B14F-4D97-AF65-F5344CB8AC3E}">
        <p14:creationId xmlns:p14="http://schemas.microsoft.com/office/powerpoint/2010/main" val="1166705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b="1" u="sng" dirty="0"/>
              <a:t>Ejemplo #9: </a:t>
            </a:r>
            <a:endParaRPr lang="es-ES" dirty="0"/>
          </a:p>
        </p:txBody>
      </p:sp>
      <p:sp>
        <p:nvSpPr>
          <p:cNvPr id="3" name="2 Marcador de contenido"/>
          <p:cNvSpPr>
            <a:spLocks noGrp="1"/>
          </p:cNvSpPr>
          <p:nvPr>
            <p:ph idx="1"/>
          </p:nvPr>
        </p:nvSpPr>
        <p:spPr/>
        <p:txBody>
          <a:bodyPr/>
          <a:lstStyle/>
          <a:p>
            <a:pPr marL="0" indent="0">
              <a:buNone/>
            </a:pPr>
            <a:r>
              <a:rPr lang="es-ES" dirty="0"/>
              <a:t>Este programa lee un archivo de texto a sabiendas de que cada línea finaliza en el </a:t>
            </a:r>
          </a:p>
          <a:p>
            <a:pPr marL="0" indent="0">
              <a:buNone/>
            </a:pPr>
            <a:r>
              <a:rPr lang="es-ES" dirty="0"/>
              <a:t>par CR+LF. Por eso es que la función </a:t>
            </a:r>
            <a:r>
              <a:rPr lang="es-ES" b="1" dirty="0" err="1"/>
              <a:t>LeerArchivo</a:t>
            </a:r>
            <a:r>
              <a:rPr lang="es-ES" b="1" dirty="0"/>
              <a:t>( )</a:t>
            </a:r>
            <a:r>
              <a:rPr lang="es-ES" dirty="0"/>
              <a:t> lee </a:t>
            </a:r>
            <a:r>
              <a:rPr lang="es-ES" dirty="0" err="1"/>
              <a:t>caracter</a:t>
            </a:r>
            <a:r>
              <a:rPr lang="es-ES" dirty="0"/>
              <a:t> a </a:t>
            </a:r>
            <a:r>
              <a:rPr lang="es-ES" dirty="0" err="1"/>
              <a:t>caracter</a:t>
            </a:r>
            <a:r>
              <a:rPr lang="es-ES" dirty="0"/>
              <a:t> y detecta </a:t>
            </a:r>
          </a:p>
          <a:p>
            <a:pPr marL="0" indent="0">
              <a:buNone/>
            </a:pPr>
            <a:r>
              <a:rPr lang="es-ES" dirty="0"/>
              <a:t>cuando dicho par se halla presente tomando los recaudos del caso.</a:t>
            </a:r>
          </a:p>
          <a:p>
            <a:pPr marL="0" indent="0">
              <a:buNone/>
            </a:pPr>
            <a:r>
              <a:rPr lang="es-ES" dirty="0"/>
              <a:t> </a:t>
            </a:r>
          </a:p>
          <a:p>
            <a:pPr marL="0" indent="0">
              <a:buNone/>
            </a:pP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25</a:t>
            </a:fld>
            <a:endParaRPr lang="es-ES"/>
          </a:p>
        </p:txBody>
      </p:sp>
    </p:spTree>
    <p:extLst>
      <p:ext uri="{BB962C8B-B14F-4D97-AF65-F5344CB8AC3E}">
        <p14:creationId xmlns:p14="http://schemas.microsoft.com/office/powerpoint/2010/main" val="560088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Escribir un archivo de texto con formato</a:t>
            </a:r>
            <a:r>
              <a:rPr lang="es-ES" b="1" dirty="0" smtClean="0"/>
              <a:t>.</a:t>
            </a:r>
            <a:endParaRPr lang="es-ES" dirty="0"/>
          </a:p>
        </p:txBody>
      </p:sp>
      <p:sp>
        <p:nvSpPr>
          <p:cNvPr id="3" name="2 Marcador de contenido"/>
          <p:cNvSpPr>
            <a:spLocks noGrp="1"/>
          </p:cNvSpPr>
          <p:nvPr>
            <p:ph idx="1"/>
          </p:nvPr>
        </p:nvSpPr>
        <p:spPr/>
        <p:txBody>
          <a:bodyPr>
            <a:normAutofit fontScale="77500" lnSpcReduction="20000"/>
          </a:bodyPr>
          <a:lstStyle/>
          <a:p>
            <a:pPr marL="0" indent="0">
              <a:buNone/>
            </a:pPr>
            <a:r>
              <a:rPr lang="es-ES" dirty="0"/>
              <a:t> </a:t>
            </a:r>
          </a:p>
          <a:p>
            <a:pPr marL="0" indent="0">
              <a:buNone/>
            </a:pPr>
            <a:r>
              <a:rPr lang="es-ES" dirty="0"/>
              <a:t>Ahora vamos a realizar un proceso inverso: partiendo de los datos individuales, grabar un archivo de texto con formato.</a:t>
            </a:r>
          </a:p>
          <a:p>
            <a:pPr marL="0" indent="0">
              <a:buNone/>
            </a:pPr>
            <a:r>
              <a:rPr lang="es-ES" dirty="0"/>
              <a:t>Para ello es conveniente que analicemos una función sumamente útil para este evento:</a:t>
            </a:r>
          </a:p>
          <a:p>
            <a:pPr marL="0" indent="0">
              <a:buNone/>
            </a:pPr>
            <a:r>
              <a:rPr lang="es-ES" dirty="0"/>
              <a:t> </a:t>
            </a:r>
          </a:p>
          <a:p>
            <a:pPr marL="0" indent="0">
              <a:buNone/>
            </a:pPr>
            <a:r>
              <a:rPr lang="es-ES" b="1" dirty="0" err="1"/>
              <a:t>int</a:t>
            </a:r>
            <a:r>
              <a:rPr lang="es-ES" b="1" dirty="0"/>
              <a:t> </a:t>
            </a:r>
            <a:r>
              <a:rPr lang="es-ES" b="1" dirty="0" err="1"/>
              <a:t>sprintf</a:t>
            </a:r>
            <a:r>
              <a:rPr lang="es-ES" b="1" dirty="0"/>
              <a:t>(</a:t>
            </a:r>
            <a:r>
              <a:rPr lang="es-ES" b="1" dirty="0" err="1"/>
              <a:t>char</a:t>
            </a:r>
            <a:r>
              <a:rPr lang="es-ES" b="1" dirty="0"/>
              <a:t> *</a:t>
            </a:r>
            <a:r>
              <a:rPr lang="es-ES" b="1" dirty="0" err="1"/>
              <a:t>Buff</a:t>
            </a:r>
            <a:r>
              <a:rPr lang="es-ES" b="1" dirty="0"/>
              <a:t>, </a:t>
            </a:r>
            <a:r>
              <a:rPr lang="es-ES" b="1" dirty="0" err="1"/>
              <a:t>const</a:t>
            </a:r>
            <a:r>
              <a:rPr lang="es-ES" b="1" dirty="0"/>
              <a:t> </a:t>
            </a:r>
            <a:r>
              <a:rPr lang="es-ES" b="1" dirty="0" err="1"/>
              <a:t>char</a:t>
            </a:r>
            <a:r>
              <a:rPr lang="es-ES" b="1" dirty="0"/>
              <a:t> *</a:t>
            </a:r>
            <a:r>
              <a:rPr lang="es-ES" b="1" dirty="0" err="1"/>
              <a:t>Formatos,ListaDeVariables</a:t>
            </a:r>
            <a:r>
              <a:rPr lang="es-ES" b="1" dirty="0" smtClean="0"/>
              <a:t>)</a:t>
            </a:r>
            <a:endParaRPr lang="es-ES" dirty="0"/>
          </a:p>
          <a:p>
            <a:pPr marL="0" indent="0">
              <a:buNone/>
            </a:pPr>
            <a:endParaRPr lang="es-ES" b="1" dirty="0" smtClean="0"/>
          </a:p>
          <a:p>
            <a:pPr marL="0" indent="0">
              <a:buNone/>
            </a:pPr>
            <a:r>
              <a:rPr lang="es-ES" b="1" dirty="0" err="1" smtClean="0"/>
              <a:t>fprintf</a:t>
            </a:r>
            <a:r>
              <a:rPr lang="es-ES" b="1" dirty="0" smtClean="0"/>
              <a:t>(FILE *</a:t>
            </a:r>
            <a:r>
              <a:rPr lang="es-ES" b="1" dirty="0" err="1" smtClean="0"/>
              <a:t>pArchivo,const</a:t>
            </a:r>
            <a:r>
              <a:rPr lang="es-ES" b="1" dirty="0" smtClean="0"/>
              <a:t> </a:t>
            </a:r>
            <a:r>
              <a:rPr lang="es-ES" b="1" dirty="0" err="1"/>
              <a:t>char</a:t>
            </a:r>
            <a:r>
              <a:rPr lang="es-ES" b="1" dirty="0"/>
              <a:t> *</a:t>
            </a:r>
            <a:r>
              <a:rPr lang="es-ES" b="1" dirty="0" err="1" smtClean="0"/>
              <a:t>Formatos,char</a:t>
            </a:r>
            <a:r>
              <a:rPr lang="es-ES" b="1" dirty="0" smtClean="0"/>
              <a:t> *</a:t>
            </a:r>
            <a:r>
              <a:rPr lang="es-ES" b="1" dirty="0" err="1" smtClean="0"/>
              <a:t>Buff</a:t>
            </a:r>
            <a:r>
              <a:rPr lang="es-ES" b="1" dirty="0" smtClean="0"/>
              <a:t>)</a:t>
            </a:r>
          </a:p>
          <a:p>
            <a:pPr marL="0" indent="0">
              <a:buNone/>
            </a:pPr>
            <a:endParaRPr lang="es-AR" b="1" dirty="0"/>
          </a:p>
          <a:p>
            <a:pPr marL="0" indent="0">
              <a:buNone/>
            </a:pPr>
            <a:endParaRPr lang="es-ES" dirty="0"/>
          </a:p>
          <a:p>
            <a:pPr marL="0" indent="0">
              <a:buNone/>
            </a:pPr>
            <a:r>
              <a:rPr lang="es-ES" dirty="0" smtClean="0"/>
              <a:t>En </a:t>
            </a:r>
            <a:r>
              <a:rPr lang="es-ES" dirty="0"/>
              <a:t>caso de éxito retorna el número de bytes de la cadena.</a:t>
            </a:r>
          </a:p>
          <a:p>
            <a:pPr marL="0" indent="0">
              <a:buNone/>
            </a:pPr>
            <a:r>
              <a:rPr lang="es-ES" dirty="0"/>
              <a:t>En caso de error, retorna </a:t>
            </a:r>
            <a:r>
              <a:rPr lang="es-ES" b="1" dirty="0"/>
              <a:t>EOF</a:t>
            </a:r>
            <a:r>
              <a:rPr lang="es-ES" dirty="0"/>
              <a:t>.</a:t>
            </a:r>
          </a:p>
          <a:p>
            <a:pPr marL="0" indent="0">
              <a:buNone/>
            </a:pPr>
            <a:r>
              <a:rPr lang="es-ES" dirty="0"/>
              <a:t> </a:t>
            </a:r>
          </a:p>
          <a:p>
            <a:pPr marL="0" indent="0">
              <a:buNone/>
            </a:pPr>
            <a:r>
              <a:rPr lang="es-ES" dirty="0"/>
              <a:t>Esta instrucción no incluye el finalizador </a:t>
            </a:r>
            <a:r>
              <a:rPr lang="es-ES" b="1" dirty="0"/>
              <a:t>'\0'</a:t>
            </a:r>
            <a:r>
              <a:rPr lang="es-ES" dirty="0"/>
              <a:t> al final de la cadena, por lo cual tendremos que agregarlo en la cadena de formatos.</a:t>
            </a:r>
          </a:p>
          <a:p>
            <a:pPr marL="0" indent="0">
              <a:buNone/>
            </a:pPr>
            <a:r>
              <a:rPr lang="es-ES" dirty="0"/>
              <a:t> </a:t>
            </a:r>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26</a:t>
            </a:fld>
            <a:endParaRPr lang="es-ES"/>
          </a:p>
        </p:txBody>
      </p:sp>
    </p:spTree>
    <p:extLst>
      <p:ext uri="{BB962C8B-B14F-4D97-AF65-F5344CB8AC3E}">
        <p14:creationId xmlns:p14="http://schemas.microsoft.com/office/powerpoint/2010/main" val="8253819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#10</a:t>
            </a:r>
            <a:endParaRPr lang="es-ES" dirty="0"/>
          </a:p>
        </p:txBody>
      </p:sp>
      <p:sp>
        <p:nvSpPr>
          <p:cNvPr id="3" name="2 Marcador de contenido"/>
          <p:cNvSpPr>
            <a:spLocks noGrp="1"/>
          </p:cNvSpPr>
          <p:nvPr>
            <p:ph idx="1"/>
          </p:nvPr>
        </p:nvSpPr>
        <p:spPr/>
        <p:txBody>
          <a:bodyPr>
            <a:normAutofit fontScale="70000" lnSpcReduction="20000"/>
          </a:bodyPr>
          <a:lstStyle/>
          <a:p>
            <a:pPr marL="0" indent="0">
              <a:buNone/>
            </a:pPr>
            <a:r>
              <a:rPr lang="es-ES" dirty="0"/>
              <a:t>Este programa genera una tabla con la función matemática:</a:t>
            </a:r>
          </a:p>
          <a:p>
            <a:pPr marL="0" indent="0">
              <a:buNone/>
            </a:pPr>
            <a:r>
              <a:rPr lang="es-ES" dirty="0"/>
              <a:t> </a:t>
            </a:r>
          </a:p>
          <a:p>
            <a:pPr marL="0" indent="0">
              <a:buNone/>
            </a:pPr>
            <a:r>
              <a:rPr lang="es-ES" dirty="0"/>
              <a:t>       F(x) = A.[</a:t>
            </a:r>
            <a:r>
              <a:rPr lang="es-ES" dirty="0" err="1"/>
              <a:t>Sen</a:t>
            </a:r>
            <a:r>
              <a:rPr lang="es-ES" dirty="0"/>
              <a:t>(x)/x]</a:t>
            </a:r>
          </a:p>
          <a:p>
            <a:pPr marL="0" indent="0">
              <a:buNone/>
            </a:pPr>
            <a:r>
              <a:rPr lang="es-ES" dirty="0"/>
              <a:t> </a:t>
            </a:r>
          </a:p>
          <a:p>
            <a:pPr marL="0" indent="0">
              <a:buNone/>
            </a:pPr>
            <a:r>
              <a:rPr lang="es-ES" dirty="0"/>
              <a:t>y lo graba como un archivo de texto con formato utilizando la función:</a:t>
            </a:r>
          </a:p>
          <a:p>
            <a:pPr marL="0" indent="0">
              <a:buNone/>
            </a:pPr>
            <a:r>
              <a:rPr lang="es-ES" dirty="0"/>
              <a:t> </a:t>
            </a:r>
          </a:p>
          <a:p>
            <a:pPr marL="0" indent="0">
              <a:buNone/>
            </a:pPr>
            <a:r>
              <a:rPr lang="es-ES" b="1" dirty="0" err="1"/>
              <a:t>sprintf</a:t>
            </a:r>
            <a:r>
              <a:rPr lang="es-ES" b="1" dirty="0"/>
              <a:t>(</a:t>
            </a:r>
            <a:r>
              <a:rPr lang="es-ES" b="1" dirty="0" err="1"/>
              <a:t>Cad</a:t>
            </a:r>
            <a:r>
              <a:rPr lang="es-ES" b="1" dirty="0"/>
              <a:t>,"...formatos...",Variables). Para darle formato a la fila a guardar</a:t>
            </a:r>
            <a:endParaRPr lang="es-ES" dirty="0"/>
          </a:p>
          <a:p>
            <a:pPr marL="0" indent="0">
              <a:buNone/>
            </a:pPr>
            <a:r>
              <a:rPr lang="es-ES" b="1" dirty="0"/>
              <a:t> </a:t>
            </a:r>
            <a:endParaRPr lang="es-ES" dirty="0"/>
          </a:p>
          <a:p>
            <a:pPr marL="0" indent="0">
              <a:buNone/>
            </a:pPr>
            <a:r>
              <a:rPr lang="es-ES" b="1" dirty="0" err="1"/>
              <a:t>fprintf</a:t>
            </a:r>
            <a:r>
              <a:rPr lang="es-ES" b="1" dirty="0"/>
              <a:t>(</a:t>
            </a:r>
            <a:r>
              <a:rPr lang="es-ES" b="1" dirty="0" err="1"/>
              <a:t>pArchivo</a:t>
            </a:r>
            <a:r>
              <a:rPr lang="es-ES" b="1" dirty="0"/>
              <a:t>,"%s”,</a:t>
            </a:r>
            <a:r>
              <a:rPr lang="es-ES" b="1" dirty="0" err="1"/>
              <a:t>Cad</a:t>
            </a:r>
            <a:r>
              <a:rPr lang="es-ES" b="1" dirty="0"/>
              <a:t>). Para guardar dicha fila en el archivo</a:t>
            </a:r>
            <a:endParaRPr lang="es-ES" dirty="0"/>
          </a:p>
          <a:p>
            <a:pPr marL="0" indent="0">
              <a:buNone/>
            </a:pPr>
            <a:r>
              <a:rPr lang="es-ES" b="1" dirty="0"/>
              <a:t> </a:t>
            </a:r>
            <a:endParaRPr lang="es-ES" dirty="0"/>
          </a:p>
          <a:p>
            <a:pPr marL="0" indent="0">
              <a:buNone/>
            </a:pPr>
            <a:r>
              <a:rPr lang="es-ES" dirty="0"/>
              <a:t> </a:t>
            </a:r>
          </a:p>
          <a:p>
            <a:pPr marL="0" indent="0">
              <a:buNone/>
            </a:pPr>
            <a:r>
              <a:rPr lang="es-ES" dirty="0"/>
              <a:t> </a:t>
            </a:r>
          </a:p>
          <a:p>
            <a:pPr marL="0" indent="0">
              <a:buNone/>
            </a:pPr>
            <a:r>
              <a:rPr lang="es-ES" dirty="0"/>
              <a:t>La idea es importar luego esta Tabla desde Excel y procederá su </a:t>
            </a:r>
            <a:r>
              <a:rPr lang="es-ES" dirty="0" err="1"/>
              <a:t>graficación</a:t>
            </a:r>
            <a:r>
              <a:rPr lang="es-ES" dirty="0"/>
              <a:t>.</a:t>
            </a:r>
          </a:p>
          <a:p>
            <a:pPr marL="0" indent="0">
              <a:buNone/>
            </a:pPr>
            <a:r>
              <a:rPr lang="es-ES" dirty="0"/>
              <a:t> </a:t>
            </a:r>
          </a:p>
          <a:p>
            <a:pPr marL="0" indent="0">
              <a:buNone/>
            </a:pPr>
            <a:r>
              <a:rPr lang="es-ES" b="1" dirty="0"/>
              <a:t>       IMPORTANTE:</a:t>
            </a:r>
            <a:r>
              <a:rPr lang="es-ES" dirty="0"/>
              <a:t> 	Excel no acepta el punto como decimal, sino la coma.</a:t>
            </a:r>
          </a:p>
          <a:p>
            <a:pPr marL="0" indent="0">
              <a:buNone/>
            </a:pPr>
            <a:r>
              <a:rPr lang="es-ES" dirty="0"/>
              <a:t>			Por lo tanto deben convertirse a dicho símbolo.</a:t>
            </a:r>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27</a:t>
            </a:fld>
            <a:endParaRPr lang="es-ES"/>
          </a:p>
        </p:txBody>
      </p:sp>
    </p:spTree>
    <p:extLst>
      <p:ext uri="{BB962C8B-B14F-4D97-AF65-F5344CB8AC3E}">
        <p14:creationId xmlns:p14="http://schemas.microsoft.com/office/powerpoint/2010/main" val="19553070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 #</a:t>
            </a:r>
            <a:r>
              <a:rPr lang="es-AR" dirty="0" smtClean="0"/>
              <a:t>11</a:t>
            </a:r>
            <a:endParaRPr lang="es-ES" dirty="0"/>
          </a:p>
        </p:txBody>
      </p:sp>
      <p:sp>
        <p:nvSpPr>
          <p:cNvPr id="3" name="2 Marcador de contenido"/>
          <p:cNvSpPr>
            <a:spLocks noGrp="1"/>
          </p:cNvSpPr>
          <p:nvPr>
            <p:ph idx="1"/>
          </p:nvPr>
        </p:nvSpPr>
        <p:spPr/>
        <p:txBody>
          <a:bodyPr/>
          <a:lstStyle/>
          <a:p>
            <a:pPr marL="0" indent="0">
              <a:buNone/>
            </a:pPr>
            <a:r>
              <a:rPr lang="es-ES" dirty="0"/>
              <a:t> Este programa abre un archivo existente para agregarle información. Para ello</a:t>
            </a:r>
          </a:p>
          <a:p>
            <a:pPr marL="0" indent="0">
              <a:buNone/>
            </a:pPr>
            <a:r>
              <a:rPr lang="es-ES" dirty="0"/>
              <a:t>       utiliza el parámetro "</a:t>
            </a:r>
            <a:r>
              <a:rPr lang="es-ES" b="1" dirty="0"/>
              <a:t>at</a:t>
            </a:r>
            <a:r>
              <a:rPr lang="es-ES" dirty="0"/>
              <a:t>" en </a:t>
            </a:r>
            <a:r>
              <a:rPr lang="es-ES" dirty="0" err="1"/>
              <a:t>fopen</a:t>
            </a:r>
            <a:r>
              <a:rPr lang="es-ES" dirty="0"/>
              <a:t>( ). Esto hace que el puntero de archivo</a:t>
            </a:r>
          </a:p>
          <a:p>
            <a:pPr marL="0" indent="0">
              <a:buNone/>
            </a:pPr>
            <a:r>
              <a:rPr lang="es-ES" dirty="0"/>
              <a:t>       vaya al final del mismo. Luego abre otro archivo (también existente) y copia</a:t>
            </a:r>
          </a:p>
          <a:p>
            <a:pPr marL="0" indent="0">
              <a:buNone/>
            </a:pPr>
            <a:r>
              <a:rPr lang="es-ES" dirty="0"/>
              <a:t>       su contenido al final del primero.</a:t>
            </a:r>
          </a:p>
          <a:p>
            <a:pPr marL="0" indent="0">
              <a:buNone/>
            </a:pPr>
            <a:r>
              <a:rPr lang="es-ES" dirty="0"/>
              <a:t> </a:t>
            </a:r>
          </a:p>
          <a:p>
            <a:pPr marL="0" indent="0">
              <a:buNone/>
            </a:pPr>
            <a:r>
              <a:rPr lang="es-ES" dirty="0"/>
              <a:t>       </a:t>
            </a:r>
            <a:r>
              <a:rPr lang="es-ES" b="1" dirty="0"/>
              <a:t>NOTA</a:t>
            </a:r>
            <a:r>
              <a:rPr lang="es-ES" dirty="0"/>
              <a:t>: Para verificación se abre el archivo resultante con el Cuaderno de Notas.</a:t>
            </a: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28</a:t>
            </a:fld>
            <a:endParaRPr lang="es-ES"/>
          </a:p>
        </p:txBody>
      </p:sp>
    </p:spTree>
    <p:extLst>
      <p:ext uri="{BB962C8B-B14F-4D97-AF65-F5344CB8AC3E}">
        <p14:creationId xmlns:p14="http://schemas.microsoft.com/office/powerpoint/2010/main" val="2283735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Reposicionar el puntero de archivo al comienzo del mismo</a:t>
            </a:r>
            <a:r>
              <a:rPr lang="es-ES" b="1" dirty="0" smtClean="0"/>
              <a:t>.</a:t>
            </a:r>
            <a:endParaRPr lang="es-ES" dirty="0"/>
          </a:p>
        </p:txBody>
      </p:sp>
      <p:sp>
        <p:nvSpPr>
          <p:cNvPr id="3" name="2 Marcador de contenido"/>
          <p:cNvSpPr>
            <a:spLocks noGrp="1"/>
          </p:cNvSpPr>
          <p:nvPr>
            <p:ph idx="1"/>
          </p:nvPr>
        </p:nvSpPr>
        <p:spPr/>
        <p:txBody>
          <a:bodyPr/>
          <a:lstStyle/>
          <a:p>
            <a:r>
              <a:rPr lang="es-ES" dirty="0"/>
              <a:t> Este programa abre un archivo de texto existente, lee en </a:t>
            </a:r>
            <a:r>
              <a:rPr lang="es-ES" dirty="0" err="1"/>
              <a:t>vacio</a:t>
            </a:r>
            <a:r>
              <a:rPr lang="es-ES" dirty="0"/>
              <a:t> </a:t>
            </a:r>
            <a:r>
              <a:rPr lang="es-ES" dirty="0" smtClean="0"/>
              <a:t>hasta </a:t>
            </a:r>
            <a:r>
              <a:rPr lang="es-ES" dirty="0"/>
              <a:t>el final del mismo y a continuación reposiciona el puntero de </a:t>
            </a:r>
            <a:r>
              <a:rPr lang="es-ES" dirty="0" smtClean="0"/>
              <a:t>archivo </a:t>
            </a:r>
            <a:r>
              <a:rPr lang="es-ES" dirty="0"/>
              <a:t>al comienzo del mismo mediante "</a:t>
            </a:r>
            <a:r>
              <a:rPr lang="es-ES" dirty="0" err="1"/>
              <a:t>rewind</a:t>
            </a:r>
            <a:r>
              <a:rPr lang="es-ES" dirty="0"/>
              <a:t>( )". Procede nuevamente a</a:t>
            </a:r>
          </a:p>
          <a:p>
            <a:r>
              <a:rPr lang="es-ES" smtClean="0"/>
              <a:t>leer </a:t>
            </a:r>
            <a:r>
              <a:rPr lang="es-ES" dirty="0"/>
              <a:t>línea a línea, pero esta vez mostrando por pantalla</a:t>
            </a:r>
            <a:r>
              <a:rPr lang="es-ES" dirty="0" smtClean="0"/>
              <a:t>.</a:t>
            </a:r>
          </a:p>
          <a:p>
            <a:r>
              <a:rPr lang="es-AR" dirty="0" smtClean="0"/>
              <a:t>Ejemplo 12</a:t>
            </a: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29</a:t>
            </a:fld>
            <a:endParaRPr lang="es-ES"/>
          </a:p>
        </p:txBody>
      </p:sp>
    </p:spTree>
    <p:extLst>
      <p:ext uri="{BB962C8B-B14F-4D97-AF65-F5344CB8AC3E}">
        <p14:creationId xmlns:p14="http://schemas.microsoft.com/office/powerpoint/2010/main" val="769770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EL PUNTERO A UN </a:t>
            </a:r>
            <a:r>
              <a:rPr lang="es-ES" dirty="0" smtClean="0"/>
              <a:t>ARCHIVO</a:t>
            </a:r>
            <a:endParaRPr lang="es-ES" dirty="0"/>
          </a:p>
        </p:txBody>
      </p:sp>
      <p:sp>
        <p:nvSpPr>
          <p:cNvPr id="3" name="2 Marcador de contenido"/>
          <p:cNvSpPr>
            <a:spLocks noGrp="1"/>
          </p:cNvSpPr>
          <p:nvPr>
            <p:ph idx="1"/>
          </p:nvPr>
        </p:nvSpPr>
        <p:spPr/>
        <p:txBody>
          <a:bodyPr>
            <a:normAutofit lnSpcReduction="10000"/>
          </a:bodyPr>
          <a:lstStyle/>
          <a:p>
            <a:pPr marL="0" indent="0">
              <a:buNone/>
            </a:pPr>
            <a:r>
              <a:rPr lang="es-ES" dirty="0"/>
              <a:t>El puntero a un archivo es el hilo común que unifica el sistema de E/S con buffer. Un puntero a un archivo es un puntero a una información que define varias cosas sobre él, incluyendo el nombre, el estado y la posición actual del archivo. En esencial identificar un archivo especifico y utilizar la secuencia asociada para dirigir el funcionamiento de las funciones de E/S con buffer.</a:t>
            </a:r>
          </a:p>
          <a:p>
            <a:pPr marL="0" indent="0">
              <a:buNone/>
            </a:pPr>
            <a:r>
              <a:rPr lang="es-ES" dirty="0"/>
              <a:t>Un puntero a un archivo es una variable de tipo puntero a la estructura FILE que se define en "</a:t>
            </a:r>
            <a:r>
              <a:rPr lang="es-ES" dirty="0" err="1"/>
              <a:t>stdio.h</a:t>
            </a:r>
            <a:r>
              <a:rPr lang="es-ES" dirty="0"/>
              <a:t>" para el manejo de archivos. Un programa necesita utilizar punteros a archivos para leer o escribir en los mismos</a:t>
            </a:r>
            <a:endParaRPr lang="es-AR" dirty="0" smtClean="0"/>
          </a:p>
          <a:p>
            <a:r>
              <a:rPr lang="es-AR" dirty="0" smtClean="0"/>
              <a:t>Sintaxis</a:t>
            </a:r>
          </a:p>
          <a:p>
            <a:pPr marL="1051560" lvl="4" indent="0">
              <a:buNone/>
            </a:pPr>
            <a:r>
              <a:rPr lang="es-ES" dirty="0" smtClean="0"/>
              <a:t>	 </a:t>
            </a:r>
            <a:r>
              <a:rPr lang="es-ES" sz="4000" b="1" dirty="0"/>
              <a:t>FILE *F;</a:t>
            </a:r>
            <a:endParaRPr lang="es-ES" sz="4000"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3</a:t>
            </a:fld>
            <a:endParaRPr lang="es-ES"/>
          </a:p>
        </p:txBody>
      </p:sp>
    </p:spTree>
    <p:extLst>
      <p:ext uri="{BB962C8B-B14F-4D97-AF65-F5344CB8AC3E}">
        <p14:creationId xmlns:p14="http://schemas.microsoft.com/office/powerpoint/2010/main" val="3945787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Las funciones más comunes para trabajar con archivos son</a:t>
            </a:r>
            <a:r>
              <a:rPr lang="es-ES" dirty="0" smtClean="0"/>
              <a:t>:</a:t>
            </a:r>
            <a:endParaRPr lang="es-ES" dirty="0"/>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2680348930"/>
              </p:ext>
            </p:extLst>
          </p:nvPr>
        </p:nvGraphicFramePr>
        <p:xfrm>
          <a:off x="899591" y="1772816"/>
          <a:ext cx="6522924" cy="3881616"/>
        </p:xfrm>
        <a:graphic>
          <a:graphicData uri="http://schemas.openxmlformats.org/drawingml/2006/table">
            <a:tbl>
              <a:tblPr firstRow="1" firstCol="1" bandRow="1">
                <a:tableStyleId>{073A0DAA-6AF3-43AB-8588-CEC1D06C72B9}</a:tableStyleId>
              </a:tblPr>
              <a:tblGrid>
                <a:gridCol w="3261462"/>
                <a:gridCol w="3261462"/>
              </a:tblGrid>
              <a:tr h="230946">
                <a:tc>
                  <a:txBody>
                    <a:bodyPr/>
                    <a:lstStyle/>
                    <a:p>
                      <a:pPr algn="just">
                        <a:spcAft>
                          <a:spcPts val="0"/>
                        </a:spcAft>
                      </a:pPr>
                      <a:r>
                        <a:rPr lang="es-ES" sz="1100" dirty="0">
                          <a:effectLst/>
                        </a:rPr>
                        <a:t>Nombre</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dirty="0">
                          <a:effectLst/>
                        </a:rPr>
                        <a:t>Función</a:t>
                      </a:r>
                      <a:endParaRPr lang="es-ES" sz="1100" b="0" dirty="0">
                        <a:effectLst/>
                        <a:latin typeface="Calibri"/>
                        <a:ea typeface="Times New Roman"/>
                        <a:cs typeface="Times New Roman"/>
                      </a:endParaRPr>
                    </a:p>
                  </a:txBody>
                  <a:tcPr marL="68580" marR="68580" marT="0" marB="0"/>
                </a:tc>
              </a:tr>
              <a:tr h="202815">
                <a:tc>
                  <a:txBody>
                    <a:bodyPr/>
                    <a:lstStyle/>
                    <a:p>
                      <a:pPr algn="just">
                        <a:spcAft>
                          <a:spcPts val="0"/>
                        </a:spcAft>
                      </a:pPr>
                      <a:r>
                        <a:rPr lang="es-ES" sz="1100" dirty="0" err="1">
                          <a:effectLst/>
                        </a:rPr>
                        <a:t>fopen</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a:effectLst/>
                        </a:rPr>
                        <a:t>Abre un archivo</a:t>
                      </a:r>
                      <a:endParaRPr lang="es-ES" sz="1100">
                        <a:effectLst/>
                        <a:latin typeface="Calibri"/>
                        <a:ea typeface="Times New Roman"/>
                        <a:cs typeface="Times New Roman"/>
                      </a:endParaRPr>
                    </a:p>
                  </a:txBody>
                  <a:tcPr marL="68580" marR="68580" marT="0" marB="0"/>
                </a:tc>
              </a:tr>
              <a:tr h="202815">
                <a:tc>
                  <a:txBody>
                    <a:bodyPr/>
                    <a:lstStyle/>
                    <a:p>
                      <a:pPr algn="just">
                        <a:spcAft>
                          <a:spcPts val="0"/>
                        </a:spcAft>
                      </a:pPr>
                      <a:r>
                        <a:rPr lang="es-ES" sz="1100" dirty="0" err="1">
                          <a:effectLst/>
                        </a:rPr>
                        <a:t>fclose</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a:effectLst/>
                        </a:rPr>
                        <a:t>Cierra un archivo</a:t>
                      </a:r>
                      <a:endParaRPr lang="es-ES" sz="1100">
                        <a:effectLst/>
                        <a:latin typeface="Calibri"/>
                        <a:ea typeface="Times New Roman"/>
                        <a:cs typeface="Times New Roman"/>
                      </a:endParaRPr>
                    </a:p>
                  </a:txBody>
                  <a:tcPr marL="68580" marR="68580" marT="0" marB="0"/>
                </a:tc>
              </a:tr>
              <a:tr h="405630">
                <a:tc>
                  <a:txBody>
                    <a:bodyPr/>
                    <a:lstStyle/>
                    <a:p>
                      <a:pPr algn="just">
                        <a:spcAft>
                          <a:spcPts val="0"/>
                        </a:spcAft>
                      </a:pPr>
                      <a:r>
                        <a:rPr lang="es-ES" sz="1100" dirty="0" err="1">
                          <a:effectLst/>
                        </a:rPr>
                        <a:t>fgets</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a:effectLst/>
                        </a:rPr>
                        <a:t>Lee una cadena de caracteres de un archivo</a:t>
                      </a:r>
                      <a:endParaRPr lang="es-ES" sz="1100">
                        <a:effectLst/>
                        <a:latin typeface="Calibri"/>
                        <a:ea typeface="Times New Roman"/>
                        <a:cs typeface="Times New Roman"/>
                      </a:endParaRPr>
                    </a:p>
                  </a:txBody>
                  <a:tcPr marL="68580" marR="68580" marT="0" marB="0"/>
                </a:tc>
              </a:tr>
              <a:tr h="405630">
                <a:tc>
                  <a:txBody>
                    <a:bodyPr/>
                    <a:lstStyle/>
                    <a:p>
                      <a:pPr algn="just">
                        <a:spcAft>
                          <a:spcPts val="0"/>
                        </a:spcAft>
                      </a:pPr>
                      <a:r>
                        <a:rPr lang="es-ES" sz="1100" dirty="0" err="1">
                          <a:effectLst/>
                        </a:rPr>
                        <a:t>fputs</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a:effectLst/>
                        </a:rPr>
                        <a:t>Escribe una cadena de caracteres en un archivo</a:t>
                      </a:r>
                      <a:endParaRPr lang="es-ES" sz="1100">
                        <a:effectLst/>
                        <a:latin typeface="Calibri"/>
                        <a:ea typeface="Times New Roman"/>
                        <a:cs typeface="Times New Roman"/>
                      </a:endParaRPr>
                    </a:p>
                  </a:txBody>
                  <a:tcPr marL="68580" marR="68580" marT="0" marB="0"/>
                </a:tc>
              </a:tr>
              <a:tr h="202815">
                <a:tc>
                  <a:txBody>
                    <a:bodyPr/>
                    <a:lstStyle/>
                    <a:p>
                      <a:pPr algn="just">
                        <a:spcAft>
                          <a:spcPts val="0"/>
                        </a:spcAft>
                      </a:pPr>
                      <a:r>
                        <a:rPr lang="es-ES" sz="1100" dirty="0" err="1">
                          <a:effectLst/>
                        </a:rPr>
                        <a:t>putc</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a:effectLst/>
                        </a:rPr>
                        <a:t>Escribe un caractér en un archivo</a:t>
                      </a:r>
                      <a:endParaRPr lang="es-ES" sz="1100">
                        <a:effectLst/>
                        <a:latin typeface="Calibri"/>
                        <a:ea typeface="Times New Roman"/>
                        <a:cs typeface="Times New Roman"/>
                      </a:endParaRPr>
                    </a:p>
                  </a:txBody>
                  <a:tcPr marL="68580" marR="68580" marT="0" marB="0"/>
                </a:tc>
              </a:tr>
              <a:tr h="202815">
                <a:tc>
                  <a:txBody>
                    <a:bodyPr/>
                    <a:lstStyle/>
                    <a:p>
                      <a:pPr algn="just">
                        <a:spcAft>
                          <a:spcPts val="0"/>
                        </a:spcAft>
                      </a:pPr>
                      <a:r>
                        <a:rPr lang="es-ES" sz="1100" dirty="0" err="1">
                          <a:effectLst/>
                        </a:rPr>
                        <a:t>getc</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a:effectLst/>
                        </a:rPr>
                        <a:t>Lee un caractér desde un archivo</a:t>
                      </a:r>
                      <a:endParaRPr lang="es-ES" sz="1100">
                        <a:effectLst/>
                        <a:latin typeface="Calibri"/>
                        <a:ea typeface="Times New Roman"/>
                        <a:cs typeface="Times New Roman"/>
                      </a:endParaRPr>
                    </a:p>
                  </a:txBody>
                  <a:tcPr marL="68580" marR="68580" marT="0" marB="0"/>
                </a:tc>
              </a:tr>
              <a:tr h="202815">
                <a:tc>
                  <a:txBody>
                    <a:bodyPr/>
                    <a:lstStyle/>
                    <a:p>
                      <a:pPr algn="just">
                        <a:spcAft>
                          <a:spcPts val="0"/>
                        </a:spcAft>
                      </a:pPr>
                      <a:r>
                        <a:rPr lang="es-ES" sz="1100" dirty="0" err="1">
                          <a:effectLst/>
                        </a:rPr>
                        <a:t>fseek</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a:effectLst/>
                        </a:rPr>
                        <a:t>Salta al byte especificado en un archivo</a:t>
                      </a:r>
                      <a:endParaRPr lang="es-ES" sz="1100">
                        <a:effectLst/>
                        <a:latin typeface="Calibri"/>
                        <a:ea typeface="Times New Roman"/>
                        <a:cs typeface="Times New Roman"/>
                      </a:endParaRPr>
                    </a:p>
                  </a:txBody>
                  <a:tcPr marL="68580" marR="68580" marT="0" marB="0"/>
                </a:tc>
              </a:tr>
              <a:tr h="202815">
                <a:tc>
                  <a:txBody>
                    <a:bodyPr/>
                    <a:lstStyle/>
                    <a:p>
                      <a:pPr algn="just">
                        <a:spcAft>
                          <a:spcPts val="0"/>
                        </a:spcAft>
                      </a:pPr>
                      <a:r>
                        <a:rPr lang="es-ES" sz="1100" dirty="0" err="1">
                          <a:effectLst/>
                        </a:rPr>
                        <a:t>fprintf</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a:effectLst/>
                        </a:rPr>
                        <a:t>Escribe en un archivo</a:t>
                      </a:r>
                      <a:endParaRPr lang="es-ES" sz="1100">
                        <a:effectLst/>
                        <a:latin typeface="Calibri"/>
                        <a:ea typeface="Times New Roman"/>
                        <a:cs typeface="Times New Roman"/>
                      </a:endParaRPr>
                    </a:p>
                  </a:txBody>
                  <a:tcPr marL="68580" marR="68580" marT="0" marB="0"/>
                </a:tc>
              </a:tr>
              <a:tr h="202815">
                <a:tc>
                  <a:txBody>
                    <a:bodyPr/>
                    <a:lstStyle/>
                    <a:p>
                      <a:pPr algn="just">
                        <a:spcAft>
                          <a:spcPts val="0"/>
                        </a:spcAft>
                      </a:pPr>
                      <a:r>
                        <a:rPr lang="es-ES" sz="1100" dirty="0" err="1">
                          <a:effectLst/>
                        </a:rPr>
                        <a:t>fscanf</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a:effectLst/>
                        </a:rPr>
                        <a:t>Lee de un archivo</a:t>
                      </a:r>
                      <a:endParaRPr lang="es-ES" sz="1100">
                        <a:effectLst/>
                        <a:latin typeface="Calibri"/>
                        <a:ea typeface="Times New Roman"/>
                        <a:cs typeface="Times New Roman"/>
                      </a:endParaRPr>
                    </a:p>
                  </a:txBody>
                  <a:tcPr marL="68580" marR="68580" marT="0" marB="0"/>
                </a:tc>
              </a:tr>
              <a:tr h="405630">
                <a:tc>
                  <a:txBody>
                    <a:bodyPr/>
                    <a:lstStyle/>
                    <a:p>
                      <a:pPr algn="just">
                        <a:spcAft>
                          <a:spcPts val="0"/>
                        </a:spcAft>
                      </a:pPr>
                      <a:r>
                        <a:rPr lang="es-ES" sz="1100" dirty="0" err="1">
                          <a:effectLst/>
                        </a:rPr>
                        <a:t>feof</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a:effectLst/>
                        </a:rPr>
                        <a:t>Devuelve verdadero si se alcanza la marca EOF (fin del archivo)</a:t>
                      </a:r>
                      <a:endParaRPr lang="es-ES" sz="1100">
                        <a:effectLst/>
                        <a:latin typeface="Calibri"/>
                        <a:ea typeface="Times New Roman"/>
                        <a:cs typeface="Times New Roman"/>
                      </a:endParaRPr>
                    </a:p>
                  </a:txBody>
                  <a:tcPr marL="68580" marR="68580" marT="0" marB="0"/>
                </a:tc>
              </a:tr>
              <a:tr h="202815">
                <a:tc>
                  <a:txBody>
                    <a:bodyPr/>
                    <a:lstStyle/>
                    <a:p>
                      <a:pPr algn="just">
                        <a:spcAft>
                          <a:spcPts val="0"/>
                        </a:spcAft>
                      </a:pPr>
                      <a:r>
                        <a:rPr lang="es-ES" sz="1100" dirty="0" err="1">
                          <a:effectLst/>
                        </a:rPr>
                        <a:t>ferror</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a:effectLst/>
                        </a:rPr>
                        <a:t>Devuelve verdadero si a ocurrido un error</a:t>
                      </a:r>
                      <a:endParaRPr lang="es-ES" sz="1100">
                        <a:effectLst/>
                        <a:latin typeface="Calibri"/>
                        <a:ea typeface="Times New Roman"/>
                        <a:cs typeface="Times New Roman"/>
                      </a:endParaRPr>
                    </a:p>
                  </a:txBody>
                  <a:tcPr marL="68580" marR="68580" marT="0" marB="0"/>
                </a:tc>
              </a:tr>
              <a:tr h="405630">
                <a:tc>
                  <a:txBody>
                    <a:bodyPr/>
                    <a:lstStyle/>
                    <a:p>
                      <a:pPr algn="just">
                        <a:spcAft>
                          <a:spcPts val="0"/>
                        </a:spcAft>
                      </a:pPr>
                      <a:r>
                        <a:rPr lang="es-ES" sz="1100" dirty="0" err="1">
                          <a:effectLst/>
                        </a:rPr>
                        <a:t>rewind</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a:effectLst/>
                        </a:rPr>
                        <a:t>Pone el localizador de posición de archivo al comienzo</a:t>
                      </a:r>
                      <a:endParaRPr lang="es-ES" sz="1100">
                        <a:effectLst/>
                        <a:latin typeface="Calibri"/>
                        <a:ea typeface="Times New Roman"/>
                        <a:cs typeface="Times New Roman"/>
                      </a:endParaRPr>
                    </a:p>
                  </a:txBody>
                  <a:tcPr marL="68580" marR="68580" marT="0" marB="0"/>
                </a:tc>
              </a:tr>
              <a:tr h="202815">
                <a:tc>
                  <a:txBody>
                    <a:bodyPr/>
                    <a:lstStyle/>
                    <a:p>
                      <a:pPr algn="just">
                        <a:spcAft>
                          <a:spcPts val="0"/>
                        </a:spcAft>
                      </a:pPr>
                      <a:r>
                        <a:rPr lang="es-ES" sz="1100" dirty="0" err="1">
                          <a:effectLst/>
                        </a:rPr>
                        <a:t>fflush</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a:effectLst/>
                        </a:rPr>
                        <a:t>Vacía un archivo</a:t>
                      </a:r>
                      <a:endParaRPr lang="es-ES" sz="1100">
                        <a:effectLst/>
                        <a:latin typeface="Calibri"/>
                        <a:ea typeface="Times New Roman"/>
                        <a:cs typeface="Times New Roman"/>
                      </a:endParaRPr>
                    </a:p>
                  </a:txBody>
                  <a:tcPr marL="68580" marR="68580" marT="0" marB="0"/>
                </a:tc>
              </a:tr>
              <a:tr h="202815">
                <a:tc>
                  <a:txBody>
                    <a:bodyPr/>
                    <a:lstStyle/>
                    <a:p>
                      <a:pPr algn="just">
                        <a:spcAft>
                          <a:spcPts val="0"/>
                        </a:spcAft>
                      </a:pPr>
                      <a:r>
                        <a:rPr lang="es-ES" sz="1100" dirty="0" err="1">
                          <a:effectLst/>
                        </a:rPr>
                        <a:t>remove</a:t>
                      </a:r>
                      <a:r>
                        <a:rPr lang="es-ES" sz="1100" dirty="0">
                          <a:effectLst/>
                        </a:rPr>
                        <a:t>()</a:t>
                      </a:r>
                      <a:endParaRPr lang="es-ES" sz="1100" b="1" dirty="0">
                        <a:solidFill>
                          <a:schemeClr val="tx1"/>
                        </a:solidFill>
                        <a:effectLst/>
                        <a:latin typeface="Calibri"/>
                        <a:ea typeface="Times New Roman"/>
                        <a:cs typeface="Times New Roman"/>
                      </a:endParaRPr>
                    </a:p>
                  </a:txBody>
                  <a:tcPr marL="68580" marR="68580" marT="0" marB="0"/>
                </a:tc>
                <a:tc>
                  <a:txBody>
                    <a:bodyPr/>
                    <a:lstStyle/>
                    <a:p>
                      <a:pPr algn="just">
                        <a:spcAft>
                          <a:spcPts val="0"/>
                        </a:spcAft>
                      </a:pPr>
                      <a:r>
                        <a:rPr lang="es-ES" sz="1100" dirty="0">
                          <a:effectLst/>
                        </a:rPr>
                        <a:t>Borra un archivo</a:t>
                      </a:r>
                      <a:endParaRPr lang="es-ES" sz="1100" dirty="0">
                        <a:effectLst/>
                        <a:latin typeface="Calibri"/>
                        <a:ea typeface="Times New Roman"/>
                        <a:cs typeface="Times New Roman"/>
                      </a:endParaRPr>
                    </a:p>
                  </a:txBody>
                  <a:tcPr marL="68580" marR="68580" marT="0" marB="0"/>
                </a:tc>
              </a:tr>
            </a:tbl>
          </a:graphicData>
        </a:graphic>
      </p:graphicFrame>
      <p:sp>
        <p:nvSpPr>
          <p:cNvPr id="4" name="3 Marcador de número de diapositiva"/>
          <p:cNvSpPr>
            <a:spLocks noGrp="1"/>
          </p:cNvSpPr>
          <p:nvPr>
            <p:ph type="sldNum" sz="quarter" idx="12"/>
          </p:nvPr>
        </p:nvSpPr>
        <p:spPr/>
        <p:txBody>
          <a:bodyPr/>
          <a:lstStyle/>
          <a:p>
            <a:fld id="{DA7E57A3-C08A-4505-AA75-D7873B70959D}" type="slidenum">
              <a:rPr lang="es-ES" smtClean="0"/>
              <a:t>4</a:t>
            </a:fld>
            <a:endParaRPr lang="es-ES"/>
          </a:p>
        </p:txBody>
      </p:sp>
    </p:spTree>
    <p:extLst>
      <p:ext uri="{BB962C8B-B14F-4D97-AF65-F5344CB8AC3E}">
        <p14:creationId xmlns:p14="http://schemas.microsoft.com/office/powerpoint/2010/main" val="2792889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Trabajando con Archivos</a:t>
            </a:r>
            <a:endParaRPr lang="es-ES" dirty="0"/>
          </a:p>
        </p:txBody>
      </p:sp>
      <p:sp>
        <p:nvSpPr>
          <p:cNvPr id="3" name="2 Marcador de contenido"/>
          <p:cNvSpPr>
            <a:spLocks noGrp="1"/>
          </p:cNvSpPr>
          <p:nvPr>
            <p:ph idx="1"/>
          </p:nvPr>
        </p:nvSpPr>
        <p:spPr/>
        <p:txBody>
          <a:bodyPr/>
          <a:lstStyle/>
          <a:p>
            <a:r>
              <a:rPr lang="es-ES" dirty="0"/>
              <a:t>La secuencia que usaremos para realizar operaciones será la siguiente:</a:t>
            </a:r>
          </a:p>
          <a:p>
            <a:r>
              <a:rPr lang="es-ES" dirty="0"/>
              <a:t>1.	Crear un </a:t>
            </a:r>
            <a:r>
              <a:rPr lang="es-ES" dirty="0" smtClean="0"/>
              <a:t>puntero de </a:t>
            </a:r>
            <a:r>
              <a:rPr lang="es-ES" dirty="0"/>
              <a:t>tipo </a:t>
            </a:r>
            <a:r>
              <a:rPr lang="es-ES" b="1" dirty="0"/>
              <a:t>FILE *</a:t>
            </a:r>
            <a:r>
              <a:rPr lang="es-ES" dirty="0"/>
              <a:t>.</a:t>
            </a:r>
          </a:p>
          <a:p>
            <a:r>
              <a:rPr lang="es-ES" dirty="0"/>
              <a:t>2.	Abrir el archivo utilizando la función </a:t>
            </a:r>
            <a:r>
              <a:rPr lang="es-ES" b="1" dirty="0" err="1"/>
              <a:t>fopen</a:t>
            </a:r>
            <a:r>
              <a:rPr lang="es-ES" b="1" dirty="0"/>
              <a:t>()</a:t>
            </a:r>
            <a:r>
              <a:rPr lang="es-ES" dirty="0"/>
              <a:t> y asignándole el resultado de la llamada a nuestro apuntador.</a:t>
            </a:r>
          </a:p>
          <a:p>
            <a:r>
              <a:rPr lang="es-ES" dirty="0"/>
              <a:t>3.	Hacer las diversas operaciones (lectura, escritura, </a:t>
            </a:r>
            <a:r>
              <a:rPr lang="es-ES" dirty="0" err="1"/>
              <a:t>etc</a:t>
            </a:r>
            <a:r>
              <a:rPr lang="es-ES" dirty="0"/>
              <a:t>).</a:t>
            </a:r>
          </a:p>
          <a:p>
            <a:r>
              <a:rPr lang="es-ES" dirty="0"/>
              <a:t>4.	Cerrar el archivo utilizando la función </a:t>
            </a:r>
            <a:r>
              <a:rPr lang="es-ES" b="1" dirty="0" err="1"/>
              <a:t>fclose</a:t>
            </a:r>
            <a:r>
              <a:rPr lang="es-ES" b="1" dirty="0"/>
              <a:t>()</a:t>
            </a:r>
            <a:r>
              <a:rPr lang="es-ES" dirty="0"/>
              <a:t>.</a:t>
            </a:r>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5</a:t>
            </a:fld>
            <a:endParaRPr lang="es-ES"/>
          </a:p>
        </p:txBody>
      </p:sp>
    </p:spTree>
    <p:extLst>
      <p:ext uri="{BB962C8B-B14F-4D97-AF65-F5344CB8AC3E}">
        <p14:creationId xmlns:p14="http://schemas.microsoft.com/office/powerpoint/2010/main" val="3881793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b="1" u="sng" dirty="0"/>
              <a:t>APERTURA DE UN ARCHIVO</a:t>
            </a:r>
            <a:r>
              <a:rPr lang="es-ES_tradnl" b="1" u="sng" dirty="0" smtClean="0"/>
              <a:t>:</a:t>
            </a:r>
            <a:endParaRPr lang="es-ES" dirty="0"/>
          </a:p>
        </p:txBody>
      </p:sp>
      <p:sp>
        <p:nvSpPr>
          <p:cNvPr id="3" name="2 Marcador de contenido"/>
          <p:cNvSpPr>
            <a:spLocks noGrp="1"/>
          </p:cNvSpPr>
          <p:nvPr>
            <p:ph idx="1"/>
          </p:nvPr>
        </p:nvSpPr>
        <p:spPr/>
        <p:txBody>
          <a:bodyPr/>
          <a:lstStyle/>
          <a:p>
            <a:pPr marL="0" indent="0">
              <a:buNone/>
            </a:pPr>
            <a:r>
              <a:rPr lang="es-ES_tradnl" dirty="0"/>
              <a:t>Para poder operar con un archivo, exista previamente o no, es necesario "abrirlo" mediante la función </a:t>
            </a:r>
            <a:r>
              <a:rPr lang="es-ES_tradnl" b="1" dirty="0" err="1"/>
              <a:t>fopen</a:t>
            </a:r>
            <a:r>
              <a:rPr lang="es-ES_tradnl" b="1" dirty="0"/>
              <a:t>().</a:t>
            </a:r>
            <a:endParaRPr lang="es-ES" dirty="0"/>
          </a:p>
          <a:p>
            <a:pPr marL="0" indent="0">
              <a:buNone/>
            </a:pPr>
            <a:r>
              <a:rPr lang="es-ES_tradnl" dirty="0" smtClean="0"/>
              <a:t>El </a:t>
            </a:r>
            <a:r>
              <a:rPr lang="es-ES_tradnl" dirty="0"/>
              <a:t>prototipo de dicha función es: </a:t>
            </a:r>
            <a:r>
              <a:rPr lang="es-ES_tradnl" b="1" dirty="0"/>
              <a:t>FILE *</a:t>
            </a:r>
            <a:r>
              <a:rPr lang="es-ES_tradnl" b="1" dirty="0" err="1"/>
              <a:t>fopen</a:t>
            </a:r>
            <a:r>
              <a:rPr lang="es-ES_tradnl" b="1" dirty="0"/>
              <a:t> (</a:t>
            </a:r>
            <a:r>
              <a:rPr lang="es-ES_tradnl" b="1" dirty="0" err="1"/>
              <a:t>const</a:t>
            </a:r>
            <a:r>
              <a:rPr lang="es-ES_tradnl" b="1" dirty="0"/>
              <a:t> </a:t>
            </a:r>
            <a:r>
              <a:rPr lang="es-ES_tradnl" b="1" dirty="0" err="1"/>
              <a:t>char</a:t>
            </a:r>
            <a:r>
              <a:rPr lang="es-ES_tradnl" b="1" dirty="0"/>
              <a:t> *</a:t>
            </a:r>
            <a:r>
              <a:rPr lang="es-ES_tradnl" b="1" dirty="0" err="1"/>
              <a:t>filename</a:t>
            </a:r>
            <a:r>
              <a:rPr lang="es-ES_tradnl" b="1" dirty="0"/>
              <a:t>, </a:t>
            </a:r>
            <a:r>
              <a:rPr lang="es-ES_tradnl" b="1" dirty="0" err="1"/>
              <a:t>const</a:t>
            </a:r>
            <a:r>
              <a:rPr lang="es-ES_tradnl" b="1" dirty="0"/>
              <a:t> </a:t>
            </a:r>
            <a:r>
              <a:rPr lang="es-ES_tradnl" b="1" dirty="0" err="1"/>
              <a:t>char</a:t>
            </a:r>
            <a:r>
              <a:rPr lang="es-ES_tradnl" b="1" dirty="0"/>
              <a:t> *</a:t>
            </a:r>
            <a:r>
              <a:rPr lang="es-ES_tradnl" b="1" dirty="0" err="1"/>
              <a:t>mode</a:t>
            </a:r>
            <a:r>
              <a:rPr lang="es-ES_tradnl" b="1" dirty="0"/>
              <a:t>);</a:t>
            </a:r>
            <a:endParaRPr lang="es-ES" dirty="0"/>
          </a:p>
          <a:p>
            <a:pPr marL="0" indent="0">
              <a:buNone/>
            </a:pP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6</a:t>
            </a:fld>
            <a:endParaRPr lang="es-ES"/>
          </a:p>
        </p:txBody>
      </p:sp>
    </p:spTree>
    <p:extLst>
      <p:ext uri="{BB962C8B-B14F-4D97-AF65-F5344CB8AC3E}">
        <p14:creationId xmlns:p14="http://schemas.microsoft.com/office/powerpoint/2010/main" val="2605310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b="1" u="sng" dirty="0"/>
              <a:t>APERTURA DE UN ARCHIVO:</a:t>
            </a: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7</a:t>
            </a:fld>
            <a:endParaRPr lang="es-ES"/>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2614765905"/>
              </p:ext>
            </p:extLst>
          </p:nvPr>
        </p:nvGraphicFramePr>
        <p:xfrm>
          <a:off x="1979712" y="1628800"/>
          <a:ext cx="5292090" cy="2857500"/>
        </p:xfrm>
        <a:graphic>
          <a:graphicData uri="http://schemas.openxmlformats.org/drawingml/2006/table">
            <a:tbl>
              <a:tblPr firstRow="1" firstCol="1" bandRow="1">
                <a:tableStyleId>{073A0DAA-6AF3-43AB-8588-CEC1D06C72B9}</a:tableStyleId>
              </a:tblPr>
              <a:tblGrid>
                <a:gridCol w="1133877"/>
                <a:gridCol w="4158213"/>
              </a:tblGrid>
              <a:tr h="0">
                <a:tc>
                  <a:txBody>
                    <a:bodyPr/>
                    <a:lstStyle/>
                    <a:p>
                      <a:pPr marL="457200" algn="l">
                        <a:lnSpc>
                          <a:spcPts val="1490"/>
                        </a:lnSpc>
                        <a:spcBef>
                          <a:spcPts val="1465"/>
                        </a:spcBef>
                        <a:spcAft>
                          <a:spcPts val="0"/>
                        </a:spcAft>
                      </a:pPr>
                      <a:r>
                        <a:rPr lang="es-ES" sz="1100">
                          <a:effectLst/>
                        </a:rPr>
                        <a:t>Modo</a:t>
                      </a:r>
                      <a:endParaRPr lang="es-ES" sz="1100">
                        <a:effectLst/>
                        <a:latin typeface="Calibri"/>
                        <a:ea typeface="Times New Roman"/>
                        <a:cs typeface="Times New Roman"/>
                      </a:endParaRPr>
                    </a:p>
                  </a:txBody>
                  <a:tcPr marL="68580" marR="68580" marT="0" marB="0"/>
                </a:tc>
                <a:tc>
                  <a:txBody>
                    <a:bodyPr/>
                    <a:lstStyle/>
                    <a:p>
                      <a:pPr marL="457200" algn="l">
                        <a:lnSpc>
                          <a:spcPts val="1490"/>
                        </a:lnSpc>
                        <a:spcBef>
                          <a:spcPts val="1465"/>
                        </a:spcBef>
                        <a:spcAft>
                          <a:spcPts val="0"/>
                        </a:spcAft>
                      </a:pPr>
                      <a:r>
                        <a:rPr lang="es-ES" sz="1100">
                          <a:effectLst/>
                        </a:rPr>
                        <a:t>Significado</a:t>
                      </a:r>
                      <a:endParaRPr lang="es-ES" sz="1100">
                        <a:effectLst/>
                        <a:latin typeface="Calibri"/>
                        <a:ea typeface="Times New Roman"/>
                        <a:cs typeface="Times New Roman"/>
                      </a:endParaRPr>
                    </a:p>
                  </a:txBody>
                  <a:tcPr marL="68580" marR="68580" marT="0" marB="0"/>
                </a:tc>
              </a:tr>
              <a:tr h="0">
                <a:tc>
                  <a:txBody>
                    <a:bodyPr/>
                    <a:lstStyle/>
                    <a:p>
                      <a:pPr marL="457200" algn="l">
                        <a:lnSpc>
                          <a:spcPts val="1490"/>
                        </a:lnSpc>
                        <a:spcBef>
                          <a:spcPts val="1465"/>
                        </a:spcBef>
                        <a:spcAft>
                          <a:spcPts val="0"/>
                        </a:spcAft>
                      </a:pPr>
                      <a:r>
                        <a:rPr lang="es-ES_tradnl" sz="1100">
                          <a:effectLst/>
                        </a:rPr>
                        <a:t>r</a:t>
                      </a:r>
                      <a:endParaRPr lang="es-ES" sz="1100">
                        <a:effectLst/>
                        <a:latin typeface="Calibri"/>
                        <a:ea typeface="Times New Roman"/>
                        <a:cs typeface="Times New Roman"/>
                      </a:endParaRPr>
                    </a:p>
                  </a:txBody>
                  <a:tcPr marL="68580" marR="68580" marT="0" marB="0" anchor="ctr"/>
                </a:tc>
                <a:tc>
                  <a:txBody>
                    <a:bodyPr/>
                    <a:lstStyle/>
                    <a:p>
                      <a:pPr marL="457200" algn="l">
                        <a:lnSpc>
                          <a:spcPts val="1490"/>
                        </a:lnSpc>
                        <a:spcBef>
                          <a:spcPts val="1465"/>
                        </a:spcBef>
                        <a:spcAft>
                          <a:spcPts val="0"/>
                        </a:spcAft>
                      </a:pPr>
                      <a:r>
                        <a:rPr lang="es-ES_tradnl" sz="1100">
                          <a:effectLst/>
                        </a:rPr>
                        <a:t>El archivo se abre para lectura. Si el archivo no existe, se devuelve un puntero nulo.</a:t>
                      </a:r>
                      <a:endParaRPr lang="es-ES" sz="1100">
                        <a:effectLst/>
                        <a:latin typeface="Calibri"/>
                        <a:ea typeface="Times New Roman"/>
                        <a:cs typeface="Times New Roman"/>
                      </a:endParaRPr>
                    </a:p>
                  </a:txBody>
                  <a:tcPr marL="68580" marR="68580" marT="0" marB="0"/>
                </a:tc>
              </a:tr>
              <a:tr h="0">
                <a:tc>
                  <a:txBody>
                    <a:bodyPr/>
                    <a:lstStyle/>
                    <a:p>
                      <a:pPr marL="457200" algn="l">
                        <a:lnSpc>
                          <a:spcPts val="1490"/>
                        </a:lnSpc>
                        <a:spcBef>
                          <a:spcPts val="1465"/>
                        </a:spcBef>
                        <a:spcAft>
                          <a:spcPts val="0"/>
                        </a:spcAft>
                      </a:pPr>
                      <a:r>
                        <a:rPr lang="es-ES_tradnl" sz="1100">
                          <a:effectLst/>
                        </a:rPr>
                        <a:t>W</a:t>
                      </a:r>
                      <a:endParaRPr lang="es-ES" sz="1100">
                        <a:effectLst/>
                        <a:latin typeface="Calibri"/>
                        <a:ea typeface="Times New Roman"/>
                        <a:cs typeface="Times New Roman"/>
                      </a:endParaRPr>
                    </a:p>
                  </a:txBody>
                  <a:tcPr marL="68580" marR="68580" marT="0" marB="0" anchor="ctr"/>
                </a:tc>
                <a:tc>
                  <a:txBody>
                    <a:bodyPr/>
                    <a:lstStyle/>
                    <a:p>
                      <a:pPr marL="457200" algn="l">
                        <a:lnSpc>
                          <a:spcPts val="1490"/>
                        </a:lnSpc>
                        <a:spcBef>
                          <a:spcPts val="1465"/>
                        </a:spcBef>
                        <a:spcAft>
                          <a:spcPts val="0"/>
                        </a:spcAft>
                      </a:pPr>
                      <a:r>
                        <a:rPr lang="es-ES_tradnl" sz="1100">
                          <a:effectLst/>
                        </a:rPr>
                        <a:t>Se crea el archivo para escritura. Si ya existe un archivo con ese nombre, el archivo antiguo será eliminado</a:t>
                      </a:r>
                      <a:endParaRPr lang="es-ES" sz="1100">
                        <a:effectLst/>
                        <a:latin typeface="Calibri"/>
                        <a:ea typeface="Times New Roman"/>
                        <a:cs typeface="Times New Roman"/>
                      </a:endParaRPr>
                    </a:p>
                  </a:txBody>
                  <a:tcPr marL="68580" marR="68580" marT="0" marB="0"/>
                </a:tc>
              </a:tr>
              <a:tr h="0">
                <a:tc>
                  <a:txBody>
                    <a:bodyPr/>
                    <a:lstStyle/>
                    <a:p>
                      <a:pPr marL="457200" algn="l">
                        <a:lnSpc>
                          <a:spcPts val="1490"/>
                        </a:lnSpc>
                        <a:spcBef>
                          <a:spcPts val="1465"/>
                        </a:spcBef>
                        <a:spcAft>
                          <a:spcPts val="0"/>
                        </a:spcAft>
                      </a:pPr>
                      <a:r>
                        <a:rPr lang="es-ES_tradnl" sz="1100">
                          <a:effectLst/>
                        </a:rPr>
                        <a:t>a</a:t>
                      </a:r>
                      <a:endParaRPr lang="es-ES" sz="1100">
                        <a:effectLst/>
                        <a:latin typeface="Calibri"/>
                        <a:ea typeface="Times New Roman"/>
                        <a:cs typeface="Times New Roman"/>
                      </a:endParaRPr>
                    </a:p>
                  </a:txBody>
                  <a:tcPr marL="68580" marR="68580" marT="0" marB="0" anchor="ctr"/>
                </a:tc>
                <a:tc>
                  <a:txBody>
                    <a:bodyPr/>
                    <a:lstStyle/>
                    <a:p>
                      <a:pPr marL="457200" algn="l">
                        <a:lnSpc>
                          <a:spcPts val="1490"/>
                        </a:lnSpc>
                        <a:spcBef>
                          <a:spcPts val="1465"/>
                        </a:spcBef>
                        <a:spcAft>
                          <a:spcPts val="0"/>
                        </a:spcAft>
                      </a:pPr>
                      <a:r>
                        <a:rPr lang="es-ES_tradnl" sz="1100">
                          <a:effectLst/>
                        </a:rPr>
                        <a:t>Si ya existe un archivo con ese nombre, se abre para escritura (al final del archivo). Si no existe, se crea.</a:t>
                      </a:r>
                      <a:endParaRPr lang="es-ES" sz="1100">
                        <a:effectLst/>
                        <a:latin typeface="Calibri"/>
                        <a:ea typeface="Times New Roman"/>
                        <a:cs typeface="Times New Roman"/>
                      </a:endParaRPr>
                    </a:p>
                  </a:txBody>
                  <a:tcPr marL="68580" marR="68580" marT="0" marB="0"/>
                </a:tc>
              </a:tr>
              <a:tr h="0">
                <a:tc>
                  <a:txBody>
                    <a:bodyPr/>
                    <a:lstStyle/>
                    <a:p>
                      <a:pPr marL="457200" algn="l">
                        <a:lnSpc>
                          <a:spcPts val="1490"/>
                        </a:lnSpc>
                        <a:spcBef>
                          <a:spcPts val="1465"/>
                        </a:spcBef>
                        <a:spcAft>
                          <a:spcPts val="0"/>
                        </a:spcAft>
                      </a:pPr>
                      <a:r>
                        <a:rPr lang="es-ES_tradnl" sz="1100">
                          <a:effectLst/>
                        </a:rPr>
                        <a:t>r+</a:t>
                      </a:r>
                      <a:endParaRPr lang="es-ES" sz="1100">
                        <a:effectLst/>
                        <a:latin typeface="Calibri"/>
                        <a:ea typeface="Times New Roman"/>
                        <a:cs typeface="Times New Roman"/>
                      </a:endParaRPr>
                    </a:p>
                  </a:txBody>
                  <a:tcPr marL="68580" marR="68580" marT="0" marB="0" anchor="ctr"/>
                </a:tc>
                <a:tc>
                  <a:txBody>
                    <a:bodyPr/>
                    <a:lstStyle/>
                    <a:p>
                      <a:pPr marL="457200" algn="l">
                        <a:lnSpc>
                          <a:spcPts val="1490"/>
                        </a:lnSpc>
                        <a:spcBef>
                          <a:spcPts val="1465"/>
                        </a:spcBef>
                        <a:spcAft>
                          <a:spcPts val="0"/>
                        </a:spcAft>
                      </a:pPr>
                      <a:r>
                        <a:rPr lang="es-ES_tradnl" sz="1100">
                          <a:effectLst/>
                        </a:rPr>
                        <a:t>Si el archivo existe, se abre para lectura y escritura (al principio del archivo).</a:t>
                      </a:r>
                      <a:endParaRPr lang="es-ES" sz="1100">
                        <a:effectLst/>
                        <a:latin typeface="Calibri"/>
                        <a:ea typeface="Times New Roman"/>
                        <a:cs typeface="Times New Roman"/>
                      </a:endParaRPr>
                    </a:p>
                  </a:txBody>
                  <a:tcPr marL="68580" marR="68580" marT="0" marB="0"/>
                </a:tc>
              </a:tr>
              <a:tr h="0">
                <a:tc>
                  <a:txBody>
                    <a:bodyPr/>
                    <a:lstStyle/>
                    <a:p>
                      <a:pPr marL="457200" algn="l">
                        <a:lnSpc>
                          <a:spcPts val="1490"/>
                        </a:lnSpc>
                        <a:spcBef>
                          <a:spcPts val="1465"/>
                        </a:spcBef>
                        <a:spcAft>
                          <a:spcPts val="0"/>
                        </a:spcAft>
                      </a:pPr>
                      <a:r>
                        <a:rPr lang="es-ES_tradnl" sz="1100">
                          <a:effectLst/>
                        </a:rPr>
                        <a:t>w+</a:t>
                      </a:r>
                      <a:endParaRPr lang="es-ES" sz="1100">
                        <a:effectLst/>
                        <a:latin typeface="Calibri"/>
                        <a:ea typeface="Times New Roman"/>
                        <a:cs typeface="Times New Roman"/>
                      </a:endParaRPr>
                    </a:p>
                  </a:txBody>
                  <a:tcPr marL="68580" marR="68580" marT="0" marB="0" anchor="ctr"/>
                </a:tc>
                <a:tc>
                  <a:txBody>
                    <a:bodyPr/>
                    <a:lstStyle/>
                    <a:p>
                      <a:pPr marL="457200" algn="l">
                        <a:lnSpc>
                          <a:spcPts val="1490"/>
                        </a:lnSpc>
                        <a:spcBef>
                          <a:spcPts val="1465"/>
                        </a:spcBef>
                        <a:spcAft>
                          <a:spcPts val="0"/>
                        </a:spcAft>
                      </a:pPr>
                      <a:r>
                        <a:rPr lang="es-ES_tradnl" sz="1100">
                          <a:effectLst/>
                        </a:rPr>
                        <a:t>Se crea el archivo para lectura y escritura. Si ya existe un archivo con ese nombre, el archivo antiguo será eliminado.</a:t>
                      </a:r>
                      <a:endParaRPr lang="es-ES" sz="1100">
                        <a:effectLst/>
                        <a:latin typeface="Calibri"/>
                        <a:ea typeface="Times New Roman"/>
                        <a:cs typeface="Times New Roman"/>
                      </a:endParaRPr>
                    </a:p>
                  </a:txBody>
                  <a:tcPr marL="68580" marR="68580" marT="0" marB="0"/>
                </a:tc>
              </a:tr>
              <a:tr h="0">
                <a:tc>
                  <a:txBody>
                    <a:bodyPr/>
                    <a:lstStyle/>
                    <a:p>
                      <a:pPr marL="457200" algn="l">
                        <a:lnSpc>
                          <a:spcPts val="1490"/>
                        </a:lnSpc>
                        <a:spcBef>
                          <a:spcPts val="1465"/>
                        </a:spcBef>
                        <a:spcAft>
                          <a:spcPts val="0"/>
                        </a:spcAft>
                      </a:pPr>
                      <a:r>
                        <a:rPr lang="es-ES_tradnl" sz="1100">
                          <a:effectLst/>
                        </a:rPr>
                        <a:t>a+</a:t>
                      </a:r>
                      <a:endParaRPr lang="es-ES" sz="1100">
                        <a:effectLst/>
                        <a:latin typeface="Calibri"/>
                        <a:ea typeface="Times New Roman"/>
                        <a:cs typeface="Times New Roman"/>
                      </a:endParaRPr>
                    </a:p>
                  </a:txBody>
                  <a:tcPr marL="68580" marR="68580" marT="0" marB="0" anchor="ctr"/>
                </a:tc>
                <a:tc>
                  <a:txBody>
                    <a:bodyPr/>
                    <a:lstStyle/>
                    <a:p>
                      <a:pPr marL="457200" algn="l">
                        <a:lnSpc>
                          <a:spcPts val="1490"/>
                        </a:lnSpc>
                        <a:spcBef>
                          <a:spcPts val="1465"/>
                        </a:spcBef>
                        <a:spcAft>
                          <a:spcPts val="0"/>
                        </a:spcAft>
                      </a:pPr>
                      <a:r>
                        <a:rPr lang="es-ES_tradnl" sz="1100" dirty="0">
                          <a:effectLst/>
                        </a:rPr>
                        <a:t>Si el archivo existe, se abre para lectura y escritura (al final del archivo). Si el</a:t>
                      </a:r>
                      <a:br>
                        <a:rPr lang="es-ES_tradnl" sz="1100" dirty="0">
                          <a:effectLst/>
                        </a:rPr>
                      </a:br>
                      <a:r>
                        <a:rPr lang="es-ES_tradnl" sz="1100" dirty="0">
                          <a:effectLst/>
                        </a:rPr>
                        <a:t>archivo no existe, se crea.</a:t>
                      </a:r>
                      <a:endParaRPr lang="es-ES" sz="1100" dirty="0">
                        <a:effectLst/>
                        <a:latin typeface="Calibri"/>
                        <a:ea typeface="Times New Roman"/>
                        <a:cs typeface="Times New Roman"/>
                      </a:endParaRPr>
                    </a:p>
                  </a:txBody>
                  <a:tcPr marL="68580" marR="68580" marT="0" marB="0"/>
                </a:tc>
              </a:tr>
            </a:tbl>
          </a:graphicData>
        </a:graphic>
      </p:graphicFrame>
      <p:sp>
        <p:nvSpPr>
          <p:cNvPr id="8" name="7 Rectángulo"/>
          <p:cNvSpPr/>
          <p:nvPr/>
        </p:nvSpPr>
        <p:spPr>
          <a:xfrm>
            <a:off x="494175" y="4547955"/>
            <a:ext cx="8424936" cy="2308324"/>
          </a:xfrm>
          <a:prstGeom prst="rect">
            <a:avLst/>
          </a:prstGeom>
        </p:spPr>
        <p:txBody>
          <a:bodyPr wrap="square">
            <a:spAutoFit/>
          </a:bodyPr>
          <a:lstStyle/>
          <a:p>
            <a:r>
              <a:rPr lang="es-ES_tradnl" dirty="0"/>
              <a:t>En estos modos no se ha establecido el tipo de archivo, para ello se utilizará t para especificar un archivo de texto o b para binario.</a:t>
            </a:r>
            <a:endParaRPr lang="es-ES" dirty="0"/>
          </a:p>
          <a:p>
            <a:pPr lvl="0"/>
            <a:r>
              <a:rPr lang="es-ES_tradnl" b="1" dirty="0"/>
              <a:t>t: tipo texto, </a:t>
            </a:r>
            <a:r>
              <a:rPr lang="es-ES_tradnl" dirty="0"/>
              <a:t>si no se especifica "t" ni "b", se asume por defecto que es </a:t>
            </a:r>
            <a:r>
              <a:rPr lang="es-ES_tradnl" b="1" dirty="0"/>
              <a:t>"t"</a:t>
            </a:r>
            <a:r>
              <a:rPr lang="es-ES_tradnl" dirty="0"/>
              <a:t>.</a:t>
            </a:r>
            <a:endParaRPr lang="es-ES" dirty="0"/>
          </a:p>
          <a:p>
            <a:pPr lvl="0"/>
            <a:r>
              <a:rPr lang="es-ES_tradnl" b="1" dirty="0"/>
              <a:t>b: tipo binario.</a:t>
            </a:r>
            <a:endParaRPr lang="es-ES" dirty="0"/>
          </a:p>
          <a:p>
            <a:r>
              <a:rPr lang="es-ES_tradnl" dirty="0"/>
              <a:t>Es decir: "</a:t>
            </a:r>
            <a:r>
              <a:rPr lang="es-ES_tradnl" dirty="0" err="1"/>
              <a:t>rt</a:t>
            </a:r>
            <a:r>
              <a:rPr lang="es-ES_tradnl" dirty="0"/>
              <a:t>", "</a:t>
            </a:r>
            <a:r>
              <a:rPr lang="es-ES_tradnl" dirty="0" err="1"/>
              <a:t>wt</a:t>
            </a:r>
            <a:r>
              <a:rPr lang="es-ES_tradnl" dirty="0"/>
              <a:t>", "at", "</a:t>
            </a:r>
            <a:r>
              <a:rPr lang="es-ES_tradnl" dirty="0" err="1"/>
              <a:t>r+t</a:t>
            </a:r>
            <a:r>
              <a:rPr lang="es-ES_tradnl" dirty="0"/>
              <a:t>", "</a:t>
            </a:r>
            <a:r>
              <a:rPr lang="es-ES_tradnl" dirty="0" err="1"/>
              <a:t>w+t</a:t>
            </a:r>
            <a:r>
              <a:rPr lang="es-ES_tradnl" dirty="0"/>
              <a:t>", "</a:t>
            </a:r>
            <a:r>
              <a:rPr lang="es-ES_tradnl" dirty="0" err="1"/>
              <a:t>a+t</a:t>
            </a:r>
            <a:r>
              <a:rPr lang="es-ES_tradnl" dirty="0"/>
              <a:t>" o bien </a:t>
            </a:r>
            <a:r>
              <a:rPr lang="es-ES_tradnl" b="1" dirty="0"/>
              <a:t>"</a:t>
            </a:r>
            <a:r>
              <a:rPr lang="es-ES_tradnl" b="1" dirty="0" err="1"/>
              <a:t>rb</a:t>
            </a:r>
            <a:r>
              <a:rPr lang="es-ES_tradnl" b="1" dirty="0"/>
              <a:t>", "</a:t>
            </a:r>
            <a:r>
              <a:rPr lang="es-ES_tradnl" b="1" dirty="0" err="1"/>
              <a:t>wb</a:t>
            </a:r>
            <a:r>
              <a:rPr lang="es-ES_tradnl" b="1" dirty="0"/>
              <a:t>", "ab", "</a:t>
            </a:r>
            <a:r>
              <a:rPr lang="es-ES_tradnl" b="1" dirty="0" err="1"/>
              <a:t>r+b</a:t>
            </a:r>
            <a:r>
              <a:rPr lang="es-ES_tradnl" b="1" dirty="0"/>
              <a:t>", "</a:t>
            </a:r>
            <a:r>
              <a:rPr lang="es-ES_tradnl" b="1" dirty="0" err="1"/>
              <a:t>w+b</a:t>
            </a:r>
            <a:r>
              <a:rPr lang="es-ES_tradnl" b="1" dirty="0"/>
              <a:t>", "</a:t>
            </a:r>
            <a:r>
              <a:rPr lang="es-ES_tradnl" b="1" dirty="0" err="1"/>
              <a:t>a+b</a:t>
            </a:r>
            <a:r>
              <a:rPr lang="es-ES_tradnl" b="1" dirty="0"/>
              <a:t>"</a:t>
            </a:r>
            <a:endParaRPr lang="es-ES" dirty="0"/>
          </a:p>
          <a:p>
            <a:r>
              <a:rPr lang="es-ES_tradnl" b="1" dirty="0"/>
              <a:t>Nota: </a:t>
            </a:r>
            <a:r>
              <a:rPr lang="es-ES_tradnl" i="1" dirty="0"/>
              <a:t>Sea </a:t>
            </a:r>
            <a:r>
              <a:rPr lang="es-ES_tradnl" dirty="0"/>
              <a:t>cual sea el valor elegido para </a:t>
            </a:r>
            <a:r>
              <a:rPr lang="es-ES_tradnl" dirty="0" err="1"/>
              <a:t>mode</a:t>
            </a:r>
            <a:r>
              <a:rPr lang="es-ES_tradnl" dirty="0"/>
              <a:t>, debe aparecer entre dobles comillas en la llamada a </a:t>
            </a:r>
            <a:r>
              <a:rPr lang="es-ES_tradnl" dirty="0" err="1"/>
              <a:t>fopen</a:t>
            </a:r>
            <a:r>
              <a:rPr lang="es-ES_tradnl" dirty="0"/>
              <a:t>.</a:t>
            </a:r>
            <a:endParaRPr lang="es-ES" dirty="0"/>
          </a:p>
        </p:txBody>
      </p:sp>
    </p:spTree>
    <p:extLst>
      <p:ext uri="{BB962C8B-B14F-4D97-AF65-F5344CB8AC3E}">
        <p14:creationId xmlns:p14="http://schemas.microsoft.com/office/powerpoint/2010/main" val="3764647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b="1" u="sng" dirty="0"/>
              <a:t>CIERRE DE UN </a:t>
            </a:r>
            <a:r>
              <a:rPr lang="es-ES_tradnl" b="1" u="sng" dirty="0" smtClean="0"/>
              <a:t>ARCHIVO</a:t>
            </a:r>
            <a:endParaRPr lang="es-ES" dirty="0"/>
          </a:p>
        </p:txBody>
      </p:sp>
      <p:sp>
        <p:nvSpPr>
          <p:cNvPr id="3" name="2 Marcador de contenido"/>
          <p:cNvSpPr>
            <a:spLocks noGrp="1"/>
          </p:cNvSpPr>
          <p:nvPr>
            <p:ph idx="1"/>
          </p:nvPr>
        </p:nvSpPr>
        <p:spPr/>
        <p:txBody>
          <a:bodyPr>
            <a:normAutofit fontScale="92500"/>
          </a:bodyPr>
          <a:lstStyle/>
          <a:p>
            <a:pPr marL="0" indent="0">
              <a:buNone/>
            </a:pPr>
            <a:r>
              <a:rPr lang="es-ES_tradnl" dirty="0"/>
              <a:t>Es importante cerrar los archivos abiertos antes de abandonar la aplicación. Esta función sirve para eso. Cerrar un archivo almacena los datos que aún están en el buffer de memoria, y actualiza algunos datos de la cabecera del archivo que mantiene el sistema operativo. Además permite que otros programas puedan abrir el archivo para su uso. Muy a menudo, los archivos no pueden ser compartidos por varios programas.</a:t>
            </a:r>
            <a:endParaRPr lang="es-ES" dirty="0"/>
          </a:p>
          <a:p>
            <a:r>
              <a:rPr lang="es-ES_tradnl" dirty="0"/>
              <a:t>Un valor de retorno cero indica que el archivo ha sido correctamente cerrado, si ha habido algún error, el valor de retorno es la constante </a:t>
            </a:r>
            <a:r>
              <a:rPr lang="es-ES_tradnl" b="1" dirty="0"/>
              <a:t>EOF. </a:t>
            </a:r>
            <a:r>
              <a:rPr lang="es-ES_tradnl" dirty="0"/>
              <a:t>El parámetro es un puntero a la estructura FILE del archivo que queremos cerrar.</a:t>
            </a:r>
            <a:endParaRPr lang="es-ES" dirty="0"/>
          </a:p>
          <a:p>
            <a:r>
              <a:rPr lang="es-ES_tradnl" dirty="0"/>
              <a:t>Para cerrar un archivo, se usa la función </a:t>
            </a:r>
            <a:r>
              <a:rPr lang="es-ES_tradnl" b="1" dirty="0" err="1"/>
              <a:t>fclose</a:t>
            </a:r>
            <a:r>
              <a:rPr lang="es-ES_tradnl" b="1" dirty="0"/>
              <a:t>. </a:t>
            </a:r>
            <a:r>
              <a:rPr lang="es-ES_tradnl" dirty="0"/>
              <a:t>Su prototipo es: </a:t>
            </a:r>
            <a:r>
              <a:rPr lang="es-ES_tradnl" b="1" dirty="0" err="1"/>
              <a:t>int</a:t>
            </a:r>
            <a:r>
              <a:rPr lang="es-ES_tradnl" b="1" dirty="0"/>
              <a:t> </a:t>
            </a:r>
            <a:r>
              <a:rPr lang="es-ES_tradnl" b="1" dirty="0" err="1"/>
              <a:t>fclose</a:t>
            </a:r>
            <a:r>
              <a:rPr lang="es-ES_tradnl" b="1" dirty="0"/>
              <a:t>(FILE *</a:t>
            </a:r>
            <a:r>
              <a:rPr lang="es-ES_tradnl" b="1" dirty="0" err="1"/>
              <a:t>fp</a:t>
            </a:r>
            <a:r>
              <a:rPr lang="es-ES_tradnl" b="1" dirty="0"/>
              <a:t>);</a:t>
            </a:r>
            <a:endParaRPr lang="es-ES" dirty="0"/>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8</a:t>
            </a:fld>
            <a:endParaRPr lang="es-ES"/>
          </a:p>
        </p:txBody>
      </p:sp>
    </p:spTree>
    <p:extLst>
      <p:ext uri="{BB962C8B-B14F-4D97-AF65-F5344CB8AC3E}">
        <p14:creationId xmlns:p14="http://schemas.microsoft.com/office/powerpoint/2010/main" val="38347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b="1" u="sng" dirty="0"/>
              <a:t>Ejemplo #1:</a:t>
            </a:r>
            <a:r>
              <a:rPr lang="es-ES_tradnl" b="1" dirty="0"/>
              <a:t> Programa en C para abrir un archivo. </a:t>
            </a:r>
            <a:endParaRPr lang="es-ES" dirty="0"/>
          </a:p>
        </p:txBody>
      </p:sp>
      <p:sp>
        <p:nvSpPr>
          <p:cNvPr id="3" name="2 Marcador de contenido"/>
          <p:cNvSpPr>
            <a:spLocks noGrp="1"/>
          </p:cNvSpPr>
          <p:nvPr>
            <p:ph idx="1"/>
          </p:nvPr>
        </p:nvSpPr>
        <p:spPr/>
        <p:txBody>
          <a:bodyPr>
            <a:normAutofit/>
          </a:bodyPr>
          <a:lstStyle/>
          <a:p>
            <a:r>
              <a:rPr lang="es-ES_tradnl" b="1" dirty="0" smtClean="0"/>
              <a:t>#</a:t>
            </a:r>
            <a:r>
              <a:rPr lang="es-ES_tradnl" b="1" dirty="0" err="1"/>
              <a:t>include</a:t>
            </a:r>
            <a:r>
              <a:rPr lang="es-ES_tradnl" b="1" dirty="0"/>
              <a:t> &lt;</a:t>
            </a:r>
            <a:r>
              <a:rPr lang="es-ES_tradnl" b="1" dirty="0" err="1"/>
              <a:t>stdio.h</a:t>
            </a:r>
            <a:r>
              <a:rPr lang="es-ES_tradnl" b="1" dirty="0"/>
              <a:t>&gt; </a:t>
            </a:r>
            <a:br>
              <a:rPr lang="es-ES_tradnl" b="1" dirty="0"/>
            </a:br>
            <a:r>
              <a:rPr lang="es-ES_tradnl" b="1" dirty="0"/>
              <a:t>#</a:t>
            </a:r>
            <a:r>
              <a:rPr lang="es-ES_tradnl" b="1" dirty="0" err="1"/>
              <a:t>include</a:t>
            </a:r>
            <a:r>
              <a:rPr lang="es-ES_tradnl" b="1" dirty="0"/>
              <a:t> &lt;</a:t>
            </a:r>
            <a:r>
              <a:rPr lang="es-ES_tradnl" b="1" dirty="0" err="1"/>
              <a:t>stdlib.h</a:t>
            </a:r>
            <a:r>
              <a:rPr lang="es-ES_tradnl" b="1" dirty="0"/>
              <a:t>&gt; </a:t>
            </a:r>
            <a:endParaRPr lang="es-ES" dirty="0"/>
          </a:p>
          <a:p>
            <a:r>
              <a:rPr lang="es-ES_tradnl" b="1" dirty="0" err="1"/>
              <a:t>void</a:t>
            </a:r>
            <a:r>
              <a:rPr lang="es-ES_tradnl" b="1" dirty="0"/>
              <a:t> </a:t>
            </a:r>
            <a:r>
              <a:rPr lang="es-ES_tradnl" b="1" dirty="0" err="1"/>
              <a:t>main</a:t>
            </a:r>
            <a:r>
              <a:rPr lang="es-ES_tradnl" b="1" dirty="0"/>
              <a:t>() {</a:t>
            </a:r>
            <a:endParaRPr lang="es-ES" dirty="0"/>
          </a:p>
          <a:p>
            <a:r>
              <a:rPr lang="es-ES_tradnl" b="1" dirty="0"/>
              <a:t>FILE *</a:t>
            </a:r>
            <a:r>
              <a:rPr lang="es-ES_tradnl" b="1" dirty="0" err="1"/>
              <a:t>fp</a:t>
            </a:r>
            <a:r>
              <a:rPr lang="es-ES_tradnl" b="1" dirty="0"/>
              <a:t>;</a:t>
            </a:r>
            <a:endParaRPr lang="es-ES" dirty="0"/>
          </a:p>
          <a:p>
            <a:r>
              <a:rPr lang="es-ES_tradnl" b="1" dirty="0" err="1"/>
              <a:t>fp</a:t>
            </a:r>
            <a:r>
              <a:rPr lang="es-ES_tradnl" b="1" dirty="0"/>
              <a:t>=</a:t>
            </a:r>
            <a:r>
              <a:rPr lang="es-ES_tradnl" b="1" dirty="0" err="1"/>
              <a:t>fopen</a:t>
            </a:r>
            <a:r>
              <a:rPr lang="es-ES_tradnl" b="1" dirty="0"/>
              <a:t>("archivo.</a:t>
            </a:r>
            <a:r>
              <a:rPr lang="es-ES_tradnl" b="1" dirty="0" err="1"/>
              <a:t>txt</a:t>
            </a:r>
            <a:r>
              <a:rPr lang="es-ES_tradnl" b="1" dirty="0"/>
              <a:t>","r");</a:t>
            </a:r>
            <a:endParaRPr lang="es-ES" dirty="0"/>
          </a:p>
          <a:p>
            <a:r>
              <a:rPr lang="es-ES_tradnl" b="1" dirty="0" err="1"/>
              <a:t>if</a:t>
            </a:r>
            <a:r>
              <a:rPr lang="es-ES_tradnl" b="1" dirty="0"/>
              <a:t>(</a:t>
            </a:r>
            <a:r>
              <a:rPr lang="es-ES_tradnl" b="1" dirty="0" err="1"/>
              <a:t>fp</a:t>
            </a:r>
            <a:r>
              <a:rPr lang="es-ES_tradnl" b="1" dirty="0"/>
              <a:t>==NULL){</a:t>
            </a:r>
            <a:br>
              <a:rPr lang="es-ES_tradnl" b="1" dirty="0"/>
            </a:br>
            <a:r>
              <a:rPr lang="es-ES_tradnl" b="1" dirty="0" err="1"/>
              <a:t>printf</a:t>
            </a:r>
            <a:r>
              <a:rPr lang="es-ES_tradnl" b="1" dirty="0"/>
              <a:t>("Error al abrir el archivo para leer");</a:t>
            </a:r>
            <a:br>
              <a:rPr lang="es-ES_tradnl" b="1" dirty="0"/>
            </a:br>
            <a:r>
              <a:rPr lang="es-ES_tradnl" b="1" dirty="0" err="1"/>
              <a:t>exit</a:t>
            </a:r>
            <a:r>
              <a:rPr lang="es-ES_tradnl" b="1" dirty="0"/>
              <a:t>(1); </a:t>
            </a:r>
            <a:br>
              <a:rPr lang="es-ES_tradnl" b="1" dirty="0"/>
            </a:br>
            <a:r>
              <a:rPr lang="es-ES_tradnl" b="1" dirty="0"/>
              <a:t>}</a:t>
            </a:r>
            <a:endParaRPr lang="es-ES" dirty="0"/>
          </a:p>
          <a:p>
            <a:r>
              <a:rPr lang="es-ES_tradnl" b="1" dirty="0" err="1"/>
              <a:t>fclose</a:t>
            </a:r>
            <a:r>
              <a:rPr lang="es-ES_tradnl" b="1" dirty="0"/>
              <a:t>(</a:t>
            </a:r>
            <a:r>
              <a:rPr lang="es-ES_tradnl" b="1" dirty="0" err="1"/>
              <a:t>fp</a:t>
            </a:r>
            <a:r>
              <a:rPr lang="es-ES_tradnl" b="1" dirty="0"/>
              <a:t>);  </a:t>
            </a:r>
            <a:endParaRPr lang="es-ES" dirty="0"/>
          </a:p>
          <a:p>
            <a:r>
              <a:rPr lang="es-ES_tradnl" b="1" dirty="0"/>
              <a:t>}</a:t>
            </a:r>
            <a:endParaRPr lang="es-ES" dirty="0"/>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9</a:t>
            </a:fld>
            <a:endParaRPr lang="es-ES"/>
          </a:p>
        </p:txBody>
      </p:sp>
    </p:spTree>
    <p:extLst>
      <p:ext uri="{BB962C8B-B14F-4D97-AF65-F5344CB8AC3E}">
        <p14:creationId xmlns:p14="http://schemas.microsoft.com/office/powerpoint/2010/main" val="27482886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3650</TotalTime>
  <Words>1504</Words>
  <Application>Microsoft Office PowerPoint</Application>
  <PresentationFormat>Presentación en pantalla (4:3)</PresentationFormat>
  <Paragraphs>316</Paragraphs>
  <Slides>29</Slides>
  <Notes>0</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Claridad</vt:lpstr>
      <vt:lpstr>TALLER DE LENGUAJE I</vt:lpstr>
      <vt:lpstr>MANEJO DE ARCHIVOS EN C.</vt:lpstr>
      <vt:lpstr>EL PUNTERO A UN ARCHIVO</vt:lpstr>
      <vt:lpstr>Las funciones más comunes para trabajar con archivos son:</vt:lpstr>
      <vt:lpstr>Trabajando con Archivos</vt:lpstr>
      <vt:lpstr>APERTURA DE UN ARCHIVO:</vt:lpstr>
      <vt:lpstr>APERTURA DE UN ARCHIVO:</vt:lpstr>
      <vt:lpstr>CIERRE DE UN ARCHIVO</vt:lpstr>
      <vt:lpstr>Ejemplo #1: Programa en C para abrir un archivo. </vt:lpstr>
      <vt:lpstr>Archivos de texto</vt:lpstr>
      <vt:lpstr>Lectura y escritura sin formato de un archivo de texto.</vt:lpstr>
      <vt:lpstr>Lectura y escritura sin formato de un archivo de texto.</vt:lpstr>
      <vt:lpstr>Ejemplo #2: </vt:lpstr>
      <vt:lpstr>Lectura de un archivo de texto con formato.</vt:lpstr>
      <vt:lpstr>Formato fscanf</vt:lpstr>
      <vt:lpstr>Comodines para Formato fscanf</vt:lpstr>
      <vt:lpstr>Ejemplo #3:</vt:lpstr>
      <vt:lpstr>Ejemplo #4</vt:lpstr>
      <vt:lpstr>Ejemplo #5</vt:lpstr>
      <vt:lpstr>Ejemplo #6</vt:lpstr>
      <vt:lpstr>Ejemplo #7</vt:lpstr>
      <vt:lpstr>Ejemplo #8</vt:lpstr>
      <vt:lpstr>Ejemplo #8</vt:lpstr>
      <vt:lpstr>Lectura de un archivo caractér a caractér</vt:lpstr>
      <vt:lpstr>Ejemplo #9: </vt:lpstr>
      <vt:lpstr>Escribir un archivo de texto con formato.</vt:lpstr>
      <vt:lpstr>Ejemplo #10</vt:lpstr>
      <vt:lpstr>Ejemplo #11</vt:lpstr>
      <vt:lpstr>Reposicionar el puntero de archivo al comienzo del mismo.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Fatima</dc:creator>
  <cp:lastModifiedBy>Sergio Guardia</cp:lastModifiedBy>
  <cp:revision>321</cp:revision>
  <dcterms:created xsi:type="dcterms:W3CDTF">2014-05-30T14:34:58Z</dcterms:created>
  <dcterms:modified xsi:type="dcterms:W3CDTF">2016-05-12T08:16:52Z</dcterms:modified>
</cp:coreProperties>
</file>