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85" r:id="rId3"/>
    <p:sldId id="288" r:id="rId4"/>
    <p:sldId id="289" r:id="rId5"/>
    <p:sldId id="286" r:id="rId6"/>
    <p:sldId id="290" r:id="rId7"/>
    <p:sldId id="291" r:id="rId8"/>
    <p:sldId id="292" r:id="rId9"/>
    <p:sldId id="293" r:id="rId10"/>
    <p:sldId id="295" r:id="rId11"/>
    <p:sldId id="294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2BEAC-0810-40BE-B8EC-04E6E87A8F06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31BB4-6796-4139-ADEE-4E1BB4C0CA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6538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4DAA-95DE-4479-A711-8901817B4B49}" type="datetime1">
              <a:rPr lang="es-ES" smtClean="0"/>
              <a:t>18/05/2016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D586-EB79-4066-A118-A5981B3CE6EE}" type="datetime1">
              <a:rPr lang="es-ES" smtClean="0"/>
              <a:t>18/05/2016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D47A-2240-47B6-8778-303DEB0305A1}" type="datetime1">
              <a:rPr lang="es-ES" smtClean="0"/>
              <a:t>18/05/2016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A901-3D92-4104-85E5-176BC6240B06}" type="datetime1">
              <a:rPr lang="es-ES" smtClean="0"/>
              <a:t>18/05/2016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4FAD-A2AC-4731-A9FB-4A8126C8A75D}" type="datetime1">
              <a:rPr lang="es-ES" smtClean="0"/>
              <a:t>18/05/2016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7AA5-279B-4A27-BAEC-3312E859B8D7}" type="datetime1">
              <a:rPr lang="es-ES" smtClean="0"/>
              <a:t>18/05/2016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32FF-BAB0-4EAF-9566-01557111FB2C}" type="datetime1">
              <a:rPr lang="es-ES" smtClean="0"/>
              <a:t>18/05/2016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4BE5-F62C-42C4-9577-33FFB387EAD7}" type="datetime1">
              <a:rPr lang="es-ES" smtClean="0"/>
              <a:t>18/05/2016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9735-19B6-410F-9CD7-D4C53D1A56AD}" type="datetime1">
              <a:rPr lang="es-ES" smtClean="0"/>
              <a:t>18/05/2016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87D0-FE74-4E9E-800E-AE42A95B110D}" type="datetime1">
              <a:rPr lang="es-ES" smtClean="0"/>
              <a:t>18/05/2016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041-0687-45B4-AC2C-04D16AF2E761}" type="datetime1">
              <a:rPr lang="es-ES" smtClean="0"/>
              <a:t>18/05/2016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78D4940-44AC-44BA-8BFC-A7DC81333790}" type="datetime1">
              <a:rPr lang="es-ES" smtClean="0"/>
              <a:t>18/05/2016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sz="4800" dirty="0" smtClean="0"/>
              <a:t>TALLER DE LENGUAJE I</a:t>
            </a:r>
            <a:endParaRPr lang="es-ES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74632" cy="244408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s-AR" sz="3000" b="1" dirty="0" smtClean="0">
                <a:solidFill>
                  <a:schemeClr val="tx2"/>
                </a:solidFill>
              </a:rPr>
              <a:t>SEXTA </a:t>
            </a:r>
            <a:r>
              <a:rPr lang="es-AR" sz="3000" b="1" dirty="0" smtClean="0">
                <a:solidFill>
                  <a:schemeClr val="tx2"/>
                </a:solidFill>
              </a:rPr>
              <a:t>CLASE </a:t>
            </a:r>
            <a:r>
              <a:rPr lang="es-AR" sz="3000" b="1" dirty="0" smtClean="0">
                <a:solidFill>
                  <a:schemeClr val="tx2"/>
                </a:solidFill>
              </a:rPr>
              <a:t>2016</a:t>
            </a:r>
          </a:p>
          <a:p>
            <a:pPr algn="ctr">
              <a:defRPr/>
            </a:pPr>
            <a:r>
              <a:rPr lang="es-AR" b="1" dirty="0" smtClean="0">
                <a:solidFill>
                  <a:schemeClr val="tx2"/>
                </a:solidFill>
              </a:rPr>
              <a:t>Temas</a:t>
            </a:r>
          </a:p>
          <a:p>
            <a:pPr algn="ctr">
              <a:defRPr/>
            </a:pPr>
            <a:r>
              <a:rPr lang="es-AR" b="1" i="1" dirty="0" smtClean="0">
                <a:solidFill>
                  <a:schemeClr val="tx2">
                    <a:lumMod val="75000"/>
                  </a:schemeClr>
                </a:solidFill>
              </a:rPr>
              <a:t>Manejo de Archivos en C</a:t>
            </a:r>
          </a:p>
          <a:p>
            <a:pPr marL="342900" indent="-342900" algn="ctr">
              <a:buFont typeface="Arial" panose="020B0604020202020204" pitchFamily="34" charset="0"/>
              <a:buChar char="•"/>
              <a:defRPr/>
            </a:pPr>
            <a:r>
              <a:rPr lang="es-AR" b="1" i="1" dirty="0" smtClean="0">
                <a:solidFill>
                  <a:schemeClr val="tx2">
                    <a:lumMod val="75000"/>
                  </a:schemeClr>
                </a:solidFill>
              </a:rPr>
              <a:t>Archivos </a:t>
            </a:r>
            <a:r>
              <a:rPr lang="es-AR" b="1" i="1" dirty="0" smtClean="0">
                <a:solidFill>
                  <a:schemeClr val="tx2">
                    <a:lumMod val="75000"/>
                  </a:schemeClr>
                </a:solidFill>
              </a:rPr>
              <a:t>Binarios</a:t>
            </a:r>
            <a:endParaRPr lang="es-ES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52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Las funciones más comunes para trabajar con archivos </a:t>
            </a:r>
            <a:r>
              <a:rPr lang="es-ES" dirty="0" smtClean="0"/>
              <a:t>binarios son:</a:t>
            </a:r>
            <a:endParaRPr lang="es-ES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899591" y="1833497"/>
          <a:ext cx="7128792" cy="377828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564396"/>
                <a:gridCol w="3564396"/>
              </a:tblGrid>
              <a:tr h="4691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Nombre</a:t>
                      </a:r>
                      <a:endParaRPr lang="es-ES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Función</a:t>
                      </a:r>
                      <a:endParaRPr lang="es-ES" sz="2000" b="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19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fseek</a:t>
                      </a:r>
                      <a:r>
                        <a:rPr lang="es-AR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Salta al byte especificado en un archivo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832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ftell</a:t>
                      </a:r>
                      <a:r>
                        <a:rPr lang="es-AR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Retorna a cuántos bytes del origen se encuentra el puntero del archivo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239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putw</a:t>
                      </a:r>
                      <a:r>
                        <a:rPr lang="es-AR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Escribe un nro. entero en un archivo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239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getw</a:t>
                      </a:r>
                      <a:r>
                        <a:rPr lang="es-AR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Lee un nro. entero de un archivo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09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 </a:t>
            </a:r>
            <a:r>
              <a:rPr lang="en-US" b="1" dirty="0" err="1"/>
              <a:t>función</a:t>
            </a:r>
            <a:r>
              <a:rPr lang="en-US" dirty="0"/>
              <a:t> </a:t>
            </a:r>
            <a:r>
              <a:rPr lang="en-US" b="1" dirty="0" err="1"/>
              <a:t>fseek</a:t>
            </a:r>
            <a:r>
              <a:rPr lang="en-US" b="1" dirty="0"/>
              <a:t>():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AR" dirty="0" smtClean="0"/>
              <a:t>Esta </a:t>
            </a:r>
            <a:r>
              <a:rPr lang="es-AR" dirty="0"/>
              <a:t>función sirve para situar el cursor del fichero para leer o escribir en el lugar deseado.</a:t>
            </a:r>
            <a:endParaRPr lang="en-US" dirty="0"/>
          </a:p>
          <a:p>
            <a:pPr marL="0" indent="0">
              <a:buNone/>
            </a:pPr>
            <a:r>
              <a:rPr lang="es-AR" dirty="0"/>
              <a:t>El valor de retorno es cero si la función tuvo éxito, y un valor distinto de cero si hubo algún error.</a:t>
            </a:r>
            <a:endParaRPr lang="en-US" dirty="0"/>
          </a:p>
          <a:p>
            <a:pPr marL="0" indent="0">
              <a:buNone/>
            </a:pPr>
            <a:r>
              <a:rPr lang="es-AR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Sintaxis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s-AR" b="1" dirty="0" err="1"/>
              <a:t>int</a:t>
            </a:r>
            <a:r>
              <a:rPr lang="es-AR" b="1" dirty="0"/>
              <a:t> </a:t>
            </a:r>
            <a:r>
              <a:rPr lang="es-AR" b="1" dirty="0" err="1"/>
              <a:t>fseek</a:t>
            </a:r>
            <a:r>
              <a:rPr lang="es-AR" b="1" dirty="0"/>
              <a:t>(FILE *</a:t>
            </a:r>
            <a:r>
              <a:rPr lang="es-AR" b="1" dirty="0" err="1"/>
              <a:t>pArchivo</a:t>
            </a:r>
            <a:r>
              <a:rPr lang="es-AR" b="1" dirty="0"/>
              <a:t>, </a:t>
            </a:r>
            <a:r>
              <a:rPr lang="es-AR" b="1" dirty="0" err="1"/>
              <a:t>long</a:t>
            </a:r>
            <a:r>
              <a:rPr lang="es-AR" b="1" dirty="0"/>
              <a:t> </a:t>
            </a:r>
            <a:r>
              <a:rPr lang="es-AR" b="1" dirty="0" err="1"/>
              <a:t>int</a:t>
            </a:r>
            <a:r>
              <a:rPr lang="es-AR" b="1" dirty="0"/>
              <a:t> desplazamiento, </a:t>
            </a:r>
            <a:r>
              <a:rPr lang="es-AR" b="1" dirty="0" err="1"/>
              <a:t>int</a:t>
            </a:r>
            <a:r>
              <a:rPr lang="es-AR" b="1" dirty="0"/>
              <a:t> origen);</a:t>
            </a:r>
            <a:r>
              <a:rPr lang="es-AR" dirty="0"/>
              <a:t> </a:t>
            </a:r>
            <a:endParaRPr lang="en-US" dirty="0"/>
          </a:p>
          <a:p>
            <a:pPr marL="0" indent="0">
              <a:buNone/>
            </a:pPr>
            <a:r>
              <a:rPr lang="es-AR" dirty="0"/>
              <a:t> </a:t>
            </a:r>
            <a:endParaRPr lang="en-US" dirty="0"/>
          </a:p>
          <a:p>
            <a:pPr marL="0" indent="0">
              <a:buNone/>
            </a:pPr>
            <a:r>
              <a:rPr lang="es-AR" dirty="0"/>
              <a:t>Los parámetros de entrada son: un puntero a una estructura FILE </a:t>
            </a:r>
            <a:r>
              <a:rPr lang="es-AR" dirty="0" err="1"/>
              <a:t>derchivo</a:t>
            </a:r>
            <a:r>
              <a:rPr lang="es-AR" dirty="0"/>
              <a:t>  en el que queremos cambiar el cursor de lectura/escritura, el valor del desplazamiento y el punto de origen desde el que se calculará el desplazamiento.</a:t>
            </a:r>
            <a:endParaRPr lang="en-US" dirty="0"/>
          </a:p>
          <a:p>
            <a:pPr marL="0" indent="0">
              <a:buNone/>
            </a:pPr>
            <a:r>
              <a:rPr lang="es-AR" dirty="0"/>
              <a:t> </a:t>
            </a:r>
            <a:endParaRPr lang="en-US" dirty="0"/>
          </a:p>
          <a:p>
            <a:pPr marL="0" indent="0">
              <a:buNone/>
            </a:pPr>
            <a:r>
              <a:rPr lang="es-AR" dirty="0"/>
              <a:t>El parámetro origen puede tener tres posibles valores:</a:t>
            </a:r>
            <a:endParaRPr lang="en-US" dirty="0"/>
          </a:p>
          <a:p>
            <a:pPr marL="0" indent="0">
              <a:buNone/>
            </a:pPr>
            <a:r>
              <a:rPr lang="es-AR" dirty="0"/>
              <a:t>1. </a:t>
            </a:r>
            <a:r>
              <a:rPr lang="es-AR" b="1" dirty="0"/>
              <a:t>SEEK_SET</a:t>
            </a:r>
            <a:r>
              <a:rPr lang="es-AR" dirty="0"/>
              <a:t> el desplazamiento se cuenta desde el principio del fichero. El primer byte del fichero tiene un desplazamiento cero.</a:t>
            </a:r>
            <a:endParaRPr lang="en-US" dirty="0"/>
          </a:p>
          <a:p>
            <a:pPr marL="0" indent="0">
              <a:buNone/>
            </a:pPr>
            <a:r>
              <a:rPr lang="es-AR" dirty="0"/>
              <a:t>2. </a:t>
            </a:r>
            <a:r>
              <a:rPr lang="es-AR" b="1" dirty="0"/>
              <a:t>SEEK_CUR</a:t>
            </a:r>
            <a:r>
              <a:rPr lang="es-AR" dirty="0"/>
              <a:t> el desplazamiento se cuenta desde la posición actual del cursor.</a:t>
            </a:r>
            <a:endParaRPr lang="en-US" dirty="0"/>
          </a:p>
          <a:p>
            <a:pPr marL="0" indent="0">
              <a:buNone/>
            </a:pPr>
            <a:r>
              <a:rPr lang="es-AR" dirty="0"/>
              <a:t>3. </a:t>
            </a:r>
            <a:r>
              <a:rPr lang="es-AR" b="1" dirty="0"/>
              <a:t>SEEK_END</a:t>
            </a:r>
            <a:r>
              <a:rPr lang="es-AR" dirty="0"/>
              <a:t> el desplazamiento se cuenta desde el final del fichero.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9300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La Función </a:t>
            </a:r>
            <a:r>
              <a:rPr lang="es-AR" b="1" dirty="0" err="1"/>
              <a:t>ftell</a:t>
            </a:r>
            <a:r>
              <a:rPr lang="es-AR" b="1" dirty="0" smtClean="0"/>
              <a:t>():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La función </a:t>
            </a:r>
            <a:r>
              <a:rPr lang="es-AR" dirty="0" err="1"/>
              <a:t>ftell</a:t>
            </a:r>
            <a:r>
              <a:rPr lang="es-AR" dirty="0"/>
              <a:t> sirve para averiguar la posición actual del cursor de lectura/</a:t>
            </a:r>
            <a:r>
              <a:rPr lang="es-AR" dirty="0" err="1"/>
              <a:t>excritura</a:t>
            </a:r>
            <a:r>
              <a:rPr lang="es-AR" dirty="0"/>
              <a:t> de un fichero.</a:t>
            </a:r>
            <a:endParaRPr lang="en-US" dirty="0"/>
          </a:p>
          <a:p>
            <a:pPr marL="0" indent="0">
              <a:buNone/>
            </a:pPr>
            <a:r>
              <a:rPr lang="es-AR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Sintaxis</a:t>
            </a:r>
            <a:r>
              <a:rPr lang="en-US" b="1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long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ftell</a:t>
            </a:r>
            <a:r>
              <a:rPr lang="en-US" b="1" dirty="0"/>
              <a:t>(FILE *</a:t>
            </a:r>
            <a:r>
              <a:rPr lang="en-US" b="1" dirty="0" err="1"/>
              <a:t>pArchivo</a:t>
            </a:r>
            <a:r>
              <a:rPr lang="en-US" b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s-AR" dirty="0"/>
              <a:t>El valor de retorno será esa posición, o -1 si hay algún error.</a:t>
            </a:r>
            <a:endParaRPr lang="en-US" dirty="0"/>
          </a:p>
          <a:p>
            <a:pPr marL="0" indent="0">
              <a:buNone/>
            </a:pPr>
            <a:r>
              <a:rPr lang="es-AR" dirty="0"/>
              <a:t>El parámetro de entrada es un puntero a una estructura FILE del Archivo del que queremos leer la posición del cursor de lectura/escritura.</a:t>
            </a:r>
            <a:endParaRPr lang="en-US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6109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/>
              <a:t>Función</a:t>
            </a:r>
            <a:r>
              <a:rPr lang="es-AR" dirty="0"/>
              <a:t> </a:t>
            </a:r>
            <a:r>
              <a:rPr lang="es-AR" b="1" dirty="0" err="1"/>
              <a:t>putw</a:t>
            </a:r>
            <a:r>
              <a:rPr lang="es-AR" b="1" dirty="0" smtClean="0"/>
              <a:t>():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Escribe un nro. entero en un archivo.</a:t>
            </a:r>
            <a:endParaRPr lang="en-US" dirty="0"/>
          </a:p>
          <a:p>
            <a:pPr marL="0" indent="0">
              <a:buNone/>
            </a:pPr>
            <a:r>
              <a:rPr lang="es-AR" dirty="0"/>
              <a:t>Esta función no espera ni genera ninguna alineación especial en el archivo.</a:t>
            </a:r>
            <a:endParaRPr lang="en-US" dirty="0"/>
          </a:p>
          <a:p>
            <a:pPr marL="0" indent="0">
              <a:buNone/>
            </a:pPr>
            <a:r>
              <a:rPr lang="es-AR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Sintaxis</a:t>
            </a:r>
            <a:r>
              <a:rPr lang="en-US" b="1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putw</a:t>
            </a:r>
            <a:r>
              <a:rPr lang="en-US" b="1" dirty="0"/>
              <a:t> ( </a:t>
            </a:r>
            <a:r>
              <a:rPr lang="en-US" b="1" dirty="0" err="1"/>
              <a:t>int</a:t>
            </a:r>
            <a:r>
              <a:rPr lang="en-US" b="1" dirty="0"/>
              <a:t> w, FILE *</a:t>
            </a:r>
            <a:r>
              <a:rPr lang="en-US" b="1" dirty="0" err="1"/>
              <a:t>pArchivo</a:t>
            </a:r>
            <a:r>
              <a:rPr lang="en-US" b="1" dirty="0"/>
              <a:t> 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       </a:t>
            </a:r>
            <a:r>
              <a:rPr lang="es-AR" b="1" dirty="0" err="1"/>
              <a:t>Exito</a:t>
            </a:r>
            <a:r>
              <a:rPr lang="es-AR" b="1" dirty="0"/>
              <a:t> --&gt; retorna el entero w.</a:t>
            </a:r>
            <a:endParaRPr lang="en-US" dirty="0"/>
          </a:p>
          <a:p>
            <a:pPr marL="0" indent="0">
              <a:buNone/>
            </a:pPr>
            <a:r>
              <a:rPr lang="es-AR" b="1" dirty="0"/>
              <a:t>       Fallo --&gt; retorna EOF (valor -1)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4382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/>
              <a:t>Función</a:t>
            </a:r>
            <a:r>
              <a:rPr lang="es-AR" dirty="0"/>
              <a:t> </a:t>
            </a:r>
            <a:r>
              <a:rPr lang="es-AR" b="1" dirty="0" err="1"/>
              <a:t>getw</a:t>
            </a:r>
            <a:r>
              <a:rPr lang="es-AR" b="1" dirty="0" smtClean="0"/>
              <a:t>():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Lee un nro. entero en un archivo generado con </a:t>
            </a:r>
            <a:r>
              <a:rPr lang="es-AR" b="1" dirty="0" err="1" smtClean="0"/>
              <a:t>putw</a:t>
            </a:r>
            <a:r>
              <a:rPr lang="es-AR" b="1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s-AR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s-AR" b="1" dirty="0"/>
              <a:t>Sintaxis:</a:t>
            </a:r>
            <a:endParaRPr lang="en-US" dirty="0"/>
          </a:p>
          <a:p>
            <a:pPr marL="0" indent="0">
              <a:buNone/>
            </a:pPr>
            <a:r>
              <a:rPr lang="es-AR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s-AR" b="1" dirty="0" err="1"/>
              <a:t>int</a:t>
            </a:r>
            <a:r>
              <a:rPr lang="es-AR" b="1" dirty="0"/>
              <a:t> </a:t>
            </a:r>
            <a:r>
              <a:rPr lang="es-AR" b="1" dirty="0" err="1"/>
              <a:t>getw</a:t>
            </a:r>
            <a:r>
              <a:rPr lang="es-AR" b="1" dirty="0"/>
              <a:t>( FILE *</a:t>
            </a:r>
            <a:r>
              <a:rPr lang="es-AR" b="1" dirty="0" err="1"/>
              <a:t>stream</a:t>
            </a:r>
            <a:r>
              <a:rPr lang="es-AR" b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s-AR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s-AR" b="1" dirty="0"/>
              <a:t>       </a:t>
            </a:r>
            <a:r>
              <a:rPr lang="es-AR" b="1" dirty="0" err="1"/>
              <a:t>Exito</a:t>
            </a:r>
            <a:r>
              <a:rPr lang="es-AR" b="1" dirty="0"/>
              <a:t> --&gt; retorna el entero w.</a:t>
            </a:r>
            <a:endParaRPr lang="en-US" dirty="0"/>
          </a:p>
          <a:p>
            <a:pPr marL="0" indent="0">
              <a:buNone/>
            </a:pPr>
            <a:r>
              <a:rPr lang="es-AR" b="1" dirty="0"/>
              <a:t>       Fallo --&gt; retorna EOF (valor -1)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3770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Ejemplo #</a:t>
            </a:r>
            <a:r>
              <a:rPr lang="es-AR" dirty="0" smtClean="0"/>
              <a:t>4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 </a:t>
            </a:r>
            <a:endParaRPr lang="en-US" dirty="0"/>
          </a:p>
          <a:p>
            <a:pPr marL="0" indent="0">
              <a:buNone/>
            </a:pPr>
            <a:r>
              <a:rPr lang="es-AR" dirty="0"/>
              <a:t>Este programa genera una lista de enteros en un archivo y luego los lee utilizando las </a:t>
            </a:r>
            <a:r>
              <a:rPr lang="es-AR" dirty="0" err="1"/>
              <a:t>fns</a:t>
            </a:r>
            <a:r>
              <a:rPr lang="es-AR" dirty="0"/>
              <a:t> </a:t>
            </a:r>
            <a:r>
              <a:rPr lang="es-AR" dirty="0" err="1"/>
              <a:t>getw</a:t>
            </a:r>
            <a:r>
              <a:rPr lang="es-AR" dirty="0"/>
              <a:t>() y </a:t>
            </a:r>
            <a:r>
              <a:rPr lang="es-AR" dirty="0" err="1"/>
              <a:t>putw</a:t>
            </a:r>
            <a:r>
              <a:rPr lang="es-AR" dirty="0"/>
              <a:t>():</a:t>
            </a:r>
            <a:endParaRPr lang="en-US" dirty="0"/>
          </a:p>
          <a:p>
            <a:pPr marL="0" indent="0">
              <a:buNone/>
            </a:pPr>
            <a:r>
              <a:rPr lang="es-AR" dirty="0"/>
              <a:t> </a:t>
            </a:r>
            <a:endParaRPr lang="en-US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5645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Ejemplo #6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Convertir </a:t>
            </a:r>
            <a:r>
              <a:rPr lang="es-AR" dirty="0"/>
              <a:t>un archivo de texto con formato en un archivo </a:t>
            </a:r>
            <a:r>
              <a:rPr lang="es-AR" dirty="0" smtClean="0"/>
              <a:t>binario</a:t>
            </a:r>
            <a:endParaRPr lang="en-US" dirty="0"/>
          </a:p>
          <a:p>
            <a:pPr marL="0" indent="0">
              <a:buNone/>
            </a:pPr>
            <a:r>
              <a:rPr lang="es-AR" dirty="0"/>
              <a:t>Este programa lee un archivo de texto con formato utilizando la función </a:t>
            </a:r>
            <a:r>
              <a:rPr lang="es-AR" b="1" dirty="0" err="1"/>
              <a:t>fscanf</a:t>
            </a:r>
            <a:r>
              <a:rPr lang="es-AR" b="1" dirty="0"/>
              <a:t>( )</a:t>
            </a:r>
            <a:r>
              <a:rPr lang="es-AR" dirty="0"/>
              <a:t> y lo convierte en un archivo binario mediante la función </a:t>
            </a:r>
            <a:r>
              <a:rPr lang="es-AR" b="1" dirty="0" err="1"/>
              <a:t>fwrite</a:t>
            </a:r>
            <a:r>
              <a:rPr lang="es-AR" b="1" dirty="0"/>
              <a:t>( )</a:t>
            </a:r>
            <a:r>
              <a:rPr lang="es-AR" dirty="0"/>
              <a:t>. Como elemento intermediario emplea una estructura (que será el registro lógico) y la irá almacenando para cada registro leído. Es decir, ahora tendremos un nuevo registro lógico (siempre de la misma medida), que será la estructura.</a:t>
            </a:r>
            <a:endParaRPr lang="en-US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958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Ejemplo #</a:t>
            </a:r>
            <a:r>
              <a:rPr lang="es-AR" dirty="0" smtClean="0"/>
              <a:t>7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Leer </a:t>
            </a:r>
            <a:r>
              <a:rPr lang="es-AR" b="1" dirty="0"/>
              <a:t>aleatoriamente un archivo binario</a:t>
            </a:r>
            <a:r>
              <a:rPr lang="es-AR" dirty="0"/>
              <a:t>, o sea saltando a registros remotos:</a:t>
            </a:r>
            <a:endParaRPr lang="en-US" dirty="0"/>
          </a:p>
          <a:p>
            <a:pPr marL="0" indent="0">
              <a:buNone/>
            </a:pPr>
            <a:r>
              <a:rPr lang="es-AR" dirty="0"/>
              <a:t> </a:t>
            </a:r>
            <a:endParaRPr lang="en-US" dirty="0"/>
          </a:p>
          <a:p>
            <a:pPr marL="0" indent="0">
              <a:buNone/>
            </a:pPr>
            <a:r>
              <a:rPr lang="es-AR" dirty="0"/>
              <a:t>Este programa lee de manera </a:t>
            </a:r>
            <a:r>
              <a:rPr lang="es-AR" b="1" dirty="0"/>
              <a:t>aleatoria</a:t>
            </a:r>
            <a:r>
              <a:rPr lang="es-AR" dirty="0"/>
              <a:t> 4 registros de un archivo binario. Para ello utiliza </a:t>
            </a:r>
            <a:endParaRPr lang="en-US" dirty="0"/>
          </a:p>
          <a:p>
            <a:pPr marL="0" indent="0">
              <a:buNone/>
            </a:pPr>
            <a:r>
              <a:rPr lang="es-AR" b="1" dirty="0"/>
              <a:t>La </a:t>
            </a:r>
            <a:r>
              <a:rPr lang="es-AR" b="1" dirty="0" err="1"/>
              <a:t>fn</a:t>
            </a:r>
            <a:r>
              <a:rPr lang="es-AR" b="1" dirty="0"/>
              <a:t> </a:t>
            </a:r>
            <a:r>
              <a:rPr lang="es-AR" b="1" dirty="0" err="1"/>
              <a:t>fseek</a:t>
            </a:r>
            <a:r>
              <a:rPr lang="es-AR" b="1" dirty="0"/>
              <a:t>()</a:t>
            </a:r>
            <a:endParaRPr lang="en-US" dirty="0"/>
          </a:p>
          <a:p>
            <a:pPr marL="0" indent="0">
              <a:buNone/>
            </a:pPr>
            <a:r>
              <a:rPr lang="es-AR" dirty="0"/>
              <a:t>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044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Ejemplo #8 Determinar la </a:t>
            </a:r>
            <a:r>
              <a:rPr lang="es-AR" dirty="0"/>
              <a:t>longitud de un </a:t>
            </a:r>
            <a:r>
              <a:rPr lang="es-AR" dirty="0" smtClean="0"/>
              <a:t>archivo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Existen </a:t>
            </a:r>
            <a:r>
              <a:rPr lang="es-AR" dirty="0"/>
              <a:t>dos formas: </a:t>
            </a: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una </a:t>
            </a:r>
            <a:r>
              <a:rPr lang="es-AR" dirty="0"/>
              <a:t>un tanto artesanal en la cual se realiza un proceso de lectura con </a:t>
            </a:r>
            <a:r>
              <a:rPr lang="es-AR" b="1" dirty="0" err="1"/>
              <a:t>fread</a:t>
            </a:r>
            <a:r>
              <a:rPr lang="es-AR" b="1" dirty="0"/>
              <a:t>( ),</a:t>
            </a:r>
            <a:r>
              <a:rPr lang="es-AR" dirty="0"/>
              <a:t> que, como sabemos nos devuelve en cada ciclo el número de bytes extraídos, y simplemente llevando una cuenta de estos caracteres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r>
              <a:rPr lang="es-AR" dirty="0" smtClean="0"/>
              <a:t>La </a:t>
            </a:r>
            <a:r>
              <a:rPr lang="es-AR" dirty="0"/>
              <a:t>otra: utilizando funciones más específicas como </a:t>
            </a:r>
            <a:r>
              <a:rPr lang="es-AR" b="1" dirty="0" err="1"/>
              <a:t>fseek</a:t>
            </a:r>
            <a:r>
              <a:rPr lang="es-AR" b="1" dirty="0" smtClean="0"/>
              <a:t>()</a:t>
            </a:r>
            <a:r>
              <a:rPr lang="es-AR" dirty="0" smtClean="0"/>
              <a:t> </a:t>
            </a:r>
            <a:r>
              <a:rPr lang="es-AR" dirty="0"/>
              <a:t>y </a:t>
            </a:r>
            <a:r>
              <a:rPr lang="es-AR" b="1" dirty="0" err="1"/>
              <a:t>ftell</a:t>
            </a:r>
            <a:r>
              <a:rPr lang="es-AR" b="1" dirty="0" smtClean="0"/>
              <a:t>()</a:t>
            </a:r>
            <a:r>
              <a:rPr lang="es-AR" dirty="0" smtClean="0"/>
              <a:t> </a:t>
            </a:r>
            <a:r>
              <a:rPr lang="es-AR" dirty="0"/>
              <a:t>que nos ahorra varios pasos</a:t>
            </a:r>
            <a:r>
              <a:rPr lang="es-AR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0838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</a:t>
            </a:r>
            <a:r>
              <a:rPr lang="es-AR" dirty="0" smtClean="0"/>
              <a:t>#9 Replicador de archivos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R</a:t>
            </a:r>
            <a:r>
              <a:rPr lang="es-AR" dirty="0" smtClean="0"/>
              <a:t>eplica </a:t>
            </a:r>
            <a:r>
              <a:rPr lang="es-AR" dirty="0"/>
              <a:t>(copia) un archivo en la misma o en alguna otra </a:t>
            </a:r>
            <a:r>
              <a:rPr lang="es-AR" dirty="0" smtClean="0"/>
              <a:t>carpeta </a:t>
            </a:r>
            <a:r>
              <a:rPr lang="es-AR" dirty="0"/>
              <a:t>y lo mismo con el nombre.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055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Archivos Binarios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524000"/>
            <a:ext cx="8507288" cy="5334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AR" sz="3800" b="1" dirty="0"/>
              <a:t> </a:t>
            </a:r>
            <a:endParaRPr lang="en-US" sz="3800" b="1" dirty="0"/>
          </a:p>
          <a:p>
            <a:pPr marL="0" indent="0">
              <a:buNone/>
            </a:pPr>
            <a:r>
              <a:rPr lang="es-AR" sz="3800" b="1" dirty="0"/>
              <a:t>En los archivos binarios el concepto de dato se pierde, pues ahora sólo tenemos un flujo de bytes hacia y desde un dispositivo de almacenamiento.</a:t>
            </a:r>
            <a:endParaRPr lang="en-US" sz="3800" b="1" dirty="0"/>
          </a:p>
          <a:p>
            <a:pPr marL="0" indent="0">
              <a:buNone/>
            </a:pPr>
            <a:r>
              <a:rPr lang="es-AR" sz="3800" dirty="0"/>
              <a:t> </a:t>
            </a:r>
            <a:endParaRPr lang="en-US" sz="3800" dirty="0"/>
          </a:p>
          <a:p>
            <a:pPr marL="0" indent="0">
              <a:buNone/>
            </a:pPr>
            <a:r>
              <a:rPr lang="es-AR" sz="3800" dirty="0"/>
              <a:t>Para abrir un archivo en forma binaria y para lectura, haremos lo siguiente.</a:t>
            </a:r>
            <a:endParaRPr lang="en-US" sz="3800" dirty="0"/>
          </a:p>
          <a:p>
            <a:pPr marL="0" indent="0">
              <a:buNone/>
            </a:pPr>
            <a:r>
              <a:rPr lang="es-AR" sz="3800" dirty="0"/>
              <a:t> </a:t>
            </a:r>
            <a:endParaRPr lang="en-US" sz="3800" dirty="0"/>
          </a:p>
          <a:p>
            <a:pPr marL="0" indent="0">
              <a:buNone/>
            </a:pPr>
            <a:r>
              <a:rPr lang="en-US" sz="3800" dirty="0"/>
              <a:t>if((Archi=</a:t>
            </a:r>
            <a:r>
              <a:rPr lang="en-US" sz="3800" dirty="0" err="1"/>
              <a:t>fopen</a:t>
            </a:r>
            <a:r>
              <a:rPr lang="en-US" sz="3800" dirty="0"/>
              <a:t>(</a:t>
            </a:r>
            <a:r>
              <a:rPr lang="en-US" sz="3800" dirty="0" err="1"/>
              <a:t>NombArchi</a:t>
            </a:r>
            <a:r>
              <a:rPr lang="en-US" sz="3800" dirty="0"/>
              <a:t>,"</a:t>
            </a:r>
            <a:r>
              <a:rPr lang="en-US" sz="3800" dirty="0" err="1"/>
              <a:t>rb</a:t>
            </a:r>
            <a:r>
              <a:rPr lang="en-US" sz="3800" dirty="0"/>
              <a:t>")==NULL) {</a:t>
            </a:r>
          </a:p>
          <a:p>
            <a:pPr marL="0" indent="0">
              <a:buNone/>
            </a:pPr>
            <a:r>
              <a:rPr lang="en-US" sz="3800" dirty="0"/>
              <a:t>           </a:t>
            </a:r>
            <a:r>
              <a:rPr lang="es-AR" sz="3800" dirty="0" err="1"/>
              <a:t>cprintf</a:t>
            </a:r>
            <a:r>
              <a:rPr lang="es-AR" sz="3800" dirty="0"/>
              <a:t>("No pudo abrir el archivo fuente");</a:t>
            </a:r>
            <a:endParaRPr lang="en-US" sz="3800" dirty="0"/>
          </a:p>
          <a:p>
            <a:pPr marL="0" indent="0">
              <a:buNone/>
            </a:pPr>
            <a:r>
              <a:rPr lang="es-AR" sz="3800" dirty="0"/>
              <a:t>	</a:t>
            </a:r>
            <a:r>
              <a:rPr lang="es-AR" sz="3800" dirty="0" err="1"/>
              <a:t>getch</a:t>
            </a:r>
            <a:r>
              <a:rPr lang="es-AR" sz="3800" dirty="0"/>
              <a:t>( ); </a:t>
            </a:r>
            <a:r>
              <a:rPr lang="es-AR" sz="3800" dirty="0" err="1"/>
              <a:t>return</a:t>
            </a:r>
            <a:r>
              <a:rPr lang="es-AR" sz="3800" dirty="0"/>
              <a:t>;</a:t>
            </a:r>
            <a:endParaRPr lang="en-US" sz="3800" dirty="0"/>
          </a:p>
          <a:p>
            <a:pPr marL="0" indent="0">
              <a:buNone/>
            </a:pPr>
            <a:r>
              <a:rPr lang="es-AR" sz="3800" dirty="0"/>
              <a:t>}</a:t>
            </a:r>
            <a:endParaRPr lang="en-US" sz="3800" dirty="0"/>
          </a:p>
          <a:p>
            <a:pPr marL="0" indent="0">
              <a:buNone/>
            </a:pPr>
            <a:r>
              <a:rPr lang="es-AR" sz="3800" dirty="0"/>
              <a:t> </a:t>
            </a:r>
            <a:endParaRPr lang="en-US" sz="3800" dirty="0"/>
          </a:p>
          <a:p>
            <a:pPr marL="0" indent="0">
              <a:buNone/>
            </a:pPr>
            <a:r>
              <a:rPr lang="es-AR" sz="3800" dirty="0"/>
              <a:t>y para abrirlo en modo escritura:</a:t>
            </a:r>
            <a:endParaRPr lang="en-US" sz="3800" dirty="0"/>
          </a:p>
          <a:p>
            <a:pPr marL="0" indent="0">
              <a:buNone/>
            </a:pPr>
            <a:r>
              <a:rPr lang="es-AR" sz="3800" dirty="0"/>
              <a:t> </a:t>
            </a:r>
            <a:endParaRPr lang="en-US" sz="3800" dirty="0"/>
          </a:p>
          <a:p>
            <a:pPr marL="0" indent="0">
              <a:buNone/>
            </a:pPr>
            <a:r>
              <a:rPr lang="en-US" sz="3800" dirty="0"/>
              <a:t>if((Archi=</a:t>
            </a:r>
            <a:r>
              <a:rPr lang="en-US" sz="3800" dirty="0" err="1"/>
              <a:t>fopen</a:t>
            </a:r>
            <a:r>
              <a:rPr lang="en-US" sz="3800" dirty="0"/>
              <a:t>(</a:t>
            </a:r>
            <a:r>
              <a:rPr lang="en-US" sz="3800" dirty="0" err="1"/>
              <a:t>NombArchi</a:t>
            </a:r>
            <a:r>
              <a:rPr lang="en-US" sz="3800" dirty="0"/>
              <a:t>,"</a:t>
            </a:r>
            <a:r>
              <a:rPr lang="en-US" sz="3800" dirty="0" err="1"/>
              <a:t>wb</a:t>
            </a:r>
            <a:r>
              <a:rPr lang="en-US" sz="3800" dirty="0"/>
              <a:t>")==NULL) {</a:t>
            </a:r>
          </a:p>
          <a:p>
            <a:pPr marL="0" indent="0">
              <a:buNone/>
            </a:pPr>
            <a:r>
              <a:rPr lang="en-US" sz="3800" dirty="0"/>
              <a:t>           </a:t>
            </a:r>
            <a:r>
              <a:rPr lang="es-AR" sz="3800" dirty="0" err="1"/>
              <a:t>cprintf</a:t>
            </a:r>
            <a:r>
              <a:rPr lang="es-AR" sz="3800" dirty="0"/>
              <a:t>("No pudo abrir el archivo fuente");</a:t>
            </a:r>
            <a:endParaRPr lang="en-US" sz="3800" dirty="0"/>
          </a:p>
          <a:p>
            <a:pPr marL="0" indent="0">
              <a:buNone/>
            </a:pPr>
            <a:r>
              <a:rPr lang="es-AR" sz="3800" dirty="0"/>
              <a:t>	</a:t>
            </a:r>
            <a:r>
              <a:rPr lang="es-AR" sz="3800" dirty="0" err="1"/>
              <a:t>getch</a:t>
            </a:r>
            <a:r>
              <a:rPr lang="es-AR" sz="3800" dirty="0"/>
              <a:t>( ); </a:t>
            </a:r>
            <a:r>
              <a:rPr lang="es-AR" sz="3800" dirty="0" err="1"/>
              <a:t>return</a:t>
            </a:r>
            <a:r>
              <a:rPr lang="es-AR" sz="3800" dirty="0"/>
              <a:t>;</a:t>
            </a:r>
            <a:endParaRPr lang="en-US" sz="3800" dirty="0"/>
          </a:p>
          <a:p>
            <a:pPr marL="0" indent="0">
              <a:buNone/>
            </a:pPr>
            <a:r>
              <a:rPr lang="es-AR" sz="3800" dirty="0" smtClean="0"/>
              <a:t>}</a:t>
            </a:r>
          </a:p>
          <a:p>
            <a:pPr marL="0" indent="0">
              <a:buNone/>
            </a:pPr>
            <a:r>
              <a:rPr lang="es-AR" sz="3800" dirty="0" smtClean="0"/>
              <a:t>Para Cerrar se cierra de la misma forma que un archivo de texto </a:t>
            </a:r>
            <a:r>
              <a:rPr lang="es-ES_tradnl" sz="3800" b="1" dirty="0" err="1"/>
              <a:t>fclose</a:t>
            </a:r>
            <a:r>
              <a:rPr lang="es-ES_tradnl" sz="3800" b="1" dirty="0"/>
              <a:t>(</a:t>
            </a:r>
            <a:r>
              <a:rPr lang="es-ES_tradnl" sz="3800" b="1" dirty="0" err="1"/>
              <a:t>fp</a:t>
            </a:r>
            <a:r>
              <a:rPr lang="es-ES_tradnl" sz="3800" b="1" dirty="0"/>
              <a:t>);  </a:t>
            </a:r>
            <a:endParaRPr lang="es-ES" sz="3800" dirty="0"/>
          </a:p>
          <a:p>
            <a:pPr marL="0" indent="0">
              <a:buNone/>
            </a:pPr>
            <a:r>
              <a:rPr lang="es-AR" sz="3800" dirty="0" smtClean="0"/>
              <a:t> </a:t>
            </a:r>
            <a:endParaRPr lang="en-US" sz="3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6380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Ejemplo #10 Comparador de archivos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Este programa compara dos archivos de texto: "Texto para lectura.txt" y "Texto para lectura con diferencia.txt", prácticamente iguales, salvo una letra que hemos escrito mal a propósito: una c por una s.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43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u="sng" dirty="0"/>
              <a:t>APERTURA DE UN ARCHIVO: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3</a:t>
            </a:fld>
            <a:endParaRPr lang="es-ES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1979712" y="1628800"/>
          <a:ext cx="5292090" cy="28575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133877"/>
                <a:gridCol w="4158213"/>
              </a:tblGrid>
              <a:tr h="0">
                <a:tc>
                  <a:txBody>
                    <a:bodyPr/>
                    <a:lstStyle/>
                    <a:p>
                      <a:pPr marL="457200" algn="l">
                        <a:lnSpc>
                          <a:spcPts val="1490"/>
                        </a:lnSpc>
                        <a:spcBef>
                          <a:spcPts val="1465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Modo</a:t>
                      </a:r>
                      <a:endParaRPr lang="es-E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ts val="1490"/>
                        </a:lnSpc>
                        <a:spcBef>
                          <a:spcPts val="1465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Significado</a:t>
                      </a:r>
                      <a:endParaRPr lang="es-E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 algn="l">
                        <a:lnSpc>
                          <a:spcPts val="1490"/>
                        </a:lnSpc>
                        <a:spcBef>
                          <a:spcPts val="1465"/>
                        </a:spcBef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r</a:t>
                      </a:r>
                      <a:endParaRPr lang="es-E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ts val="1490"/>
                        </a:lnSpc>
                        <a:spcBef>
                          <a:spcPts val="1465"/>
                        </a:spcBef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El archivo se abre para lectura. Si el archivo no existe, se devuelve un puntero nulo.</a:t>
                      </a:r>
                      <a:endParaRPr lang="es-E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 algn="l">
                        <a:lnSpc>
                          <a:spcPts val="1490"/>
                        </a:lnSpc>
                        <a:spcBef>
                          <a:spcPts val="1465"/>
                        </a:spcBef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W</a:t>
                      </a:r>
                      <a:endParaRPr lang="es-E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ts val="1490"/>
                        </a:lnSpc>
                        <a:spcBef>
                          <a:spcPts val="1465"/>
                        </a:spcBef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Se crea el archivo para escritura. Si ya existe un archivo con ese nombre, el archivo antiguo será eliminado</a:t>
                      </a:r>
                      <a:endParaRPr lang="es-E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 algn="l">
                        <a:lnSpc>
                          <a:spcPts val="1490"/>
                        </a:lnSpc>
                        <a:spcBef>
                          <a:spcPts val="1465"/>
                        </a:spcBef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a</a:t>
                      </a:r>
                      <a:endParaRPr lang="es-E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ts val="1490"/>
                        </a:lnSpc>
                        <a:spcBef>
                          <a:spcPts val="1465"/>
                        </a:spcBef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Si ya existe un archivo con ese nombre, se abre para escritura (al final del archivo). Si no existe, se crea.</a:t>
                      </a:r>
                      <a:endParaRPr lang="es-E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 algn="l">
                        <a:lnSpc>
                          <a:spcPts val="1490"/>
                        </a:lnSpc>
                        <a:spcBef>
                          <a:spcPts val="1465"/>
                        </a:spcBef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r+</a:t>
                      </a:r>
                      <a:endParaRPr lang="es-E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ts val="1490"/>
                        </a:lnSpc>
                        <a:spcBef>
                          <a:spcPts val="1465"/>
                        </a:spcBef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Si el archivo existe, se abre para lectura y escritura (al principio del archivo).</a:t>
                      </a:r>
                      <a:endParaRPr lang="es-E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 algn="l">
                        <a:lnSpc>
                          <a:spcPts val="1490"/>
                        </a:lnSpc>
                        <a:spcBef>
                          <a:spcPts val="1465"/>
                        </a:spcBef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w+</a:t>
                      </a:r>
                      <a:endParaRPr lang="es-E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ts val="1490"/>
                        </a:lnSpc>
                        <a:spcBef>
                          <a:spcPts val="1465"/>
                        </a:spcBef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Se crea el archivo para lectura y escritura. Si ya existe un archivo con ese nombre, el archivo antiguo será eliminado.</a:t>
                      </a:r>
                      <a:endParaRPr lang="es-E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 algn="l">
                        <a:lnSpc>
                          <a:spcPts val="1490"/>
                        </a:lnSpc>
                        <a:spcBef>
                          <a:spcPts val="1465"/>
                        </a:spcBef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a+</a:t>
                      </a:r>
                      <a:endParaRPr lang="es-E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ts val="1490"/>
                        </a:lnSpc>
                        <a:spcBef>
                          <a:spcPts val="1465"/>
                        </a:spcBef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</a:rPr>
                        <a:t>Si el archivo existe, se abre para lectura y escritura (al final del archivo). Si el</a:t>
                      </a:r>
                      <a:br>
                        <a:rPr lang="es-ES_tradnl" sz="1100" dirty="0">
                          <a:effectLst/>
                        </a:rPr>
                      </a:br>
                      <a:r>
                        <a:rPr lang="es-ES_tradnl" sz="1100" dirty="0">
                          <a:effectLst/>
                        </a:rPr>
                        <a:t>archivo no existe, se crea.</a:t>
                      </a:r>
                      <a:endParaRPr lang="es-E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7 Rectángulo"/>
          <p:cNvSpPr/>
          <p:nvPr/>
        </p:nvSpPr>
        <p:spPr>
          <a:xfrm>
            <a:off x="494175" y="4547955"/>
            <a:ext cx="8424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En estos modos no se ha establecido el tipo de archivo, para ello se utilizará t para especificar un archivo de texto o b para binario.</a:t>
            </a:r>
            <a:endParaRPr lang="es-ES" dirty="0"/>
          </a:p>
          <a:p>
            <a:pPr lvl="0"/>
            <a:r>
              <a:rPr lang="es-ES_tradnl" b="1" dirty="0"/>
              <a:t>t: tipo texto, </a:t>
            </a:r>
            <a:r>
              <a:rPr lang="es-ES_tradnl" dirty="0"/>
              <a:t>si no se especifica "t" ni "b", se asume por defecto que es </a:t>
            </a:r>
            <a:r>
              <a:rPr lang="es-ES_tradnl" b="1" dirty="0"/>
              <a:t>"t"</a:t>
            </a:r>
            <a:r>
              <a:rPr lang="es-ES_tradnl" dirty="0"/>
              <a:t>.</a:t>
            </a:r>
            <a:endParaRPr lang="es-ES" dirty="0"/>
          </a:p>
          <a:p>
            <a:pPr lvl="0"/>
            <a:r>
              <a:rPr lang="es-ES_tradnl" b="1" dirty="0"/>
              <a:t>b: tipo binario.</a:t>
            </a:r>
            <a:endParaRPr lang="es-ES" dirty="0"/>
          </a:p>
          <a:p>
            <a:r>
              <a:rPr lang="es-ES_tradnl" dirty="0"/>
              <a:t>Es decir: "</a:t>
            </a:r>
            <a:r>
              <a:rPr lang="es-ES_tradnl" dirty="0" err="1"/>
              <a:t>rt</a:t>
            </a:r>
            <a:r>
              <a:rPr lang="es-ES_tradnl" dirty="0"/>
              <a:t>", "</a:t>
            </a:r>
            <a:r>
              <a:rPr lang="es-ES_tradnl" dirty="0" err="1"/>
              <a:t>wt</a:t>
            </a:r>
            <a:r>
              <a:rPr lang="es-ES_tradnl" dirty="0"/>
              <a:t>", "at", "</a:t>
            </a:r>
            <a:r>
              <a:rPr lang="es-ES_tradnl" dirty="0" err="1"/>
              <a:t>r+t</a:t>
            </a:r>
            <a:r>
              <a:rPr lang="es-ES_tradnl" dirty="0"/>
              <a:t>", "</a:t>
            </a:r>
            <a:r>
              <a:rPr lang="es-ES_tradnl" dirty="0" err="1"/>
              <a:t>w+t</a:t>
            </a:r>
            <a:r>
              <a:rPr lang="es-ES_tradnl" dirty="0"/>
              <a:t>", "</a:t>
            </a:r>
            <a:r>
              <a:rPr lang="es-ES_tradnl" dirty="0" err="1"/>
              <a:t>a+t</a:t>
            </a:r>
            <a:r>
              <a:rPr lang="es-ES_tradnl" dirty="0"/>
              <a:t>" o bien </a:t>
            </a:r>
            <a:r>
              <a:rPr lang="es-ES_tradnl" b="1" dirty="0"/>
              <a:t>"</a:t>
            </a:r>
            <a:r>
              <a:rPr lang="es-ES_tradnl" b="1" dirty="0" err="1"/>
              <a:t>rb</a:t>
            </a:r>
            <a:r>
              <a:rPr lang="es-ES_tradnl" b="1" dirty="0"/>
              <a:t>", "</a:t>
            </a:r>
            <a:r>
              <a:rPr lang="es-ES_tradnl" b="1" dirty="0" err="1"/>
              <a:t>wb</a:t>
            </a:r>
            <a:r>
              <a:rPr lang="es-ES_tradnl" b="1" dirty="0"/>
              <a:t>", "ab", "</a:t>
            </a:r>
            <a:r>
              <a:rPr lang="es-ES_tradnl" b="1" dirty="0" err="1"/>
              <a:t>r+b</a:t>
            </a:r>
            <a:r>
              <a:rPr lang="es-ES_tradnl" b="1" dirty="0"/>
              <a:t>", "</a:t>
            </a:r>
            <a:r>
              <a:rPr lang="es-ES_tradnl" b="1" dirty="0" err="1"/>
              <a:t>w+b</a:t>
            </a:r>
            <a:r>
              <a:rPr lang="es-ES_tradnl" b="1" dirty="0"/>
              <a:t>", "</a:t>
            </a:r>
            <a:r>
              <a:rPr lang="es-ES_tradnl" b="1" dirty="0" err="1"/>
              <a:t>a+b</a:t>
            </a:r>
            <a:r>
              <a:rPr lang="es-ES_tradnl" b="1" dirty="0"/>
              <a:t>"</a:t>
            </a:r>
            <a:endParaRPr lang="es-ES" dirty="0"/>
          </a:p>
          <a:p>
            <a:r>
              <a:rPr lang="es-ES_tradnl" b="1" dirty="0"/>
              <a:t>Nota: </a:t>
            </a:r>
            <a:r>
              <a:rPr lang="es-ES_tradnl" i="1" dirty="0"/>
              <a:t>Sea </a:t>
            </a:r>
            <a:r>
              <a:rPr lang="es-ES_tradnl" dirty="0"/>
              <a:t>cual sea el valor elegido para </a:t>
            </a:r>
            <a:r>
              <a:rPr lang="es-ES_tradnl" dirty="0" err="1"/>
              <a:t>mode</a:t>
            </a:r>
            <a:r>
              <a:rPr lang="es-ES_tradnl" dirty="0"/>
              <a:t>, debe aparecer entre dobles comillas en la llamada a </a:t>
            </a:r>
            <a:r>
              <a:rPr lang="es-ES_tradnl" dirty="0" err="1"/>
              <a:t>fopen</a:t>
            </a:r>
            <a:r>
              <a:rPr lang="es-ES_tradnl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462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b="1" dirty="0" smtClean="0"/>
              <a:t>Programa </a:t>
            </a:r>
            <a:r>
              <a:rPr lang="es-ES_tradnl" b="1" dirty="0"/>
              <a:t>en C para abrir un </a:t>
            </a:r>
            <a:r>
              <a:rPr lang="es-ES_tradnl" b="1" dirty="0" smtClean="0"/>
              <a:t>archivo binario.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b="1" dirty="0" smtClean="0"/>
              <a:t>#</a:t>
            </a:r>
            <a:r>
              <a:rPr lang="es-ES_tradnl" b="1" dirty="0" err="1"/>
              <a:t>include</a:t>
            </a:r>
            <a:r>
              <a:rPr lang="es-ES_tradnl" b="1" dirty="0"/>
              <a:t> &lt;</a:t>
            </a:r>
            <a:r>
              <a:rPr lang="es-ES_tradnl" b="1" dirty="0" err="1"/>
              <a:t>stdio.h</a:t>
            </a:r>
            <a:r>
              <a:rPr lang="es-ES_tradnl" b="1" dirty="0"/>
              <a:t>&gt; </a:t>
            </a:r>
            <a:br>
              <a:rPr lang="es-ES_tradnl" b="1" dirty="0"/>
            </a:br>
            <a:r>
              <a:rPr lang="es-ES_tradnl" b="1" dirty="0"/>
              <a:t>#</a:t>
            </a:r>
            <a:r>
              <a:rPr lang="es-ES_tradnl" b="1" dirty="0" err="1"/>
              <a:t>include</a:t>
            </a:r>
            <a:r>
              <a:rPr lang="es-ES_tradnl" b="1" dirty="0"/>
              <a:t> &lt;</a:t>
            </a:r>
            <a:r>
              <a:rPr lang="es-ES_tradnl" b="1" dirty="0" err="1"/>
              <a:t>stdlib.h</a:t>
            </a:r>
            <a:r>
              <a:rPr lang="es-ES_tradnl" b="1" dirty="0"/>
              <a:t>&gt; </a:t>
            </a:r>
            <a:endParaRPr lang="es-ES" dirty="0"/>
          </a:p>
          <a:p>
            <a:r>
              <a:rPr lang="es-ES_tradnl" b="1" dirty="0" err="1"/>
              <a:t>void</a:t>
            </a:r>
            <a:r>
              <a:rPr lang="es-ES_tradnl" b="1" dirty="0"/>
              <a:t> </a:t>
            </a:r>
            <a:r>
              <a:rPr lang="es-ES_tradnl" b="1" dirty="0" err="1"/>
              <a:t>main</a:t>
            </a:r>
            <a:r>
              <a:rPr lang="es-ES_tradnl" b="1" dirty="0"/>
              <a:t>() {</a:t>
            </a:r>
            <a:endParaRPr lang="es-ES" dirty="0"/>
          </a:p>
          <a:p>
            <a:r>
              <a:rPr lang="es-ES_tradnl" b="1" dirty="0"/>
              <a:t>FILE *</a:t>
            </a:r>
            <a:r>
              <a:rPr lang="es-ES_tradnl" b="1" dirty="0" err="1"/>
              <a:t>fp</a:t>
            </a:r>
            <a:r>
              <a:rPr lang="es-ES_tradnl" b="1" dirty="0"/>
              <a:t>;</a:t>
            </a:r>
            <a:endParaRPr lang="es-ES" dirty="0"/>
          </a:p>
          <a:p>
            <a:r>
              <a:rPr lang="es-ES_tradnl" b="1" dirty="0" err="1"/>
              <a:t>fp</a:t>
            </a:r>
            <a:r>
              <a:rPr lang="es-ES_tradnl" b="1" dirty="0"/>
              <a:t>=</a:t>
            </a:r>
            <a:r>
              <a:rPr lang="es-ES_tradnl" b="1" dirty="0" err="1"/>
              <a:t>fopen</a:t>
            </a:r>
            <a:r>
              <a:rPr lang="es-ES_tradnl" b="1" dirty="0"/>
              <a:t>("archivo.</a:t>
            </a:r>
            <a:r>
              <a:rPr lang="es-ES_tradnl" b="1" dirty="0" err="1"/>
              <a:t>txt</a:t>
            </a:r>
            <a:r>
              <a:rPr lang="es-ES_tradnl" b="1" dirty="0"/>
              <a:t>","</a:t>
            </a:r>
            <a:r>
              <a:rPr lang="es-ES_tradnl" b="1" dirty="0" err="1" smtClean="0"/>
              <a:t>rb</a:t>
            </a:r>
            <a:r>
              <a:rPr lang="es-ES_tradnl" b="1" dirty="0" smtClean="0"/>
              <a:t>");</a:t>
            </a:r>
            <a:endParaRPr lang="es-ES" dirty="0"/>
          </a:p>
          <a:p>
            <a:r>
              <a:rPr lang="es-ES_tradnl" b="1" dirty="0" err="1"/>
              <a:t>if</a:t>
            </a:r>
            <a:r>
              <a:rPr lang="es-ES_tradnl" b="1" dirty="0"/>
              <a:t>(</a:t>
            </a:r>
            <a:r>
              <a:rPr lang="es-ES_tradnl" b="1" dirty="0" err="1"/>
              <a:t>fp</a:t>
            </a:r>
            <a:r>
              <a:rPr lang="es-ES_tradnl" b="1" dirty="0"/>
              <a:t>==NULL){</a:t>
            </a:r>
            <a:br>
              <a:rPr lang="es-ES_tradnl" b="1" dirty="0"/>
            </a:br>
            <a:r>
              <a:rPr lang="es-ES_tradnl" b="1" dirty="0" err="1"/>
              <a:t>printf</a:t>
            </a:r>
            <a:r>
              <a:rPr lang="es-ES_tradnl" b="1" dirty="0"/>
              <a:t>("Error al abrir el archivo para leer");</a:t>
            </a:r>
            <a:br>
              <a:rPr lang="es-ES_tradnl" b="1" dirty="0"/>
            </a:br>
            <a:r>
              <a:rPr lang="es-ES_tradnl" b="1" dirty="0" err="1"/>
              <a:t>exit</a:t>
            </a:r>
            <a:r>
              <a:rPr lang="es-ES_tradnl" b="1" dirty="0"/>
              <a:t>(1); </a:t>
            </a:r>
            <a:br>
              <a:rPr lang="es-ES_tradnl" b="1" dirty="0"/>
            </a:br>
            <a:r>
              <a:rPr lang="es-ES_tradnl" b="1" dirty="0"/>
              <a:t>}</a:t>
            </a:r>
            <a:endParaRPr lang="es-ES" dirty="0"/>
          </a:p>
          <a:p>
            <a:r>
              <a:rPr lang="es-ES_tradnl" b="1" dirty="0" err="1"/>
              <a:t>fclose</a:t>
            </a:r>
            <a:r>
              <a:rPr lang="es-ES_tradnl" b="1" dirty="0"/>
              <a:t>(</a:t>
            </a:r>
            <a:r>
              <a:rPr lang="es-ES_tradnl" b="1" dirty="0" err="1"/>
              <a:t>fp</a:t>
            </a:r>
            <a:r>
              <a:rPr lang="es-ES_tradnl" b="1" dirty="0"/>
              <a:t>);  </a:t>
            </a:r>
            <a:endParaRPr lang="es-ES" dirty="0"/>
          </a:p>
          <a:p>
            <a:r>
              <a:rPr lang="es-ES_tradnl" b="1" dirty="0"/>
              <a:t>}</a:t>
            </a:r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32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Lectura y escritura </a:t>
            </a:r>
            <a:r>
              <a:rPr lang="es-ES" b="1" dirty="0" smtClean="0"/>
              <a:t>de </a:t>
            </a:r>
            <a:r>
              <a:rPr lang="es-ES" b="1" dirty="0"/>
              <a:t>un archivo de </a:t>
            </a:r>
            <a:r>
              <a:rPr lang="es-ES" b="1" dirty="0" smtClean="0"/>
              <a:t>binario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s-AR" dirty="0" smtClean="0"/>
              <a:t>Existen </a:t>
            </a:r>
            <a:r>
              <a:rPr lang="es-AR" dirty="0"/>
              <a:t>dos funciones claves para el manejo de archivos binarios:</a:t>
            </a:r>
            <a:endParaRPr lang="en-US" dirty="0"/>
          </a:p>
          <a:p>
            <a:pPr marL="0" indent="0">
              <a:buNone/>
            </a:pPr>
            <a:r>
              <a:rPr lang="es-AR" dirty="0" smtClean="0"/>
              <a:t>Para leer:</a:t>
            </a:r>
            <a:endParaRPr lang="en-US" dirty="0"/>
          </a:p>
          <a:p>
            <a:pPr marL="0" indent="0">
              <a:buNone/>
            </a:pPr>
            <a:r>
              <a:rPr lang="es-AR" b="1" dirty="0" err="1"/>
              <a:t>int</a:t>
            </a:r>
            <a:r>
              <a:rPr lang="es-AR" b="1" dirty="0"/>
              <a:t> </a:t>
            </a:r>
            <a:r>
              <a:rPr lang="es-AR" b="1" dirty="0" err="1"/>
              <a:t>fread</a:t>
            </a:r>
            <a:r>
              <a:rPr lang="es-AR" b="1" dirty="0"/>
              <a:t>(</a:t>
            </a:r>
            <a:r>
              <a:rPr lang="es-AR" b="1" dirty="0" err="1"/>
              <a:t>void</a:t>
            </a:r>
            <a:r>
              <a:rPr lang="es-AR" b="1" dirty="0"/>
              <a:t> *</a:t>
            </a:r>
            <a:r>
              <a:rPr lang="es-AR" b="1" dirty="0" err="1"/>
              <a:t>Donde_Guarda</a:t>
            </a:r>
            <a:r>
              <a:rPr lang="es-AR" b="1" dirty="0"/>
              <a:t>, </a:t>
            </a:r>
            <a:r>
              <a:rPr lang="es-AR" b="1" dirty="0" err="1"/>
              <a:t>int</a:t>
            </a:r>
            <a:r>
              <a:rPr lang="es-AR" b="1" dirty="0"/>
              <a:t> </a:t>
            </a:r>
            <a:r>
              <a:rPr lang="es-AR" b="1" dirty="0" err="1"/>
              <a:t>Tam_Bloque</a:t>
            </a:r>
            <a:r>
              <a:rPr lang="es-AR" b="1" dirty="0"/>
              <a:t>, </a:t>
            </a:r>
            <a:r>
              <a:rPr lang="es-AR" b="1" dirty="0" err="1"/>
              <a:t>int</a:t>
            </a:r>
            <a:r>
              <a:rPr lang="es-AR" b="1" dirty="0"/>
              <a:t> </a:t>
            </a:r>
            <a:r>
              <a:rPr lang="es-AR" b="1" dirty="0" err="1"/>
              <a:t>NroDeBloques</a:t>
            </a:r>
            <a:r>
              <a:rPr lang="es-AR" b="1" dirty="0"/>
              <a:t>, FILE *</a:t>
            </a:r>
            <a:r>
              <a:rPr lang="es-AR" b="1" dirty="0" err="1"/>
              <a:t>stream</a:t>
            </a:r>
            <a:r>
              <a:rPr lang="es-AR" b="1" dirty="0" smtClean="0"/>
              <a:t>)</a:t>
            </a:r>
          </a:p>
          <a:p>
            <a:pPr marL="0" indent="0">
              <a:buNone/>
            </a:pPr>
            <a:endParaRPr lang="es-AR" b="1" dirty="0" smtClean="0"/>
          </a:p>
          <a:p>
            <a:pPr marL="0" indent="0">
              <a:buNone/>
            </a:pPr>
            <a:r>
              <a:rPr lang="es-AR" dirty="0" smtClean="0"/>
              <a:t>El </a:t>
            </a:r>
            <a:r>
              <a:rPr lang="es-AR" dirty="0"/>
              <a:t>primer parámetro indica la dirección a </a:t>
            </a:r>
            <a:r>
              <a:rPr lang="es-AR" b="1" u="sng" dirty="0"/>
              <a:t>partir de la </a:t>
            </a:r>
            <a:r>
              <a:rPr lang="es-AR" b="1" u="sng" dirty="0" smtClean="0"/>
              <a:t>cual</a:t>
            </a:r>
            <a:r>
              <a:rPr lang="es-AR" b="1" dirty="0" smtClean="0"/>
              <a:t> se almacenarán los datos extraídos </a:t>
            </a:r>
            <a:r>
              <a:rPr lang="es-AR" dirty="0" smtClean="0"/>
              <a:t>del </a:t>
            </a:r>
            <a:r>
              <a:rPr lang="es-AR" dirty="0"/>
              <a:t>archivo.</a:t>
            </a:r>
            <a:endParaRPr lang="es-AR" b="1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Para escribir:</a:t>
            </a:r>
          </a:p>
          <a:p>
            <a:pPr marL="0" indent="0">
              <a:buNone/>
            </a:pPr>
            <a:r>
              <a:rPr lang="es-AR" b="1" dirty="0" err="1" smtClean="0"/>
              <a:t>int</a:t>
            </a:r>
            <a:r>
              <a:rPr lang="es-AR" b="1" dirty="0" smtClean="0"/>
              <a:t> </a:t>
            </a:r>
            <a:r>
              <a:rPr lang="es-AR" b="1" dirty="0" err="1"/>
              <a:t>fwrite</a:t>
            </a:r>
            <a:r>
              <a:rPr lang="es-AR" b="1" dirty="0"/>
              <a:t>(</a:t>
            </a:r>
            <a:r>
              <a:rPr lang="es-AR" b="1" dirty="0" err="1"/>
              <a:t>void</a:t>
            </a:r>
            <a:r>
              <a:rPr lang="es-AR" b="1" dirty="0"/>
              <a:t> *</a:t>
            </a:r>
            <a:r>
              <a:rPr lang="es-AR" b="1" dirty="0" err="1"/>
              <a:t>Desde_Saca</a:t>
            </a:r>
            <a:r>
              <a:rPr lang="es-AR" b="1" dirty="0"/>
              <a:t>,     </a:t>
            </a:r>
            <a:r>
              <a:rPr lang="es-AR" b="1" dirty="0" err="1"/>
              <a:t>int</a:t>
            </a:r>
            <a:r>
              <a:rPr lang="es-AR" b="1" dirty="0"/>
              <a:t> </a:t>
            </a:r>
            <a:r>
              <a:rPr lang="es-AR" b="1" dirty="0" err="1"/>
              <a:t>Tam_Bloque</a:t>
            </a:r>
            <a:r>
              <a:rPr lang="es-AR" b="1" dirty="0"/>
              <a:t>, </a:t>
            </a:r>
            <a:r>
              <a:rPr lang="es-AR" b="1" dirty="0" err="1"/>
              <a:t>int</a:t>
            </a:r>
            <a:r>
              <a:rPr lang="es-AR" b="1" dirty="0"/>
              <a:t> </a:t>
            </a:r>
            <a:r>
              <a:rPr lang="es-AR" b="1" dirty="0" err="1"/>
              <a:t>NroDeBloques</a:t>
            </a:r>
            <a:r>
              <a:rPr lang="es-AR" b="1" dirty="0"/>
              <a:t>, FILE *</a:t>
            </a:r>
            <a:r>
              <a:rPr lang="es-AR" b="1" dirty="0" err="1"/>
              <a:t>stream</a:t>
            </a:r>
            <a:r>
              <a:rPr lang="es-AR" b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s-AR" dirty="0"/>
              <a:t> </a:t>
            </a:r>
            <a:endParaRPr lang="en-US" dirty="0"/>
          </a:p>
          <a:p>
            <a:pPr marL="0" indent="0">
              <a:buNone/>
            </a:pPr>
            <a:r>
              <a:rPr lang="es-AR" dirty="0" smtClean="0"/>
              <a:t>El primer parámetro indicará </a:t>
            </a:r>
            <a:r>
              <a:rPr lang="es-AR" dirty="0"/>
              <a:t>la dirección </a:t>
            </a:r>
            <a:r>
              <a:rPr lang="es-AR" b="1" u="sng" dirty="0"/>
              <a:t>desde dónde</a:t>
            </a:r>
            <a:r>
              <a:rPr lang="es-AR" b="1" dirty="0"/>
              <a:t> se extraerán los datos a grabar</a:t>
            </a:r>
            <a:r>
              <a:rPr lang="es-AR" dirty="0"/>
              <a:t> en el archivo.</a:t>
            </a:r>
            <a:endParaRPr lang="en-US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49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Lectura y escritura de un archivo de binario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/>
              <a:t>El elemento de programa que recibe o emite datos puede ser desde una variable simple hasta arreglos y estructuras complejas de datos.</a:t>
            </a:r>
            <a:endParaRPr lang="en-US" dirty="0"/>
          </a:p>
          <a:p>
            <a:pPr marL="0" indent="0">
              <a:buNone/>
            </a:pPr>
            <a:r>
              <a:rPr lang="es-AR" dirty="0"/>
              <a:t> </a:t>
            </a:r>
            <a:endParaRPr lang="en-US" dirty="0"/>
          </a:p>
          <a:p>
            <a:pPr marL="0" indent="0">
              <a:buNone/>
            </a:pPr>
            <a:r>
              <a:rPr lang="es-AR" dirty="0"/>
              <a:t>Estas dos instrucciones reciben o emiten paquetes de bytes de la siguiente manera:</a:t>
            </a:r>
            <a:endParaRPr lang="en-US" dirty="0"/>
          </a:p>
          <a:p>
            <a:pPr marL="0" indent="0">
              <a:buNone/>
            </a:pPr>
            <a:r>
              <a:rPr lang="es-AR" dirty="0"/>
              <a:t> </a:t>
            </a:r>
            <a:endParaRPr lang="en-US" dirty="0"/>
          </a:p>
          <a:p>
            <a:pPr marL="0" indent="0">
              <a:buNone/>
            </a:pPr>
            <a:r>
              <a:rPr lang="es-AR" u="sng" dirty="0"/>
              <a:t>tamaño de cada bloque</a:t>
            </a:r>
            <a:r>
              <a:rPr lang="es-AR" dirty="0"/>
              <a:t> de una </a:t>
            </a:r>
            <a:r>
              <a:rPr lang="es-AR" u="sng" dirty="0"/>
              <a:t>cantidad de </a:t>
            </a:r>
            <a:r>
              <a:rPr lang="es-AR" u="sng" dirty="0" smtClean="0"/>
              <a:t>bloques</a:t>
            </a:r>
          </a:p>
          <a:p>
            <a:pPr marL="0" indent="0">
              <a:buNone/>
            </a:pPr>
            <a:endParaRPr lang="es-AR" u="sng" dirty="0"/>
          </a:p>
          <a:p>
            <a:pPr marL="0" indent="0">
              <a:buNone/>
            </a:pPr>
            <a:r>
              <a:rPr lang="es-AR" dirty="0"/>
              <a:t>El tamaño de bloque es el </a:t>
            </a:r>
            <a:r>
              <a:rPr lang="es-AR" dirty="0" err="1"/>
              <a:t>sizeof</a:t>
            </a:r>
            <a:r>
              <a:rPr lang="es-AR" dirty="0"/>
              <a:t>() de la </a:t>
            </a:r>
            <a:r>
              <a:rPr lang="es-AR" dirty="0" smtClean="0"/>
              <a:t>estructura, </a:t>
            </a:r>
            <a:r>
              <a:rPr lang="es-AR" dirty="0"/>
              <a:t>y la cantidad de bloques es la cantidad de estructuras a ir guardando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76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Un ejemplo aclarará bien esta idea: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DIM = .....</a:t>
            </a:r>
          </a:p>
          <a:p>
            <a:pPr marL="0" indent="0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TDatos</a:t>
            </a:r>
            <a:r>
              <a:rPr lang="en-US" dirty="0"/>
              <a:t> { ............. };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s-AR" dirty="0" err="1"/>
              <a:t>TDato</a:t>
            </a:r>
            <a:r>
              <a:rPr lang="es-AR" dirty="0"/>
              <a:t> Datos[DIM];</a:t>
            </a:r>
            <a:endParaRPr lang="en-US" dirty="0"/>
          </a:p>
          <a:p>
            <a:pPr marL="0" indent="0">
              <a:buNone/>
            </a:pPr>
            <a:r>
              <a:rPr lang="es-AR" dirty="0" smtClean="0"/>
              <a:t>.</a:t>
            </a:r>
            <a:r>
              <a:rPr lang="es-AR" dirty="0" err="1" smtClean="0"/>
              <a:t>for</a:t>
            </a:r>
            <a:r>
              <a:rPr lang="es-AR" dirty="0" smtClean="0"/>
              <a:t>(i=0;i&lt;</a:t>
            </a:r>
            <a:r>
              <a:rPr lang="es-AR" dirty="0" err="1" smtClean="0"/>
              <a:t>DIM;i</a:t>
            </a:r>
            <a:r>
              <a:rPr lang="es-AR" dirty="0"/>
              <a:t>++)</a:t>
            </a:r>
            <a:endParaRPr lang="en-US" dirty="0"/>
          </a:p>
          <a:p>
            <a:pPr marL="0" indent="0">
              <a:buNone/>
            </a:pPr>
            <a:r>
              <a:rPr lang="es-AR" dirty="0"/>
              <a:t>	</a:t>
            </a:r>
            <a:r>
              <a:rPr lang="es-AR" dirty="0" err="1"/>
              <a:t>fread</a:t>
            </a:r>
            <a:r>
              <a:rPr lang="es-AR" dirty="0"/>
              <a:t>(&amp;Datos[i],</a:t>
            </a:r>
            <a:r>
              <a:rPr lang="es-AR" dirty="0" err="1"/>
              <a:t>sizeof</a:t>
            </a:r>
            <a:r>
              <a:rPr lang="es-AR" dirty="0"/>
              <a:t>(</a:t>
            </a:r>
            <a:r>
              <a:rPr lang="es-AR" dirty="0" err="1"/>
              <a:t>TDatos</a:t>
            </a:r>
            <a:r>
              <a:rPr lang="es-AR" dirty="0"/>
              <a:t>),1,Fuente</a:t>
            </a:r>
            <a:r>
              <a:rPr lang="es-AR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AR" dirty="0"/>
              <a:t> </a:t>
            </a:r>
            <a:r>
              <a:rPr lang="es-AR" dirty="0" smtClean="0"/>
              <a:t>O </a:t>
            </a:r>
            <a:r>
              <a:rPr lang="es-AR" dirty="0"/>
              <a:t>sea vamos extrayendo </a:t>
            </a:r>
            <a:r>
              <a:rPr lang="es-AR" b="1" dirty="0" err="1"/>
              <a:t>sizeof</a:t>
            </a:r>
            <a:r>
              <a:rPr lang="es-AR" b="1" dirty="0"/>
              <a:t>(</a:t>
            </a:r>
            <a:r>
              <a:rPr lang="es-AR" b="1" dirty="0" err="1"/>
              <a:t>TDatos</a:t>
            </a:r>
            <a:r>
              <a:rPr lang="es-AR" b="1" dirty="0"/>
              <a:t>)</a:t>
            </a:r>
            <a:r>
              <a:rPr lang="es-AR" dirty="0"/>
              <a:t> bytes - tamaño del registro - y lo vamos almacenando en cada domicilio del vector de estructuras.</a:t>
            </a:r>
            <a:endParaRPr lang="en-US" dirty="0"/>
          </a:p>
          <a:p>
            <a:pPr marL="0" indent="0">
              <a:buNone/>
            </a:pPr>
            <a:r>
              <a:rPr lang="es-AR" dirty="0"/>
              <a:t> </a:t>
            </a:r>
            <a:endParaRPr lang="en-US" dirty="0"/>
          </a:p>
          <a:p>
            <a:pPr marL="0" indent="0">
              <a:buNone/>
            </a:pPr>
            <a:r>
              <a:rPr lang="es-AR" dirty="0"/>
              <a:t>En este caso particular </a:t>
            </a:r>
            <a:r>
              <a:rPr lang="es-AR" b="1" dirty="0"/>
              <a:t>TODOS</a:t>
            </a:r>
            <a:r>
              <a:rPr lang="es-AR" dirty="0"/>
              <a:t> los registros lógicos poseen </a:t>
            </a:r>
            <a:r>
              <a:rPr lang="es-AR" u="sng" dirty="0"/>
              <a:t>la misma extensión</a:t>
            </a:r>
            <a:r>
              <a:rPr lang="es-AR" dirty="0"/>
              <a:t> en bytes. Pero no siempre es así. Una gran ventaja de tener todos los registros de igual tamaño, es que podemos acceder aleatoriamente a cualquiera de ellos ya que en el disco se comportan como un </a:t>
            </a:r>
            <a:r>
              <a:rPr lang="es-AR" dirty="0" smtClean="0"/>
              <a:t>arreglo</a:t>
            </a:r>
            <a:endParaRPr lang="en-US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386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Ejemplo </a:t>
            </a:r>
            <a:r>
              <a:rPr lang="es-AR" dirty="0"/>
              <a:t>#</a:t>
            </a:r>
            <a:r>
              <a:rPr lang="es-AR" dirty="0" smtClean="0"/>
              <a:t>1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Crear un archivo binario con una secuencia de números y luego leerlos y mostrarlos por pantalla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95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#2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Crear un archivo binario con una secuencia de </a:t>
            </a:r>
            <a:r>
              <a:rPr lang="es-AR" dirty="0" smtClean="0"/>
              <a:t>estructuras y </a:t>
            </a:r>
            <a:r>
              <a:rPr lang="es-AR" dirty="0"/>
              <a:t>luego leerlos y mostrarlos por pantalla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7149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3813</TotalTime>
  <Words>886</Words>
  <Application>Microsoft Office PowerPoint</Application>
  <PresentationFormat>Presentación en pantalla (4:3)</PresentationFormat>
  <Paragraphs>180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Claridad</vt:lpstr>
      <vt:lpstr>TALLER DE LENGUAJE I</vt:lpstr>
      <vt:lpstr>Archivos Binarios</vt:lpstr>
      <vt:lpstr>APERTURA DE UN ARCHIVO:</vt:lpstr>
      <vt:lpstr>Programa en C para abrir un archivo binario. </vt:lpstr>
      <vt:lpstr>Lectura y escritura de un archivo de binario</vt:lpstr>
      <vt:lpstr>Lectura y escritura de un archivo de binario</vt:lpstr>
      <vt:lpstr>Un ejemplo aclarará bien esta idea: </vt:lpstr>
      <vt:lpstr>Ejemplo #1</vt:lpstr>
      <vt:lpstr>Ejemplo #2</vt:lpstr>
      <vt:lpstr>Las funciones más comunes para trabajar con archivos binarios son:</vt:lpstr>
      <vt:lpstr>La función fseek():</vt:lpstr>
      <vt:lpstr>La Función ftell():</vt:lpstr>
      <vt:lpstr>Función putw():</vt:lpstr>
      <vt:lpstr>Función getw():</vt:lpstr>
      <vt:lpstr>Ejemplo #4</vt:lpstr>
      <vt:lpstr>Ejemplo #6 </vt:lpstr>
      <vt:lpstr>Ejemplo #7</vt:lpstr>
      <vt:lpstr>Ejemplo #8 Determinar la longitud de un archivo</vt:lpstr>
      <vt:lpstr>Ejemplo #9 Replicador de archivos</vt:lpstr>
      <vt:lpstr>Ejemplo #10 Comparador de archivos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Fatima</dc:creator>
  <cp:lastModifiedBy>Sergio Guardia</cp:lastModifiedBy>
  <cp:revision>335</cp:revision>
  <dcterms:created xsi:type="dcterms:W3CDTF">2014-05-30T14:34:58Z</dcterms:created>
  <dcterms:modified xsi:type="dcterms:W3CDTF">2016-05-19T03:57:29Z</dcterms:modified>
</cp:coreProperties>
</file>