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2" r:id="rId3"/>
    <p:sldId id="256" r:id="rId4"/>
    <p:sldId id="280" r:id="rId5"/>
    <p:sldId id="291" r:id="rId6"/>
    <p:sldId id="277" r:id="rId7"/>
    <p:sldId id="294" r:id="rId8"/>
    <p:sldId id="298" r:id="rId9"/>
    <p:sldId id="297" r:id="rId10"/>
    <p:sldId id="278" r:id="rId11"/>
    <p:sldId id="276" r:id="rId12"/>
    <p:sldId id="289" r:id="rId13"/>
    <p:sldId id="263" r:id="rId14"/>
    <p:sldId id="288" r:id="rId15"/>
    <p:sldId id="268" r:id="rId16"/>
    <p:sldId id="269" r:id="rId17"/>
    <p:sldId id="272" r:id="rId18"/>
    <p:sldId id="295" r:id="rId19"/>
    <p:sldId id="299" r:id="rId20"/>
    <p:sldId id="262" r:id="rId21"/>
    <p:sldId id="273" r:id="rId22"/>
    <p:sldId id="266" r:id="rId23"/>
    <p:sldId id="257" r:id="rId24"/>
    <p:sldId id="265" r:id="rId25"/>
    <p:sldId id="290" r:id="rId26"/>
    <p:sldId id="261" r:id="rId27"/>
    <p:sldId id="285" r:id="rId28"/>
    <p:sldId id="287" r:id="rId29"/>
    <p:sldId id="283" r:id="rId30"/>
    <p:sldId id="282" r:id="rId31"/>
    <p:sldId id="286" r:id="rId32"/>
    <p:sldId id="267" r:id="rId33"/>
    <p:sldId id="284" r:id="rId34"/>
    <p:sldId id="260" r:id="rId3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97B4078-1F9E-4939-ADC8-31E75FA6FDFF}">
          <p14:sldIdLst>
            <p14:sldId id="259"/>
            <p14:sldId id="292"/>
            <p14:sldId id="256"/>
            <p14:sldId id="280"/>
            <p14:sldId id="291"/>
            <p14:sldId id="277"/>
            <p14:sldId id="294"/>
            <p14:sldId id="298"/>
            <p14:sldId id="297"/>
            <p14:sldId id="278"/>
            <p14:sldId id="276"/>
            <p14:sldId id="289"/>
            <p14:sldId id="263"/>
            <p14:sldId id="288"/>
            <p14:sldId id="268"/>
            <p14:sldId id="269"/>
            <p14:sldId id="272"/>
            <p14:sldId id="295"/>
            <p14:sldId id="299"/>
            <p14:sldId id="262"/>
            <p14:sldId id="273"/>
            <p14:sldId id="266"/>
            <p14:sldId id="257"/>
            <p14:sldId id="265"/>
            <p14:sldId id="290"/>
            <p14:sldId id="261"/>
            <p14:sldId id="285"/>
            <p14:sldId id="287"/>
            <p14:sldId id="283"/>
            <p14:sldId id="282"/>
            <p14:sldId id="286"/>
            <p14:sldId id="267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32" autoAdjust="0"/>
  </p:normalViewPr>
  <p:slideViewPr>
    <p:cSldViewPr snapToGrid="0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58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6583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9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846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064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08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83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87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70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391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550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39C80-5B56-4AB0-B020-9E3B6A30BCB7}" type="datetimeFigureOut">
              <a:rPr lang="es-ES" smtClean="0"/>
              <a:t>08/06/2020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D079D-11B3-4F73-8385-58AE0932FF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850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docs.microsoft.com/en-us/dotnet/api/system.io?view=netframework-4.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pi/system.io.filestream" TargetMode="External"/><Relationship Id="rId7" Type="http://schemas.openxmlformats.org/officeDocument/2006/relationships/hyperlink" Target="https://docs.microsoft.com/es-es/dotnet/api/system.io.path" TargetMode="External"/><Relationship Id="rId2" Type="http://schemas.openxmlformats.org/officeDocument/2006/relationships/hyperlink" Target="https://docs.microsoft.com/es-es/dotnet/api/system.io.f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s-es/dotnet/api/system.io.directoryinfo" TargetMode="External"/><Relationship Id="rId5" Type="http://schemas.openxmlformats.org/officeDocument/2006/relationships/hyperlink" Target="https://docs.microsoft.com/es-es/dotnet/api/system.io.directory" TargetMode="External"/><Relationship Id="rId4" Type="http://schemas.openxmlformats.org/officeDocument/2006/relationships/hyperlink" Target="https://docs.microsoft.com/es-es/dotnet/api/system.io.fileinf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Director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ocs.microsoft.com/en-us/dotnet/api/system.io.stream?view=netframework-4.8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s-es/dotnet/api/system.io.unmanagedmemorystream.length?view=netframework-4.8#System_IO_UnmanagedMemoryStream_Length" TargetMode="External"/><Relationship Id="rId3" Type="http://schemas.openxmlformats.org/officeDocument/2006/relationships/hyperlink" Target="https://docs.microsoft.com/es-es/dotnet/api/system.io.unmanagedmemorystream.canseek?view=netframework-4.8#System_IO_UnmanagedMemoryStream_CanSeek" TargetMode="External"/><Relationship Id="rId7" Type="http://schemas.openxmlformats.org/officeDocument/2006/relationships/hyperlink" Target="https://docs.microsoft.com/es-es/dotnet/api/system.io.unmanagedmemorystream.capacity?view=netframework-4.8#System_IO_UnmanagedMemoryStream_Capacity" TargetMode="External"/><Relationship Id="rId2" Type="http://schemas.openxmlformats.org/officeDocument/2006/relationships/hyperlink" Target="https://docs.microsoft.com/es-es/dotnet/api/system.io.unmanagedmemorystream.canread?view=netframework-4.8#System_IO_UnmanagedMemoryStream_CanRea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s-es/dotnet/api/system.io.unmanagedmemorystream.canwrite?view=netframework-4.8#System_IO_UnmanagedMemoryStream_CanWrite" TargetMode="External"/><Relationship Id="rId5" Type="http://schemas.openxmlformats.org/officeDocument/2006/relationships/hyperlink" Target="https://docs.microsoft.com/es-es/dotnet/api/system.io.stream?view=netframework-4.8" TargetMode="External"/><Relationship Id="rId4" Type="http://schemas.openxmlformats.org/officeDocument/2006/relationships/hyperlink" Target="https://docs.microsoft.com/es-es/dotnet/api/system.io.stream.cantimeout?view=netframework-4.8#System_IO_Stream_CanTimeout" TargetMode="External"/><Relationship Id="rId9" Type="http://schemas.openxmlformats.org/officeDocument/2006/relationships/hyperlink" Target="https://docs.microsoft.com/es-es/dotnet/api/system.io.unmanagedmemorystream.position?view=netframework-4.8#System_IO_UnmanagedMemoryStream_Position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s-es/dotnet/api/system.io.unmanagedmemorystream.canseek?view=netframework-4.8#System_IO_UnmanagedMemoryStream_CanSeek" TargetMode="External"/><Relationship Id="rId2" Type="http://schemas.openxmlformats.org/officeDocument/2006/relationships/hyperlink" Target="https://docs.microsoft.com/es-es/dotnet/api/system.io.unmanagedmemorystream.canread?view=netframework-4.8#System_IO_UnmanagedMemoryStream_CanRe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api/system.io.filestream?view=netframework-4.8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s.wikipedia.org/wiki/Archivo_binario#:~:text=Un%20archivo%20binario%20es%20un,archivos%20ejecutables%20que%20contienen%20programas.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livesecurity.com/la-es/2015/10/01/extension-de-un-archivo-cabecera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ð¨âð»â¤ï¸ Do you know C?______@andreassterneer #curryandco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/>
          <a:stretch/>
        </p:blipFill>
        <p:spPr bwMode="auto">
          <a:xfrm>
            <a:off x="6134101" y="-1"/>
            <a:ext cx="60578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0EBD8F4E-DFA2-40D1-9B86-58AD23E6AA6B}"/>
              </a:ext>
            </a:extLst>
          </p:cNvPr>
          <p:cNvSpPr/>
          <p:nvPr/>
        </p:nvSpPr>
        <p:spPr>
          <a:xfrm>
            <a:off x="0" y="0"/>
            <a:ext cx="6134101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BFD446-A547-46A9-88B0-B9EB3B52DCAC}"/>
              </a:ext>
            </a:extLst>
          </p:cNvPr>
          <p:cNvSpPr txBox="1"/>
          <p:nvPr/>
        </p:nvSpPr>
        <p:spPr>
          <a:xfrm>
            <a:off x="276794" y="1300777"/>
            <a:ext cx="4993946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Archivos, directorios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Extensiones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Manejo de Archivos en </a:t>
            </a:r>
            <a:r>
              <a:rPr lang="es-ES" sz="2000" dirty="0" err="1">
                <a:solidFill>
                  <a:schemeClr val="bg1"/>
                </a:solidFill>
              </a:rPr>
              <a:t>.net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core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Librería System.IO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Objeto </a:t>
            </a:r>
            <a:r>
              <a:rPr lang="es-ES" sz="2000" dirty="0" err="1">
                <a:solidFill>
                  <a:schemeClr val="bg1"/>
                </a:solidFill>
              </a:rPr>
              <a:t>directory</a:t>
            </a:r>
            <a:endParaRPr lang="es-ES" sz="20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Objeto File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1"/>
                </a:solidFill>
              </a:rPr>
              <a:t>Helper</a:t>
            </a:r>
            <a:r>
              <a:rPr lang="es-ES" sz="2000" dirty="0">
                <a:solidFill>
                  <a:schemeClr val="bg1"/>
                </a:solidFill>
              </a:rPr>
              <a:t> de archivos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F68E2BD-F7F4-44E8-BF94-AC1D5F5900BE}"/>
              </a:ext>
            </a:extLst>
          </p:cNvPr>
          <p:cNvSpPr/>
          <p:nvPr/>
        </p:nvSpPr>
        <p:spPr>
          <a:xfrm>
            <a:off x="276794" y="215481"/>
            <a:ext cx="301524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AR" sz="4800" dirty="0">
                <a:solidFill>
                  <a:schemeClr val="bg1"/>
                </a:solidFill>
              </a:rPr>
              <a:t>Clase </a:t>
            </a:r>
            <a:r>
              <a:rPr lang="es-AR" sz="4800" dirty="0" err="1">
                <a:solidFill>
                  <a:schemeClr val="bg1"/>
                </a:solidFill>
              </a:rPr>
              <a:t>Nro</a:t>
            </a:r>
            <a:r>
              <a:rPr lang="es-AR" sz="4800" dirty="0">
                <a:solidFill>
                  <a:schemeClr val="bg1"/>
                </a:solidFill>
              </a:rPr>
              <a:t> 8</a:t>
            </a:r>
            <a:endParaRPr lang="es-ES" sz="4800" dirty="0"/>
          </a:p>
        </p:txBody>
      </p:sp>
    </p:spTree>
    <p:extLst>
      <p:ext uri="{BB962C8B-B14F-4D97-AF65-F5344CB8AC3E}">
        <p14:creationId xmlns:p14="http://schemas.microsoft.com/office/powerpoint/2010/main" val="147096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508726"/>
              </p:ext>
            </p:extLst>
          </p:nvPr>
        </p:nvGraphicFramePr>
        <p:xfrm>
          <a:off x="6816067" y="1491599"/>
          <a:ext cx="4867930" cy="4898304"/>
        </p:xfrm>
        <a:graphic>
          <a:graphicData uri="http://schemas.openxmlformats.org/drawingml/2006/table">
            <a:tbl>
              <a:tblPr/>
              <a:tblGrid>
                <a:gridCol w="2071932">
                  <a:extLst>
                    <a:ext uri="{9D8B030D-6E8A-4147-A177-3AD203B41FA5}">
                      <a16:colId xmlns:a16="http://schemas.microsoft.com/office/drawing/2014/main" val="2742194806"/>
                    </a:ext>
                  </a:extLst>
                </a:gridCol>
                <a:gridCol w="2795998">
                  <a:extLst>
                    <a:ext uri="{9D8B030D-6E8A-4147-A177-3AD203B41FA5}">
                      <a16:colId xmlns:a16="http://schemas.microsoft.com/office/drawing/2014/main" val="1165652385"/>
                    </a:ext>
                  </a:extLst>
                </a:gridCol>
              </a:tblGrid>
              <a:tr h="173855"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effectLst/>
                        </a:rPr>
                        <a:t>Bytes</a:t>
                      </a:r>
                    </a:p>
                  </a:txBody>
                  <a:tcPr marL="25152" marR="25152" marT="12576" marB="1257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>
                          <a:effectLst/>
                        </a:rPr>
                        <a:t>Información</a:t>
                      </a:r>
                    </a:p>
                  </a:txBody>
                  <a:tcPr marL="25152" marR="25152" marT="12576" marB="12576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20886"/>
                  </a:ext>
                </a:extLst>
              </a:tr>
              <a:tr h="173855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0, 1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Tipo de fichero "BM, </a:t>
                      </a:r>
                      <a:r>
                        <a:rPr lang="es-ES" sz="1400" dirty="0" err="1">
                          <a:effectLst/>
                        </a:rPr>
                        <a:t>BMp</a:t>
                      </a:r>
                      <a:r>
                        <a:rPr lang="es-ES" sz="1400" dirty="0">
                          <a:effectLst/>
                        </a:rPr>
                        <a:t>% , </a:t>
                      </a:r>
                      <a:r>
                        <a:rPr lang="es-ES" sz="1400" dirty="0" err="1">
                          <a:effectLst/>
                        </a:rPr>
                        <a:t>BMv</a:t>
                      </a:r>
                      <a:r>
                        <a:rPr lang="es-ES" sz="1400" dirty="0">
                          <a:effectLst/>
                        </a:rPr>
                        <a:t>"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598011"/>
                  </a:ext>
                </a:extLst>
              </a:tr>
              <a:tr h="173855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2, 3, 4, 5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Tamaño del archivo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130818"/>
                  </a:ext>
                </a:extLst>
              </a:tr>
              <a:tr h="10047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6, 7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Reservado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000330"/>
                  </a:ext>
                </a:extLst>
              </a:tr>
              <a:tr h="100470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8, 9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Reservado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77916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10, 11, 12, 13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Inicio de los datos de la imagen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061980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14, 15, 16, 17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Tamaño de la cabecera del bitmap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791858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18, 19, 20, 21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Anchura (</a:t>
                      </a:r>
                      <a:r>
                        <a:rPr lang="es-ES" sz="1400" dirty="0" err="1">
                          <a:effectLst/>
                        </a:rPr>
                        <a:t>píxels</a:t>
                      </a:r>
                      <a:r>
                        <a:rPr lang="es-ES" sz="1400" dirty="0">
                          <a:effectLst/>
                        </a:rPr>
                        <a:t>)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4452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22, 23, 24, 25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Altura (</a:t>
                      </a:r>
                      <a:r>
                        <a:rPr lang="es-ES" sz="1400" dirty="0" err="1">
                          <a:effectLst/>
                        </a:rPr>
                        <a:t>píxels</a:t>
                      </a:r>
                      <a:r>
                        <a:rPr lang="es-ES" sz="1400" dirty="0">
                          <a:effectLst/>
                        </a:rPr>
                        <a:t>)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03130"/>
                  </a:ext>
                </a:extLst>
              </a:tr>
              <a:tr h="173855"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26, 27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Número de planos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883944"/>
                  </a:ext>
                </a:extLst>
              </a:tr>
              <a:tr h="173855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28, 29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Tamaño de cada punto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058957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30, 31, 32, 33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Compresión (0=no comprimido)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37696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34, 35, 36, 37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Tamaño de la imagen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06859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38, 39, 40, 41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Resolución horizontal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505709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42, 43, 44, 45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Resolución vertical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88420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46, 47, 48, 49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Tamaño de la tabla de color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119054"/>
                  </a:ext>
                </a:extLst>
              </a:tr>
              <a:tr h="322872">
                <a:tc>
                  <a:txBody>
                    <a:bodyPr/>
                    <a:lstStyle/>
                    <a:p>
                      <a:r>
                        <a:rPr lang="es-ES" sz="1400">
                          <a:effectLst/>
                        </a:rPr>
                        <a:t>50, 51, 52, 53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>
                          <a:effectLst/>
                        </a:rPr>
                        <a:t>Contador de colores importantes</a:t>
                      </a:r>
                    </a:p>
                  </a:txBody>
                  <a:tcPr marL="25152" marR="25152" marT="12576" marB="12576" anchor="ctr">
                    <a:lnL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8315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1907677" y="194729"/>
            <a:ext cx="3782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Formatos de Archivos</a:t>
            </a:r>
            <a:endParaRPr lang="es-ES" sz="32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918727" y="864819"/>
            <a:ext cx="246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Cabecera del BMP</a:t>
            </a:r>
            <a:endParaRPr lang="es-ES" sz="2400" dirty="0"/>
          </a:p>
        </p:txBody>
      </p:sp>
      <p:pic>
        <p:nvPicPr>
          <p:cNvPr id="3074" name="Picture 2" descr="Imagen relaciona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727" y="2203177"/>
            <a:ext cx="2779811" cy="2151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/>
          <p:cNvCxnSpPr>
            <a:cxnSpLocks/>
          </p:cNvCxnSpPr>
          <p:nvPr/>
        </p:nvCxnSpPr>
        <p:spPr>
          <a:xfrm>
            <a:off x="4864608" y="3278909"/>
            <a:ext cx="16193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4755444" y="2738948"/>
            <a:ext cx="1869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Primeros 56 bytes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F0C82C-FD69-458F-A4F9-0088AE844755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040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32809" y="104340"/>
            <a:ext cx="3782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Formatos de Archivos</a:t>
            </a:r>
            <a:endParaRPr lang="es-ES" sz="3200" dirty="0"/>
          </a:p>
        </p:txBody>
      </p:sp>
      <p:sp>
        <p:nvSpPr>
          <p:cNvPr id="5" name="Rectángulo 4"/>
          <p:cNvSpPr/>
          <p:nvPr/>
        </p:nvSpPr>
        <p:spPr>
          <a:xfrm>
            <a:off x="5340287" y="3362037"/>
            <a:ext cx="634538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Una cabecera que identifica la presencia del bloque ID3 y su versión. En concreto, dicha cabecera consta de los caracteres </a:t>
            </a:r>
            <a:r>
              <a:rPr lang="es-ES" sz="1600" b="1" dirty="0">
                <a:solidFill>
                  <a:srgbClr val="222222"/>
                </a:solidFill>
                <a:latin typeface="Arial" panose="020B0604020202020204" pitchFamily="34" charset="0"/>
              </a:rPr>
              <a:t>TAG</a:t>
            </a: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Título: 30 caracteres.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Artista: 30 caracteres.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Álbum: 30 caracteres.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Año: 4 caracteres.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Un comentario: 30 caracteres.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222222"/>
                </a:solidFill>
                <a:latin typeface="Arial" panose="020B0604020202020204" pitchFamily="34" charset="0"/>
              </a:rPr>
              <a:t>Género (musical): un carácter.</a:t>
            </a:r>
            <a:endParaRPr lang="es-ES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3670812" y="3440485"/>
            <a:ext cx="1496291" cy="310465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/>
          <p:cNvSpPr txBox="1"/>
          <p:nvPr/>
        </p:nvSpPr>
        <p:spPr>
          <a:xfrm>
            <a:off x="4140900" y="3440485"/>
            <a:ext cx="55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TAG</a:t>
            </a:r>
            <a:endParaRPr lang="es-ES" dirty="0"/>
          </a:p>
        </p:txBody>
      </p:sp>
      <p:cxnSp>
        <p:nvCxnSpPr>
          <p:cNvPr id="9" name="Conector recto 8"/>
          <p:cNvCxnSpPr/>
          <p:nvPr/>
        </p:nvCxnSpPr>
        <p:spPr>
          <a:xfrm>
            <a:off x="3670812" y="3948485"/>
            <a:ext cx="1496291" cy="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1832809" y="680443"/>
            <a:ext cx="3676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Cola del MP3: Id3Tag</a:t>
            </a:r>
            <a:endParaRPr lang="es-ES" sz="3200" dirty="0"/>
          </a:p>
        </p:txBody>
      </p:sp>
      <p:pic>
        <p:nvPicPr>
          <p:cNvPr id="2050" name="Picture 2" descr="Screenshot - Mp3Fi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504" y="1755874"/>
            <a:ext cx="7195565" cy="1108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2"/>
          <p:cNvCxnSpPr/>
          <p:nvPr/>
        </p:nvCxnSpPr>
        <p:spPr>
          <a:xfrm flipH="1">
            <a:off x="3728543" y="2576946"/>
            <a:ext cx="3186544" cy="849746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/>
          <p:cNvCxnSpPr/>
          <p:nvPr/>
        </p:nvCxnSpPr>
        <p:spPr>
          <a:xfrm flipH="1">
            <a:off x="5224831" y="2576946"/>
            <a:ext cx="2752438" cy="863539"/>
          </a:xfrm>
          <a:prstGeom prst="lin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721ADF2-BC7B-41EC-AFD2-DD6379C40790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585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3082797-52DD-47EA-8766-80920BA5193F}"/>
              </a:ext>
            </a:extLst>
          </p:cNvPr>
          <p:cNvSpPr/>
          <p:nvPr/>
        </p:nvSpPr>
        <p:spPr>
          <a:xfrm>
            <a:off x="2033016" y="1280821"/>
            <a:ext cx="93238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 E/S (entrada/salida) de archivos y secuencias hace referencia a la transferencia de datos con destino u origen en un medio de almacenamiento. En .NET Core, los espacios de nombres System.IO contienen tipos que permiten la lectura y escritura, tanto sincrónica como asincrónica, en archivos y flujos de datos. </a:t>
            </a:r>
            <a:endParaRPr lang="es-AR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0DF763-84D0-436C-B2F6-8ABDCCB029D5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CFF973-13C5-4EA7-8F11-1CA0EB127641}"/>
              </a:ext>
            </a:extLst>
          </p:cNvPr>
          <p:cNvSpPr txBox="1"/>
          <p:nvPr/>
        </p:nvSpPr>
        <p:spPr>
          <a:xfrm>
            <a:off x="2033016" y="370803"/>
            <a:ext cx="9463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600" dirty="0"/>
              <a:t>Trabajando con Archivos y directorios en Net </a:t>
            </a:r>
            <a:r>
              <a:rPr lang="es-AR" sz="3600" dirty="0" err="1"/>
              <a:t>core</a:t>
            </a:r>
            <a:endParaRPr lang="es-ES" sz="3600" dirty="0"/>
          </a:p>
        </p:txBody>
      </p:sp>
      <p:pic>
        <p:nvPicPr>
          <p:cNvPr id="2050" name="Picture 2" descr="5 Easy Ways to Transfer Files Between Computers on the Same Network">
            <a:extLst>
              <a:ext uri="{FF2B5EF4-FFF2-40B4-BE49-F238E27FC236}">
                <a16:creationId xmlns:a16="http://schemas.microsoft.com/office/drawing/2014/main" id="{77698D63-062D-4888-8F26-87988763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432" y="3035718"/>
            <a:ext cx="647700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7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287058" y="6311392"/>
            <a:ext cx="8746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https://docs.microsoft.com/en-us/dotnet/api/system.io?view=netframework-4.8</a:t>
            </a:r>
            <a:endParaRPr lang="es-ES" dirty="0"/>
          </a:p>
        </p:txBody>
      </p:sp>
      <p:sp>
        <p:nvSpPr>
          <p:cNvPr id="6" name="Rectángulo 5"/>
          <p:cNvSpPr/>
          <p:nvPr/>
        </p:nvSpPr>
        <p:spPr>
          <a:xfrm>
            <a:off x="1854754" y="255738"/>
            <a:ext cx="6237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000" dirty="0"/>
              <a:t>Librería System.IO</a:t>
            </a:r>
          </a:p>
        </p:txBody>
      </p:sp>
      <p:pic>
        <p:nvPicPr>
          <p:cNvPr id="21" name="Picture 4" descr="Resultado de imagen para system.io classes in c#">
            <a:extLst>
              <a:ext uri="{FF2B5EF4-FFF2-40B4-BE49-F238E27FC236}">
                <a16:creationId xmlns:a16="http://schemas.microsoft.com/office/drawing/2014/main" id="{3EEB2EEE-3AF0-4443-83F3-F394AB0B5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79" t="20749" r="1474" b="21553"/>
          <a:stretch/>
        </p:blipFill>
        <p:spPr bwMode="auto">
          <a:xfrm>
            <a:off x="2202227" y="1380640"/>
            <a:ext cx="8221934" cy="409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E8DFDC92-33A8-41C9-A61E-3B9203CC335A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1155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F3C2EA2-064F-4E09-8E02-5977F255C4CA}"/>
              </a:ext>
            </a:extLst>
          </p:cNvPr>
          <p:cNvSpPr/>
          <p:nvPr/>
        </p:nvSpPr>
        <p:spPr>
          <a:xfrm>
            <a:off x="1854754" y="1275058"/>
            <a:ext cx="972654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171717"/>
                </a:solidFill>
                <a:latin typeface="Segoe UI" panose="020B0502040204020203" pitchFamily="34" charset="0"/>
              </a:rPr>
              <a:t>Estas son algunas clases para trabajar con archivo y directorio:</a:t>
            </a:r>
          </a:p>
          <a:p>
            <a:endParaRPr lang="es-E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>
                <a:solidFill>
                  <a:srgbClr val="171717"/>
                </a:solidFill>
                <a:latin typeface="Segoe UI" panose="020B0502040204020203" pitchFamily="34" charset="0"/>
                <a:hlinkClick r:id="rId2"/>
              </a:rPr>
              <a:t>File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: proporciona métodos estáticos para crear, copiar, eliminar, mover y abrir archivos, y ayuda a crear un objeto </a:t>
            </a: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FileStream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4"/>
              </a:rPr>
              <a:t>FileInfo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: proporciona métodos de instancia para crear, copiar, eliminar, mover y abrir archivos, y ayuda a crear un objeto </a:t>
            </a: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3"/>
              </a:rPr>
              <a:t>FileStream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5"/>
              </a:rPr>
              <a:t>Directory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: proporciona métodos estáticos para crear, mover y enumerar directorios y subdirectorios.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6"/>
              </a:rPr>
              <a:t>DirectoryInfo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: proporciona métodos de instancia para crear, mover y enumerar directorios y subdirectorios.</a:t>
            </a:r>
          </a:p>
          <a:p>
            <a:endParaRPr lang="es-ES" dirty="0">
              <a:solidFill>
                <a:srgbClr val="171717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ES" u="sng" dirty="0" err="1">
                <a:solidFill>
                  <a:srgbClr val="171717"/>
                </a:solidFill>
                <a:latin typeface="Segoe UI" panose="020B0502040204020203" pitchFamily="34" charset="0"/>
                <a:hlinkClick r:id="rId7"/>
              </a:rPr>
              <a:t>Path</a:t>
            </a:r>
            <a:r>
              <a:rPr lang="es-ES" dirty="0">
                <a:solidFill>
                  <a:srgbClr val="171717"/>
                </a:solidFill>
                <a:latin typeface="Segoe UI" panose="020B0502040204020203" pitchFamily="34" charset="0"/>
              </a:rPr>
              <a:t>: proporciona métodos y propiedades para procesar cadenas de directorio entre plataformas.</a:t>
            </a:r>
            <a:endParaRPr lang="es-ES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DCA8D02-A8ED-40ED-84D5-3008E0DB9FB7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B5D1DC1-A4DB-4856-AA3D-8E871BF4DE8F}"/>
              </a:ext>
            </a:extLst>
          </p:cNvPr>
          <p:cNvSpPr/>
          <p:nvPr/>
        </p:nvSpPr>
        <p:spPr>
          <a:xfrm>
            <a:off x="1854754" y="255738"/>
            <a:ext cx="6237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altLang="es-ES" sz="4000" dirty="0"/>
              <a:t>Librería System.IO</a:t>
            </a:r>
          </a:p>
        </p:txBody>
      </p:sp>
    </p:spTree>
    <p:extLst>
      <p:ext uri="{BB962C8B-B14F-4D97-AF65-F5344CB8AC3E}">
        <p14:creationId xmlns:p14="http://schemas.microsoft.com/office/powerpoint/2010/main" val="3670158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1894533" y="192843"/>
            <a:ext cx="3734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b="1" dirty="0"/>
              <a:t>Objeto </a:t>
            </a:r>
            <a:r>
              <a:rPr lang="es-AR" sz="4000" b="1" dirty="0" err="1"/>
              <a:t>Directory</a:t>
            </a:r>
            <a:endParaRPr lang="es-AR" sz="4000" b="1" dirty="0"/>
          </a:p>
        </p:txBody>
      </p:sp>
      <p:sp>
        <p:nvSpPr>
          <p:cNvPr id="7" name="6 Rectángulo"/>
          <p:cNvSpPr/>
          <p:nvPr/>
        </p:nvSpPr>
        <p:spPr>
          <a:xfrm>
            <a:off x="1976829" y="1028147"/>
            <a:ext cx="2660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2400" dirty="0" err="1"/>
              <a:t>System.IO.Directory</a:t>
            </a:r>
            <a:endParaRPr lang="es-AR" sz="2400" dirty="0"/>
          </a:p>
        </p:txBody>
      </p:sp>
      <p:graphicFrame>
        <p:nvGraphicFramePr>
          <p:cNvPr id="16" name="15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88099"/>
              </p:ext>
            </p:extLst>
          </p:nvPr>
        </p:nvGraphicFramePr>
        <p:xfrm>
          <a:off x="2086557" y="1893818"/>
          <a:ext cx="8484990" cy="29032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83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135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/>
                        <a:t>GetLogicalDrives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Obtiene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los</a:t>
                      </a:r>
                      <a:r>
                        <a:rPr lang="en-US" baseline="0" dirty="0">
                          <a:effectLst/>
                        </a:rPr>
                        <a:t> discos </a:t>
                      </a:r>
                      <a:r>
                        <a:rPr lang="en-US" baseline="0" dirty="0" err="1">
                          <a:effectLst/>
                        </a:rPr>
                        <a:t>lógicos</a:t>
                      </a:r>
                      <a:r>
                        <a:rPr lang="en-US" baseline="0" dirty="0">
                          <a:effectLst/>
                        </a:rPr>
                        <a:t> de un </a:t>
                      </a:r>
                      <a:r>
                        <a:rPr lang="en-US" baseline="0" dirty="0" err="1">
                          <a:effectLst/>
                        </a:rPr>
                        <a:t>sistema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87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/>
                        <a:t>GetDirectories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Obtiene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todos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los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directorios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dentro</a:t>
                      </a:r>
                      <a:r>
                        <a:rPr lang="en-US" dirty="0">
                          <a:effectLst/>
                        </a:rPr>
                        <a:t> de</a:t>
                      </a:r>
                      <a:r>
                        <a:rPr lang="en-US" baseline="0" dirty="0">
                          <a:effectLst/>
                        </a:rPr>
                        <a:t> un </a:t>
                      </a:r>
                      <a:r>
                        <a:rPr lang="en-US" baseline="0" dirty="0" err="1">
                          <a:effectLst/>
                        </a:rPr>
                        <a:t>directorio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787">
                <a:tc>
                  <a:txBody>
                    <a:bodyPr/>
                    <a:lstStyle/>
                    <a:p>
                      <a:pPr algn="l" fontAlgn="t"/>
                      <a:r>
                        <a:rPr lang="es-AR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GetDirectoryRoot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Obtiene</a:t>
                      </a:r>
                      <a:r>
                        <a:rPr lang="en-US" dirty="0">
                          <a:effectLst/>
                        </a:rPr>
                        <a:t> la </a:t>
                      </a:r>
                      <a:r>
                        <a:rPr lang="en-US" dirty="0" err="1">
                          <a:effectLst/>
                        </a:rPr>
                        <a:t>ruta</a:t>
                      </a:r>
                      <a:r>
                        <a:rPr lang="en-US" baseline="0" dirty="0">
                          <a:effectLst/>
                        </a:rPr>
                        <a:t> del </a:t>
                      </a:r>
                      <a:r>
                        <a:rPr lang="en-US" baseline="0" dirty="0" err="1">
                          <a:effectLst/>
                        </a:rPr>
                        <a:t>archivo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/>
                        <a:t>GetFiles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Todos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los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archivos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dentro</a:t>
                      </a:r>
                      <a:r>
                        <a:rPr lang="en-US" baseline="0" dirty="0">
                          <a:effectLst/>
                        </a:rPr>
                        <a:t> un </a:t>
                      </a:r>
                      <a:r>
                        <a:rPr lang="en-US" baseline="0" dirty="0" err="1">
                          <a:effectLst/>
                        </a:rPr>
                        <a:t>directorio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11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/>
                        <a:t>Exists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Devuelve</a:t>
                      </a:r>
                      <a:r>
                        <a:rPr lang="en-US" baseline="0" dirty="0">
                          <a:effectLst/>
                        </a:rPr>
                        <a:t> true / false </a:t>
                      </a:r>
                      <a:r>
                        <a:rPr lang="en-US" baseline="0" dirty="0" err="1">
                          <a:effectLst/>
                        </a:rPr>
                        <a:t>dependiendo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si</a:t>
                      </a:r>
                      <a:r>
                        <a:rPr lang="en-US" baseline="0" dirty="0">
                          <a:effectLst/>
                        </a:rPr>
                        <a:t> el </a:t>
                      </a:r>
                      <a:r>
                        <a:rPr lang="en-US" baseline="0" dirty="0" err="1">
                          <a:effectLst/>
                        </a:rPr>
                        <a:t>directorio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existe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BA5EE786-7424-46D4-BF52-4C0BC3575C3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495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968211" y="1159721"/>
            <a:ext cx="19956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 err="1"/>
              <a:t>System.IO.File</a:t>
            </a:r>
            <a:endParaRPr lang="es-AR" sz="2400" dirty="0"/>
          </a:p>
        </p:txBody>
      </p:sp>
      <p:graphicFrame>
        <p:nvGraphicFramePr>
          <p:cNvPr id="8" name="7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41488"/>
              </p:ext>
            </p:extLst>
          </p:nvPr>
        </p:nvGraphicFramePr>
        <p:xfrm>
          <a:off x="2061161" y="1842875"/>
          <a:ext cx="9661448" cy="29032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924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3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135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>
                          <a:effectLst/>
                        </a:rPr>
                        <a:t>File.Exists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Método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utilizado</a:t>
                      </a:r>
                      <a:r>
                        <a:rPr lang="en-US" baseline="0" dirty="0">
                          <a:effectLst/>
                        </a:rPr>
                        <a:t> para </a:t>
                      </a:r>
                      <a:r>
                        <a:rPr lang="en-US" baseline="0" dirty="0" err="1">
                          <a:effectLst/>
                        </a:rPr>
                        <a:t>chequear</a:t>
                      </a:r>
                      <a:r>
                        <a:rPr lang="en-US" baseline="0" dirty="0">
                          <a:effectLst/>
                        </a:rPr>
                        <a:t> la </a:t>
                      </a:r>
                      <a:r>
                        <a:rPr lang="en-US" baseline="0" dirty="0" err="1">
                          <a:effectLst/>
                        </a:rPr>
                        <a:t>existencia</a:t>
                      </a:r>
                      <a:r>
                        <a:rPr lang="en-US" baseline="0" dirty="0">
                          <a:effectLst/>
                        </a:rPr>
                        <a:t> de </a:t>
                      </a:r>
                      <a:r>
                        <a:rPr lang="en-US" baseline="0" dirty="0" err="1">
                          <a:effectLst/>
                        </a:rPr>
                        <a:t>una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archivo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87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>
                          <a:effectLst/>
                        </a:rPr>
                        <a:t>File.ReadAlllines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Método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utilizado</a:t>
                      </a:r>
                      <a:r>
                        <a:rPr lang="en-US" baseline="0" dirty="0">
                          <a:effectLst/>
                        </a:rPr>
                        <a:t> para leer </a:t>
                      </a:r>
                      <a:r>
                        <a:rPr lang="en-US" baseline="0" dirty="0" err="1">
                          <a:effectLst/>
                        </a:rPr>
                        <a:t>todas</a:t>
                      </a:r>
                      <a:r>
                        <a:rPr lang="en-US" baseline="0" dirty="0">
                          <a:effectLst/>
                        </a:rPr>
                        <a:t> las </a:t>
                      </a:r>
                      <a:r>
                        <a:rPr lang="en-US" baseline="0" dirty="0" err="1">
                          <a:effectLst/>
                        </a:rPr>
                        <a:t>lineas</a:t>
                      </a:r>
                      <a:r>
                        <a:rPr lang="en-US" baseline="0" dirty="0">
                          <a:effectLst/>
                        </a:rPr>
                        <a:t> y </a:t>
                      </a:r>
                      <a:r>
                        <a:rPr lang="en-US" baseline="0" dirty="0" err="1">
                          <a:effectLst/>
                        </a:rPr>
                        <a:t>dejarlas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en</a:t>
                      </a:r>
                      <a:r>
                        <a:rPr lang="en-US" baseline="0" dirty="0">
                          <a:effectLst/>
                        </a:rPr>
                        <a:t> un </a:t>
                      </a:r>
                      <a:r>
                        <a:rPr lang="en-US" baseline="0" dirty="0" err="1">
                          <a:effectLst/>
                        </a:rPr>
                        <a:t>Arreglo</a:t>
                      </a:r>
                      <a:r>
                        <a:rPr lang="en-US" baseline="0" dirty="0">
                          <a:effectLst/>
                        </a:rPr>
                        <a:t> de string.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787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>
                          <a:effectLst/>
                        </a:rPr>
                        <a:t>File.ReadAllText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Método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utilizado</a:t>
                      </a:r>
                      <a:r>
                        <a:rPr lang="en-US" baseline="0" dirty="0">
                          <a:effectLst/>
                        </a:rPr>
                        <a:t> para leer </a:t>
                      </a:r>
                      <a:r>
                        <a:rPr lang="en-US" baseline="0" dirty="0" err="1">
                          <a:effectLst/>
                        </a:rPr>
                        <a:t>todas</a:t>
                      </a:r>
                      <a:r>
                        <a:rPr lang="en-US" baseline="0" dirty="0">
                          <a:effectLst/>
                        </a:rPr>
                        <a:t> las </a:t>
                      </a:r>
                      <a:r>
                        <a:rPr lang="en-US" baseline="0" dirty="0" err="1">
                          <a:effectLst/>
                        </a:rPr>
                        <a:t>lineas</a:t>
                      </a:r>
                      <a:r>
                        <a:rPr lang="en-US" baseline="0" dirty="0">
                          <a:effectLst/>
                        </a:rPr>
                        <a:t> de un </a:t>
                      </a:r>
                      <a:r>
                        <a:rPr lang="en-US" baseline="0" dirty="0" err="1">
                          <a:effectLst/>
                        </a:rPr>
                        <a:t>arhivo</a:t>
                      </a:r>
                      <a:r>
                        <a:rPr lang="en-US" baseline="0" dirty="0">
                          <a:effectLst/>
                        </a:rPr>
                        <a:t> y </a:t>
                      </a:r>
                      <a:r>
                        <a:rPr lang="en-US" baseline="0" dirty="0" err="1">
                          <a:effectLst/>
                        </a:rPr>
                        <a:t>devuelve</a:t>
                      </a:r>
                      <a:r>
                        <a:rPr lang="en-US" baseline="0" dirty="0">
                          <a:effectLst/>
                        </a:rPr>
                        <a:t> un string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7286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>
                          <a:effectLst/>
                        </a:rPr>
                        <a:t>File.Copy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Método</a:t>
                      </a:r>
                      <a:r>
                        <a:rPr lang="en-US" dirty="0">
                          <a:effectLst/>
                        </a:rPr>
                        <a:t> para </a:t>
                      </a:r>
                      <a:r>
                        <a:rPr lang="en-US" dirty="0" err="1">
                          <a:effectLst/>
                        </a:rPr>
                        <a:t>copiar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archivos</a:t>
                      </a:r>
                      <a:r>
                        <a:rPr lang="en-US" baseline="0" dirty="0">
                          <a:effectLst/>
                        </a:rPr>
                        <a:t> de </a:t>
                      </a:r>
                      <a:r>
                        <a:rPr lang="en-US" baseline="0" dirty="0" err="1">
                          <a:effectLst/>
                        </a:rPr>
                        <a:t>una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ubicación</a:t>
                      </a:r>
                      <a:r>
                        <a:rPr lang="en-US" baseline="0" dirty="0">
                          <a:effectLst/>
                        </a:rPr>
                        <a:t> a </a:t>
                      </a:r>
                      <a:r>
                        <a:rPr lang="en-US" baseline="0" dirty="0" err="1">
                          <a:effectLst/>
                        </a:rPr>
                        <a:t>otra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211">
                <a:tc>
                  <a:txBody>
                    <a:bodyPr/>
                    <a:lstStyle/>
                    <a:p>
                      <a:pPr algn="l" fontAlgn="t"/>
                      <a:r>
                        <a:rPr lang="es-AR" dirty="0" err="1">
                          <a:effectLst/>
                        </a:rPr>
                        <a:t>File.Delete</a:t>
                      </a:r>
                      <a:endParaRPr lang="es-AR" dirty="0">
                        <a:effectLst/>
                      </a:endParaRPr>
                    </a:p>
                  </a:txBody>
                  <a:tcPr marL="76200" marR="76200" marT="76200" marB="7620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Método</a:t>
                      </a:r>
                      <a:r>
                        <a:rPr lang="en-US" baseline="0" dirty="0">
                          <a:effectLst/>
                        </a:rPr>
                        <a:t> para </a:t>
                      </a:r>
                      <a:r>
                        <a:rPr lang="en-US" baseline="0" dirty="0" err="1">
                          <a:effectLst/>
                        </a:rPr>
                        <a:t>eliminar</a:t>
                      </a:r>
                      <a:r>
                        <a:rPr lang="en-US" baseline="0" dirty="0">
                          <a:effectLst/>
                        </a:rPr>
                        <a:t> </a:t>
                      </a:r>
                      <a:r>
                        <a:rPr lang="en-US" baseline="0" dirty="0" err="1">
                          <a:effectLst/>
                        </a:rPr>
                        <a:t>Archivos</a:t>
                      </a:r>
                      <a:r>
                        <a:rPr lang="en-US" baseline="0" dirty="0">
                          <a:effectLst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9 Rectángulo"/>
          <p:cNvSpPr/>
          <p:nvPr/>
        </p:nvSpPr>
        <p:spPr>
          <a:xfrm>
            <a:off x="1968211" y="341091"/>
            <a:ext cx="25036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4000" b="1" dirty="0"/>
              <a:t>Objeto File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87EBE73-CA6D-41B8-9EEE-1A8AD431CA0C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0042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2"/>
          <p:cNvSpPr txBox="1"/>
          <p:nvPr/>
        </p:nvSpPr>
        <p:spPr>
          <a:xfrm>
            <a:off x="2036465" y="281469"/>
            <a:ext cx="19228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Ejercicio</a:t>
            </a:r>
            <a:endParaRPr lang="es-ES" sz="4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2036465" y="1638098"/>
            <a:ext cx="8776515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Comprobar si un directorio  “c:\</a:t>
            </a:r>
            <a:r>
              <a:rPr lang="es-AR" dirty="0" err="1"/>
              <a:t>PruebaDeDirectorio</a:t>
            </a:r>
            <a:r>
              <a:rPr lang="es-AR" dirty="0"/>
              <a:t>” existe, en caso de no existir, cree uno nuevo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Crear un archivo nuevo en caso de no existir dentro del directorio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¿Que es un Archivo CSV? ¿Cómo está estructurado?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Trabajar con archivo CSV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¿Como lo harías? PENSAR SOLUCIONES, no programarla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Lea un archivo CSV, donde figure </a:t>
            </a:r>
            <a:r>
              <a:rPr lang="es-AR" i="1" dirty="0"/>
              <a:t>nombre, apellido y edad de una persona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A4FC4F0-49F6-4704-BFC3-90560A694F42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2277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DFD8DBD-402D-4968-BA59-AA8E9EFB142F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4100" name="Picture 4" descr="Movie, file Free Icon of Vaadin icons">
            <a:extLst>
              <a:ext uri="{FF2B5EF4-FFF2-40B4-BE49-F238E27FC236}">
                <a16:creationId xmlns:a16="http://schemas.microsoft.com/office/drawing/2014/main" id="{25DF4897-6656-43FF-B35D-372748D7F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305" y="41415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" name="Tabla 17">
            <a:extLst>
              <a:ext uri="{FF2B5EF4-FFF2-40B4-BE49-F238E27FC236}">
                <a16:creationId xmlns:a16="http://schemas.microsoft.com/office/drawing/2014/main" id="{492BE2A9-B758-4A69-A4FA-E7E27F3AE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79416"/>
              </p:ext>
            </p:extLst>
          </p:nvPr>
        </p:nvGraphicFramePr>
        <p:xfrm>
          <a:off x="2161510" y="3648992"/>
          <a:ext cx="2379920" cy="29748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4980">
                  <a:extLst>
                    <a:ext uri="{9D8B030D-6E8A-4147-A177-3AD203B41FA5}">
                      <a16:colId xmlns:a16="http://schemas.microsoft.com/office/drawing/2014/main" val="269753946"/>
                    </a:ext>
                  </a:extLst>
                </a:gridCol>
                <a:gridCol w="594980">
                  <a:extLst>
                    <a:ext uri="{9D8B030D-6E8A-4147-A177-3AD203B41FA5}">
                      <a16:colId xmlns:a16="http://schemas.microsoft.com/office/drawing/2014/main" val="3532923951"/>
                    </a:ext>
                  </a:extLst>
                </a:gridCol>
                <a:gridCol w="594980">
                  <a:extLst>
                    <a:ext uri="{9D8B030D-6E8A-4147-A177-3AD203B41FA5}">
                      <a16:colId xmlns:a16="http://schemas.microsoft.com/office/drawing/2014/main" val="4074235710"/>
                    </a:ext>
                  </a:extLst>
                </a:gridCol>
                <a:gridCol w="594980">
                  <a:extLst>
                    <a:ext uri="{9D8B030D-6E8A-4147-A177-3AD203B41FA5}">
                      <a16:colId xmlns:a16="http://schemas.microsoft.com/office/drawing/2014/main" val="662721200"/>
                    </a:ext>
                  </a:extLst>
                </a:gridCol>
              </a:tblGrid>
              <a:tr h="424985">
                <a:tc>
                  <a:txBody>
                    <a:bodyPr/>
                    <a:lstStyle/>
                    <a:p>
                      <a:r>
                        <a:rPr lang="es-AR" sz="1900" dirty="0"/>
                        <a:t> 1</a:t>
                      </a:r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 2</a:t>
                      </a:r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 3</a:t>
                      </a:r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900" dirty="0"/>
                        <a:t> 4</a:t>
                      </a:r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54483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6202274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486316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021244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2022647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322955"/>
                  </a:ext>
                </a:extLst>
              </a:tr>
              <a:tr h="424985"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900" dirty="0"/>
                    </a:p>
                  </a:txBody>
                  <a:tcPr marL="95964" marR="95964" marT="47982" marB="47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932629"/>
                  </a:ext>
                </a:extLst>
              </a:tr>
            </a:tbl>
          </a:graphicData>
        </a:graphic>
      </p:graphicFrame>
      <p:sp>
        <p:nvSpPr>
          <p:cNvPr id="23" name="CuadroTexto 5">
            <a:extLst>
              <a:ext uri="{FF2B5EF4-FFF2-40B4-BE49-F238E27FC236}">
                <a16:creationId xmlns:a16="http://schemas.microsoft.com/office/drawing/2014/main" id="{7E467072-69BD-494C-928C-8D36F57D117F}"/>
              </a:ext>
            </a:extLst>
          </p:cNvPr>
          <p:cNvSpPr txBox="1"/>
          <p:nvPr/>
        </p:nvSpPr>
        <p:spPr>
          <a:xfrm>
            <a:off x="2161510" y="91529"/>
            <a:ext cx="167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402A77A-EE72-497B-923F-FA63A2F9F609}"/>
              </a:ext>
            </a:extLst>
          </p:cNvPr>
          <p:cNvSpPr/>
          <p:nvPr/>
        </p:nvSpPr>
        <p:spPr>
          <a:xfrm>
            <a:off x="8240791" y="3723699"/>
            <a:ext cx="733425" cy="41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6A871DF1-0C73-4577-9A37-08A0E815A045}"/>
              </a:ext>
            </a:extLst>
          </p:cNvPr>
          <p:cNvSpPr/>
          <p:nvPr/>
        </p:nvSpPr>
        <p:spPr>
          <a:xfrm>
            <a:off x="9074228" y="3723699"/>
            <a:ext cx="733425" cy="41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592CBDA9-56FC-486A-895B-7C4C4154CB31}"/>
              </a:ext>
            </a:extLst>
          </p:cNvPr>
          <p:cNvSpPr/>
          <p:nvPr/>
        </p:nvSpPr>
        <p:spPr>
          <a:xfrm>
            <a:off x="9909495" y="3723699"/>
            <a:ext cx="733425" cy="41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8DED2438-1AB9-4140-BE0E-B27D0400E065}"/>
              </a:ext>
            </a:extLst>
          </p:cNvPr>
          <p:cNvSpPr/>
          <p:nvPr/>
        </p:nvSpPr>
        <p:spPr>
          <a:xfrm>
            <a:off x="5386223" y="4689212"/>
            <a:ext cx="2379920" cy="523875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9C850288-A6FB-4A4E-B9EA-6A42998C6D2E}"/>
              </a:ext>
            </a:extLst>
          </p:cNvPr>
          <p:cNvSpPr/>
          <p:nvPr/>
        </p:nvSpPr>
        <p:spPr>
          <a:xfrm>
            <a:off x="2161510" y="685325"/>
            <a:ext cx="9372724" cy="23969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s-ES" dirty="0"/>
              <a:t>También se conoce como como </a:t>
            </a:r>
            <a:r>
              <a:rPr lang="es-ES" b="1" dirty="0"/>
              <a:t>flujo de datos</a:t>
            </a:r>
            <a:r>
              <a:rPr lang="es-ES" dirty="0"/>
              <a:t>. </a:t>
            </a:r>
          </a:p>
          <a:p>
            <a:pPr>
              <a:lnSpc>
                <a:spcPct val="120000"/>
              </a:lnSpc>
            </a:pPr>
            <a:r>
              <a:rPr lang="es-ES" dirty="0"/>
              <a:t>La idea detrás del </a:t>
            </a:r>
            <a:r>
              <a:rPr lang="es-ES" dirty="0" err="1"/>
              <a:t>stream</a:t>
            </a:r>
            <a:r>
              <a:rPr lang="es-ES" dirty="0"/>
              <a:t> existe desde hace mucho tiempo. Es utilizada cuando un archivo tiene un gran tamaño y se necesita cargar en memoria para poder utilizarlo o los datos que se desea transferir de un extremo a otro son mayores al </a:t>
            </a:r>
            <a:r>
              <a:rPr lang="es-ES" i="1" dirty="0"/>
              <a:t>ancho de banda/memoria/recursos</a:t>
            </a:r>
            <a:r>
              <a:rPr lang="es-ES" dirty="0"/>
              <a:t> disponibles.  </a:t>
            </a:r>
          </a:p>
          <a:p>
            <a:pPr>
              <a:lnSpc>
                <a:spcPct val="120000"/>
              </a:lnSpc>
            </a:pPr>
            <a:endParaRPr lang="es-ES" dirty="0"/>
          </a:p>
          <a:p>
            <a:pPr>
              <a:lnSpc>
                <a:spcPct val="120000"/>
              </a:lnSpc>
            </a:pPr>
            <a:r>
              <a:rPr lang="es-ES" dirty="0"/>
              <a:t>En estos casos la transferencia de una fuente a un receptor se realiza fragmentando un archivo por partes y enviado esas partes de un extremo a otro de forma secuencial. </a:t>
            </a:r>
            <a:endParaRPr lang="es-AR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9A53A54-3671-438A-9E3D-8B5A52B2183D}"/>
              </a:ext>
            </a:extLst>
          </p:cNvPr>
          <p:cNvSpPr/>
          <p:nvPr/>
        </p:nvSpPr>
        <p:spPr>
          <a:xfrm>
            <a:off x="10800809" y="3723699"/>
            <a:ext cx="733425" cy="4178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76D5646-E644-45FF-A184-7DD77585FF93}"/>
              </a:ext>
            </a:extLst>
          </p:cNvPr>
          <p:cNvSpPr txBox="1"/>
          <p:nvPr/>
        </p:nvSpPr>
        <p:spPr>
          <a:xfrm>
            <a:off x="2398305" y="3218060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Fuente: Video.MP4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E1E41F-4980-4124-AD20-1E8F36B6E057}"/>
              </a:ext>
            </a:extLst>
          </p:cNvPr>
          <p:cNvSpPr txBox="1"/>
          <p:nvPr/>
        </p:nvSpPr>
        <p:spPr>
          <a:xfrm>
            <a:off x="8217012" y="3218060"/>
            <a:ext cx="338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Destino: Fracciones de Video.MP4</a:t>
            </a:r>
          </a:p>
        </p:txBody>
      </p:sp>
    </p:spTree>
    <p:extLst>
      <p:ext uri="{BB962C8B-B14F-4D97-AF65-F5344CB8AC3E}">
        <p14:creationId xmlns:p14="http://schemas.microsoft.com/office/powerpoint/2010/main" val="3651097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E844B7F2-A230-4307-9B4B-F8F7C17FBEF0}"/>
              </a:ext>
            </a:extLst>
          </p:cNvPr>
          <p:cNvSpPr/>
          <p:nvPr/>
        </p:nvSpPr>
        <p:spPr>
          <a:xfrm>
            <a:off x="2322577" y="1951946"/>
            <a:ext cx="2240280" cy="3635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572176F-B10D-419C-AB48-7497FE990AE4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1AFE14E3-EFEE-49E4-B849-C6484154477F}"/>
              </a:ext>
            </a:extLst>
          </p:cNvPr>
          <p:cNvSpPr txBox="1"/>
          <p:nvPr/>
        </p:nvSpPr>
        <p:spPr>
          <a:xfrm>
            <a:off x="1906143" y="245114"/>
            <a:ext cx="167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7957C9-3208-4D7C-97BF-E28297C78F28}"/>
              </a:ext>
            </a:extLst>
          </p:cNvPr>
          <p:cNvSpPr txBox="1"/>
          <p:nvPr/>
        </p:nvSpPr>
        <p:spPr>
          <a:xfrm>
            <a:off x="2996064" y="1320552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FUENTE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F2A338-87EF-4D9A-B2D6-FF547113F9E4}"/>
              </a:ext>
            </a:extLst>
          </p:cNvPr>
          <p:cNvSpPr txBox="1"/>
          <p:nvPr/>
        </p:nvSpPr>
        <p:spPr>
          <a:xfrm>
            <a:off x="9347498" y="1301734"/>
            <a:ext cx="10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DESTINO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FAD4A97-8A68-407F-B6C4-C2D0F74270D3}"/>
              </a:ext>
            </a:extLst>
          </p:cNvPr>
          <p:cNvSpPr txBox="1"/>
          <p:nvPr/>
        </p:nvSpPr>
        <p:spPr>
          <a:xfrm>
            <a:off x="2508124" y="2242066"/>
            <a:ext cx="18381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Memoria RAM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476797B-5841-4225-9A16-30D8E1DC32A9}"/>
              </a:ext>
            </a:extLst>
          </p:cNvPr>
          <p:cNvSpPr txBox="1"/>
          <p:nvPr/>
        </p:nvSpPr>
        <p:spPr>
          <a:xfrm>
            <a:off x="2514600" y="3163580"/>
            <a:ext cx="18381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Memoria ROM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D39D141-058E-4A4B-B4B3-B43345C53522}"/>
              </a:ext>
            </a:extLst>
          </p:cNvPr>
          <p:cNvSpPr txBox="1"/>
          <p:nvPr/>
        </p:nvSpPr>
        <p:spPr>
          <a:xfrm>
            <a:off x="2514600" y="4054543"/>
            <a:ext cx="1886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Network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D68CE2-5995-4CA8-A549-97DB37CFD503}"/>
              </a:ext>
            </a:extLst>
          </p:cNvPr>
          <p:cNvSpPr txBox="1"/>
          <p:nvPr/>
        </p:nvSpPr>
        <p:spPr>
          <a:xfrm>
            <a:off x="2514600" y="4878622"/>
            <a:ext cx="1886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Procesos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EF2FF0BF-A34A-4147-A62B-E3B2FB85D6CC}"/>
              </a:ext>
            </a:extLst>
          </p:cNvPr>
          <p:cNvCxnSpPr>
            <a:cxnSpLocks/>
          </p:cNvCxnSpPr>
          <p:nvPr/>
        </p:nvCxnSpPr>
        <p:spPr>
          <a:xfrm>
            <a:off x="4715186" y="2528291"/>
            <a:ext cx="3657704" cy="870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FBEE178-931D-4522-ADD4-5F41347CD5C9}"/>
              </a:ext>
            </a:extLst>
          </p:cNvPr>
          <p:cNvCxnSpPr>
            <a:cxnSpLocks/>
          </p:cNvCxnSpPr>
          <p:nvPr/>
        </p:nvCxnSpPr>
        <p:spPr>
          <a:xfrm>
            <a:off x="4715186" y="3355848"/>
            <a:ext cx="3657705" cy="333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BE72251-8533-48DC-AA24-3173CE130C20}"/>
              </a:ext>
            </a:extLst>
          </p:cNvPr>
          <p:cNvCxnSpPr>
            <a:cxnSpLocks/>
          </p:cNvCxnSpPr>
          <p:nvPr/>
        </p:nvCxnSpPr>
        <p:spPr>
          <a:xfrm flipV="1">
            <a:off x="4715186" y="3903166"/>
            <a:ext cx="3657705" cy="2628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2EE576EA-0C87-4BB8-8401-6A660FDDAED1}"/>
              </a:ext>
            </a:extLst>
          </p:cNvPr>
          <p:cNvCxnSpPr>
            <a:cxnSpLocks/>
          </p:cNvCxnSpPr>
          <p:nvPr/>
        </p:nvCxnSpPr>
        <p:spPr>
          <a:xfrm flipV="1">
            <a:off x="4715186" y="4166056"/>
            <a:ext cx="3657705" cy="872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>
            <a:extLst>
              <a:ext uri="{FF2B5EF4-FFF2-40B4-BE49-F238E27FC236}">
                <a16:creationId xmlns:a16="http://schemas.microsoft.com/office/drawing/2014/main" id="{A08CDF3D-6AB6-4965-A606-435140972B53}"/>
              </a:ext>
            </a:extLst>
          </p:cNvPr>
          <p:cNvSpPr/>
          <p:nvPr/>
        </p:nvSpPr>
        <p:spPr>
          <a:xfrm>
            <a:off x="8749283" y="1857458"/>
            <a:ext cx="2240280" cy="363503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19A712-DE73-43D3-A815-DD4E422AB8D7}"/>
              </a:ext>
            </a:extLst>
          </p:cNvPr>
          <p:cNvSpPr txBox="1"/>
          <p:nvPr/>
        </p:nvSpPr>
        <p:spPr>
          <a:xfrm>
            <a:off x="8934830" y="2147578"/>
            <a:ext cx="18381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Memoria RAM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F0741EB2-FED3-43C9-9E8F-1101B2656AD5}"/>
              </a:ext>
            </a:extLst>
          </p:cNvPr>
          <p:cNvSpPr txBox="1"/>
          <p:nvPr/>
        </p:nvSpPr>
        <p:spPr>
          <a:xfrm>
            <a:off x="8941306" y="3069092"/>
            <a:ext cx="183811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Memoria ROM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5A6E867C-8092-4EBF-AC04-22076441EF26}"/>
              </a:ext>
            </a:extLst>
          </p:cNvPr>
          <p:cNvSpPr txBox="1"/>
          <p:nvPr/>
        </p:nvSpPr>
        <p:spPr>
          <a:xfrm>
            <a:off x="8941306" y="3960055"/>
            <a:ext cx="1886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Network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BFBDD52-0ACD-41BF-AE20-69D9EDE829DC}"/>
              </a:ext>
            </a:extLst>
          </p:cNvPr>
          <p:cNvSpPr txBox="1"/>
          <p:nvPr/>
        </p:nvSpPr>
        <p:spPr>
          <a:xfrm>
            <a:off x="8941306" y="4784134"/>
            <a:ext cx="1886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Procesos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933FA54-B124-4610-853B-A2F64BDD3C9D}"/>
              </a:ext>
            </a:extLst>
          </p:cNvPr>
          <p:cNvSpPr txBox="1"/>
          <p:nvPr/>
        </p:nvSpPr>
        <p:spPr>
          <a:xfrm>
            <a:off x="6082212" y="1301734"/>
            <a:ext cx="96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STREAM</a:t>
            </a:r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39718495-6BC4-44C1-8377-E8665D1E8B45}"/>
              </a:ext>
            </a:extLst>
          </p:cNvPr>
          <p:cNvGrpSpPr/>
          <p:nvPr/>
        </p:nvGrpSpPr>
        <p:grpSpPr>
          <a:xfrm>
            <a:off x="2322577" y="5934456"/>
            <a:ext cx="2240280" cy="592016"/>
            <a:chOff x="2322577" y="5934456"/>
            <a:chExt cx="2240280" cy="592016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F199F1AD-4A9C-4935-B060-F2DD06353261}"/>
                </a:ext>
              </a:extLst>
            </p:cNvPr>
            <p:cNvSpPr/>
            <p:nvPr/>
          </p:nvSpPr>
          <p:spPr>
            <a:xfrm>
              <a:off x="2322577" y="5934456"/>
              <a:ext cx="2240280" cy="592016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22157FE-2508-4A3F-8E15-B4BB9E727C47}"/>
                </a:ext>
              </a:extLst>
            </p:cNvPr>
            <p:cNvSpPr txBox="1"/>
            <p:nvPr/>
          </p:nvSpPr>
          <p:spPr>
            <a:xfrm>
              <a:off x="2483890" y="6041731"/>
              <a:ext cx="1886581" cy="36933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Datos</a:t>
              </a:r>
            </a:p>
          </p:txBody>
        </p:sp>
      </p:grp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1148180C-818D-4F15-B78E-BD613EF25CB1}"/>
              </a:ext>
            </a:extLst>
          </p:cNvPr>
          <p:cNvCxnSpPr>
            <a:cxnSpLocks/>
          </p:cNvCxnSpPr>
          <p:nvPr/>
        </p:nvCxnSpPr>
        <p:spPr>
          <a:xfrm>
            <a:off x="4910527" y="6308695"/>
            <a:ext cx="3661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Tabla 48">
            <a:extLst>
              <a:ext uri="{FF2B5EF4-FFF2-40B4-BE49-F238E27FC236}">
                <a16:creationId xmlns:a16="http://schemas.microsoft.com/office/drawing/2014/main" id="{D7B5105A-AC46-464B-BB83-2457848F6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93408"/>
              </p:ext>
            </p:extLst>
          </p:nvPr>
        </p:nvGraphicFramePr>
        <p:xfrm>
          <a:off x="8764456" y="5934887"/>
          <a:ext cx="2240280" cy="592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268813710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46489479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99036927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07633489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091093327"/>
                    </a:ext>
                  </a:extLst>
                </a:gridCol>
              </a:tblGrid>
              <a:tr h="59201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3173"/>
                  </a:ext>
                </a:extLst>
              </a:tr>
            </a:tbl>
          </a:graphicData>
        </a:graphic>
      </p:graphicFrame>
      <p:sp>
        <p:nvSpPr>
          <p:cNvPr id="51" name="CuadroTexto 50">
            <a:extLst>
              <a:ext uri="{FF2B5EF4-FFF2-40B4-BE49-F238E27FC236}">
                <a16:creationId xmlns:a16="http://schemas.microsoft.com/office/drawing/2014/main" id="{29A31E77-584F-46B6-9E8E-83BD8A39A380}"/>
              </a:ext>
            </a:extLst>
          </p:cNvPr>
          <p:cNvSpPr txBox="1"/>
          <p:nvPr/>
        </p:nvSpPr>
        <p:spPr>
          <a:xfrm>
            <a:off x="8925769" y="6034440"/>
            <a:ext cx="188658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dirty="0"/>
              <a:t>Datos</a:t>
            </a:r>
          </a:p>
        </p:txBody>
      </p:sp>
      <p:graphicFrame>
        <p:nvGraphicFramePr>
          <p:cNvPr id="53" name="Tabla 48">
            <a:extLst>
              <a:ext uri="{FF2B5EF4-FFF2-40B4-BE49-F238E27FC236}">
                <a16:creationId xmlns:a16="http://schemas.microsoft.com/office/drawing/2014/main" id="{494CEBA0-6B1C-4F3A-8A63-4C3BEB56C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337990"/>
              </p:ext>
            </p:extLst>
          </p:nvPr>
        </p:nvGraphicFramePr>
        <p:xfrm>
          <a:off x="5426202" y="5765540"/>
          <a:ext cx="24597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47">
                  <a:extLst>
                    <a:ext uri="{9D8B030D-6E8A-4147-A177-3AD203B41FA5}">
                      <a16:colId xmlns:a16="http://schemas.microsoft.com/office/drawing/2014/main" val="2688137102"/>
                    </a:ext>
                  </a:extLst>
                </a:gridCol>
                <a:gridCol w="491947">
                  <a:extLst>
                    <a:ext uri="{9D8B030D-6E8A-4147-A177-3AD203B41FA5}">
                      <a16:colId xmlns:a16="http://schemas.microsoft.com/office/drawing/2014/main" val="2464894795"/>
                    </a:ext>
                  </a:extLst>
                </a:gridCol>
                <a:gridCol w="491947">
                  <a:extLst>
                    <a:ext uri="{9D8B030D-6E8A-4147-A177-3AD203B41FA5}">
                      <a16:colId xmlns:a16="http://schemas.microsoft.com/office/drawing/2014/main" val="3990369271"/>
                    </a:ext>
                  </a:extLst>
                </a:gridCol>
                <a:gridCol w="491947">
                  <a:extLst>
                    <a:ext uri="{9D8B030D-6E8A-4147-A177-3AD203B41FA5}">
                      <a16:colId xmlns:a16="http://schemas.microsoft.com/office/drawing/2014/main" val="3076334891"/>
                    </a:ext>
                  </a:extLst>
                </a:gridCol>
                <a:gridCol w="491947">
                  <a:extLst>
                    <a:ext uri="{9D8B030D-6E8A-4147-A177-3AD203B41FA5}">
                      <a16:colId xmlns:a16="http://schemas.microsoft.com/office/drawing/2014/main" val="4091093327"/>
                    </a:ext>
                  </a:extLst>
                </a:gridCol>
              </a:tblGrid>
              <a:tr h="34175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03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353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1802013" y="389091"/>
            <a:ext cx="2466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Directorios</a:t>
            </a:r>
            <a:endParaRPr lang="es-ES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B141FA-D925-45A2-9F15-FDA565A16B6D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C113323-53B7-4A8A-832B-05CFFD1BCFF9}"/>
              </a:ext>
            </a:extLst>
          </p:cNvPr>
          <p:cNvSpPr/>
          <p:nvPr/>
        </p:nvSpPr>
        <p:spPr>
          <a:xfrm>
            <a:off x="1802013" y="1186040"/>
            <a:ext cx="981825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En informática, un directorio es un </a:t>
            </a:r>
            <a:r>
              <a:rPr lang="es-ES" b="1" dirty="0">
                <a:solidFill>
                  <a:srgbClr val="202122"/>
                </a:solidFill>
                <a:latin typeface="Arial" panose="020B0604020202020204" pitchFamily="34" charset="0"/>
              </a:rPr>
              <a:t>contenedor virtual </a:t>
            </a:r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en el que se almacenan una agrupación de archivos informáticos y otros subdirectorios, atendiendo a su contenido, a su propósito o a cualquier criterio que decida el usuario. </a:t>
            </a:r>
          </a:p>
          <a:p>
            <a:endParaRPr lang="es-E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Técnicamente, el directorio almacena información acerca de los archivos que contiene: como los atributos de los archivos o dónde se encuentran físicamente en el dispositivo de almacenamiento.</a:t>
            </a:r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EDE09C0-1B64-4686-BD9C-352E4DBE8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28" y="3515206"/>
            <a:ext cx="2284214" cy="228421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ED58D84-3982-43C4-B088-3447A2520032}"/>
              </a:ext>
            </a:extLst>
          </p:cNvPr>
          <p:cNvSpPr/>
          <p:nvPr/>
        </p:nvSpPr>
        <p:spPr>
          <a:xfrm>
            <a:off x="7698361" y="6325862"/>
            <a:ext cx="39219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hlinkClick r:id="rId3"/>
              </a:rPr>
              <a:t>https://es.wikipedia.org/wiki/Directorio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968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01368" y="1714029"/>
            <a:ext cx="100119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/>
              <a:t>Flujo de texto: </a:t>
            </a:r>
            <a:r>
              <a:rPr lang="es-ES" dirty="0"/>
              <a:t>secuencia de caracteres (datos de texto). Según el SO, cada línea puede terminar con un carácter de nueva línea </a:t>
            </a:r>
            <a:r>
              <a:rPr lang="es-AR" dirty="0"/>
              <a:t>(normalmente la secuencia “\r\n”)</a:t>
            </a:r>
            <a:r>
              <a:rPr lang="es-ES" dirty="0"/>
              <a:t>. Se usan para datos textuales.</a:t>
            </a:r>
          </a:p>
          <a:p>
            <a:endParaRPr lang="es-ES" dirty="0"/>
          </a:p>
          <a:p>
            <a:r>
              <a:rPr lang="es-ES" b="1" dirty="0"/>
              <a:t>Flujo binario: </a:t>
            </a:r>
            <a:r>
              <a:rPr lang="es-ES" dirty="0"/>
              <a:t>secuencia de bytes (el contenido de un programa ejecutable).  Se usan para datos no textuales, en donde el contenido exacto de los datos se mantiene sin importar la apariencia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01368" y="272823"/>
            <a:ext cx="167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1801368" y="1004996"/>
            <a:ext cx="4943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Tipos de Flujos de datos: texto o bytes</a:t>
            </a:r>
            <a:endParaRPr lang="es-ES" sz="2400" dirty="0"/>
          </a:p>
        </p:txBody>
      </p:sp>
      <p:sp>
        <p:nvSpPr>
          <p:cNvPr id="5" name="Rectángulo 4"/>
          <p:cNvSpPr/>
          <p:nvPr/>
        </p:nvSpPr>
        <p:spPr>
          <a:xfrm>
            <a:off x="1696910" y="4131303"/>
            <a:ext cx="8694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los datos son transferidos desde una fuente externa al programa, entonces se habla de “leer desde el </a:t>
            </a:r>
            <a:r>
              <a:rPr lang="es-ES" dirty="0" err="1"/>
              <a:t>stream</a:t>
            </a:r>
            <a:r>
              <a:rPr lang="es-ES" dirty="0"/>
              <a:t>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Si los datos son transferidos desde el programa a alguna fuente externa, entonces se habla de “escribir al </a:t>
            </a:r>
            <a:r>
              <a:rPr lang="es-ES" dirty="0" err="1"/>
              <a:t>stream</a:t>
            </a:r>
            <a:r>
              <a:rPr lang="es-ES" dirty="0"/>
              <a:t>”.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01368" y="3514603"/>
            <a:ext cx="8350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b="1" dirty="0" err="1"/>
              <a:t>stream</a:t>
            </a:r>
            <a:r>
              <a:rPr lang="es-ES" dirty="0"/>
              <a:t> puede transferir datos pueden ser en dos posibles direcciones: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7C6C39-B86E-4878-87D3-59A623F696E9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6984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82870" y="1620791"/>
            <a:ext cx="8543360" cy="45858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Los </a:t>
            </a:r>
            <a:r>
              <a:rPr kumimoji="0" lang="es-ES" altLang="es-AR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streams</a:t>
            </a: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 se utilizan normalmente cuando se leen datos de archivos grandes o fragmentos de archivos.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Al utilizar </a:t>
            </a:r>
            <a:r>
              <a:rPr kumimoji="0" lang="es-ES" altLang="es-AR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streams</a:t>
            </a: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, los datos de archivos grandes se dividen en pequeños fragmentos y se envían al flujo.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Estos fragmentos de datos se pueden leer desde la aplicación.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La ventaja de dividirlo en partes pequeñas se debe al impacto en el rendimiento de leer un archivo grande de una sola vez.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Si tuviera que leer los datos de, por ejemplo, un archivo de 1000 MB a la vez, </a:t>
            </a:r>
            <a:r>
              <a:rPr lang="es-ES" altLang="es-AR" dirty="0">
                <a:solidFill>
                  <a:srgbClr val="212121"/>
                </a:solidFill>
                <a:latin typeface="inherit"/>
                <a:cs typeface="Arial" pitchFamily="34" charset="0"/>
              </a:rPr>
              <a:t>la</a:t>
            </a: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 aplicación podría colgarse y volverse inestable. 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s-ES" altLang="es-AR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itchFamily="34" charset="0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AR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itchFamily="34" charset="0"/>
              </a:rPr>
              <a:t>El mejor enfoque es utilizar las secuencias para dividir el archivo en partes manejables. </a:t>
            </a:r>
            <a:br>
              <a:rPr kumimoji="0" lang="es-ES" altLang="es-AR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s-ES" altLang="es-A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CuadroTexto 5"/>
          <p:cNvSpPr txBox="1"/>
          <p:nvPr/>
        </p:nvSpPr>
        <p:spPr>
          <a:xfrm>
            <a:off x="1906143" y="245114"/>
            <a:ext cx="16751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BC754CB-B19E-43E4-9CB1-8870A09CA244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A27D59-8E49-40D9-843C-8BF6A550C1D0}"/>
              </a:ext>
            </a:extLst>
          </p:cNvPr>
          <p:cNvSpPr txBox="1"/>
          <p:nvPr/>
        </p:nvSpPr>
        <p:spPr>
          <a:xfrm>
            <a:off x="1906143" y="953000"/>
            <a:ext cx="1737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Resumiendo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903275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ww.tutorialsteacher.com/Content/images/csharp/stream-relation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451" y="3787470"/>
            <a:ext cx="7752447" cy="1377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1856232" y="217366"/>
            <a:ext cx="5348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Usar </a:t>
            </a:r>
            <a:r>
              <a:rPr lang="es-AR" sz="4000" dirty="0" err="1"/>
              <a:t>Stream</a:t>
            </a:r>
            <a:r>
              <a:rPr lang="es-AR" sz="4000" dirty="0"/>
              <a:t> en </a:t>
            </a:r>
            <a:r>
              <a:rPr lang="es-AR" sz="4000" dirty="0" err="1"/>
              <a:t>.net</a:t>
            </a:r>
            <a:r>
              <a:rPr lang="es-AR" sz="4000" dirty="0"/>
              <a:t> </a:t>
            </a:r>
            <a:r>
              <a:rPr lang="es-AR" sz="4000" dirty="0" err="1"/>
              <a:t>core</a:t>
            </a:r>
            <a:endParaRPr lang="es-ES" sz="4000" dirty="0"/>
          </a:p>
        </p:txBody>
      </p:sp>
      <p:sp>
        <p:nvSpPr>
          <p:cNvPr id="6" name="Rectángulo 1"/>
          <p:cNvSpPr/>
          <p:nvPr/>
        </p:nvSpPr>
        <p:spPr>
          <a:xfrm>
            <a:off x="1856232" y="1248640"/>
            <a:ext cx="9901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Para poder leer un archivo, se asocia este a un Flujo (llamado secuencia) que es el elemento que permite leer los datos del archivo.  </a:t>
            </a:r>
            <a:r>
              <a:rPr lang="es-ES" dirty="0"/>
              <a:t>Esta es una secuencia de bytes que se transfiere desde el programa al archivo o viceversa.</a:t>
            </a:r>
          </a:p>
        </p:txBody>
      </p:sp>
      <p:sp>
        <p:nvSpPr>
          <p:cNvPr id="8" name="Rectángulo 3"/>
          <p:cNvSpPr/>
          <p:nvPr/>
        </p:nvSpPr>
        <p:spPr>
          <a:xfrm>
            <a:off x="1856230" y="2309899"/>
            <a:ext cx="97188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En el ambiente .NET se puede encontrar muchas clases que representan este concepto y que trabaja con archivos o con datos de memoria (como se muestra en la figura de abajo). 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2F7405-5877-4D2E-8B69-C9AAB2FDD70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9325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66900" y="195461"/>
            <a:ext cx="288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16" name="15 Rectángulo"/>
          <p:cNvSpPr/>
          <p:nvPr/>
        </p:nvSpPr>
        <p:spPr>
          <a:xfrm>
            <a:off x="3694999" y="6409475"/>
            <a:ext cx="9582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hlinkClick r:id="rId2"/>
              </a:rPr>
              <a:t>https://docs.microsoft.com/en-us/dotnet/api/system.io.stream?view=netframework-4.8</a:t>
            </a:r>
            <a:endParaRPr lang="es-AR" dirty="0"/>
          </a:p>
        </p:txBody>
      </p:sp>
      <p:sp>
        <p:nvSpPr>
          <p:cNvPr id="9" name="8 Rectángulo"/>
          <p:cNvSpPr/>
          <p:nvPr/>
        </p:nvSpPr>
        <p:spPr>
          <a:xfrm>
            <a:off x="1866900" y="1061173"/>
            <a:ext cx="95820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Stream</a:t>
            </a:r>
            <a:r>
              <a:rPr lang="es-ES" dirty="0"/>
              <a:t>: </a:t>
            </a:r>
            <a:r>
              <a:rPr lang="es-ES" i="1" dirty="0" err="1"/>
              <a:t>System.IO.Stream</a:t>
            </a:r>
            <a:r>
              <a:rPr lang="es-ES" dirty="0"/>
              <a:t> es una clase abstracta que proporciona métodos estándar para transferir bytes (lectura, escritura, etc.) a la fuente. </a:t>
            </a:r>
            <a:endParaRPr lang="es-AR" dirty="0"/>
          </a:p>
        </p:txBody>
      </p:sp>
      <p:pic>
        <p:nvPicPr>
          <p:cNvPr id="18" name="Picture 2" descr="https://www.tutorialsteacher.com/Content/images/csharp/stream-heirarch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636" y="2069841"/>
            <a:ext cx="6226777" cy="29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F95B122-E436-4EF4-AC32-E69D9574A95D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15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9968" y="1204960"/>
            <a:ext cx="9774936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La clase base abstracta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Stream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 admite lectura y escritura de bytes.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Todas las clases que representan flujos heredan de la clase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Stream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La clase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Stream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 y sus clases derivadas proporcionan una vista común de las fuentes de datos y los </a:t>
            </a:r>
          </a:p>
          <a:p>
            <a:pPr marR="0" lvl="0" indent="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repositorios, y aíslan al programador de los detalles específicos del sistema operativo y </a:t>
            </a:r>
          </a:p>
          <a:p>
            <a:pPr marR="0" lvl="0" indent="2651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  <a:cs typeface="Arial" panose="020B0604020202020204" pitchFamily="34" charset="0"/>
              </a:rPr>
              <a:t>los dispositivos subyacentes.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843701" y="171742"/>
            <a:ext cx="288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305742" y="3773155"/>
            <a:ext cx="949916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Las transmisiones involucran tres operaciones fundamentales: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rgbClr val="212121"/>
              </a:solidFill>
              <a:effectLst/>
              <a:latin typeface="inheri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Lectura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:     transferencia de datos de un flujo a una estructura de datos, como una matriz de bytes.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Escritura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: </a:t>
            </a:r>
            <a:r>
              <a:rPr kumimoji="0" lang="es-ES" altLang="es-ES" b="0" i="0" u="none" strike="noStrike" cap="none" normalizeH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 </a:t>
            </a:r>
            <a:r>
              <a:rPr lang="es-ES" altLang="es-ES" dirty="0">
                <a:solidFill>
                  <a:srgbClr val="212121"/>
                </a:solidFill>
                <a:latin typeface="inherit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transferencia de datos a un flujo desde un origen de datos.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Búsqueda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inherit"/>
              </a:rPr>
              <a:t>: consulta y modificación de la posición actual dentro de un flujo.</a:t>
            </a:r>
            <a:r>
              <a:rPr kumimoji="0" lang="es-ES" altLang="es-E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s-ES" altLang="es-E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2232590" y="5464187"/>
            <a:ext cx="8947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Nota</a:t>
            </a:r>
            <a:r>
              <a:rPr lang="es-ES" dirty="0"/>
              <a:t>: dependiendo de la clase que se utilice, sea admiten todas o sólo alguna de las operaciones anteriores.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1CF5D0D-402A-4A3C-812C-9EC46087F34C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9992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4407F9-C00D-44B8-B602-A2D63B09C9E7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id="{EFA0C71C-5834-43F4-B80F-F09CACED4330}"/>
              </a:ext>
            </a:extLst>
          </p:cNvPr>
          <p:cNvSpPr txBox="1"/>
          <p:nvPr/>
        </p:nvSpPr>
        <p:spPr>
          <a:xfrm>
            <a:off x="1829640" y="1767190"/>
            <a:ext cx="9923372" cy="3451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 err="1"/>
              <a:t>FileStream</a:t>
            </a:r>
            <a:r>
              <a:rPr lang="es-ES" sz="1600" dirty="0"/>
              <a:t> lee o escribe bytes desde / a un archivo físico, ya sea un .</a:t>
            </a:r>
            <a:r>
              <a:rPr lang="es-ES" sz="1600" dirty="0" err="1"/>
              <a:t>txt</a:t>
            </a:r>
            <a:r>
              <a:rPr lang="es-ES" sz="1600" dirty="0"/>
              <a:t>, .exe, .</a:t>
            </a:r>
            <a:r>
              <a:rPr lang="es-ES" sz="1600" dirty="0" err="1"/>
              <a:t>jpg</a:t>
            </a:r>
            <a:r>
              <a:rPr lang="es-ES" sz="1600" dirty="0"/>
              <a:t> o cualquier otro archivo. </a:t>
            </a:r>
            <a:endParaRPr lang="es-ES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1600" b="1" dirty="0" err="1"/>
              <a:t>MemoryStream</a:t>
            </a:r>
            <a:r>
              <a:rPr lang="es-ES" sz="1600" dirty="0">
                <a:solidFill>
                  <a:srgbClr val="FF0000"/>
                </a:solidFill>
              </a:rPr>
              <a:t>:</a:t>
            </a:r>
            <a:r>
              <a:rPr lang="es-ES" sz="1600" dirty="0"/>
              <a:t> </a:t>
            </a:r>
            <a:r>
              <a:rPr lang="es-ES" sz="1600" dirty="0" err="1"/>
              <a:t>MemoryStream</a:t>
            </a:r>
            <a:r>
              <a:rPr lang="es-ES" sz="1600" dirty="0"/>
              <a:t> lee o escribe bytes que se almacenan en la memoria. </a:t>
            </a:r>
          </a:p>
          <a:p>
            <a:pPr>
              <a:lnSpc>
                <a:spcPct val="150000"/>
              </a:lnSpc>
            </a:pPr>
            <a:endParaRPr lang="es-ES" sz="1600" b="1" dirty="0"/>
          </a:p>
          <a:p>
            <a:pPr>
              <a:lnSpc>
                <a:spcPct val="120000"/>
              </a:lnSpc>
            </a:pPr>
            <a:r>
              <a:rPr lang="es-ES" sz="1600" b="1" dirty="0" err="1"/>
              <a:t>BufferedStream</a:t>
            </a:r>
            <a:r>
              <a:rPr lang="es-ES" sz="1600" dirty="0"/>
              <a:t>: </a:t>
            </a:r>
            <a:r>
              <a:rPr lang="es-ES" sz="1600" dirty="0" err="1"/>
              <a:t>BufferedStream</a:t>
            </a:r>
            <a:r>
              <a:rPr lang="es-ES" sz="1600" dirty="0"/>
              <a:t> Esta clase se utiliza para leer y para escribir a otro </a:t>
            </a:r>
            <a:r>
              <a:rPr lang="es-ES" sz="1600" dirty="0" err="1"/>
              <a:t>stream</a:t>
            </a:r>
            <a:r>
              <a:rPr lang="es-ES" sz="1600" dirty="0"/>
              <a:t>.  </a:t>
            </a:r>
          </a:p>
          <a:p>
            <a:pPr>
              <a:lnSpc>
                <a:spcPct val="120000"/>
              </a:lnSpc>
            </a:pPr>
            <a:r>
              <a:rPr lang="es-ES" sz="1600" dirty="0"/>
              <a:t>El uso de </a:t>
            </a:r>
            <a:r>
              <a:rPr lang="es-ES" sz="1600" dirty="0" err="1"/>
              <a:t>streams</a:t>
            </a:r>
            <a:r>
              <a:rPr lang="es-ES" sz="1600" dirty="0"/>
              <a:t> para la lectura y escritura de archivo es directa pero lenta. </a:t>
            </a:r>
          </a:p>
          <a:p>
            <a:pPr>
              <a:lnSpc>
                <a:spcPct val="120000"/>
              </a:lnSpc>
            </a:pPr>
            <a:r>
              <a:rPr lang="es-ES" sz="1600" dirty="0"/>
              <a:t>Por esta razón la clase </a:t>
            </a:r>
            <a:r>
              <a:rPr lang="es-ES" sz="1600" dirty="0" err="1"/>
              <a:t>BufferedStream</a:t>
            </a:r>
            <a:r>
              <a:rPr lang="es-ES" sz="1600" dirty="0"/>
              <a:t> existe y es más eficiente. </a:t>
            </a:r>
          </a:p>
          <a:p>
            <a:pPr>
              <a:lnSpc>
                <a:spcPct val="120000"/>
              </a:lnSpc>
            </a:pPr>
            <a:r>
              <a:rPr lang="es-ES" sz="1600" dirty="0"/>
              <a:t>Para operaciones de archivo es posible utilizar </a:t>
            </a:r>
            <a:r>
              <a:rPr lang="es-ES" sz="1600" dirty="0" err="1"/>
              <a:t>FileStream</a:t>
            </a:r>
            <a:r>
              <a:rPr lang="es-ES" sz="1600" dirty="0"/>
              <a:t>, donde el </a:t>
            </a:r>
            <a:r>
              <a:rPr lang="es-ES" sz="1600" dirty="0" err="1"/>
              <a:t>buffering</a:t>
            </a:r>
            <a:r>
              <a:rPr lang="es-ES" sz="1600" dirty="0"/>
              <a:t> está ya incluido.  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NetworkStream</a:t>
            </a:r>
            <a:r>
              <a:rPr lang="es-ES" sz="1600" dirty="0"/>
              <a:t>: </a:t>
            </a:r>
            <a:r>
              <a:rPr lang="es-ES" sz="1600" dirty="0" err="1"/>
              <a:t>NetworkStream</a:t>
            </a:r>
            <a:r>
              <a:rPr lang="es-ES" sz="1600" dirty="0"/>
              <a:t> lee o escribe bytes desde un socket de red. (conjunto IP + Puerto) 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PipeStream</a:t>
            </a:r>
            <a:r>
              <a:rPr lang="es-ES" sz="1600" dirty="0"/>
              <a:t>: </a:t>
            </a:r>
            <a:r>
              <a:rPr lang="es-ES" sz="1600" dirty="0" err="1"/>
              <a:t>PipeStream</a:t>
            </a:r>
            <a:r>
              <a:rPr lang="es-ES" sz="1600" dirty="0"/>
              <a:t> lee o escribe bytes de diferentes procesos. </a:t>
            </a:r>
          </a:p>
          <a:p>
            <a:pPr>
              <a:lnSpc>
                <a:spcPct val="150000"/>
              </a:lnSpc>
            </a:pPr>
            <a:r>
              <a:rPr lang="es-ES" sz="1600" b="1" dirty="0" err="1"/>
              <a:t>CryptoStream</a:t>
            </a:r>
            <a:r>
              <a:rPr lang="es-ES" sz="1600" dirty="0"/>
              <a:t>: </a:t>
            </a:r>
            <a:r>
              <a:rPr lang="es-ES" sz="1600" dirty="0" err="1"/>
              <a:t>CryptoStream</a:t>
            </a:r>
            <a:r>
              <a:rPr lang="es-ES" sz="1600" dirty="0"/>
              <a:t> es para vincular flujos de datos a transformaciones criptográficas.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F1FF72-1E9B-46C7-A5F9-BF5B78F52BA0}"/>
              </a:ext>
            </a:extLst>
          </p:cNvPr>
          <p:cNvSpPr txBox="1"/>
          <p:nvPr/>
        </p:nvSpPr>
        <p:spPr>
          <a:xfrm>
            <a:off x="1829640" y="289866"/>
            <a:ext cx="28821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8" name="7 Rectángulo">
            <a:extLst>
              <a:ext uri="{FF2B5EF4-FFF2-40B4-BE49-F238E27FC236}">
                <a16:creationId xmlns:a16="http://schemas.microsoft.com/office/drawing/2014/main" id="{BA8B7223-27FE-4952-B9EC-DE2604710F4E}"/>
              </a:ext>
            </a:extLst>
          </p:cNvPr>
          <p:cNvSpPr/>
          <p:nvPr/>
        </p:nvSpPr>
        <p:spPr>
          <a:xfrm>
            <a:off x="1756196" y="1182416"/>
            <a:ext cx="73382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dirty="0"/>
              <a:t> Dependiendo de la </a:t>
            </a:r>
            <a:r>
              <a:rPr lang="es-ES" sz="2000" b="1" dirty="0"/>
              <a:t>fuente de </a:t>
            </a:r>
            <a:r>
              <a:rPr lang="es-ES" sz="2000" b="1" dirty="0" err="1"/>
              <a:t>stream</a:t>
            </a:r>
            <a:r>
              <a:rPr lang="es-ES" sz="2000" b="1" dirty="0"/>
              <a:t> </a:t>
            </a:r>
            <a:r>
              <a:rPr lang="es-ES" sz="2000" dirty="0"/>
              <a:t>de donde consumamos datos: 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280545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25705" y="979514"/>
            <a:ext cx="25640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dirty="0" err="1"/>
              <a:t>BufferedStream</a:t>
            </a:r>
            <a:r>
              <a:rPr lang="es-ES" sz="2800" dirty="0"/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925706" y="2300901"/>
            <a:ext cx="92357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FileStream</a:t>
            </a:r>
            <a:r>
              <a:rPr lang="es-ES" dirty="0"/>
              <a:t>, cuyo propósito es lectura y escritura de datos binarios (no de texto legible), a cualquier archivo de tipo binario, aunque se puede utilizar para acceder a cualquier tipo de archivo, inclusive los de texto. </a:t>
            </a:r>
          </a:p>
          <a:p>
            <a:r>
              <a:rPr lang="es-E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 err="1"/>
              <a:t>StreamReader</a:t>
            </a:r>
            <a:r>
              <a:rPr lang="es-ES" b="1" dirty="0"/>
              <a:t> y </a:t>
            </a:r>
            <a:r>
              <a:rPr lang="es-ES" b="1" dirty="0" err="1"/>
              <a:t>StreamWriter</a:t>
            </a:r>
            <a:r>
              <a:rPr lang="es-ES" dirty="0"/>
              <a:t>, las cuales están diseñadas para lectura y escritura de archivos de texto. Estas clases se asumen como de un nivel más alto que </a:t>
            </a:r>
            <a:r>
              <a:rPr lang="es-ES" dirty="0" err="1"/>
              <a:t>FileStream</a:t>
            </a:r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1925705" y="1578652"/>
            <a:ext cx="9235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Las clases más relacionadas con la escritura y lectura de archivos (File Input/Output o File I/O) son: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8687B9-218B-4F24-A7F7-5094F5A4E6F6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1DFD522-B199-4961-ACD1-B6D4B66E1B06}"/>
              </a:ext>
            </a:extLst>
          </p:cNvPr>
          <p:cNvSpPr txBox="1"/>
          <p:nvPr/>
        </p:nvSpPr>
        <p:spPr>
          <a:xfrm>
            <a:off x="1925705" y="271628"/>
            <a:ext cx="372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511358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553850"/>
              </p:ext>
            </p:extLst>
          </p:nvPr>
        </p:nvGraphicFramePr>
        <p:xfrm>
          <a:off x="1994038" y="1616381"/>
          <a:ext cx="9408530" cy="4010343"/>
        </p:xfrm>
        <a:graphic>
          <a:graphicData uri="http://schemas.openxmlformats.org/drawingml/2006/table">
            <a:tbl>
              <a:tblPr/>
              <a:tblGrid>
                <a:gridCol w="1210656">
                  <a:extLst>
                    <a:ext uri="{9D8B030D-6E8A-4147-A177-3AD203B41FA5}">
                      <a16:colId xmlns:a16="http://schemas.microsoft.com/office/drawing/2014/main" val="3350181081"/>
                    </a:ext>
                  </a:extLst>
                </a:gridCol>
                <a:gridCol w="8197874">
                  <a:extLst>
                    <a:ext uri="{9D8B030D-6E8A-4147-A177-3AD203B41FA5}">
                      <a16:colId xmlns:a16="http://schemas.microsoft.com/office/drawing/2014/main" val="2885833936"/>
                    </a:ext>
                  </a:extLst>
                </a:gridCol>
              </a:tblGrid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 dirty="0" err="1">
                          <a:effectLst/>
                          <a:hlinkClick r:id="rId2"/>
                        </a:rPr>
                        <a:t>CanRead</a:t>
                      </a:r>
                      <a:endParaRPr lang="es-ES" sz="1300" dirty="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un valor que indica si una secuencia admite operaciones de lectura.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00594"/>
                  </a:ext>
                </a:extLst>
              </a:tr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 dirty="0" err="1">
                          <a:effectLst/>
                          <a:hlinkClick r:id="rId3"/>
                        </a:rPr>
                        <a:t>CanSeek</a:t>
                      </a:r>
                      <a:endParaRPr lang="es-ES" sz="1300" dirty="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un valor que indica si una secuencia admite búsquedas.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52399"/>
                  </a:ext>
                </a:extLst>
              </a:tr>
              <a:tr h="585280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>
                          <a:effectLst/>
                          <a:hlinkClick r:id="rId4"/>
                        </a:rPr>
                        <a:t>CanTimeout</a:t>
                      </a:r>
                      <a:endParaRPr lang="es-ES" sz="130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un valor que determina si se puede agotar el tiempo de espera de la secuencia actual.</a:t>
                      </a:r>
                    </a:p>
                    <a:p>
                      <a:pPr fontAlgn="t"/>
                      <a:r>
                        <a:rPr lang="es-ES" sz="1300">
                          <a:effectLst/>
                        </a:rPr>
                        <a:t>(Inherited from </a:t>
                      </a:r>
                      <a:r>
                        <a:rPr lang="es-ES" sz="1300" u="none" strike="noStrike">
                          <a:effectLst/>
                          <a:hlinkClick r:id="rId5"/>
                        </a:rPr>
                        <a:t>Stream</a:t>
                      </a:r>
                      <a:r>
                        <a:rPr lang="es-ES" sz="1300">
                          <a:effectLst/>
                        </a:rPr>
                        <a:t>)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539483"/>
                  </a:ext>
                </a:extLst>
              </a:tr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>
                          <a:effectLst/>
                          <a:hlinkClick r:id="rId6"/>
                        </a:rPr>
                        <a:t>CanWrite</a:t>
                      </a:r>
                      <a:endParaRPr lang="es-ES" sz="130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un valor que indica si una secuencia admite operaciones de escritura.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0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184468"/>
                  </a:ext>
                </a:extLst>
              </a:tr>
              <a:tr h="732403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>
                          <a:effectLst/>
                          <a:hlinkClick r:id="rId7"/>
                        </a:rPr>
                        <a:t>Capacity</a:t>
                      </a:r>
                      <a:endParaRPr lang="es-ES" sz="130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la longitud de la secuencia (tamaño) o la cantidad total de memoria asignada a una secuencia (capacidad).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F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0A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0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00480"/>
                  </a:ext>
                </a:extLst>
              </a:tr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>
                          <a:effectLst/>
                          <a:hlinkClick r:id="rId8"/>
                        </a:rPr>
                        <a:t>Length</a:t>
                      </a:r>
                      <a:endParaRPr lang="es-ES" sz="130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>
                          <a:effectLst/>
                        </a:rPr>
                        <a:t>Obtiene la longitud de los datos de una secuencia.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700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0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09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775501"/>
                  </a:ext>
                </a:extLst>
              </a:tr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 dirty="0">
                          <a:effectLst/>
                          <a:hlinkClick r:id="rId9"/>
                        </a:rPr>
                        <a:t>Position</a:t>
                      </a:r>
                      <a:endParaRPr lang="es-ES" sz="1300" dirty="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 dirty="0">
                          <a:effectLst/>
                        </a:rPr>
                        <a:t>Obtiene o establece la posición actual en una secuencia.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1D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903882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4E88559B-C1E4-48B0-9FD1-8B3D8F37FAC6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CA9589-B958-4916-8D30-2BD7BA73D094}"/>
              </a:ext>
            </a:extLst>
          </p:cNvPr>
          <p:cNvSpPr txBox="1"/>
          <p:nvPr/>
        </p:nvSpPr>
        <p:spPr>
          <a:xfrm>
            <a:off x="1831303" y="271628"/>
            <a:ext cx="372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7690250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11370"/>
              </p:ext>
            </p:extLst>
          </p:nvPr>
        </p:nvGraphicFramePr>
        <p:xfrm>
          <a:off x="2142836" y="1771829"/>
          <a:ext cx="8857396" cy="1077064"/>
        </p:xfrm>
        <a:graphic>
          <a:graphicData uri="http://schemas.openxmlformats.org/drawingml/2006/table">
            <a:tbl>
              <a:tblPr/>
              <a:tblGrid>
                <a:gridCol w="1139738">
                  <a:extLst>
                    <a:ext uri="{9D8B030D-6E8A-4147-A177-3AD203B41FA5}">
                      <a16:colId xmlns:a16="http://schemas.microsoft.com/office/drawing/2014/main" val="3350181081"/>
                    </a:ext>
                  </a:extLst>
                </a:gridCol>
                <a:gridCol w="7717658">
                  <a:extLst>
                    <a:ext uri="{9D8B030D-6E8A-4147-A177-3AD203B41FA5}">
                      <a16:colId xmlns:a16="http://schemas.microsoft.com/office/drawing/2014/main" val="2885833936"/>
                    </a:ext>
                  </a:extLst>
                </a:gridCol>
              </a:tblGrid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 dirty="0" err="1">
                          <a:effectLst/>
                          <a:hlinkClick r:id="rId2"/>
                        </a:rPr>
                        <a:t>Read</a:t>
                      </a:r>
                      <a:endParaRPr lang="es-ES" sz="1300" dirty="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 dirty="0">
                          <a:effectLst/>
                        </a:rPr>
                        <a:t>Obtiene una secuencia de bytes si el </a:t>
                      </a:r>
                      <a:r>
                        <a:rPr lang="es-ES" sz="1300" dirty="0" err="1">
                          <a:effectLst/>
                        </a:rPr>
                        <a:t>stream</a:t>
                      </a:r>
                      <a:r>
                        <a:rPr lang="es-ES" sz="1300" dirty="0">
                          <a:effectLst/>
                        </a:rPr>
                        <a:t> admite operaciones de lectura.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76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00594"/>
                  </a:ext>
                </a:extLst>
              </a:tr>
              <a:tr h="538532">
                <a:tc>
                  <a:txBody>
                    <a:bodyPr/>
                    <a:lstStyle/>
                    <a:p>
                      <a:pPr fontAlgn="t"/>
                      <a:r>
                        <a:rPr lang="es-ES" sz="1300" u="none" strike="noStrike" dirty="0" err="1">
                          <a:effectLst/>
                          <a:hlinkClick r:id="rId3"/>
                        </a:rPr>
                        <a:t>Seek</a:t>
                      </a:r>
                      <a:endParaRPr lang="es-ES" sz="1300" dirty="0">
                        <a:effectLst/>
                      </a:endParaRPr>
                    </a:p>
                  </a:txBody>
                  <a:tcPr marL="64624" marR="150789" marT="75394" marB="75394">
                    <a:lnL w="1270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7B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077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s-ES" sz="1300" dirty="0">
                          <a:effectLst/>
                        </a:rPr>
                        <a:t>Establece una posición dentro de una secuencia.</a:t>
                      </a:r>
                    </a:p>
                  </a:txBody>
                  <a:tcPr marL="64624" marR="64624" marT="75394" marB="75394">
                    <a:lnL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82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607F5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752399"/>
                  </a:ext>
                </a:extLst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3073029" y="6260741"/>
            <a:ext cx="981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hlinkClick r:id="rId4"/>
              </a:rPr>
              <a:t>https://docs.microsoft.com/en-us/dotnet/api/system.io.filestream?view=netframework-4.8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51202C6-732C-417B-9BE4-A90B291C285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2509065-46CF-4D8E-8DFD-1E4689E8D3A0}"/>
              </a:ext>
            </a:extLst>
          </p:cNvPr>
          <p:cNvSpPr txBox="1"/>
          <p:nvPr/>
        </p:nvSpPr>
        <p:spPr>
          <a:xfrm>
            <a:off x="1831303" y="271628"/>
            <a:ext cx="372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172411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279360" y="2346484"/>
            <a:ext cx="271741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2B91AF"/>
                </a:solidFill>
                <a:latin typeface="Consolas" panose="020B0609020204030204" pitchFamily="49" charset="0"/>
              </a:rPr>
              <a:t>FileMode</a:t>
            </a:r>
            <a:endParaRPr lang="es-E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ES" dirty="0"/>
              <a:t>	</a:t>
            </a:r>
            <a:r>
              <a:rPr lang="es-ES" dirty="0" err="1"/>
              <a:t>CreateNew</a:t>
            </a:r>
            <a:r>
              <a:rPr lang="es-ES" dirty="0"/>
              <a:t>,</a:t>
            </a:r>
          </a:p>
          <a:p>
            <a:r>
              <a:rPr lang="es-ES" dirty="0"/>
              <a:t>	</a:t>
            </a:r>
            <a:r>
              <a:rPr lang="es-ES" dirty="0" err="1"/>
              <a:t>Create</a:t>
            </a:r>
            <a:r>
              <a:rPr lang="es-ES" dirty="0"/>
              <a:t>,</a:t>
            </a:r>
          </a:p>
          <a:p>
            <a:r>
              <a:rPr lang="es-ES" dirty="0"/>
              <a:t>	Open,</a:t>
            </a:r>
          </a:p>
          <a:p>
            <a:r>
              <a:rPr lang="es-ES" dirty="0"/>
              <a:t>	</a:t>
            </a:r>
            <a:r>
              <a:rPr lang="es-ES" dirty="0" err="1"/>
              <a:t>OpenOrCreate</a:t>
            </a:r>
            <a:r>
              <a:rPr lang="es-ES" dirty="0"/>
              <a:t>,</a:t>
            </a:r>
          </a:p>
          <a:p>
            <a:r>
              <a:rPr lang="es-ES" dirty="0"/>
              <a:t>	</a:t>
            </a:r>
            <a:r>
              <a:rPr lang="es-ES" dirty="0" err="1"/>
              <a:t>Truncate</a:t>
            </a:r>
            <a:r>
              <a:rPr lang="es-ES" dirty="0"/>
              <a:t>,</a:t>
            </a:r>
          </a:p>
          <a:p>
            <a:r>
              <a:rPr lang="es-ES" dirty="0"/>
              <a:t>	</a:t>
            </a:r>
            <a:r>
              <a:rPr lang="es-ES" dirty="0" err="1"/>
              <a:t>Append</a:t>
            </a:r>
            <a:endParaRPr lang="es-AR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2B91AF"/>
                </a:solidFill>
                <a:latin typeface="Consolas" panose="020B0609020204030204" pitchFamily="49" charset="0"/>
              </a:rPr>
              <a:t>};</a:t>
            </a:r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1831304" y="1593625"/>
            <a:ext cx="97996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/>
              <a:t>Utiliza el </a:t>
            </a:r>
            <a:r>
              <a:rPr lang="es-AR" sz="2000" b="1" dirty="0" err="1"/>
              <a:t>enum</a:t>
            </a:r>
            <a:r>
              <a:rPr lang="es-AR" sz="2000" dirty="0"/>
              <a:t> </a:t>
            </a:r>
            <a:r>
              <a:rPr lang="es-AR" sz="2000" dirty="0" err="1"/>
              <a:t>FileMode</a:t>
            </a:r>
            <a:r>
              <a:rPr lang="es-AR" sz="2000" dirty="0"/>
              <a:t> permite especificar como va a ser el tipo de apertura de archivo que usaremos </a:t>
            </a:r>
            <a:endParaRPr lang="es-ES" sz="2000" dirty="0"/>
          </a:p>
        </p:txBody>
      </p:sp>
      <p:sp>
        <p:nvSpPr>
          <p:cNvPr id="7" name="Rectángulo 6"/>
          <p:cNvSpPr/>
          <p:nvPr/>
        </p:nvSpPr>
        <p:spPr>
          <a:xfrm>
            <a:off x="1831302" y="5969448"/>
            <a:ext cx="9799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NombreDelArchivoCopia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  <p:sp>
        <p:nvSpPr>
          <p:cNvPr id="8" name="CuadroTexto 7"/>
          <p:cNvSpPr txBox="1"/>
          <p:nvPr/>
        </p:nvSpPr>
        <p:spPr>
          <a:xfrm>
            <a:off x="1831303" y="5158859"/>
            <a:ext cx="9799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err="1"/>
              <a:t>Contructor</a:t>
            </a:r>
            <a:r>
              <a:rPr lang="es-AR" sz="2000" dirty="0"/>
              <a:t>, permite generar la instancia de esta clase para trabajar con un </a:t>
            </a:r>
            <a:r>
              <a:rPr lang="es-AR" sz="2000" dirty="0" err="1"/>
              <a:t>stream</a:t>
            </a:r>
            <a:r>
              <a:rPr lang="es-AR" sz="2000" dirty="0"/>
              <a:t> desde un archivo. Para ello requiere:</a:t>
            </a:r>
            <a:endParaRPr lang="es-ES" sz="20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737BF6-EEC8-42CB-8A54-7171EE5C3AD7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902BE86-2A8D-47CE-A9F9-D02C027B6127}"/>
              </a:ext>
            </a:extLst>
          </p:cNvPr>
          <p:cNvSpPr txBox="1"/>
          <p:nvPr/>
        </p:nvSpPr>
        <p:spPr>
          <a:xfrm>
            <a:off x="1831303" y="271628"/>
            <a:ext cx="372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330F3D-C8F0-4623-8DEE-F2941ECC5523}"/>
              </a:ext>
            </a:extLst>
          </p:cNvPr>
          <p:cNvSpPr txBox="1"/>
          <p:nvPr/>
        </p:nvSpPr>
        <p:spPr>
          <a:xfrm>
            <a:off x="1831303" y="956879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Ejemplo de uso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577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38305" y="1294878"/>
            <a:ext cx="9818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/>
              <a:t>En términos computacionales es una colección de datos que tiene un nombre y se guardan en dispositivos de almacenamiento secundario: magnéticos, ópticos, electrónicos, etc.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802013" y="389091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6B141FA-D925-45A2-9F15-FDA565A16B6D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3D6ABF1-B1BD-4DDF-8D18-2534979EE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57" y="2431718"/>
            <a:ext cx="3610927" cy="2879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821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823371" y="176536"/>
            <a:ext cx="36067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  <p:sp>
        <p:nvSpPr>
          <p:cNvPr id="7" name="Rectángulo 6"/>
          <p:cNvSpPr/>
          <p:nvPr/>
        </p:nvSpPr>
        <p:spPr>
          <a:xfrm>
            <a:off x="1805173" y="4345387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MiArchivo.Read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(Buffer, 0, 128);</a:t>
            </a:r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>
            <a:off x="1744448" y="1488228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[] buffer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[128];</a:t>
            </a:r>
            <a:endParaRPr lang="es-ES" dirty="0"/>
          </a:p>
        </p:txBody>
      </p:sp>
      <p:sp>
        <p:nvSpPr>
          <p:cNvPr id="9" name="Rectángulo 8"/>
          <p:cNvSpPr/>
          <p:nvPr/>
        </p:nvSpPr>
        <p:spPr>
          <a:xfrm>
            <a:off x="1826256" y="2516900"/>
            <a:ext cx="9853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MiArchivo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b="1" dirty="0" err="1"/>
              <a:t>File</a:t>
            </a:r>
            <a:r>
              <a:rPr lang="es-AR" dirty="0" err="1"/>
              <a:t>.Open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NombreDelArchivo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  <p:sp>
        <p:nvSpPr>
          <p:cNvPr id="2" name="CuadroTexto 1"/>
          <p:cNvSpPr txBox="1"/>
          <p:nvPr/>
        </p:nvSpPr>
        <p:spPr>
          <a:xfrm>
            <a:off x="1817601" y="1886435"/>
            <a:ext cx="93271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Generar la instancia de esta clase nos permitirá trabajar con un 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</a:rPr>
              <a:t>Strem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 desde un archivo.</a:t>
            </a:r>
          </a:p>
          <a:p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Con el método Open de la Clase estática File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805173" y="3717446"/>
            <a:ext cx="966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Lee una cantidad de bytes (en el ejemplo, el objeto llamado </a:t>
            </a:r>
            <a:r>
              <a:rPr lang="es-AR" sz="2000" dirty="0" err="1">
                <a:solidFill>
                  <a:schemeClr val="accent6">
                    <a:lumMod val="75000"/>
                  </a:schemeClr>
                </a:solidFill>
              </a:rPr>
              <a:t>fileS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, lee 128 [bytes]) al hacerlo el puntero Position se mueve hasta el próximo byte. Método: 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Read</a:t>
            </a:r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(buffer, desde , hasta); </a:t>
            </a:r>
            <a:endParaRPr lang="es-E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2B61980-CC7C-4402-A6BF-D77301FAB35C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788C820-A626-454C-B751-73255E4730C0}"/>
              </a:ext>
            </a:extLst>
          </p:cNvPr>
          <p:cNvSpPr txBox="1"/>
          <p:nvPr/>
        </p:nvSpPr>
        <p:spPr>
          <a:xfrm>
            <a:off x="1831303" y="956879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Ejemplo de uso</a:t>
            </a:r>
            <a:endParaRPr lang="es-ES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4302B73-B955-46F3-A2DC-011AABF0651B}"/>
              </a:ext>
            </a:extLst>
          </p:cNvPr>
          <p:cNvSpPr/>
          <p:nvPr/>
        </p:nvSpPr>
        <p:spPr>
          <a:xfrm>
            <a:off x="1817601" y="5716455"/>
            <a:ext cx="7664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Segoe UI" panose="020B0502040204020203" pitchFamily="34" charset="0"/>
              </a:rPr>
              <a:t>Cierre de la secuencia y libera todos los recursos tomados por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MiArchivo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59C0349-9DB4-4ECF-8E64-53296E924B22}"/>
              </a:ext>
            </a:extLst>
          </p:cNvPr>
          <p:cNvSpPr/>
          <p:nvPr/>
        </p:nvSpPr>
        <p:spPr>
          <a:xfrm>
            <a:off x="1834188" y="5979614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MiArchivo.Close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s-ES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AFAEE72-ACD6-4BB2-9B5C-0BCC526E2CD8}"/>
              </a:ext>
            </a:extLst>
          </p:cNvPr>
          <p:cNvSpPr/>
          <p:nvPr/>
        </p:nvSpPr>
        <p:spPr>
          <a:xfrm>
            <a:off x="1834188" y="5116381"/>
            <a:ext cx="8162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MiArchivo.Seek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PosicionDentroDelArchivo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Desde_donde_se_mueve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005E293-0AC6-4E32-88C6-A137CCFBF3E0}"/>
              </a:ext>
            </a:extLst>
          </p:cNvPr>
          <p:cNvSpPr txBox="1"/>
          <p:nvPr/>
        </p:nvSpPr>
        <p:spPr>
          <a:xfrm>
            <a:off x="1826256" y="4824291"/>
            <a:ext cx="8869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accent6">
                    <a:lumMod val="75000"/>
                  </a:schemeClr>
                </a:solidFill>
              </a:rPr>
              <a:t>Si queremos movernos en cualquier posición dentro de un archivo podemos utilizar</a:t>
            </a:r>
            <a:endParaRPr lang="es-E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CA024C7D-EC6A-4438-A08F-712E8CDA85DC}"/>
              </a:ext>
            </a:extLst>
          </p:cNvPr>
          <p:cNvSpPr/>
          <p:nvPr/>
        </p:nvSpPr>
        <p:spPr>
          <a:xfrm>
            <a:off x="1834188" y="3189480"/>
            <a:ext cx="9934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MiArchivo2 = </a:t>
            </a:r>
            <a:r>
              <a:rPr lang="es-E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FileStream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NombreDelArchivoCopia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</a:t>
            </a:r>
            <a:r>
              <a:rPr lang="es-ES" dirty="0" err="1">
                <a:solidFill>
                  <a:srgbClr val="000000"/>
                </a:solidFill>
                <a:latin typeface="Consolas" panose="020B0609020204030204" pitchFamily="49" charset="0"/>
              </a:rPr>
              <a:t>.Open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017739-0DE3-499B-894E-EA77232F595A}"/>
              </a:ext>
            </a:extLst>
          </p:cNvPr>
          <p:cNvSpPr/>
          <p:nvPr/>
        </p:nvSpPr>
        <p:spPr>
          <a:xfrm>
            <a:off x="1834188" y="2921055"/>
            <a:ext cx="5024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También se puede usar el constructor de </a:t>
            </a:r>
            <a:r>
              <a:rPr lang="es-AR" dirty="0" err="1">
                <a:solidFill>
                  <a:schemeClr val="accent6">
                    <a:lumMod val="75000"/>
                  </a:schemeClr>
                </a:solidFill>
              </a:rPr>
              <a:t>Filestream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833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925791" y="4055326"/>
            <a:ext cx="102662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000" dirty="0" err="1">
                <a:solidFill>
                  <a:srgbClr val="000000"/>
                </a:solidFill>
              </a:rPr>
              <a:t>System.Text.Encoding.Default.</a:t>
            </a:r>
            <a:r>
              <a:rPr lang="es-ES" sz="2000" b="1" dirty="0" err="1">
                <a:solidFill>
                  <a:srgbClr val="000000"/>
                </a:solidFill>
              </a:rPr>
              <a:t>GetString</a:t>
            </a:r>
            <a:r>
              <a:rPr lang="es-ES" sz="2000" dirty="0">
                <a:solidFill>
                  <a:srgbClr val="000000"/>
                </a:solidFill>
              </a:rPr>
              <a:t>(fuente de bytes, Posición Original, posición final);</a:t>
            </a:r>
            <a:endParaRPr lang="es-ES" sz="2000" dirty="0"/>
          </a:p>
        </p:txBody>
      </p:sp>
      <p:sp>
        <p:nvSpPr>
          <p:cNvPr id="5" name="CuadroTexto 4"/>
          <p:cNvSpPr txBox="1"/>
          <p:nvPr/>
        </p:nvSpPr>
        <p:spPr>
          <a:xfrm>
            <a:off x="1831303" y="271628"/>
            <a:ext cx="3722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ES" sz="4000" dirty="0" err="1"/>
              <a:t>FileStream</a:t>
            </a:r>
            <a:endParaRPr lang="es-ES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870927" y="1711157"/>
            <a:ext cx="3605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Transformando bytes texto </a:t>
            </a:r>
            <a:endParaRPr lang="es-ES" sz="2400" dirty="0"/>
          </a:p>
        </p:txBody>
      </p:sp>
      <p:sp>
        <p:nvSpPr>
          <p:cNvPr id="7" name="CuadroTexto 6"/>
          <p:cNvSpPr txBox="1"/>
          <p:nvPr/>
        </p:nvSpPr>
        <p:spPr>
          <a:xfrm>
            <a:off x="1870927" y="2165350"/>
            <a:ext cx="9242081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dirty="0"/>
              <a:t>Los datos recuperados por </a:t>
            </a:r>
            <a:r>
              <a:rPr lang="es-AR" dirty="0" err="1"/>
              <a:t>FileStream</a:t>
            </a:r>
            <a:r>
              <a:rPr lang="es-AR" dirty="0"/>
              <a:t> están en formato binario, si queremos utilizarlos como texto debemos aplicar una conversión. </a:t>
            </a:r>
            <a:r>
              <a:rPr lang="es-AR"/>
              <a:t>Para esto, </a:t>
            </a:r>
            <a:r>
              <a:rPr lang="es-AR" dirty="0"/>
              <a:t>existe el método </a:t>
            </a:r>
            <a:r>
              <a:rPr lang="es-AR" b="1" dirty="0" err="1"/>
              <a:t>GetString</a:t>
            </a:r>
            <a:r>
              <a:rPr lang="es-AR" b="1" dirty="0"/>
              <a:t> (buffer, inicio, fin)</a:t>
            </a:r>
            <a:r>
              <a:rPr lang="es-AR" dirty="0"/>
              <a:t> que permitirá convertir de un arreglo (buffer) de bytes </a:t>
            </a:r>
            <a:r>
              <a:rPr lang="es-ES" dirty="0"/>
              <a:t>a un </a:t>
            </a:r>
            <a:r>
              <a:rPr lang="es-ES" dirty="0" err="1"/>
              <a:t>string</a:t>
            </a:r>
            <a:r>
              <a:rPr lang="es-ES" dirty="0"/>
              <a:t> donde podremos tratarlo com texto. </a:t>
            </a:r>
            <a:endParaRPr lang="es-A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7CE579C-D3EA-4A49-96A1-8A9CEECC1A8F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6E0535-518D-43D0-9E51-0ACB1718F8EA}"/>
              </a:ext>
            </a:extLst>
          </p:cNvPr>
          <p:cNvSpPr txBox="1"/>
          <p:nvPr/>
        </p:nvSpPr>
        <p:spPr>
          <a:xfrm>
            <a:off x="1831303" y="956879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Ejemplo de uso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01246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875637" y="1929982"/>
            <a:ext cx="101187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/>
              <a:t>StreamReader</a:t>
            </a:r>
            <a:r>
              <a:rPr lang="es-ES" dirty="0"/>
              <a:t>: </a:t>
            </a:r>
            <a:r>
              <a:rPr lang="es-ES" dirty="0" err="1"/>
              <a:t>StreamReader</a:t>
            </a:r>
            <a:r>
              <a:rPr lang="es-ES" dirty="0"/>
              <a:t> es una clase auxiliar para leer caracteres de un flujo al convertir bytes en caracteres usando un valor codificado. Puede utilizarse para leer cadenas (caracteres) de diferentes transmisiones como </a:t>
            </a:r>
            <a:r>
              <a:rPr lang="es-ES" dirty="0" err="1"/>
              <a:t>FileStream</a:t>
            </a:r>
            <a:r>
              <a:rPr lang="es-ES" dirty="0"/>
              <a:t>, </a:t>
            </a:r>
            <a:r>
              <a:rPr lang="es-ES" dirty="0" err="1"/>
              <a:t>MemoryStream</a:t>
            </a:r>
            <a:r>
              <a:rPr lang="es-ES" dirty="0"/>
              <a:t>, etc. </a:t>
            </a:r>
          </a:p>
          <a:p>
            <a:endParaRPr lang="es-ES" dirty="0"/>
          </a:p>
          <a:p>
            <a:r>
              <a:rPr lang="es-ES" b="1" dirty="0" err="1"/>
              <a:t>StreamWriter</a:t>
            </a:r>
            <a:r>
              <a:rPr lang="es-ES" dirty="0"/>
              <a:t>: </a:t>
            </a:r>
            <a:r>
              <a:rPr lang="es-ES" dirty="0" err="1"/>
              <a:t>StreamWriter</a:t>
            </a:r>
            <a:r>
              <a:rPr lang="es-ES" dirty="0"/>
              <a:t> es una clase auxiliar para escribir una cadena en un </a:t>
            </a:r>
            <a:r>
              <a:rPr lang="es-ES" dirty="0" err="1"/>
              <a:t>Stream</a:t>
            </a:r>
            <a:r>
              <a:rPr lang="es-ES" dirty="0"/>
              <a:t> mediante la conversión de caracteres en bytes. Se puede usar para escribir cadenas en diferentes transmisiones como </a:t>
            </a:r>
            <a:r>
              <a:rPr lang="es-ES" dirty="0" err="1"/>
              <a:t>FileStream</a:t>
            </a:r>
            <a:r>
              <a:rPr lang="es-ES" dirty="0"/>
              <a:t>, </a:t>
            </a:r>
            <a:r>
              <a:rPr lang="es-ES" dirty="0" err="1"/>
              <a:t>MemoryStream</a:t>
            </a:r>
            <a:r>
              <a:rPr lang="es-ES" dirty="0"/>
              <a:t>, etc. </a:t>
            </a:r>
          </a:p>
          <a:p>
            <a:endParaRPr lang="es-ES" dirty="0"/>
          </a:p>
          <a:p>
            <a:r>
              <a:rPr lang="es-ES" b="1" dirty="0" err="1"/>
              <a:t>BinaryReader</a:t>
            </a:r>
            <a:r>
              <a:rPr lang="es-ES" dirty="0"/>
              <a:t>: </a:t>
            </a:r>
            <a:r>
              <a:rPr lang="es-ES" dirty="0" err="1"/>
              <a:t>BinaryReader</a:t>
            </a:r>
            <a:r>
              <a:rPr lang="es-ES" dirty="0"/>
              <a:t> es una clase auxiliar para leer tipos de datos primitivos de bytes. </a:t>
            </a:r>
          </a:p>
          <a:p>
            <a:endParaRPr lang="es-ES" dirty="0"/>
          </a:p>
          <a:p>
            <a:r>
              <a:rPr lang="es-ES" b="1" dirty="0" err="1"/>
              <a:t>BinaryWriter</a:t>
            </a:r>
            <a:r>
              <a:rPr lang="es-ES" dirty="0"/>
              <a:t>: </a:t>
            </a:r>
            <a:r>
              <a:rPr lang="es-ES" dirty="0" err="1"/>
              <a:t>BinaryWriter</a:t>
            </a:r>
            <a:r>
              <a:rPr lang="es-ES" dirty="0"/>
              <a:t> escribe tipos primitivos en binario.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1909107" y="289224"/>
            <a:ext cx="8068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AR" sz="4000" dirty="0" err="1"/>
              <a:t>Helper</a:t>
            </a:r>
            <a:r>
              <a:rPr lang="es-AR" sz="4000" dirty="0"/>
              <a:t> para trabajar con </a:t>
            </a:r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1909107" y="1278880"/>
            <a:ext cx="556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/>
              <a:t>Clases auxiliares para el manejo sencillo de </a:t>
            </a:r>
            <a:r>
              <a:rPr lang="es-AR" sz="2000" dirty="0" err="1"/>
              <a:t>stream</a:t>
            </a:r>
            <a:r>
              <a:rPr lang="es-AR" sz="2000" dirty="0"/>
              <a:t> .</a:t>
            </a:r>
            <a:endParaRPr lang="es-ES" sz="2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C365B45-867B-40FB-AD24-9D4A21F35318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2966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29" y="2107277"/>
            <a:ext cx="9658563" cy="24445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01177" y="239931"/>
            <a:ext cx="80682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Clase </a:t>
            </a:r>
            <a:r>
              <a:rPr lang="es-AR" sz="4000" dirty="0" err="1"/>
              <a:t>Helper</a:t>
            </a:r>
            <a:r>
              <a:rPr lang="es-AR" sz="4000" dirty="0"/>
              <a:t> para trabajar con </a:t>
            </a:r>
            <a:r>
              <a:rPr lang="es-AR" sz="4000" dirty="0" err="1"/>
              <a:t>Stream</a:t>
            </a:r>
            <a:endParaRPr lang="es-ES" sz="4000" dirty="0"/>
          </a:p>
        </p:txBody>
      </p:sp>
      <p:sp>
        <p:nvSpPr>
          <p:cNvPr id="6" name="CuadroTexto 5"/>
          <p:cNvSpPr txBox="1"/>
          <p:nvPr/>
        </p:nvSpPr>
        <p:spPr>
          <a:xfrm>
            <a:off x="1871798" y="1076295"/>
            <a:ext cx="9567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Las </a:t>
            </a:r>
            <a:r>
              <a:rPr lang="es-AR" dirty="0" err="1"/>
              <a:t>BinaryReader</a:t>
            </a:r>
            <a:r>
              <a:rPr lang="es-AR" dirty="0"/>
              <a:t> y </a:t>
            </a:r>
            <a:r>
              <a:rPr lang="es-AR" dirty="0" err="1"/>
              <a:t>streamReader</a:t>
            </a:r>
            <a:r>
              <a:rPr lang="es-AR" dirty="0"/>
              <a:t> ofrecen una colección de métodos para leer archivos binarios. </a:t>
            </a:r>
            <a:br>
              <a:rPr lang="es-AR" dirty="0"/>
            </a:br>
            <a:r>
              <a:rPr lang="es-AR" dirty="0"/>
              <a:t>Son muy útiles cuando se conocen exactamente como está organizado un archivo.	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3A87AC-02A7-49BF-8F26-8C926227D387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69929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075687" y="720622"/>
            <a:ext cx="1574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dirty="0"/>
              <a:t>Ejercicio</a:t>
            </a:r>
            <a:endParaRPr lang="es-ES" sz="3200" dirty="0"/>
          </a:p>
        </p:txBody>
      </p:sp>
      <p:sp>
        <p:nvSpPr>
          <p:cNvPr id="3" name="CuadroTexto 2"/>
          <p:cNvSpPr txBox="1"/>
          <p:nvPr/>
        </p:nvSpPr>
        <p:spPr>
          <a:xfrm>
            <a:off x="2075687" y="1422399"/>
            <a:ext cx="95664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Utilizando la clase </a:t>
            </a:r>
            <a:r>
              <a:rPr lang="es-AR" dirty="0" err="1"/>
              <a:t>FileStream</a:t>
            </a:r>
            <a:r>
              <a:rPr lang="es-AR" dirty="0"/>
              <a:t> Leer la etiqueta de un archivo MP3 según las especificaciones del archivo.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Utilice este procedimiento y busque en una carpeta todos los archivos con extensión mp3, contabilícelos, y muestre los datos asociados a los archivo que se encuentran dentro del directorio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Opcional: Cambie algún campo del archivo MP3 y guárdelo en el archivo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CCFD301-58ED-4E3B-A10D-3FDA030C99EA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199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85D8FB5-96B0-42BC-9244-E08613BC0D1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0157FC-BEC9-4BD8-9C5A-53D4F1D7AD6B}"/>
              </a:ext>
            </a:extLst>
          </p:cNvPr>
          <p:cNvSpPr txBox="1"/>
          <p:nvPr/>
        </p:nvSpPr>
        <p:spPr>
          <a:xfrm>
            <a:off x="1925227" y="1302384"/>
            <a:ext cx="3116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Archivos de texto plano</a:t>
            </a:r>
            <a:endParaRPr lang="es-ES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FB9A890-0422-4EFF-BDF5-3B6073979B72}"/>
              </a:ext>
            </a:extLst>
          </p:cNvPr>
          <p:cNvSpPr/>
          <p:nvPr/>
        </p:nvSpPr>
        <p:spPr>
          <a:xfrm>
            <a:off x="1925227" y="1793740"/>
            <a:ext cx="96693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Un archivo de texto simple, texto sencillo o texto sin formato (también llamado </a:t>
            </a:r>
            <a:r>
              <a:rPr lang="es-ES" sz="1600" b="1" dirty="0">
                <a:solidFill>
                  <a:srgbClr val="202122"/>
                </a:solidFill>
                <a:latin typeface="Arial" panose="020B0604020202020204" pitchFamily="34" charset="0"/>
              </a:rPr>
              <a:t>texto llano/plano o texto simple</a:t>
            </a: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; en inglés «</a:t>
            </a:r>
            <a:r>
              <a:rPr lang="es-E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plain</a:t>
            </a: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s-E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text</a:t>
            </a: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»), es un archivo informático que contiene únicamente texto formado solo por caracteres que son legibles por humanos, careciendo de cualquier tipo de formato tipográfico.1​</a:t>
            </a:r>
          </a:p>
          <a:p>
            <a:endParaRPr lang="es-E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Los documentos de texto llano son legibles por humanos -a diferencia de los archivos binarios- ,</a:t>
            </a:r>
          </a:p>
          <a:p>
            <a:endParaRPr lang="es-ES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Estos archivos están compuestos de bytes que representan caracteres ordinarios como letras, números y signos de puntuación (incluyendo espacios en blanco), también incluye algunos pocos caracteres de control como tabulaciones, saltos de línea y retornos de carro. 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602C3C-DB7B-40D3-8CC5-33C4560125B5}"/>
              </a:ext>
            </a:extLst>
          </p:cNvPr>
          <p:cNvSpPr txBox="1"/>
          <p:nvPr/>
        </p:nvSpPr>
        <p:spPr>
          <a:xfrm>
            <a:off x="1925227" y="4131755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Extensión típica de un archivo de texto plano</a:t>
            </a:r>
            <a:r>
              <a:rPr lang="es-AR" dirty="0"/>
              <a:t>: .</a:t>
            </a:r>
            <a:r>
              <a:rPr lang="es-AR" dirty="0" err="1"/>
              <a:t>txt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1C3CE7F-C1BE-4AC2-8887-FC2E801371D6}"/>
              </a:ext>
            </a:extLst>
          </p:cNvPr>
          <p:cNvSpPr txBox="1"/>
          <p:nvPr/>
        </p:nvSpPr>
        <p:spPr>
          <a:xfrm>
            <a:off x="1925227" y="4484172"/>
            <a:ext cx="688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Atener en cuenta en los archivos: </a:t>
            </a:r>
            <a:r>
              <a:rPr lang="es-AR" dirty="0"/>
              <a:t>Codificación de caracteres del archivo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3595F47-5031-49AA-A5A0-251E7F28B594}"/>
              </a:ext>
            </a:extLst>
          </p:cNvPr>
          <p:cNvSpPr txBox="1"/>
          <p:nvPr/>
        </p:nvSpPr>
        <p:spPr>
          <a:xfrm>
            <a:off x="1925227" y="20274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B97C4E7-5E37-4C63-9A7B-33346EBB9ADA}"/>
              </a:ext>
            </a:extLst>
          </p:cNvPr>
          <p:cNvSpPr txBox="1"/>
          <p:nvPr/>
        </p:nvSpPr>
        <p:spPr>
          <a:xfrm>
            <a:off x="1925227" y="825331"/>
            <a:ext cx="273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Tipos de Archivos</a:t>
            </a:r>
            <a:endParaRPr lang="es-ES" sz="2800" dirty="0"/>
          </a:p>
        </p:txBody>
      </p:sp>
      <p:pic>
        <p:nvPicPr>
          <p:cNvPr id="15" name="Picture 2" descr="What Are TS Files? - Technipages">
            <a:extLst>
              <a:ext uri="{FF2B5EF4-FFF2-40B4-BE49-F238E27FC236}">
                <a16:creationId xmlns:a16="http://schemas.microsoft.com/office/drawing/2014/main" id="{F2C0A3E5-A448-4A11-940C-34D0F7D9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28873"/>
          <a:stretch/>
        </p:blipFill>
        <p:spPr bwMode="auto">
          <a:xfrm>
            <a:off x="4347220" y="5252527"/>
            <a:ext cx="664255" cy="8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E28F5C9-F84D-411D-BB32-CBAF893D9AC6}"/>
              </a:ext>
            </a:extLst>
          </p:cNvPr>
          <p:cNvCxnSpPr/>
          <p:nvPr/>
        </p:nvCxnSpPr>
        <p:spPr>
          <a:xfrm>
            <a:off x="5173980" y="5686087"/>
            <a:ext cx="176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7107181E-FFC4-49B7-94BE-4C442A497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458" y="4977980"/>
            <a:ext cx="2455580" cy="174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7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85D8FB5-96B0-42BC-9244-E08613BC0D1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B0157FC-BEC9-4BD8-9C5A-53D4F1D7AD6B}"/>
              </a:ext>
            </a:extLst>
          </p:cNvPr>
          <p:cNvSpPr txBox="1"/>
          <p:nvPr/>
        </p:nvSpPr>
        <p:spPr>
          <a:xfrm>
            <a:off x="1924464" y="1506626"/>
            <a:ext cx="2317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Archivos binarios</a:t>
            </a:r>
            <a:endParaRPr lang="es-ES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45818D8-C452-4708-841A-F651943F0500}"/>
              </a:ext>
            </a:extLst>
          </p:cNvPr>
          <p:cNvSpPr/>
          <p:nvPr/>
        </p:nvSpPr>
        <p:spPr>
          <a:xfrm>
            <a:off x="1924464" y="2055240"/>
            <a:ext cx="98084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Un archivo binario es un archivo informático que contiene información de cualquier tipo codificada en binario para el propósito de almacenamiento y procesamiento en ordenadores. </a:t>
            </a:r>
          </a:p>
          <a:p>
            <a:endParaRPr lang="es-E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02122"/>
                </a:solidFill>
                <a:latin typeface="Arial" panose="020B0604020202020204" pitchFamily="34" charset="0"/>
              </a:rPr>
              <a:t>Ejemplo de archivo binario: los archivos informáticos que almacenan texto formateado o fotografías, así como los archivos ejecutables que contienen programas.</a:t>
            </a:r>
            <a:endParaRPr lang="es-AR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B56800C-F261-4AE3-B2F2-F19F82749E92}"/>
              </a:ext>
            </a:extLst>
          </p:cNvPr>
          <p:cNvSpPr/>
          <p:nvPr/>
        </p:nvSpPr>
        <p:spPr>
          <a:xfrm>
            <a:off x="1924464" y="6200506"/>
            <a:ext cx="95246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400" dirty="0">
                <a:hlinkClick r:id="rId2"/>
              </a:rPr>
              <a:t>https://es.wikipedia.org/wiki/Archivo_binario#:~:text=Un%20archivo%20binario%20es%20un,archivos%20ejecutables%20que%20contienen%20programas.</a:t>
            </a:r>
            <a:endParaRPr lang="es-AR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8C9901-3C89-44BE-9927-3FD655330118}"/>
              </a:ext>
            </a:extLst>
          </p:cNvPr>
          <p:cNvSpPr txBox="1"/>
          <p:nvPr/>
        </p:nvSpPr>
        <p:spPr>
          <a:xfrm>
            <a:off x="1925227" y="20274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89F597-E229-49BF-B0B9-F5C0B5A2A304}"/>
              </a:ext>
            </a:extLst>
          </p:cNvPr>
          <p:cNvSpPr txBox="1"/>
          <p:nvPr/>
        </p:nvSpPr>
        <p:spPr>
          <a:xfrm>
            <a:off x="1925227" y="825331"/>
            <a:ext cx="273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Tipos de Archivos</a:t>
            </a:r>
            <a:endParaRPr lang="es-ES" sz="2800" dirty="0"/>
          </a:p>
        </p:txBody>
      </p:sp>
      <p:pic>
        <p:nvPicPr>
          <p:cNvPr id="12" name="Picture 2" descr="What Are TS Files? - Technipages">
            <a:extLst>
              <a:ext uri="{FF2B5EF4-FFF2-40B4-BE49-F238E27FC236}">
                <a16:creationId xmlns:a16="http://schemas.microsoft.com/office/drawing/2014/main" id="{65DC5541-A539-4AD6-915D-D77D5E8E7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28873"/>
          <a:stretch/>
        </p:blipFill>
        <p:spPr bwMode="auto">
          <a:xfrm>
            <a:off x="4324360" y="4613974"/>
            <a:ext cx="664255" cy="8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EBE3C1E9-D9B3-422F-9B7C-CE4ACDA38C6B}"/>
              </a:ext>
            </a:extLst>
          </p:cNvPr>
          <p:cNvCxnSpPr/>
          <p:nvPr/>
        </p:nvCxnSpPr>
        <p:spPr>
          <a:xfrm>
            <a:off x="5151120" y="5047534"/>
            <a:ext cx="1767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804D1F13-F8AB-4062-AFE2-EF83DC6DF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387" y="4177133"/>
            <a:ext cx="2307907" cy="174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227" y="20274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925227" y="3269022"/>
            <a:ext cx="9317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s-AR" b="1" dirty="0"/>
              <a:t>Extensión:</a:t>
            </a:r>
            <a:r>
              <a:rPr lang="es-AR" dirty="0"/>
              <a:t> Hace referencia a la convención que se utilizó para estructurar el archivo.</a:t>
            </a:r>
            <a:endParaRPr lang="es-AR" b="1" dirty="0"/>
          </a:p>
          <a:p>
            <a:r>
              <a:rPr lang="es-AR" b="1" dirty="0"/>
              <a:t>Metadatos:  </a:t>
            </a:r>
            <a:r>
              <a:rPr lang="es-AR" dirty="0"/>
              <a:t>Estructura de datos que permite interpretar el archivo. </a:t>
            </a:r>
            <a:endParaRPr lang="es-ES" dirty="0"/>
          </a:p>
        </p:txBody>
      </p:sp>
      <p:sp>
        <p:nvSpPr>
          <p:cNvPr id="10" name="CuadroTexto 9"/>
          <p:cNvSpPr txBox="1"/>
          <p:nvPr/>
        </p:nvSpPr>
        <p:spPr>
          <a:xfrm>
            <a:off x="5634473" y="2321320"/>
            <a:ext cx="2282869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Formatos cerrado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AR" dirty="0"/>
              <a:t>Formatos abiertos  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5AA5C3-4F99-43DD-9B3D-B4C6B100069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E1F978-DC49-4296-8D7D-6919D8D81B41}"/>
              </a:ext>
            </a:extLst>
          </p:cNvPr>
          <p:cNvSpPr txBox="1"/>
          <p:nvPr/>
        </p:nvSpPr>
        <p:spPr>
          <a:xfrm>
            <a:off x="1925227" y="841010"/>
            <a:ext cx="333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Formatos de Archivos</a:t>
            </a:r>
            <a:endParaRPr lang="es-ES" sz="2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CFAE458-8BAC-4E63-9D50-6FEA6EB4EF2D}"/>
              </a:ext>
            </a:extLst>
          </p:cNvPr>
          <p:cNvSpPr/>
          <p:nvPr/>
        </p:nvSpPr>
        <p:spPr>
          <a:xfrm>
            <a:off x="1925227" y="1536717"/>
            <a:ext cx="91592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02122"/>
                </a:solidFill>
              </a:rPr>
              <a:t>Un formato de archivo es un </a:t>
            </a:r>
            <a:r>
              <a:rPr lang="es-ES" b="1" dirty="0">
                <a:solidFill>
                  <a:srgbClr val="202122"/>
                </a:solidFill>
              </a:rPr>
              <a:t>estándar</a:t>
            </a:r>
            <a:r>
              <a:rPr lang="es-ES" dirty="0">
                <a:solidFill>
                  <a:srgbClr val="202122"/>
                </a:solidFill>
              </a:rPr>
              <a:t> que define la forma en que la información se organiza y se codifica en un </a:t>
            </a:r>
            <a:r>
              <a:rPr lang="es-ES" b="1" dirty="0">
                <a:solidFill>
                  <a:srgbClr val="202122"/>
                </a:solidFill>
              </a:rPr>
              <a:t>archivo informático</a:t>
            </a:r>
            <a:r>
              <a:rPr lang="es-ES" dirty="0">
                <a:solidFill>
                  <a:srgbClr val="202122"/>
                </a:solidFill>
              </a:rPr>
              <a:t>. </a:t>
            </a:r>
          </a:p>
          <a:p>
            <a:endParaRPr lang="es-ES" dirty="0">
              <a:solidFill>
                <a:srgbClr val="202122"/>
              </a:solidFill>
            </a:endParaRPr>
          </a:p>
          <a:p>
            <a:r>
              <a:rPr lang="es-ES" dirty="0">
                <a:solidFill>
                  <a:srgbClr val="202122"/>
                </a:solidFill>
              </a:rPr>
              <a:t>Los formatos de archivos pueden ser:</a:t>
            </a:r>
            <a:endParaRPr lang="es-AR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0EE6363-5D64-453E-9E33-F17D34C94BD7}"/>
              </a:ext>
            </a:extLst>
          </p:cNvPr>
          <p:cNvSpPr txBox="1"/>
          <p:nvPr/>
        </p:nvSpPr>
        <p:spPr>
          <a:xfrm>
            <a:off x="2513722" y="4993131"/>
            <a:ext cx="2763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i="1" dirty="0"/>
              <a:t>&lt;</a:t>
            </a:r>
            <a:r>
              <a:rPr lang="es-AR" i="1" dirty="0" err="1"/>
              <a:t>Nombre_del_archivo</a:t>
            </a:r>
            <a:r>
              <a:rPr lang="es-AR" i="1" dirty="0"/>
              <a:t>&gt;.</a:t>
            </a:r>
            <a:r>
              <a:rPr lang="es-AR" dirty="0"/>
              <a:t>jpg</a:t>
            </a:r>
          </a:p>
        </p:txBody>
      </p:sp>
      <p:pic>
        <p:nvPicPr>
          <p:cNvPr id="1026" name="Picture 2" descr="What Are TS Files? - Technipages">
            <a:extLst>
              <a:ext uri="{FF2B5EF4-FFF2-40B4-BE49-F238E27FC236}">
                <a16:creationId xmlns:a16="http://schemas.microsoft.com/office/drawing/2014/main" id="{AC53FE50-B7BC-4FDE-94F8-46DCA627E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28873"/>
          <a:stretch/>
        </p:blipFill>
        <p:spPr bwMode="auto">
          <a:xfrm>
            <a:off x="6890959" y="4965203"/>
            <a:ext cx="664255" cy="8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8A30891-731B-46CF-9E06-6F876FCFFD94}"/>
              </a:ext>
            </a:extLst>
          </p:cNvPr>
          <p:cNvCxnSpPr/>
          <p:nvPr/>
        </p:nvCxnSpPr>
        <p:spPr>
          <a:xfrm>
            <a:off x="5017048" y="5364194"/>
            <a:ext cx="118872" cy="283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005B8C4-D760-4011-A02A-5C3A206B0082}"/>
              </a:ext>
            </a:extLst>
          </p:cNvPr>
          <p:cNvSpPr/>
          <p:nvPr/>
        </p:nvSpPr>
        <p:spPr>
          <a:xfrm>
            <a:off x="4690055" y="5647658"/>
            <a:ext cx="11131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Extensión</a:t>
            </a:r>
            <a:endParaRPr lang="es-AR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C765E099-DD0C-49FD-9BC9-96CBAD2E5AD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460632" y="5041278"/>
            <a:ext cx="1113751" cy="271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E012970-8090-43C5-84D4-3BDFDC0704FD}"/>
              </a:ext>
            </a:extLst>
          </p:cNvPr>
          <p:cNvSpPr txBox="1"/>
          <p:nvPr/>
        </p:nvSpPr>
        <p:spPr>
          <a:xfrm>
            <a:off x="8574383" y="4856612"/>
            <a:ext cx="1250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Metadatos 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D390988C-DF7B-4D2E-8679-C9CE4FD534C7}"/>
              </a:ext>
            </a:extLst>
          </p:cNvPr>
          <p:cNvSpPr/>
          <p:nvPr/>
        </p:nvSpPr>
        <p:spPr>
          <a:xfrm>
            <a:off x="7031273" y="5262244"/>
            <a:ext cx="429359" cy="1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2E70990-DA29-422C-9AF7-F67697C6519C}"/>
              </a:ext>
            </a:extLst>
          </p:cNvPr>
          <p:cNvSpPr/>
          <p:nvPr/>
        </p:nvSpPr>
        <p:spPr>
          <a:xfrm>
            <a:off x="6987309" y="5659504"/>
            <a:ext cx="140314" cy="1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8AF09978-9F73-4A64-9A68-4DD1F6E905AB}"/>
              </a:ext>
            </a:extLst>
          </p:cNvPr>
          <p:cNvSpPr/>
          <p:nvPr/>
        </p:nvSpPr>
        <p:spPr>
          <a:xfrm>
            <a:off x="6987309" y="5001433"/>
            <a:ext cx="140314" cy="1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31E36FC-92A9-4DAA-80E7-C4F2EB1C1035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223087" y="5028296"/>
            <a:ext cx="1351296" cy="129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8B341843-9823-4DD7-A959-D940C0329A7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127625" y="5041278"/>
            <a:ext cx="1446758" cy="673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35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925227" y="20274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5AA5C3-4F99-43DD-9B3D-B4C6B100069E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E1F978-DC49-4296-8D7D-6919D8D81B41}"/>
              </a:ext>
            </a:extLst>
          </p:cNvPr>
          <p:cNvSpPr txBox="1"/>
          <p:nvPr/>
        </p:nvSpPr>
        <p:spPr>
          <a:xfrm>
            <a:off x="1925227" y="825331"/>
            <a:ext cx="333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Formatos de Archivos</a:t>
            </a:r>
            <a:endParaRPr lang="es-ES" sz="28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F3770F8-5A8D-465E-8158-A0BF74FA82BD}"/>
              </a:ext>
            </a:extLst>
          </p:cNvPr>
          <p:cNvSpPr/>
          <p:nvPr/>
        </p:nvSpPr>
        <p:spPr>
          <a:xfrm>
            <a:off x="1920141" y="1888935"/>
            <a:ext cx="910243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Una segunda forma de identificar un formato de archivo es usar información relacionada con el formato almacenado dentro del propio archivo, ya sea información destinada a este fin o cadenas binarias que siempre están en ubicaciones específicas en archivos de algunos formatos. </a:t>
            </a:r>
          </a:p>
          <a:p>
            <a:endParaRPr lang="es-E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Dado que el lugar más fácil para ubicarlos es al principio, tal área generalmente se denomina </a:t>
            </a:r>
            <a:r>
              <a:rPr lang="es-ES" i="1" dirty="0">
                <a:solidFill>
                  <a:srgbClr val="222222"/>
                </a:solidFill>
                <a:latin typeface="Arial" panose="020B0604020202020204" pitchFamily="34" charset="0"/>
              </a:rPr>
              <a:t>encabezado de archivo 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cuando es mayor que unos pocos bytes , o un 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magic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s-ES" dirty="0" err="1">
                <a:solidFill>
                  <a:srgbClr val="222222"/>
                </a:solidFill>
                <a:latin typeface="Arial" panose="020B0604020202020204" pitchFamily="34" charset="0"/>
              </a:rPr>
              <a:t>number</a:t>
            </a:r>
            <a:r>
              <a:rPr lang="es-ES" dirty="0">
                <a:solidFill>
                  <a:srgbClr val="222222"/>
                </a:solidFill>
                <a:latin typeface="Arial" panose="020B0604020202020204" pitchFamily="34" charset="0"/>
              </a:rPr>
              <a:t> si solo tiene unos pocos bytes de longitud.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FAC06C-AA73-4311-98A9-48728CCD233B}"/>
              </a:ext>
            </a:extLst>
          </p:cNvPr>
          <p:cNvSpPr txBox="1"/>
          <p:nvPr/>
        </p:nvSpPr>
        <p:spPr>
          <a:xfrm>
            <a:off x="1920141" y="1442728"/>
            <a:ext cx="160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/>
              <a:t>Meta datos</a:t>
            </a:r>
          </a:p>
        </p:txBody>
      </p:sp>
    </p:spTree>
    <p:extLst>
      <p:ext uri="{BB962C8B-B14F-4D97-AF65-F5344CB8AC3E}">
        <p14:creationId xmlns:p14="http://schemas.microsoft.com/office/powerpoint/2010/main" val="208575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4BA4F6D-BC80-4EA5-97C0-A66F2E63D38D}"/>
              </a:ext>
            </a:extLst>
          </p:cNvPr>
          <p:cNvSpPr/>
          <p:nvPr/>
        </p:nvSpPr>
        <p:spPr>
          <a:xfrm>
            <a:off x="1920141" y="1570891"/>
            <a:ext cx="9429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Se refiere a la información suplementaria situada al principio de un bloque de información que va a ser almacenada o transmitida y que contiene información necesaria para el correcto tratamiento del bloque de información. Este bloque puede </a:t>
            </a:r>
            <a:r>
              <a:rPr lang="es-ES" sz="1600" dirty="0" err="1">
                <a:solidFill>
                  <a:srgbClr val="202122"/>
                </a:solidFill>
                <a:latin typeface="Arial" panose="020B0604020202020204" pitchFamily="34" charset="0"/>
              </a:rPr>
              <a:t>tb</a:t>
            </a: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 estar situado al final. </a:t>
            </a:r>
            <a:b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Información que puede incluir una cabecera:</a:t>
            </a:r>
            <a:endParaRPr lang="es-AR" sz="16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6BFE14-5CCC-46DB-80C0-53BEB4EA3B33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AEA03C0-F923-4A18-9DB2-3A6A58BC4872}"/>
              </a:ext>
            </a:extLst>
          </p:cNvPr>
          <p:cNvSpPr txBox="1"/>
          <p:nvPr/>
        </p:nvSpPr>
        <p:spPr>
          <a:xfrm>
            <a:off x="1920141" y="15868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7EC7C3E-8317-467C-B33A-8BDDE27D2726}"/>
              </a:ext>
            </a:extLst>
          </p:cNvPr>
          <p:cNvSpPr txBox="1"/>
          <p:nvPr/>
        </p:nvSpPr>
        <p:spPr>
          <a:xfrm>
            <a:off x="1920141" y="757700"/>
            <a:ext cx="333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Formatos de Archivos</a:t>
            </a:r>
            <a:endParaRPr lang="es-E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F3FE7E-79FB-4D7D-8532-A7A81DABE907}"/>
              </a:ext>
            </a:extLst>
          </p:cNvPr>
          <p:cNvSpPr txBox="1"/>
          <p:nvPr/>
        </p:nvSpPr>
        <p:spPr>
          <a:xfrm>
            <a:off x="1920141" y="128140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84BF7EB-907F-4CB4-807D-6F5FA9A59697}"/>
              </a:ext>
            </a:extLst>
          </p:cNvPr>
          <p:cNvSpPr/>
          <p:nvPr/>
        </p:nvSpPr>
        <p:spPr>
          <a:xfrm>
            <a:off x="1920141" y="3751057"/>
            <a:ext cx="903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Los datos que siguen a la cabecera.</a:t>
            </a:r>
            <a:endParaRPr lang="es-AR" sz="16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40B6CA5-8E43-44FD-9576-EFB89417D046}"/>
              </a:ext>
            </a:extLst>
          </p:cNvPr>
          <p:cNvSpPr/>
          <p:nvPr/>
        </p:nvSpPr>
        <p:spPr>
          <a:xfrm>
            <a:off x="1925805" y="349636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Cuerpo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 descr="What Are TS Files? - Technipages">
            <a:extLst>
              <a:ext uri="{FF2B5EF4-FFF2-40B4-BE49-F238E27FC236}">
                <a16:creationId xmlns:a16="http://schemas.microsoft.com/office/drawing/2014/main" id="{1F576248-E9D9-4E9D-9A0F-B59CD8A57A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9" r="28873"/>
          <a:stretch/>
        </p:blipFill>
        <p:spPr bwMode="auto">
          <a:xfrm>
            <a:off x="5859211" y="5168509"/>
            <a:ext cx="664255" cy="8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33BDE7E-D7A3-40A2-B469-53B300849BC4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>
            <a:off x="6358727" y="5244584"/>
            <a:ext cx="118390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03CD7D-8D6E-4E1D-84E0-5D1DB662BFF1}"/>
              </a:ext>
            </a:extLst>
          </p:cNvPr>
          <p:cNvSpPr txBox="1"/>
          <p:nvPr/>
        </p:nvSpPr>
        <p:spPr>
          <a:xfrm>
            <a:off x="7542635" y="5059918"/>
            <a:ext cx="334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Encabezado de archivo (</a:t>
            </a:r>
            <a:r>
              <a:rPr lang="es-AR" b="1" i="1" dirty="0" err="1"/>
              <a:t>header</a:t>
            </a:r>
            <a:r>
              <a:rPr lang="es-AR" b="1" dirty="0" err="1"/>
              <a:t>s</a:t>
            </a:r>
            <a:r>
              <a:rPr lang="es-AR" dirty="0"/>
              <a:t>)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4138EA1-9ACF-4324-900A-0286353E6701}"/>
              </a:ext>
            </a:extLst>
          </p:cNvPr>
          <p:cNvSpPr/>
          <p:nvPr/>
        </p:nvSpPr>
        <p:spPr>
          <a:xfrm>
            <a:off x="5929368" y="5194474"/>
            <a:ext cx="429359" cy="1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0E57A3E-0D10-4760-B45C-C4431D181E10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358727" y="5953996"/>
            <a:ext cx="1183907" cy="28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63BEA26D-BFF8-42F2-9AC1-3495CBB7F78B}"/>
              </a:ext>
            </a:extLst>
          </p:cNvPr>
          <p:cNvSpPr/>
          <p:nvPr/>
        </p:nvSpPr>
        <p:spPr>
          <a:xfrm>
            <a:off x="5929368" y="5903886"/>
            <a:ext cx="429359" cy="1002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9022BE7-AB57-4147-B856-EEEDFB355B27}"/>
              </a:ext>
            </a:extLst>
          </p:cNvPr>
          <p:cNvSpPr txBox="1"/>
          <p:nvPr/>
        </p:nvSpPr>
        <p:spPr>
          <a:xfrm>
            <a:off x="7562372" y="6035630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(final de archivo) </a:t>
            </a:r>
            <a:r>
              <a:rPr lang="es-AR" dirty="0" err="1"/>
              <a:t>End</a:t>
            </a:r>
            <a:r>
              <a:rPr lang="es-AR" dirty="0"/>
              <a:t> Of File (EOF)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E0BB605-71D6-4B8D-90E8-3047B116345E}"/>
              </a:ext>
            </a:extLst>
          </p:cNvPr>
          <p:cNvSpPr/>
          <p:nvPr/>
        </p:nvSpPr>
        <p:spPr>
          <a:xfrm>
            <a:off x="5931491" y="5370768"/>
            <a:ext cx="429359" cy="44867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C5A2E07-C0B9-4517-9DD3-4012BCB09B0B}"/>
              </a:ext>
            </a:extLst>
          </p:cNvPr>
          <p:cNvSpPr txBox="1"/>
          <p:nvPr/>
        </p:nvSpPr>
        <p:spPr>
          <a:xfrm>
            <a:off x="2687695" y="5307728"/>
            <a:ext cx="199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Firma hexadecimal </a:t>
            </a:r>
          </a:p>
          <a:p>
            <a:r>
              <a:rPr lang="es-AR" dirty="0"/>
              <a:t>(Primeros bytes)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781AC22-5BAF-493A-9005-0B18788F26B4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687345" y="5268180"/>
            <a:ext cx="1145130" cy="362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F0316C1-1F4C-41B2-A8C6-C1FD8D81BC0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358729" y="5613918"/>
            <a:ext cx="1247266" cy="11852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4B366C3-F8FD-4E7B-91C8-E015FE9EAD03}"/>
              </a:ext>
            </a:extLst>
          </p:cNvPr>
          <p:cNvSpPr txBox="1"/>
          <p:nvPr/>
        </p:nvSpPr>
        <p:spPr>
          <a:xfrm>
            <a:off x="7605995" y="5547774"/>
            <a:ext cx="253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Cuerpo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4961D44-BA38-4ABE-BDD0-67446A261591}"/>
              </a:ext>
            </a:extLst>
          </p:cNvPr>
          <p:cNvSpPr/>
          <p:nvPr/>
        </p:nvSpPr>
        <p:spPr>
          <a:xfrm>
            <a:off x="1844116" y="2846489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 Firma hexadecimal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3518EC2-2580-4B68-A280-A4DFAADC0069}"/>
              </a:ext>
            </a:extLst>
          </p:cNvPr>
          <p:cNvSpPr/>
          <p:nvPr/>
        </p:nvSpPr>
        <p:spPr>
          <a:xfrm>
            <a:off x="1920141" y="3145791"/>
            <a:ext cx="94297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Suele ser un </a:t>
            </a:r>
            <a:r>
              <a:rPr lang="es-ES" sz="1600" i="1" dirty="0">
                <a:solidFill>
                  <a:srgbClr val="202122"/>
                </a:solidFill>
                <a:latin typeface="Arial" panose="020B0604020202020204" pitchFamily="34" charset="0"/>
              </a:rPr>
              <a:t>Magic </a:t>
            </a:r>
            <a:r>
              <a:rPr lang="es-ES" sz="1600" i="1" dirty="0" err="1">
                <a:solidFill>
                  <a:srgbClr val="202122"/>
                </a:solidFill>
                <a:latin typeface="Arial" panose="020B0604020202020204" pitchFamily="34" charset="0"/>
              </a:rPr>
              <a:t>Number</a:t>
            </a:r>
            <a:r>
              <a:rPr lang="es-ES" sz="1600" i="1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situado al comienzo de la cabecera de una archivo. </a:t>
            </a:r>
            <a:endParaRPr lang="es-AR" sz="16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C033177-8FE5-4995-AF4C-07B42836CD64}"/>
              </a:ext>
            </a:extLst>
          </p:cNvPr>
          <p:cNvSpPr/>
          <p:nvPr/>
        </p:nvSpPr>
        <p:spPr>
          <a:xfrm>
            <a:off x="1920141" y="2574524"/>
            <a:ext cx="96990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Formato , Dimensiones, Tamaño, Fechas importantes, tipo de compresión utilizada, Duración, etc.</a:t>
            </a:r>
            <a:endParaRPr lang="es-AR" sz="160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D27866C-5965-4C80-B069-772B6B629276}"/>
              </a:ext>
            </a:extLst>
          </p:cNvPr>
          <p:cNvSpPr/>
          <p:nvPr/>
        </p:nvSpPr>
        <p:spPr>
          <a:xfrm>
            <a:off x="1920141" y="4397525"/>
            <a:ext cx="90392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202122"/>
                </a:solidFill>
                <a:latin typeface="Arial" panose="020B0604020202020204" pitchFamily="34" charset="0"/>
              </a:rPr>
              <a:t>Algunos archivos destinan un “par” de bytes para indicar que se encontró el final de dicho archivo.</a:t>
            </a:r>
            <a:endParaRPr lang="es-AR" sz="1600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0F83D00C-B922-4A0B-846D-70203B305645}"/>
              </a:ext>
            </a:extLst>
          </p:cNvPr>
          <p:cNvSpPr/>
          <p:nvPr/>
        </p:nvSpPr>
        <p:spPr>
          <a:xfrm>
            <a:off x="1925805" y="4114519"/>
            <a:ext cx="3942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de archivo (</a:t>
            </a:r>
            <a:r>
              <a:rPr lang="es-ES" b="1" dirty="0" err="1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es-ES" b="1" dirty="0">
                <a:solidFill>
                  <a:srgbClr val="2021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file o EOF)</a:t>
            </a:r>
            <a:endParaRPr lang="es-AR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55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BF07A5-96AE-407B-8E03-7B8F8F433AF8}"/>
              </a:ext>
            </a:extLst>
          </p:cNvPr>
          <p:cNvSpPr/>
          <p:nvPr/>
        </p:nvSpPr>
        <p:spPr>
          <a:xfrm>
            <a:off x="1920141" y="6374303"/>
            <a:ext cx="99639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hlinkClick r:id="rId2"/>
              </a:rPr>
              <a:t>https://www.welivesecurity.com/la-es/2015/10/01/extension-de-un-archivo-cabeceras/</a:t>
            </a:r>
            <a:endParaRPr lang="es-AR" sz="1600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76FA9D0-575B-4471-A125-B7A9A222B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20047"/>
              </p:ext>
            </p:extLst>
          </p:nvPr>
        </p:nvGraphicFramePr>
        <p:xfrm>
          <a:off x="4408812" y="1833956"/>
          <a:ext cx="3374376" cy="4349810"/>
        </p:xfrm>
        <a:graphic>
          <a:graphicData uri="http://schemas.openxmlformats.org/drawingml/2006/table">
            <a:tbl>
              <a:tblPr/>
              <a:tblGrid>
                <a:gridCol w="1124792">
                  <a:extLst>
                    <a:ext uri="{9D8B030D-6E8A-4147-A177-3AD203B41FA5}">
                      <a16:colId xmlns:a16="http://schemas.microsoft.com/office/drawing/2014/main" val="288806361"/>
                    </a:ext>
                  </a:extLst>
                </a:gridCol>
                <a:gridCol w="1124792">
                  <a:extLst>
                    <a:ext uri="{9D8B030D-6E8A-4147-A177-3AD203B41FA5}">
                      <a16:colId xmlns:a16="http://schemas.microsoft.com/office/drawing/2014/main" val="4031721761"/>
                    </a:ext>
                  </a:extLst>
                </a:gridCol>
                <a:gridCol w="1124792">
                  <a:extLst>
                    <a:ext uri="{9D8B030D-6E8A-4147-A177-3AD203B41FA5}">
                      <a16:colId xmlns:a16="http://schemas.microsoft.com/office/drawing/2014/main" val="502244162"/>
                    </a:ext>
                  </a:extLst>
                </a:gridCol>
              </a:tblGrid>
              <a:tr h="283540">
                <a:tc>
                  <a:txBody>
                    <a:bodyPr/>
                    <a:lstStyle/>
                    <a:p>
                      <a:pPr algn="l"/>
                      <a:r>
                        <a:rPr lang="es-AR" sz="700">
                          <a:effectLst/>
                        </a:rPr>
                        <a:t>ipo de Archivo</a:t>
                      </a:r>
                    </a:p>
                  </a:txBody>
                  <a:tcPr marL="53618" marR="53618" marT="89363" marB="8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700">
                          <a:effectLst/>
                        </a:rPr>
                        <a:t>Cabecera</a:t>
                      </a:r>
                    </a:p>
                  </a:txBody>
                  <a:tcPr marL="53618" marR="53618" marT="89363" marB="8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700">
                          <a:effectLst/>
                        </a:rPr>
                        <a:t>En ASCII</a:t>
                      </a:r>
                    </a:p>
                  </a:txBody>
                  <a:tcPr marL="53618" marR="53618" marT="89363" marB="893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4F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065688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.ZIP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50 4B 03 04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PK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044655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.RAR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52 61 72 21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Rar!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629382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.TAR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1F 8B 08 00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70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192855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.TGZ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1F 9D 90 70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70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44020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.DOC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D0 CF 11 E0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 dirty="0" err="1">
                          <a:effectLst/>
                        </a:rPr>
                        <a:t>ÐÏ.à</a:t>
                      </a:r>
                      <a:endParaRPr lang="es-AR" sz="700" dirty="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096376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.XLS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D0 CF 11 E0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700" dirty="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90943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.PDF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25 50 44 46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%PDF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13073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.WMV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30 26 B2 75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70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70236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.FLV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46 4C 56 01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FLV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242348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.BMP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42 4D F8 A9/ 62 25 / 76 03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BM, BMp% , BMv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515427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.GIF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47 49 46 38 39 61 / 37 61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GIF89a GIF87a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780090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.ICO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00 00 01 00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AR" sz="700">
                        <a:effectLst/>
                      </a:endParaRP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272112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.JPEG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700">
                          <a:effectLst/>
                        </a:rPr>
                        <a:t>FF D8 FF E0 / FE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JFIF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609186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.PNG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89 50 4E 47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PNG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846885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.SFW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43 57 53 06 / 08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Cws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9625986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.MP3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49 44 33 2E /03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ID3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2977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.EXE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700">
                          <a:effectLst/>
                        </a:rPr>
                        <a:t>4D 5A 50 00 /90 00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MZP / MZ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55099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.DLL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4D 5A 90 00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MZ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696939"/>
                  </a:ext>
                </a:extLst>
              </a:tr>
              <a:tr h="212050"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Linux bin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>
                          <a:effectLst/>
                        </a:rPr>
                        <a:t>7F 45 4C 46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AR" sz="700" dirty="0">
                          <a:effectLst/>
                        </a:rPr>
                        <a:t>ELF</a:t>
                      </a:r>
                    </a:p>
                  </a:txBody>
                  <a:tcPr marL="53618" marR="53618" marT="53618" marB="53618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4F5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D9DD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5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6046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D2BD5314-E6F3-4E42-AD7F-FF8036BAB2A0}"/>
              </a:ext>
            </a:extLst>
          </p:cNvPr>
          <p:cNvSpPr/>
          <p:nvPr/>
        </p:nvSpPr>
        <p:spPr>
          <a:xfrm>
            <a:off x="0" y="0"/>
            <a:ext cx="1647645" cy="6858000"/>
          </a:xfrm>
          <a:prstGeom prst="rect">
            <a:avLst/>
          </a:prstGeom>
          <a:solidFill>
            <a:srgbClr val="9659B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AA5425-96D4-4F5D-BF85-00CCB8164084}"/>
              </a:ext>
            </a:extLst>
          </p:cNvPr>
          <p:cNvSpPr txBox="1"/>
          <p:nvPr/>
        </p:nvSpPr>
        <p:spPr>
          <a:xfrm>
            <a:off x="1925227" y="202740"/>
            <a:ext cx="19549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000" dirty="0"/>
              <a:t>Archivos</a:t>
            </a:r>
            <a:endParaRPr lang="es-ES" sz="4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A6290C5-8407-4519-9DB7-CE26CFBBA83A}"/>
              </a:ext>
            </a:extLst>
          </p:cNvPr>
          <p:cNvSpPr txBox="1"/>
          <p:nvPr/>
        </p:nvSpPr>
        <p:spPr>
          <a:xfrm>
            <a:off x="1928100" y="756738"/>
            <a:ext cx="3331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/>
              <a:t>Formatos de Archivos</a:t>
            </a:r>
            <a:endParaRPr lang="es-ES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436F8B9-7C1A-44B2-BB64-1B56257F25FE}"/>
              </a:ext>
            </a:extLst>
          </p:cNvPr>
          <p:cNvSpPr/>
          <p:nvPr/>
        </p:nvSpPr>
        <p:spPr>
          <a:xfrm>
            <a:off x="1880536" y="1279958"/>
            <a:ext cx="5088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 Firma hexadecimales de algunos archivos populares</a:t>
            </a:r>
          </a:p>
        </p:txBody>
      </p:sp>
    </p:spTree>
    <p:extLst>
      <p:ext uri="{BB962C8B-B14F-4D97-AF65-F5344CB8AC3E}">
        <p14:creationId xmlns:p14="http://schemas.microsoft.com/office/powerpoint/2010/main" val="16803195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3898</TotalTime>
  <Words>3167</Words>
  <Application>Microsoft Office PowerPoint</Application>
  <PresentationFormat>Panorámica</PresentationFormat>
  <Paragraphs>379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inherit</vt:lpstr>
      <vt:lpstr>Segoe UI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 Graña</dc:creator>
  <cp:lastModifiedBy>Javier Graña</cp:lastModifiedBy>
  <cp:revision>130</cp:revision>
  <dcterms:created xsi:type="dcterms:W3CDTF">2019-05-13T23:13:20Z</dcterms:created>
  <dcterms:modified xsi:type="dcterms:W3CDTF">2020-06-08T17:43:29Z</dcterms:modified>
</cp:coreProperties>
</file>