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8"/>
  </p:notesMasterIdLst>
  <p:sldIdLst>
    <p:sldId id="256" r:id="rId2"/>
    <p:sldId id="257" r:id="rId3"/>
    <p:sldId id="305" r:id="rId4"/>
    <p:sldId id="306" r:id="rId5"/>
    <p:sldId id="317" r:id="rId6"/>
    <p:sldId id="311" r:id="rId7"/>
    <p:sldId id="310" r:id="rId8"/>
    <p:sldId id="308" r:id="rId9"/>
    <p:sldId id="309" r:id="rId10"/>
    <p:sldId id="312" r:id="rId11"/>
    <p:sldId id="313" r:id="rId12"/>
    <p:sldId id="315" r:id="rId13"/>
    <p:sldId id="314" r:id="rId14"/>
    <p:sldId id="316" r:id="rId15"/>
    <p:sldId id="307" r:id="rId16"/>
    <p:sldId id="259" r:id="rId1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ExtraBold" panose="00000900000000000000" pitchFamily="2" charset="0"/>
      <p:bold r:id="rId23"/>
      <p:boldItalic r:id="rId24"/>
    </p:embeddedFont>
    <p:embeddedFont>
      <p:font typeface="Montserrat ExtraLight" panose="000003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270B05-890F-4538-8F74-7C7443BD7D75}">
  <a:tblStyle styleId="{CD270B05-890F-4538-8F74-7C7443BD7D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524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509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727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406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868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907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92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86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67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256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199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189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68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899" y="2139053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SISTEMAS EMBARCADOS II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622684" y="3333487"/>
            <a:ext cx="389863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Amanda Lopes Gonçalves – 11821ETE005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Erick Damasceno – 11811EMT001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João</a:t>
            </a:r>
            <a:r>
              <a:rPr lang="en" dirty="0"/>
              <a:t> Gabriel Moura – 11821ETE008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Talles Silva Rodrigues, 11611EAU012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1697664" y="522963"/>
            <a:ext cx="574867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UNIVERSIDADE FEDERAL DE UBERLÂNDIA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3074080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dirty="0">
                <a:effectLst/>
                <a:latin typeface="Arial" panose="020B0604020202020204" pitchFamily="34" charset="0"/>
              </a:rPr>
              <a:t>CÓDIGO</a:t>
            </a:r>
            <a:endParaRPr b="1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02EDF7CC-B16E-4F90-BD48-061C0F72B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94" y="1004669"/>
            <a:ext cx="7964011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7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dirty="0">
                <a:effectLst/>
                <a:latin typeface="Arial" panose="020B0604020202020204" pitchFamily="34" charset="0"/>
              </a:rPr>
              <a:t>CÓDIGO</a:t>
            </a:r>
            <a:endParaRPr b="1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4DC258D4-5785-4336-B6BF-088E538D8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50" y="1085902"/>
            <a:ext cx="6681500" cy="394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dirty="0">
                <a:effectLst/>
                <a:latin typeface="Arial" panose="020B0604020202020204" pitchFamily="34" charset="0"/>
              </a:rPr>
              <a:t>CÓDIGO</a:t>
            </a:r>
            <a:endParaRPr b="1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DEF0FBB3-31B2-49D5-8C11-A985EE544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045"/>
          <a:stretch/>
        </p:blipFill>
        <p:spPr>
          <a:xfrm>
            <a:off x="382718" y="999460"/>
            <a:ext cx="5215187" cy="13864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6670D2-632F-408F-BE6E-54001A7BA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43" b="8652"/>
          <a:stretch/>
        </p:blipFill>
        <p:spPr>
          <a:xfrm>
            <a:off x="3060268" y="2757618"/>
            <a:ext cx="5215187" cy="156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8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dirty="0">
                <a:effectLst/>
                <a:latin typeface="Arial" panose="020B0604020202020204" pitchFamily="34" charset="0"/>
              </a:rPr>
              <a:t>CÓDIGO</a:t>
            </a:r>
            <a:endParaRPr b="1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6C4D5ABD-6561-4F3D-8B47-E4E1B571E8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354" b="47218"/>
          <a:stretch/>
        </p:blipFill>
        <p:spPr>
          <a:xfrm>
            <a:off x="1964406" y="1756585"/>
            <a:ext cx="5215187" cy="12050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A59A292-7041-47A3-A072-2A9214AD49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642"/>
          <a:stretch/>
        </p:blipFill>
        <p:spPr>
          <a:xfrm>
            <a:off x="1964405" y="2951864"/>
            <a:ext cx="5215187" cy="2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2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dirty="0">
                <a:effectLst/>
                <a:latin typeface="Arial" panose="020B0604020202020204" pitchFamily="34" charset="0"/>
              </a:rPr>
              <a:t>RESPOSTA DO SISTEMA</a:t>
            </a:r>
            <a:endParaRPr b="1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81B2DB1A-3A25-44EB-8DF3-AB91D66D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06" y="1417427"/>
            <a:ext cx="3187996" cy="23909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9B47FFE-6408-4A23-A26E-B054CD282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308" y="1417426"/>
            <a:ext cx="3187996" cy="2390997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F5B8F84-1255-487B-827A-0197DB90B575}"/>
              </a:ext>
            </a:extLst>
          </p:cNvPr>
          <p:cNvSpPr txBox="1"/>
          <p:nvPr/>
        </p:nvSpPr>
        <p:spPr>
          <a:xfrm>
            <a:off x="1014436" y="3963237"/>
            <a:ext cx="27680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Aceleração</a:t>
            </a:r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3031F54-9345-47A4-8A2F-92639A29A52A}"/>
              </a:ext>
            </a:extLst>
          </p:cNvPr>
          <p:cNvSpPr txBox="1"/>
          <p:nvPr/>
        </p:nvSpPr>
        <p:spPr>
          <a:xfrm>
            <a:off x="4985308" y="3963237"/>
            <a:ext cx="27680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Ângulo</a:t>
            </a:r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30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DIFICULDADES</a:t>
            </a: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3BB285-7E46-4257-BE9F-9B58175FF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pPr marL="155575" indent="0">
              <a:buNone/>
            </a:pPr>
            <a:endParaRPr lang="pt-BR" dirty="0"/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6E85861B-898E-4BAF-8964-AC1DEE959CCE}"/>
              </a:ext>
            </a:extLst>
          </p:cNvPr>
          <p:cNvSpPr txBox="1">
            <a:spLocks/>
          </p:cNvSpPr>
          <p:nvPr/>
        </p:nvSpPr>
        <p:spPr>
          <a:xfrm>
            <a:off x="938500" y="1651591"/>
            <a:ext cx="7092626" cy="2634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BR" sz="1600" dirty="0"/>
              <a:t>Ideia inicial de utilizar a linguagem  C# no software Unity;</a:t>
            </a:r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Ajuste manual dos ganhos do controle PID.</a:t>
            </a:r>
          </a:p>
        </p:txBody>
      </p:sp>
    </p:spTree>
    <p:extLst>
      <p:ext uri="{BB962C8B-B14F-4D97-AF65-F5344CB8AC3E}">
        <p14:creationId xmlns:p14="http://schemas.microsoft.com/office/powerpoint/2010/main" val="296627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ctrTitle"/>
          </p:nvPr>
        </p:nvSpPr>
        <p:spPr>
          <a:xfrm>
            <a:off x="2799907" y="3619684"/>
            <a:ext cx="5709963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3BB285-7E46-4257-BE9F-9B58175FF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1651591"/>
            <a:ext cx="7092626" cy="2634334"/>
          </a:xfrm>
        </p:spPr>
        <p:txBody>
          <a:bodyPr/>
          <a:lstStyle/>
          <a:p>
            <a:pPr marL="155575" indent="0">
              <a:buNone/>
            </a:pPr>
            <a:r>
              <a:rPr lang="pt-BR" sz="1600" dirty="0"/>
              <a:t>O principal objetivo deste trabalho prático foi a consolidação de conhecimentos à respeito do controle de sistemas lineares, por meio do desenvolvimento de um sistema controle capaz de controlar um drone em voo bidimensional (2D).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METODOLOGIA</a:t>
            </a: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24D58220-D56A-481D-AC86-3F0D9606C1CA}"/>
              </a:ext>
            </a:extLst>
          </p:cNvPr>
          <p:cNvSpPr txBox="1">
            <a:spLocks/>
          </p:cNvSpPr>
          <p:nvPr/>
        </p:nvSpPr>
        <p:spPr>
          <a:xfrm>
            <a:off x="938500" y="1651591"/>
            <a:ext cx="7092626" cy="2634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5575" indent="0">
              <a:buFont typeface="Montserrat"/>
              <a:buNone/>
            </a:pPr>
            <a:r>
              <a:rPr lang="pt-BR" sz="1600" dirty="0"/>
              <a:t>A metodologia aplicada consistiu na aplicação direta dos conceitos passados em sala de aula, onde a formulação da dinâmica do sistema foi feita utilizando uma malha realimentação e um controle PID.</a:t>
            </a:r>
          </a:p>
          <a:p>
            <a:pPr marL="155575" indent="0">
              <a:buFont typeface="Montserrat"/>
              <a:buNone/>
            </a:pPr>
            <a:endParaRPr lang="pt-BR" sz="1600" dirty="0"/>
          </a:p>
          <a:p>
            <a:pPr marL="155575" indent="0">
              <a:buFont typeface="Montserrat"/>
              <a:buNone/>
            </a:pPr>
            <a:r>
              <a:rPr lang="pt-BR" sz="1600" dirty="0"/>
              <a:t>Após ajustes manuais de ganhos do PID, o sistema foi implementado utilizando linguagem Python, por meio da </a:t>
            </a:r>
            <a:r>
              <a:rPr lang="pt-BR" sz="1600" dirty="0" err="1"/>
              <a:t>Engine</a:t>
            </a:r>
            <a:r>
              <a:rPr lang="pt-BR" sz="1600" dirty="0"/>
              <a:t> </a:t>
            </a:r>
            <a:r>
              <a:rPr lang="pt-BR" sz="1600" dirty="0" err="1"/>
              <a:t>Pygame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203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dirty="0">
                <a:effectLst/>
                <a:latin typeface="Arial" panose="020B0604020202020204" pitchFamily="34" charset="0"/>
              </a:rPr>
              <a:t>BIBLIOTECAS</a:t>
            </a:r>
            <a:endParaRPr b="1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6A8592EE-05BE-4822-9FB3-75C5EF68E821}"/>
              </a:ext>
            </a:extLst>
          </p:cNvPr>
          <p:cNvSpPr txBox="1">
            <a:spLocks/>
          </p:cNvSpPr>
          <p:nvPr/>
        </p:nvSpPr>
        <p:spPr>
          <a:xfrm>
            <a:off x="938500" y="1651591"/>
            <a:ext cx="7092626" cy="2634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BR" sz="1600" b="1" dirty="0" err="1"/>
              <a:t>Pygame</a:t>
            </a:r>
            <a:r>
              <a:rPr lang="pt-BR" sz="1600" dirty="0"/>
              <a:t>: Game </a:t>
            </a:r>
            <a:r>
              <a:rPr lang="pt-BR" sz="1600" dirty="0" err="1"/>
              <a:t>Engine</a:t>
            </a:r>
            <a:r>
              <a:rPr lang="pt-BR" sz="1600" dirty="0"/>
              <a:t> utilizada para criar jogos em geral, independente da plataforma. Possibilita criar “desenhos” em um display e a atualização constante destes cria a fluidez necessária para um jogo;</a:t>
            </a:r>
          </a:p>
          <a:p>
            <a:pPr marL="155575" indent="0">
              <a:buNone/>
            </a:pPr>
            <a:endParaRPr lang="pt-BR" sz="1600" dirty="0"/>
          </a:p>
          <a:p>
            <a:r>
              <a:rPr lang="pt-BR" sz="1600" b="1" dirty="0" err="1"/>
              <a:t>Numpy</a:t>
            </a:r>
            <a:r>
              <a:rPr lang="pt-BR" sz="1600" dirty="0"/>
              <a:t>: Biblioteca utilizada para cálculos que utilizam </a:t>
            </a:r>
            <a:r>
              <a:rPr lang="pt-BR" sz="1600" dirty="0" err="1"/>
              <a:t>arrays</a:t>
            </a:r>
            <a:r>
              <a:rPr lang="pt-BR" sz="1600" dirty="0"/>
              <a:t> multidimensionais (Matrizes);</a:t>
            </a:r>
          </a:p>
          <a:p>
            <a:pPr marL="155575" indent="0">
              <a:buNone/>
            </a:pPr>
            <a:endParaRPr lang="pt-BR" sz="1600" dirty="0"/>
          </a:p>
          <a:p>
            <a:r>
              <a:rPr lang="pt-BR" sz="1600" b="1" dirty="0" err="1"/>
              <a:t>Matplotlib</a:t>
            </a:r>
            <a:r>
              <a:rPr lang="pt-BR" sz="1600" dirty="0"/>
              <a:t>: Biblioteca capaz de gerar os gráficos necessários para revisão dos resultados a partir de matrizes.</a:t>
            </a:r>
          </a:p>
        </p:txBody>
      </p:sp>
    </p:spTree>
    <p:extLst>
      <p:ext uri="{BB962C8B-B14F-4D97-AF65-F5344CB8AC3E}">
        <p14:creationId xmlns:p14="http://schemas.microsoft.com/office/powerpoint/2010/main" val="72315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dirty="0">
                <a:effectLst/>
                <a:latin typeface="Arial" panose="020B0604020202020204" pitchFamily="34" charset="0"/>
              </a:rPr>
              <a:t>INTERFACE</a:t>
            </a:r>
            <a:endParaRPr b="1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C1B10B90-6681-4837-85E6-81940083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936" y="915725"/>
            <a:ext cx="6256128" cy="398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2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dirty="0">
                <a:effectLst/>
                <a:latin typeface="Arial" panose="020B0604020202020204" pitchFamily="34" charset="0"/>
              </a:rPr>
              <a:t>CÓDIGO</a:t>
            </a:r>
            <a:endParaRPr b="1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3A4FAFF4-2EBB-420C-A1DB-BF689CBA5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514" y="689008"/>
            <a:ext cx="3806972" cy="445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1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dirty="0">
                <a:effectLst/>
                <a:latin typeface="Arial" panose="020B0604020202020204" pitchFamily="34" charset="0"/>
              </a:rPr>
              <a:t>CÓDIGO</a:t>
            </a:r>
            <a:endParaRPr b="1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9741CE3D-C6D3-4461-92A8-249ACD95A7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32" b="85310"/>
          <a:stretch/>
        </p:blipFill>
        <p:spPr>
          <a:xfrm>
            <a:off x="88107" y="849142"/>
            <a:ext cx="5111711" cy="77263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61F0887-E220-4005-94F8-08AEC35DDB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49" b="50000"/>
          <a:stretch/>
        </p:blipFill>
        <p:spPr>
          <a:xfrm>
            <a:off x="938500" y="1765139"/>
            <a:ext cx="5111711" cy="17565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D9CB47D-87C1-49FB-9232-7A64E032F6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2" t="52071" r="48702"/>
          <a:stretch/>
        </p:blipFill>
        <p:spPr>
          <a:xfrm>
            <a:off x="6282315" y="2678224"/>
            <a:ext cx="2629457" cy="246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dirty="0">
                <a:effectLst/>
                <a:latin typeface="Arial" panose="020B0604020202020204" pitchFamily="34" charset="0"/>
              </a:rPr>
              <a:t>CÓDIGO</a:t>
            </a:r>
            <a:endParaRPr b="1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55D54101-9A3F-4E7A-A97D-3FBFBB8BF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11" y="1147563"/>
            <a:ext cx="6830378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7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dirty="0">
                <a:effectLst/>
                <a:latin typeface="Arial" panose="020B0604020202020204" pitchFamily="34" charset="0"/>
              </a:rPr>
              <a:t>CÓDIGO</a:t>
            </a:r>
            <a:endParaRPr b="1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E822CDFD-1AB0-4EC8-A998-437B01D4A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36" y="1495275"/>
            <a:ext cx="8078327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8003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226</Words>
  <Application>Microsoft Office PowerPoint</Application>
  <PresentationFormat>Apresentação na tela (16:9)</PresentationFormat>
  <Paragraphs>36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Montserrat ExtraBold</vt:lpstr>
      <vt:lpstr>Montserrat</vt:lpstr>
      <vt:lpstr>Montserrat ExtraLight</vt:lpstr>
      <vt:lpstr>Arial</vt:lpstr>
      <vt:lpstr>Futuristic Background by Slidesgo</vt:lpstr>
      <vt:lpstr>SISTEMAS EMBARCADOS II</vt:lpstr>
      <vt:lpstr>INTRODUÇÃO</vt:lpstr>
      <vt:lpstr>METODOLOGIA</vt:lpstr>
      <vt:lpstr>BIBLIOTECAS</vt:lpstr>
      <vt:lpstr>INTERFACE</vt:lpstr>
      <vt:lpstr>CÓDIGO</vt:lpstr>
      <vt:lpstr>CÓDIGO</vt:lpstr>
      <vt:lpstr>CÓDIGO</vt:lpstr>
      <vt:lpstr>CÓDIGO</vt:lpstr>
      <vt:lpstr>CÓDIGO</vt:lpstr>
      <vt:lpstr>CÓDIGO</vt:lpstr>
      <vt:lpstr>CÓDIGO</vt:lpstr>
      <vt:lpstr>CÓDIGO</vt:lpstr>
      <vt:lpstr>RESPOSTA DO SISTEMA</vt:lpstr>
      <vt:lpstr>DIFICULDADES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EMBARCADOS II</dc:title>
  <cp:lastModifiedBy>Erick Damasceno</cp:lastModifiedBy>
  <cp:revision>6</cp:revision>
  <dcterms:modified xsi:type="dcterms:W3CDTF">2021-10-06T23:40:18Z</dcterms:modified>
</cp:coreProperties>
</file>