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47"/>
  </p:notesMasterIdLst>
  <p:sldIdLst>
    <p:sldId id="256" r:id="rId2"/>
    <p:sldId id="270" r:id="rId3"/>
    <p:sldId id="261" r:id="rId4"/>
    <p:sldId id="260" r:id="rId5"/>
    <p:sldId id="277" r:id="rId6"/>
    <p:sldId id="325" r:id="rId7"/>
    <p:sldId id="328" r:id="rId8"/>
    <p:sldId id="329" r:id="rId9"/>
    <p:sldId id="326" r:id="rId10"/>
    <p:sldId id="331" r:id="rId11"/>
    <p:sldId id="332" r:id="rId12"/>
    <p:sldId id="333" r:id="rId13"/>
    <p:sldId id="330" r:id="rId14"/>
    <p:sldId id="304" r:id="rId15"/>
    <p:sldId id="308" r:id="rId16"/>
    <p:sldId id="335" r:id="rId17"/>
    <p:sldId id="309" r:id="rId18"/>
    <p:sldId id="336" r:id="rId19"/>
    <p:sldId id="310" r:id="rId20"/>
    <p:sldId id="337" r:id="rId21"/>
    <p:sldId id="274" r:id="rId22"/>
    <p:sldId id="266" r:id="rId23"/>
    <p:sldId id="311" r:id="rId24"/>
    <p:sldId id="312" r:id="rId25"/>
    <p:sldId id="338" r:id="rId26"/>
    <p:sldId id="339" r:id="rId27"/>
    <p:sldId id="340" r:id="rId28"/>
    <p:sldId id="313" r:id="rId29"/>
    <p:sldId id="342" r:id="rId30"/>
    <p:sldId id="316" r:id="rId31"/>
    <p:sldId id="343" r:id="rId32"/>
    <p:sldId id="344" r:id="rId33"/>
    <p:sldId id="305" r:id="rId34"/>
    <p:sldId id="348" r:id="rId35"/>
    <p:sldId id="321" r:id="rId36"/>
    <p:sldId id="346" r:id="rId37"/>
    <p:sldId id="345" r:id="rId38"/>
    <p:sldId id="349" r:id="rId39"/>
    <p:sldId id="322" r:id="rId40"/>
    <p:sldId id="350" r:id="rId41"/>
    <p:sldId id="347" r:id="rId42"/>
    <p:sldId id="306" r:id="rId43"/>
    <p:sldId id="324" r:id="rId44"/>
    <p:sldId id="351" r:id="rId45"/>
    <p:sldId id="271" r:id="rId46"/>
  </p:sldIdLst>
  <p:sldSz cx="9144000" cy="5143500" type="screen16x9"/>
  <p:notesSz cx="6858000" cy="9144000"/>
  <p:embeddedFontLst>
    <p:embeddedFont>
      <p:font typeface="Nunito" pitchFamily="2" charset="77"/>
      <p:regular r:id="rId48"/>
      <p:bold r:id="rId49"/>
      <p:italic r:id="rId50"/>
      <p:boldItalic r:id="rId51"/>
    </p:embeddedFont>
    <p:embeddedFont>
      <p:font typeface="Questrial" pitchFamily="2" charset="77"/>
      <p:regular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D96BE2B-C1A3-4891-9A15-ADB59E51EB98}">
  <a:tblStyle styleId="{AD96BE2B-C1A3-4891-9A15-ADB59E51EB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93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8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016057194a_3_22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016057194a_3_228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4367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016057194a_3_22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016057194a_3_228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150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016057194a_3_22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016057194a_3_228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7729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016057194a_3_22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016057194a_3_228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9215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93628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016057194a_3_22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016057194a_3_228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9468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016057194a_3_22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016057194a_3_228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8669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016057194a_3_22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016057194a_3_228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45452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016057194a_3_22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016057194a_3_228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6435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016057194a_3_22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016057194a_3_228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8792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016057194a_3_22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016057194a_3_228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016057194a_3_22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016057194a_3_228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4624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e1d838b627_4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e1d838b627_4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1d838b627_4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1d838b627_4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016057194a_3_22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016057194a_3_228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70934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016057194a_3_22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016057194a_3_228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04432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016057194a_3_22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016057194a_3_228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34627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016057194a_3_22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016057194a_3_228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48344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016057194a_3_22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016057194a_3_228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80000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016057194a_3_22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016057194a_3_228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87286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016057194a_3_22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016057194a_3_228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0866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e1d838b627_4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e1d838b627_4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48031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016057194a_3_22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016057194a_3_228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71080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016057194a_3_22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016057194a_3_228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84127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80502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016057194a_3_22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016057194a_3_228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97566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016057194a_3_22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016057194a_3_228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65019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016057194a_3_22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016057194a_3_228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88531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016057194a_3_22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016057194a_3_228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67233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016057194a_3_22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016057194a_3_228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54136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016057194a_3_22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016057194a_3_228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2557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016057194a_3_22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016057194a_3_228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80341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016057194a_3_22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016057194a_3_228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50827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744651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016057194a_3_22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016057194a_3_228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95194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016057194a_3_22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016057194a_3_228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311023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e1d838b627_4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e1d838b627_4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016057194a_3_229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016057194a_3_229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016057194a_3_22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016057194a_3_228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6402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016057194a_3_22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016057194a_3_228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8237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016057194a_3_22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016057194a_3_228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9993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016057194a_3_22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016057194a_3_228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8940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040075" y="1807225"/>
            <a:ext cx="4084500" cy="19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040075" y="3900750"/>
            <a:ext cx="4553400" cy="56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117025" y="2560625"/>
            <a:ext cx="4017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999150" y="1075000"/>
            <a:ext cx="21354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9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4439500" y="3556833"/>
            <a:ext cx="3695400" cy="6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60708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713225" y="1033212"/>
            <a:ext cx="4402200" cy="1570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713225" y="2756088"/>
            <a:ext cx="3424500" cy="13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740550" y="2653478"/>
            <a:ext cx="4667100" cy="1298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533800" y="1916675"/>
            <a:ext cx="4402500" cy="11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subTitle" idx="1"/>
          </p:nvPr>
        </p:nvSpPr>
        <p:spPr>
          <a:xfrm>
            <a:off x="3605133" y="3172601"/>
            <a:ext cx="4313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" name="Google Shape;47;p11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3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1442987" y="3390950"/>
            <a:ext cx="2443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ubTitle" idx="1"/>
          </p:nvPr>
        </p:nvSpPr>
        <p:spPr>
          <a:xfrm>
            <a:off x="1442987" y="3804248"/>
            <a:ext cx="2443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title" idx="2"/>
          </p:nvPr>
        </p:nvSpPr>
        <p:spPr>
          <a:xfrm>
            <a:off x="5257513" y="3390950"/>
            <a:ext cx="2443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ubTitle" idx="3"/>
          </p:nvPr>
        </p:nvSpPr>
        <p:spPr>
          <a:xfrm>
            <a:off x="5257513" y="3804248"/>
            <a:ext cx="2443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title" idx="4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772650" y="1565975"/>
            <a:ext cx="2443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ubTitle" idx="1"/>
          </p:nvPr>
        </p:nvSpPr>
        <p:spPr>
          <a:xfrm>
            <a:off x="772650" y="1979273"/>
            <a:ext cx="2443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title" idx="2"/>
          </p:nvPr>
        </p:nvSpPr>
        <p:spPr>
          <a:xfrm>
            <a:off x="3291776" y="1565975"/>
            <a:ext cx="2443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ubTitle" idx="3"/>
          </p:nvPr>
        </p:nvSpPr>
        <p:spPr>
          <a:xfrm>
            <a:off x="3291777" y="1979273"/>
            <a:ext cx="2443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title" idx="4"/>
          </p:nvPr>
        </p:nvSpPr>
        <p:spPr>
          <a:xfrm>
            <a:off x="772650" y="3083619"/>
            <a:ext cx="2443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5"/>
          </p:nvPr>
        </p:nvSpPr>
        <p:spPr>
          <a:xfrm>
            <a:off x="772650" y="3496926"/>
            <a:ext cx="2443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 idx="6"/>
          </p:nvPr>
        </p:nvSpPr>
        <p:spPr>
          <a:xfrm>
            <a:off x="3300396" y="3083619"/>
            <a:ext cx="24264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subTitle" idx="7"/>
          </p:nvPr>
        </p:nvSpPr>
        <p:spPr>
          <a:xfrm>
            <a:off x="3291777" y="3496926"/>
            <a:ext cx="2443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6" r:id="rId5"/>
    <p:sldLayoutId id="2147483657" r:id="rId6"/>
    <p:sldLayoutId id="2147483658" r:id="rId7"/>
    <p:sldLayoutId id="2147483663" r:id="rId8"/>
    <p:sldLayoutId id="2147483665" r:id="rId9"/>
    <p:sldLayoutId id="2147483669" r:id="rId10"/>
    <p:sldLayoutId id="214748367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>
            <a:spLocks noGrp="1"/>
          </p:cNvSpPr>
          <p:nvPr>
            <p:ph type="ctrTitle"/>
          </p:nvPr>
        </p:nvSpPr>
        <p:spPr>
          <a:xfrm>
            <a:off x="4040075" y="1807225"/>
            <a:ext cx="4412162" cy="19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Migrating legacy U</a:t>
            </a:r>
            <a:r>
              <a:rPr lang="en-US" dirty="0"/>
              <a:t>I</a:t>
            </a:r>
            <a:r>
              <a:rPr lang="es" dirty="0"/>
              <a:t>s with Microfrontends</a:t>
            </a:r>
            <a:endParaRPr b="0" dirty="0">
              <a:solidFill>
                <a:schemeClr val="accent1"/>
              </a:solidFill>
            </a:endParaRPr>
          </a:p>
        </p:txBody>
      </p:sp>
      <p:sp>
        <p:nvSpPr>
          <p:cNvPr id="144" name="Google Shape;144;p28"/>
          <p:cNvSpPr txBox="1">
            <a:spLocks noGrp="1"/>
          </p:cNvSpPr>
          <p:nvPr>
            <p:ph type="subTitle" idx="1"/>
          </p:nvPr>
        </p:nvSpPr>
        <p:spPr>
          <a:xfrm>
            <a:off x="4040075" y="3900750"/>
            <a:ext cx="4553400" cy="5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Real-life usage of Webpack 5 Module Federation plugin</a:t>
            </a:r>
            <a:endParaRPr dirty="0"/>
          </a:p>
        </p:txBody>
      </p:sp>
      <p:cxnSp>
        <p:nvCxnSpPr>
          <p:cNvPr id="145" name="Google Shape;145;p28"/>
          <p:cNvCxnSpPr/>
          <p:nvPr/>
        </p:nvCxnSpPr>
        <p:spPr>
          <a:xfrm>
            <a:off x="4138541" y="3821618"/>
            <a:ext cx="3113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6" name="Google Shape;146;p28"/>
          <p:cNvPicPr preferRelativeResize="0"/>
          <p:nvPr/>
        </p:nvPicPr>
        <p:blipFill rotWithShape="1">
          <a:blip r:embed="rId3">
            <a:alphaModFix/>
          </a:blip>
          <a:srcRect t="12512" b="-2854"/>
          <a:stretch/>
        </p:blipFill>
        <p:spPr>
          <a:xfrm>
            <a:off x="855150" y="801574"/>
            <a:ext cx="2686450" cy="3540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6"/>
    </mc:Choice>
    <mc:Fallback>
      <p:transition spd="slow" advTm="24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2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/>
              <a:t>How things are being created</a:t>
            </a:r>
            <a:endParaRPr b="0" dirty="0"/>
          </a:p>
        </p:txBody>
      </p:sp>
      <p:cxnSp>
        <p:nvCxnSpPr>
          <p:cNvPr id="416" name="Google Shape;416;p42"/>
          <p:cNvCxnSpPr/>
          <p:nvPr/>
        </p:nvCxnSpPr>
        <p:spPr>
          <a:xfrm>
            <a:off x="802850" y="1033332"/>
            <a:ext cx="2240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93B009E-14D6-14A5-8A05-8EA920467E85}"/>
              </a:ext>
            </a:extLst>
          </p:cNvPr>
          <p:cNvSpPr txBox="1"/>
          <p:nvPr/>
        </p:nvSpPr>
        <p:spPr>
          <a:xfrm>
            <a:off x="719999" y="1466972"/>
            <a:ext cx="75414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Nunito" pitchFamily="2" charset="77"/>
              </a:rPr>
              <a:t>1. New feature is built and released for BUSINESS</a:t>
            </a:r>
          </a:p>
          <a:p>
            <a:endParaRPr lang="en-US" dirty="0">
              <a:latin typeface="Nunito" pitchFamily="2" charset="77"/>
            </a:endParaRPr>
          </a:p>
          <a:p>
            <a:r>
              <a:rPr lang="en-US" dirty="0">
                <a:latin typeface="Nunito" pitchFamily="2" charset="77"/>
              </a:rPr>
              <a:t>2. PROVIDERs start to want this feature</a:t>
            </a:r>
          </a:p>
          <a:p>
            <a:endParaRPr lang="en-US" dirty="0">
              <a:latin typeface="Nunito" pitchFamily="2" charset="77"/>
            </a:endParaRPr>
          </a:p>
          <a:p>
            <a:endParaRPr lang="en-US" dirty="0">
              <a:latin typeface="Nunito" pitchFamily="2" charset="77"/>
            </a:endParaRPr>
          </a:p>
          <a:p>
            <a:endParaRPr lang="en-US" dirty="0"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10694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2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/>
              <a:t>How things are being created</a:t>
            </a:r>
            <a:endParaRPr b="0" dirty="0"/>
          </a:p>
        </p:txBody>
      </p:sp>
      <p:cxnSp>
        <p:nvCxnSpPr>
          <p:cNvPr id="416" name="Google Shape;416;p42"/>
          <p:cNvCxnSpPr/>
          <p:nvPr/>
        </p:nvCxnSpPr>
        <p:spPr>
          <a:xfrm>
            <a:off x="802850" y="1033332"/>
            <a:ext cx="2240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93B009E-14D6-14A5-8A05-8EA920467E85}"/>
              </a:ext>
            </a:extLst>
          </p:cNvPr>
          <p:cNvSpPr txBox="1"/>
          <p:nvPr/>
        </p:nvSpPr>
        <p:spPr>
          <a:xfrm>
            <a:off x="719999" y="1466972"/>
            <a:ext cx="75414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Nunito" pitchFamily="2" charset="77"/>
              </a:rPr>
              <a:t>1. New feature is built and released for BUSINESS</a:t>
            </a:r>
          </a:p>
          <a:p>
            <a:endParaRPr lang="en-US" dirty="0">
              <a:latin typeface="Nunito" pitchFamily="2" charset="77"/>
            </a:endParaRPr>
          </a:p>
          <a:p>
            <a:r>
              <a:rPr lang="en-US" dirty="0">
                <a:latin typeface="Nunito" pitchFamily="2" charset="77"/>
              </a:rPr>
              <a:t>2. PROVIDERs start to want this feature</a:t>
            </a:r>
          </a:p>
          <a:p>
            <a:endParaRPr lang="en-US" dirty="0">
              <a:latin typeface="Nunito" pitchFamily="2" charset="77"/>
            </a:endParaRPr>
          </a:p>
          <a:p>
            <a:r>
              <a:rPr lang="en-US" dirty="0">
                <a:latin typeface="Nunito" pitchFamily="2" charset="77"/>
              </a:rPr>
              <a:t>3. We decide weather build it for PROVIDER</a:t>
            </a:r>
          </a:p>
          <a:p>
            <a:endParaRPr lang="en-US" dirty="0">
              <a:latin typeface="Nunito" pitchFamily="2" charset="77"/>
            </a:endParaRPr>
          </a:p>
          <a:p>
            <a:endParaRPr lang="en-US" dirty="0">
              <a:latin typeface="Nunito" pitchFamily="2" charset="77"/>
            </a:endParaRPr>
          </a:p>
          <a:p>
            <a:endParaRPr lang="en-US" dirty="0"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45914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2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/>
              <a:t>How things are being created</a:t>
            </a:r>
            <a:endParaRPr b="0" dirty="0"/>
          </a:p>
        </p:txBody>
      </p:sp>
      <p:cxnSp>
        <p:nvCxnSpPr>
          <p:cNvPr id="416" name="Google Shape;416;p42"/>
          <p:cNvCxnSpPr/>
          <p:nvPr/>
        </p:nvCxnSpPr>
        <p:spPr>
          <a:xfrm>
            <a:off x="802850" y="1033332"/>
            <a:ext cx="2240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93B009E-14D6-14A5-8A05-8EA920467E85}"/>
              </a:ext>
            </a:extLst>
          </p:cNvPr>
          <p:cNvSpPr txBox="1"/>
          <p:nvPr/>
        </p:nvSpPr>
        <p:spPr>
          <a:xfrm>
            <a:off x="719999" y="1466972"/>
            <a:ext cx="75414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Nunito" pitchFamily="2" charset="77"/>
              </a:rPr>
              <a:t>1. New feature is built and released for BUSINESS</a:t>
            </a:r>
          </a:p>
          <a:p>
            <a:endParaRPr lang="en-US" dirty="0">
              <a:latin typeface="Nunito" pitchFamily="2" charset="77"/>
            </a:endParaRPr>
          </a:p>
          <a:p>
            <a:r>
              <a:rPr lang="en-US" dirty="0">
                <a:latin typeface="Nunito" pitchFamily="2" charset="77"/>
              </a:rPr>
              <a:t>2. PROVIDERs start to want this feature</a:t>
            </a:r>
          </a:p>
          <a:p>
            <a:endParaRPr lang="en-US" dirty="0">
              <a:latin typeface="Nunito" pitchFamily="2" charset="77"/>
            </a:endParaRPr>
          </a:p>
          <a:p>
            <a:r>
              <a:rPr lang="en-US" dirty="0">
                <a:latin typeface="Nunito" pitchFamily="2" charset="77"/>
              </a:rPr>
              <a:t>3. We decide weather build it for PROVIDER</a:t>
            </a:r>
          </a:p>
          <a:p>
            <a:endParaRPr lang="en-US" dirty="0">
              <a:latin typeface="Nunito" pitchFamily="2" charset="77"/>
            </a:endParaRPr>
          </a:p>
          <a:p>
            <a:r>
              <a:rPr lang="en-US" dirty="0">
                <a:latin typeface="Nunito" pitchFamily="2" charset="77"/>
              </a:rPr>
              <a:t>4. If yes – we build the entire thing from scratch again</a:t>
            </a:r>
          </a:p>
          <a:p>
            <a:endParaRPr lang="en-US" dirty="0">
              <a:latin typeface="Nunito" pitchFamily="2" charset="77"/>
            </a:endParaRPr>
          </a:p>
          <a:p>
            <a:endParaRPr lang="en-US" dirty="0">
              <a:latin typeface="Nunito" pitchFamily="2" charset="77"/>
            </a:endParaRPr>
          </a:p>
          <a:p>
            <a:endParaRPr lang="en-US" dirty="0"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65968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2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latin typeface="Nunito" pitchFamily="2" charset="77"/>
              </a:rPr>
              <a:t>This way of building software is far from being ideal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B12AF7A-F62C-9815-C9F0-1B36F0C7D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1777475"/>
            <a:ext cx="72390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699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>
            <a:spLocks noGrp="1"/>
          </p:cNvSpPr>
          <p:nvPr>
            <p:ph type="subTitle" idx="1"/>
          </p:nvPr>
        </p:nvSpPr>
        <p:spPr>
          <a:xfrm>
            <a:off x="4439500" y="3556833"/>
            <a:ext cx="3695400" cy="6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err="1"/>
              <a:t>Microfrontends</a:t>
            </a:r>
            <a:r>
              <a:rPr lang="en-US" dirty="0"/>
              <a:t> will (probably) help us</a:t>
            </a:r>
          </a:p>
          <a:p>
            <a:pPr marL="0" lvl="0" indent="0"/>
            <a:endParaRPr lang="en-US" dirty="0"/>
          </a:p>
        </p:txBody>
      </p:sp>
      <p:sp>
        <p:nvSpPr>
          <p:cNvPr id="195" name="Google Shape;195;p32"/>
          <p:cNvSpPr txBox="1">
            <a:spLocks noGrp="1"/>
          </p:cNvSpPr>
          <p:nvPr>
            <p:ph type="title"/>
          </p:nvPr>
        </p:nvSpPr>
        <p:spPr>
          <a:xfrm>
            <a:off x="2520563" y="2560625"/>
            <a:ext cx="5614063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Let’s try to solve it</a:t>
            </a:r>
            <a:endParaRPr dirty="0"/>
          </a:p>
        </p:txBody>
      </p:sp>
      <p:sp>
        <p:nvSpPr>
          <p:cNvPr id="196" name="Google Shape;196;p32"/>
          <p:cNvSpPr txBox="1">
            <a:spLocks noGrp="1"/>
          </p:cNvSpPr>
          <p:nvPr>
            <p:ph type="title" idx="2"/>
          </p:nvPr>
        </p:nvSpPr>
        <p:spPr>
          <a:xfrm>
            <a:off x="5999150" y="1075000"/>
            <a:ext cx="21354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02</a:t>
            </a:r>
            <a:endParaRPr dirty="0"/>
          </a:p>
        </p:txBody>
      </p:sp>
      <p:cxnSp>
        <p:nvCxnSpPr>
          <p:cNvPr id="197" name="Google Shape;197;p32"/>
          <p:cNvCxnSpPr/>
          <p:nvPr/>
        </p:nvCxnSpPr>
        <p:spPr>
          <a:xfrm>
            <a:off x="4584237" y="3512869"/>
            <a:ext cx="3439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98" name="Google Shape;198;p32"/>
          <p:cNvPicPr preferRelativeResize="0"/>
          <p:nvPr/>
        </p:nvPicPr>
        <p:blipFill rotWithShape="1">
          <a:blip r:embed="rId3">
            <a:alphaModFix/>
          </a:blip>
          <a:srcRect b="2931"/>
          <a:stretch/>
        </p:blipFill>
        <p:spPr>
          <a:xfrm>
            <a:off x="712275" y="413424"/>
            <a:ext cx="2128263" cy="43175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0321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2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/>
              <a:t>Possible options</a:t>
            </a:r>
            <a:endParaRPr b="0" dirty="0"/>
          </a:p>
        </p:txBody>
      </p:sp>
      <p:cxnSp>
        <p:nvCxnSpPr>
          <p:cNvPr id="416" name="Google Shape;416;p42"/>
          <p:cNvCxnSpPr/>
          <p:nvPr/>
        </p:nvCxnSpPr>
        <p:spPr>
          <a:xfrm>
            <a:off x="802850" y="1033332"/>
            <a:ext cx="2240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93B009E-14D6-14A5-8A05-8EA920467E85}"/>
              </a:ext>
            </a:extLst>
          </p:cNvPr>
          <p:cNvSpPr txBox="1"/>
          <p:nvPr/>
        </p:nvSpPr>
        <p:spPr>
          <a:xfrm>
            <a:off x="720000" y="2063320"/>
            <a:ext cx="36814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Nunito" pitchFamily="2" charset="77"/>
              </a:rPr>
              <a:t>- Pause shipping new features</a:t>
            </a:r>
          </a:p>
          <a:p>
            <a:endParaRPr lang="en-US" dirty="0">
              <a:latin typeface="Nunito" pitchFamily="2" charset="77"/>
            </a:endParaRPr>
          </a:p>
          <a:p>
            <a:r>
              <a:rPr lang="en-US" dirty="0">
                <a:latin typeface="Nunito" pitchFamily="2" charset="77"/>
              </a:rPr>
              <a:t>- Build the UI for BUSINESS + PROVIDER</a:t>
            </a:r>
          </a:p>
          <a:p>
            <a:endParaRPr lang="en-US" dirty="0">
              <a:latin typeface="Nunito" pitchFamily="2" charset="77"/>
            </a:endParaRPr>
          </a:p>
          <a:p>
            <a:r>
              <a:rPr lang="en-US" dirty="0">
                <a:latin typeface="Nunito" pitchFamily="2" charset="77"/>
              </a:rPr>
              <a:t>- When done – proceed with new features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D54D0C-E78B-4B4C-4DA2-F15FE97D3CF5}"/>
              </a:ext>
            </a:extLst>
          </p:cNvPr>
          <p:cNvSpPr txBox="1"/>
          <p:nvPr/>
        </p:nvSpPr>
        <p:spPr>
          <a:xfrm>
            <a:off x="720000" y="1494356"/>
            <a:ext cx="219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#1. Aggressive</a:t>
            </a:r>
          </a:p>
        </p:txBody>
      </p:sp>
    </p:spTree>
    <p:extLst>
      <p:ext uri="{BB962C8B-B14F-4D97-AF65-F5344CB8AC3E}">
        <p14:creationId xmlns:p14="http://schemas.microsoft.com/office/powerpoint/2010/main" val="157984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2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/>
              <a:t>Possible options</a:t>
            </a:r>
            <a:endParaRPr b="0" dirty="0"/>
          </a:p>
        </p:txBody>
      </p:sp>
      <p:cxnSp>
        <p:nvCxnSpPr>
          <p:cNvPr id="416" name="Google Shape;416;p42"/>
          <p:cNvCxnSpPr/>
          <p:nvPr/>
        </p:nvCxnSpPr>
        <p:spPr>
          <a:xfrm>
            <a:off x="802850" y="1033332"/>
            <a:ext cx="2240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93B009E-14D6-14A5-8A05-8EA920467E85}"/>
              </a:ext>
            </a:extLst>
          </p:cNvPr>
          <p:cNvSpPr txBox="1"/>
          <p:nvPr/>
        </p:nvSpPr>
        <p:spPr>
          <a:xfrm>
            <a:off x="720000" y="2063320"/>
            <a:ext cx="36814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Nunito" pitchFamily="2" charset="77"/>
              </a:rPr>
              <a:t>- Pause shipping new features</a:t>
            </a:r>
          </a:p>
          <a:p>
            <a:endParaRPr lang="en-US" dirty="0">
              <a:latin typeface="Nunito" pitchFamily="2" charset="77"/>
            </a:endParaRPr>
          </a:p>
          <a:p>
            <a:r>
              <a:rPr lang="en-US" dirty="0">
                <a:latin typeface="Nunito" pitchFamily="2" charset="77"/>
              </a:rPr>
              <a:t>- Build the UI for BUSINESS + PROVIDER</a:t>
            </a:r>
          </a:p>
          <a:p>
            <a:endParaRPr lang="en-US" dirty="0">
              <a:latin typeface="Nunito" pitchFamily="2" charset="77"/>
            </a:endParaRPr>
          </a:p>
          <a:p>
            <a:r>
              <a:rPr lang="en-US" dirty="0">
                <a:latin typeface="Nunito" pitchFamily="2" charset="77"/>
              </a:rPr>
              <a:t>- When done – proceed with new features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D54D0C-E78B-4B4C-4DA2-F15FE97D3CF5}"/>
              </a:ext>
            </a:extLst>
          </p:cNvPr>
          <p:cNvSpPr txBox="1"/>
          <p:nvPr/>
        </p:nvSpPr>
        <p:spPr>
          <a:xfrm>
            <a:off x="720000" y="1494356"/>
            <a:ext cx="219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#1. Aggressive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8E9969-822F-68B2-E239-4896D944782A}"/>
              </a:ext>
            </a:extLst>
          </p:cNvPr>
          <p:cNvSpPr txBox="1"/>
          <p:nvPr/>
        </p:nvSpPr>
        <p:spPr>
          <a:xfrm>
            <a:off x="4572000" y="4079019"/>
            <a:ext cx="3967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Questrial" pitchFamily="2" charset="77"/>
                <a:ea typeface="Questrial" pitchFamily="2" charset="77"/>
                <a:cs typeface="Questrial" pitchFamily="2" charset="77"/>
              </a:rPr>
              <a:t>Stakeholders will never allow that</a:t>
            </a:r>
          </a:p>
        </p:txBody>
      </p:sp>
    </p:spTree>
    <p:extLst>
      <p:ext uri="{BB962C8B-B14F-4D97-AF65-F5344CB8AC3E}">
        <p14:creationId xmlns:p14="http://schemas.microsoft.com/office/powerpoint/2010/main" val="4159030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2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/>
              <a:t>Possible options</a:t>
            </a:r>
            <a:endParaRPr b="0" dirty="0"/>
          </a:p>
        </p:txBody>
      </p:sp>
      <p:cxnSp>
        <p:nvCxnSpPr>
          <p:cNvPr id="416" name="Google Shape;416;p42"/>
          <p:cNvCxnSpPr/>
          <p:nvPr/>
        </p:nvCxnSpPr>
        <p:spPr>
          <a:xfrm>
            <a:off x="802850" y="1033332"/>
            <a:ext cx="2240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93B009E-14D6-14A5-8A05-8EA920467E85}"/>
              </a:ext>
            </a:extLst>
          </p:cNvPr>
          <p:cNvSpPr txBox="1"/>
          <p:nvPr/>
        </p:nvSpPr>
        <p:spPr>
          <a:xfrm>
            <a:off x="4750266" y="1900744"/>
            <a:ext cx="36814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Nunito" pitchFamily="2" charset="77"/>
              </a:rPr>
              <a:t>- Do nothing</a:t>
            </a:r>
          </a:p>
          <a:p>
            <a:pPr algn="r"/>
            <a:endParaRPr lang="en-US" dirty="0">
              <a:latin typeface="Nunito" pitchFamily="2" charset="77"/>
            </a:endParaRPr>
          </a:p>
          <a:p>
            <a:pPr algn="r"/>
            <a:r>
              <a:rPr lang="en-US" dirty="0">
                <a:latin typeface="Nunito" pitchFamily="2" charset="77"/>
              </a:rPr>
              <a:t>- Continue effort duplication</a:t>
            </a:r>
          </a:p>
          <a:p>
            <a:pPr algn="r"/>
            <a:br>
              <a:rPr lang="en-US" dirty="0">
                <a:latin typeface="Nunito" pitchFamily="2" charset="77"/>
              </a:rPr>
            </a:br>
            <a:r>
              <a:rPr lang="en-US" dirty="0">
                <a:latin typeface="Nunito" pitchFamily="2" charset="77"/>
              </a:rPr>
              <a:t>- Maybe merging UIs is not a feasible option?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D54D0C-E78B-4B4C-4DA2-F15FE97D3CF5}"/>
              </a:ext>
            </a:extLst>
          </p:cNvPr>
          <p:cNvSpPr txBox="1"/>
          <p:nvPr/>
        </p:nvSpPr>
        <p:spPr>
          <a:xfrm>
            <a:off x="7129761" y="1159407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#</a:t>
            </a:r>
            <a:r>
              <a:rPr lang="ru-RU" sz="24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2</a:t>
            </a:r>
            <a:r>
              <a:rPr lang="en-US" sz="24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. Lazy</a:t>
            </a:r>
          </a:p>
        </p:txBody>
      </p:sp>
    </p:spTree>
    <p:extLst>
      <p:ext uri="{BB962C8B-B14F-4D97-AF65-F5344CB8AC3E}">
        <p14:creationId xmlns:p14="http://schemas.microsoft.com/office/powerpoint/2010/main" val="1106169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2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/>
              <a:t>Possible options</a:t>
            </a:r>
            <a:endParaRPr b="0" dirty="0"/>
          </a:p>
        </p:txBody>
      </p:sp>
      <p:cxnSp>
        <p:nvCxnSpPr>
          <p:cNvPr id="416" name="Google Shape;416;p42"/>
          <p:cNvCxnSpPr/>
          <p:nvPr/>
        </p:nvCxnSpPr>
        <p:spPr>
          <a:xfrm>
            <a:off x="802850" y="1033332"/>
            <a:ext cx="2240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93B009E-14D6-14A5-8A05-8EA920467E85}"/>
              </a:ext>
            </a:extLst>
          </p:cNvPr>
          <p:cNvSpPr txBox="1"/>
          <p:nvPr/>
        </p:nvSpPr>
        <p:spPr>
          <a:xfrm>
            <a:off x="4750266" y="1900744"/>
            <a:ext cx="36814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Nunito" pitchFamily="2" charset="77"/>
              </a:rPr>
              <a:t>- Do nothing</a:t>
            </a:r>
          </a:p>
          <a:p>
            <a:pPr algn="r"/>
            <a:endParaRPr lang="en-US" dirty="0">
              <a:latin typeface="Nunito" pitchFamily="2" charset="77"/>
            </a:endParaRPr>
          </a:p>
          <a:p>
            <a:pPr algn="r"/>
            <a:r>
              <a:rPr lang="en-US" dirty="0">
                <a:latin typeface="Nunito" pitchFamily="2" charset="77"/>
              </a:rPr>
              <a:t>- Continue effort duplication</a:t>
            </a:r>
          </a:p>
          <a:p>
            <a:pPr algn="r"/>
            <a:br>
              <a:rPr lang="en-US" dirty="0">
                <a:latin typeface="Nunito" pitchFamily="2" charset="77"/>
              </a:rPr>
            </a:br>
            <a:r>
              <a:rPr lang="en-US" dirty="0">
                <a:latin typeface="Nunito" pitchFamily="2" charset="77"/>
              </a:rPr>
              <a:t>- Maybe merging </a:t>
            </a:r>
            <a:r>
              <a:rPr lang="en-US" dirty="0" err="1">
                <a:latin typeface="Nunito" pitchFamily="2" charset="77"/>
              </a:rPr>
              <a:t>Uis</a:t>
            </a:r>
            <a:r>
              <a:rPr lang="en-US" dirty="0">
                <a:latin typeface="Nunito" pitchFamily="2" charset="77"/>
              </a:rPr>
              <a:t> is not a feasible option?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D54D0C-E78B-4B4C-4DA2-F15FE97D3CF5}"/>
              </a:ext>
            </a:extLst>
          </p:cNvPr>
          <p:cNvSpPr txBox="1"/>
          <p:nvPr/>
        </p:nvSpPr>
        <p:spPr>
          <a:xfrm>
            <a:off x="7129761" y="1159407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#</a:t>
            </a:r>
            <a:r>
              <a:rPr lang="ru-RU" sz="24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2</a:t>
            </a:r>
            <a:r>
              <a:rPr lang="en-US" sz="24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. Lazy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55DB03-605D-B2BF-6189-1B0E0EA1AE33}"/>
              </a:ext>
            </a:extLst>
          </p:cNvPr>
          <p:cNvSpPr txBox="1"/>
          <p:nvPr/>
        </p:nvSpPr>
        <p:spPr>
          <a:xfrm>
            <a:off x="477079" y="4110168"/>
            <a:ext cx="2743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Questrial" pitchFamily="2" charset="77"/>
                <a:ea typeface="Questrial" pitchFamily="2" charset="77"/>
                <a:cs typeface="Questrial" pitchFamily="2" charset="77"/>
              </a:rPr>
              <a:t>Productivity falls down</a:t>
            </a:r>
          </a:p>
        </p:txBody>
      </p:sp>
    </p:spTree>
    <p:extLst>
      <p:ext uri="{BB962C8B-B14F-4D97-AF65-F5344CB8AC3E}">
        <p14:creationId xmlns:p14="http://schemas.microsoft.com/office/powerpoint/2010/main" val="1149394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2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/>
              <a:t>Possible options</a:t>
            </a:r>
            <a:endParaRPr b="0" dirty="0"/>
          </a:p>
        </p:txBody>
      </p:sp>
      <p:cxnSp>
        <p:nvCxnSpPr>
          <p:cNvPr id="416" name="Google Shape;416;p42"/>
          <p:cNvCxnSpPr/>
          <p:nvPr/>
        </p:nvCxnSpPr>
        <p:spPr>
          <a:xfrm>
            <a:off x="802850" y="1033332"/>
            <a:ext cx="2240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93B009E-14D6-14A5-8A05-8EA920467E85}"/>
              </a:ext>
            </a:extLst>
          </p:cNvPr>
          <p:cNvSpPr txBox="1"/>
          <p:nvPr/>
        </p:nvSpPr>
        <p:spPr>
          <a:xfrm>
            <a:off x="720000" y="2063320"/>
            <a:ext cx="368145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Nunito" pitchFamily="2" charset="77"/>
              </a:rPr>
              <a:t>- A combination of #1 and #2</a:t>
            </a:r>
            <a:br>
              <a:rPr lang="en-US" dirty="0">
                <a:latin typeface="Nunito" pitchFamily="2" charset="77"/>
              </a:rPr>
            </a:br>
            <a:br>
              <a:rPr lang="en-US" dirty="0">
                <a:latin typeface="Nunito" pitchFamily="2" charset="77"/>
              </a:rPr>
            </a:br>
            <a:r>
              <a:rPr lang="en-US" dirty="0">
                <a:latin typeface="Nunito" pitchFamily="2" charset="77"/>
              </a:rPr>
              <a:t>- We keep on shipping new features</a:t>
            </a:r>
          </a:p>
          <a:p>
            <a:endParaRPr lang="en-US" dirty="0">
              <a:latin typeface="Nunito" pitchFamily="2" charset="77"/>
            </a:endParaRPr>
          </a:p>
          <a:p>
            <a:r>
              <a:rPr lang="en-US" dirty="0">
                <a:latin typeface="Nunito" pitchFamily="2" charset="77"/>
              </a:rPr>
              <a:t>- This time we build them only one time</a:t>
            </a:r>
          </a:p>
          <a:p>
            <a:endParaRPr lang="en-US" dirty="0">
              <a:latin typeface="Nunito" pitchFamily="2" charset="77"/>
            </a:endParaRPr>
          </a:p>
          <a:p>
            <a:r>
              <a:rPr lang="en-US" dirty="0">
                <a:latin typeface="Nunito" pitchFamily="2" charset="77"/>
              </a:rPr>
              <a:t>- We also create combined UI</a:t>
            </a:r>
            <a:br>
              <a:rPr lang="en-US" dirty="0">
                <a:latin typeface="Nunito" pitchFamily="2" charset="77"/>
              </a:rPr>
            </a:br>
            <a:br>
              <a:rPr lang="en-US" dirty="0">
                <a:latin typeface="Nunito" pitchFamily="2" charset="77"/>
              </a:rPr>
            </a:br>
            <a:r>
              <a:rPr lang="en-US" dirty="0">
                <a:latin typeface="Nunito" pitchFamily="2" charset="77"/>
              </a:rPr>
              <a:t>- And migrate existing things there</a:t>
            </a:r>
          </a:p>
          <a:p>
            <a:endParaRPr lang="en-US" dirty="0">
              <a:latin typeface="Nunito" pitchFamily="2" charset="77"/>
            </a:endParaRPr>
          </a:p>
          <a:p>
            <a:r>
              <a:rPr lang="en-US" dirty="0">
                <a:latin typeface="Nunito" pitchFamily="2" charset="77"/>
              </a:rPr>
              <a:t>- Minimal extra effort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D54D0C-E78B-4B4C-4DA2-F15FE97D3CF5}"/>
              </a:ext>
            </a:extLst>
          </p:cNvPr>
          <p:cNvSpPr txBox="1"/>
          <p:nvPr/>
        </p:nvSpPr>
        <p:spPr>
          <a:xfrm>
            <a:off x="720000" y="1494356"/>
            <a:ext cx="1508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#3. Smart</a:t>
            </a:r>
          </a:p>
        </p:txBody>
      </p:sp>
    </p:spTree>
    <p:extLst>
      <p:ext uri="{BB962C8B-B14F-4D97-AF65-F5344CB8AC3E}">
        <p14:creationId xmlns:p14="http://schemas.microsoft.com/office/powerpoint/2010/main" val="2740543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2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Malwarebytes</a:t>
            </a:r>
            <a:endParaRPr b="0" dirty="0"/>
          </a:p>
        </p:txBody>
      </p:sp>
      <p:sp>
        <p:nvSpPr>
          <p:cNvPr id="408" name="Google Shape;408;p42"/>
          <p:cNvSpPr txBox="1">
            <a:spLocks noGrp="1"/>
          </p:cNvSpPr>
          <p:nvPr>
            <p:ph type="title"/>
          </p:nvPr>
        </p:nvSpPr>
        <p:spPr>
          <a:xfrm>
            <a:off x="772649" y="1565975"/>
            <a:ext cx="4546773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We provide cybersecurity</a:t>
            </a:r>
            <a:endParaRPr dirty="0"/>
          </a:p>
        </p:txBody>
      </p:sp>
      <p:sp>
        <p:nvSpPr>
          <p:cNvPr id="409" name="Google Shape;409;p42"/>
          <p:cNvSpPr txBox="1">
            <a:spLocks noGrp="1"/>
          </p:cNvSpPr>
          <p:nvPr>
            <p:ph type="subTitle" idx="1"/>
          </p:nvPr>
        </p:nvSpPr>
        <p:spPr>
          <a:xfrm>
            <a:off x="772649" y="2093675"/>
            <a:ext cx="4371845" cy="8403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for personal use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for small and medium businesses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we partner with resellers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16" name="Google Shape;416;p42"/>
          <p:cNvCxnSpPr/>
          <p:nvPr/>
        </p:nvCxnSpPr>
        <p:spPr>
          <a:xfrm>
            <a:off x="802850" y="1033332"/>
            <a:ext cx="2240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52" name="Picture 4">
            <a:extLst>
              <a:ext uri="{FF2B5EF4-FFF2-40B4-BE49-F238E27FC236}">
                <a16:creationId xmlns:a16="http://schemas.microsoft.com/office/drawing/2014/main" id="{2550E89E-2C17-0443-9BFC-D1F8EA46E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436" y="1891983"/>
            <a:ext cx="2063209" cy="1836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7951C28-7424-F5EE-6E37-B4A10666FCD0}"/>
              </a:ext>
            </a:extLst>
          </p:cNvPr>
          <p:cNvSpPr txBox="1"/>
          <p:nvPr/>
        </p:nvSpPr>
        <p:spPr>
          <a:xfrm>
            <a:off x="833766" y="3656571"/>
            <a:ext cx="2382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" pitchFamily="2" charset="77"/>
              </a:rPr>
              <a:t>More at </a:t>
            </a:r>
            <a:r>
              <a:rPr lang="en-US" u="sng" dirty="0" err="1">
                <a:solidFill>
                  <a:srgbClr val="002060"/>
                </a:solidFill>
                <a:latin typeface="Nunito" pitchFamily="2" charset="77"/>
              </a:rPr>
              <a:t>malwarebytes.com</a:t>
            </a:r>
            <a:endParaRPr lang="en-US" u="sng" dirty="0">
              <a:solidFill>
                <a:srgbClr val="002060"/>
              </a:solidFill>
              <a:latin typeface="Nunito" pitchFamily="2" charset="7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2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/>
              <a:t>Possible options</a:t>
            </a:r>
            <a:endParaRPr b="0" dirty="0"/>
          </a:p>
        </p:txBody>
      </p:sp>
      <p:cxnSp>
        <p:nvCxnSpPr>
          <p:cNvPr id="416" name="Google Shape;416;p42"/>
          <p:cNvCxnSpPr/>
          <p:nvPr/>
        </p:nvCxnSpPr>
        <p:spPr>
          <a:xfrm>
            <a:off x="802850" y="1033332"/>
            <a:ext cx="2240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93B009E-14D6-14A5-8A05-8EA920467E85}"/>
              </a:ext>
            </a:extLst>
          </p:cNvPr>
          <p:cNvSpPr txBox="1"/>
          <p:nvPr/>
        </p:nvSpPr>
        <p:spPr>
          <a:xfrm>
            <a:off x="720000" y="2063320"/>
            <a:ext cx="368145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Nunito" pitchFamily="2" charset="77"/>
              </a:rPr>
              <a:t>- A combination of #1 and #2</a:t>
            </a:r>
            <a:br>
              <a:rPr lang="en-US" dirty="0">
                <a:latin typeface="Nunito" pitchFamily="2" charset="77"/>
              </a:rPr>
            </a:br>
            <a:br>
              <a:rPr lang="en-US" dirty="0">
                <a:latin typeface="Nunito" pitchFamily="2" charset="77"/>
              </a:rPr>
            </a:br>
            <a:r>
              <a:rPr lang="en-US" dirty="0">
                <a:latin typeface="Nunito" pitchFamily="2" charset="77"/>
              </a:rPr>
              <a:t>- We keep on shipping new features</a:t>
            </a:r>
          </a:p>
          <a:p>
            <a:endParaRPr lang="en-US" dirty="0">
              <a:latin typeface="Nunito" pitchFamily="2" charset="77"/>
            </a:endParaRPr>
          </a:p>
          <a:p>
            <a:r>
              <a:rPr lang="en-US" dirty="0">
                <a:latin typeface="Nunito" pitchFamily="2" charset="77"/>
              </a:rPr>
              <a:t>- This time we build them only one time</a:t>
            </a:r>
          </a:p>
          <a:p>
            <a:endParaRPr lang="en-US" dirty="0">
              <a:latin typeface="Nunito" pitchFamily="2" charset="77"/>
            </a:endParaRPr>
          </a:p>
          <a:p>
            <a:r>
              <a:rPr lang="en-US" dirty="0">
                <a:latin typeface="Nunito" pitchFamily="2" charset="77"/>
              </a:rPr>
              <a:t>- We also create combined UI</a:t>
            </a:r>
            <a:br>
              <a:rPr lang="en-US" dirty="0">
                <a:latin typeface="Nunito" pitchFamily="2" charset="77"/>
              </a:rPr>
            </a:br>
            <a:br>
              <a:rPr lang="en-US" dirty="0">
                <a:latin typeface="Nunito" pitchFamily="2" charset="77"/>
              </a:rPr>
            </a:br>
            <a:r>
              <a:rPr lang="en-US" dirty="0">
                <a:latin typeface="Nunito" pitchFamily="2" charset="77"/>
              </a:rPr>
              <a:t>- And migrate existing things there</a:t>
            </a:r>
          </a:p>
          <a:p>
            <a:endParaRPr lang="en-US" dirty="0">
              <a:latin typeface="Nunito" pitchFamily="2" charset="77"/>
            </a:endParaRPr>
          </a:p>
          <a:p>
            <a:r>
              <a:rPr lang="en-US" dirty="0">
                <a:latin typeface="Nunito" pitchFamily="2" charset="77"/>
              </a:rPr>
              <a:t>- Minimal extra effort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D54D0C-E78B-4B4C-4DA2-F15FE97D3CF5}"/>
              </a:ext>
            </a:extLst>
          </p:cNvPr>
          <p:cNvSpPr txBox="1"/>
          <p:nvPr/>
        </p:nvSpPr>
        <p:spPr>
          <a:xfrm>
            <a:off x="720000" y="1494356"/>
            <a:ext cx="1508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Questrial" pitchFamily="2" charset="77"/>
                <a:ea typeface="Questrial" pitchFamily="2" charset="77"/>
                <a:cs typeface="Questrial" pitchFamily="2" charset="77"/>
              </a:rPr>
              <a:t>#3. Smart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CE7AE0-B23F-DAD9-0A62-1EDCA63699A2}"/>
              </a:ext>
            </a:extLst>
          </p:cNvPr>
          <p:cNvSpPr txBox="1"/>
          <p:nvPr/>
        </p:nvSpPr>
        <p:spPr>
          <a:xfrm>
            <a:off x="5094211" y="4125423"/>
            <a:ext cx="3583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Questrial" pitchFamily="2" charset="77"/>
                <a:ea typeface="Questrial" pitchFamily="2" charset="77"/>
                <a:cs typeface="Questrial" pitchFamily="2" charset="77"/>
              </a:rPr>
              <a:t>Looks like an ultimate solution</a:t>
            </a:r>
          </a:p>
        </p:txBody>
      </p:sp>
    </p:spTree>
    <p:extLst>
      <p:ext uri="{BB962C8B-B14F-4D97-AF65-F5344CB8AC3E}">
        <p14:creationId xmlns:p14="http://schemas.microsoft.com/office/powerpoint/2010/main" val="2105628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6"/>
          <p:cNvSpPr txBox="1">
            <a:spLocks noGrp="1"/>
          </p:cNvSpPr>
          <p:nvPr>
            <p:ph type="title"/>
          </p:nvPr>
        </p:nvSpPr>
        <p:spPr>
          <a:xfrm>
            <a:off x="3533800" y="1916675"/>
            <a:ext cx="4402500" cy="11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But how?</a:t>
            </a:r>
            <a:endParaRPr dirty="0"/>
          </a:p>
        </p:txBody>
      </p:sp>
      <p:sp>
        <p:nvSpPr>
          <p:cNvPr id="453" name="Google Shape;453;p46"/>
          <p:cNvSpPr txBox="1">
            <a:spLocks noGrp="1"/>
          </p:cNvSpPr>
          <p:nvPr>
            <p:ph type="subTitle" idx="1"/>
          </p:nvPr>
        </p:nvSpPr>
        <p:spPr>
          <a:xfrm>
            <a:off x="3605133" y="3172601"/>
            <a:ext cx="43134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Webpack 5 Module Federation</a:t>
            </a:r>
            <a:endParaRPr dirty="0"/>
          </a:p>
        </p:txBody>
      </p:sp>
      <p:cxnSp>
        <p:nvCxnSpPr>
          <p:cNvPr id="454" name="Google Shape;454;p46"/>
          <p:cNvCxnSpPr/>
          <p:nvPr/>
        </p:nvCxnSpPr>
        <p:spPr>
          <a:xfrm rot="10800000">
            <a:off x="3666900" y="3079060"/>
            <a:ext cx="4145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60708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 possible timeline</a:t>
            </a:r>
            <a:endParaRPr b="1" dirty="0"/>
          </a:p>
        </p:txBody>
      </p:sp>
      <p:cxnSp>
        <p:nvCxnSpPr>
          <p:cNvPr id="290" name="Google Shape;290;p38"/>
          <p:cNvCxnSpPr/>
          <p:nvPr/>
        </p:nvCxnSpPr>
        <p:spPr>
          <a:xfrm>
            <a:off x="802850" y="1045726"/>
            <a:ext cx="4796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71F7F6D-5803-1B8A-A477-837BF3BAE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31" y="2041815"/>
            <a:ext cx="8727894" cy="179406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2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/>
              <a:t>Instead of building another monolith…</a:t>
            </a:r>
            <a:endParaRPr b="0" dirty="0"/>
          </a:p>
        </p:txBody>
      </p:sp>
      <p:cxnSp>
        <p:nvCxnSpPr>
          <p:cNvPr id="416" name="Google Shape;416;p42"/>
          <p:cNvCxnSpPr/>
          <p:nvPr/>
        </p:nvCxnSpPr>
        <p:spPr>
          <a:xfrm>
            <a:off x="802850" y="1033332"/>
            <a:ext cx="2240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0C8DA2EA-5DE4-00D0-ABCA-F569E9864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303" y="1400257"/>
            <a:ext cx="7156174" cy="324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157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2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/>
              <a:t>…let’s split everything into pieces…</a:t>
            </a:r>
            <a:endParaRPr b="0" dirty="0"/>
          </a:p>
        </p:txBody>
      </p:sp>
      <p:cxnSp>
        <p:nvCxnSpPr>
          <p:cNvPr id="416" name="Google Shape;416;p42"/>
          <p:cNvCxnSpPr/>
          <p:nvPr/>
        </p:nvCxnSpPr>
        <p:spPr>
          <a:xfrm>
            <a:off x="802850" y="1033332"/>
            <a:ext cx="2240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6AA32D5-0FBF-4313-8BC7-E8F3ED8DC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379" y="1129084"/>
            <a:ext cx="6476811" cy="379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663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2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/>
              <a:t>…and further…</a:t>
            </a:r>
            <a:endParaRPr b="0" dirty="0"/>
          </a:p>
        </p:txBody>
      </p:sp>
      <p:cxnSp>
        <p:nvCxnSpPr>
          <p:cNvPr id="416" name="Google Shape;416;p42"/>
          <p:cNvCxnSpPr/>
          <p:nvPr/>
        </p:nvCxnSpPr>
        <p:spPr>
          <a:xfrm>
            <a:off x="802850" y="1033332"/>
            <a:ext cx="2240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5DD235A-8CD4-4468-6208-F49BCCD75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721" y="1168846"/>
            <a:ext cx="6585230" cy="386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175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2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/>
              <a:t>…and even more…</a:t>
            </a:r>
            <a:endParaRPr b="0" dirty="0"/>
          </a:p>
        </p:txBody>
      </p:sp>
      <p:cxnSp>
        <p:nvCxnSpPr>
          <p:cNvPr id="416" name="Google Shape;416;p42"/>
          <p:cNvCxnSpPr/>
          <p:nvPr/>
        </p:nvCxnSpPr>
        <p:spPr>
          <a:xfrm>
            <a:off x="802850" y="1033332"/>
            <a:ext cx="2240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49A1D57-CEA6-93EC-3D13-176AC966E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553" y="1124083"/>
            <a:ext cx="6210952" cy="389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6676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2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/>
              <a:t>…and finally</a:t>
            </a:r>
            <a:endParaRPr b="0" dirty="0"/>
          </a:p>
        </p:txBody>
      </p:sp>
      <p:cxnSp>
        <p:nvCxnSpPr>
          <p:cNvPr id="416" name="Google Shape;416;p42"/>
          <p:cNvCxnSpPr/>
          <p:nvPr/>
        </p:nvCxnSpPr>
        <p:spPr>
          <a:xfrm>
            <a:off x="802850" y="1033332"/>
            <a:ext cx="2240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8E24B5F-2935-EBBE-E66D-25CFB00F2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432" y="1231513"/>
            <a:ext cx="3697135" cy="338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6664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2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Let us agree on the terms</a:t>
            </a:r>
            <a:endParaRPr b="0" dirty="0"/>
          </a:p>
        </p:txBody>
      </p:sp>
      <p:cxnSp>
        <p:nvCxnSpPr>
          <p:cNvPr id="416" name="Google Shape;416;p42"/>
          <p:cNvCxnSpPr/>
          <p:nvPr/>
        </p:nvCxnSpPr>
        <p:spPr>
          <a:xfrm>
            <a:off x="802850" y="1033332"/>
            <a:ext cx="2240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1E5F2C9-D811-B741-85FF-80827F5696BF}"/>
              </a:ext>
            </a:extLst>
          </p:cNvPr>
          <p:cNvSpPr txBox="1"/>
          <p:nvPr/>
        </p:nvSpPr>
        <p:spPr>
          <a:xfrm>
            <a:off x="720000" y="1590261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Nunito" pitchFamily="2" charset="77"/>
              </a:rPr>
              <a:t>HOST</a:t>
            </a:r>
            <a:br>
              <a:rPr lang="en-US" dirty="0">
                <a:latin typeface="Nunito" pitchFamily="2" charset="77"/>
              </a:rPr>
            </a:br>
            <a:r>
              <a:rPr lang="en-US" dirty="0">
                <a:latin typeface="Nunito" pitchFamily="2" charset="77"/>
              </a:rPr>
              <a:t>A shell UI</a:t>
            </a:r>
          </a:p>
        </p:txBody>
      </p:sp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719DF6C4-F664-732D-9B0B-C0A2C8134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50" y="2335088"/>
            <a:ext cx="2667000" cy="2159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86D501-FB53-775C-97F1-9B68516E70E6}"/>
              </a:ext>
            </a:extLst>
          </p:cNvPr>
          <p:cNvSpPr txBox="1"/>
          <p:nvPr/>
        </p:nvSpPr>
        <p:spPr>
          <a:xfrm>
            <a:off x="3852000" y="2571750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latin typeface="Nunito" pitchFamily="2" charset="77"/>
              </a:rPr>
              <a:t>- Performs orchestration of clients</a:t>
            </a:r>
            <a:br>
              <a:rPr lang="en-US" dirty="0">
                <a:latin typeface="Nunito" pitchFamily="2" charset="77"/>
              </a:rPr>
            </a:br>
            <a:endParaRPr lang="en-US" dirty="0">
              <a:latin typeface="Nunito" pitchFamily="2" charset="77"/>
            </a:endParaRPr>
          </a:p>
          <a:p>
            <a:pPr algn="r"/>
            <a:r>
              <a:rPr lang="en-US" dirty="0">
                <a:latin typeface="Nunito" pitchFamily="2" charset="77"/>
              </a:rPr>
              <a:t>- Has “infrastructural components” (auth, toasts, modals…)</a:t>
            </a:r>
          </a:p>
        </p:txBody>
      </p:sp>
    </p:spTree>
    <p:extLst>
      <p:ext uri="{BB962C8B-B14F-4D97-AF65-F5344CB8AC3E}">
        <p14:creationId xmlns:p14="http://schemas.microsoft.com/office/powerpoint/2010/main" val="17841259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2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Let us agree on the terms</a:t>
            </a:r>
            <a:endParaRPr b="0" dirty="0"/>
          </a:p>
        </p:txBody>
      </p:sp>
      <p:cxnSp>
        <p:nvCxnSpPr>
          <p:cNvPr id="416" name="Google Shape;416;p42"/>
          <p:cNvCxnSpPr/>
          <p:nvPr/>
        </p:nvCxnSpPr>
        <p:spPr>
          <a:xfrm>
            <a:off x="802850" y="1033332"/>
            <a:ext cx="2240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1E5F2C9-D811-B741-85FF-80827F5696BF}"/>
              </a:ext>
            </a:extLst>
          </p:cNvPr>
          <p:cNvSpPr txBox="1"/>
          <p:nvPr/>
        </p:nvSpPr>
        <p:spPr>
          <a:xfrm>
            <a:off x="720000" y="1590261"/>
            <a:ext cx="7438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Nunito" pitchFamily="2" charset="77"/>
              </a:rPr>
              <a:t>CLIENT</a:t>
            </a:r>
            <a:br>
              <a:rPr lang="en-US" dirty="0">
                <a:latin typeface="Nunito" pitchFamily="2" charset="77"/>
              </a:rPr>
            </a:br>
            <a:r>
              <a:rPr lang="en-US" dirty="0">
                <a:latin typeface="Nunito" pitchFamily="2" charset="77"/>
              </a:rPr>
              <a:t>UI belong to the same domain area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86D501-FB53-775C-97F1-9B68516E70E6}"/>
              </a:ext>
            </a:extLst>
          </p:cNvPr>
          <p:cNvSpPr txBox="1"/>
          <p:nvPr/>
        </p:nvSpPr>
        <p:spPr>
          <a:xfrm>
            <a:off x="345474" y="2669279"/>
            <a:ext cx="4572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Nunito" pitchFamily="2" charset="77"/>
              </a:rPr>
              <a:t>- A page or a set of pages</a:t>
            </a:r>
          </a:p>
          <a:p>
            <a:endParaRPr lang="en-US" dirty="0">
              <a:latin typeface="Nunito" pitchFamily="2" charset="77"/>
            </a:endParaRPr>
          </a:p>
          <a:p>
            <a:r>
              <a:rPr lang="en-US" dirty="0">
                <a:latin typeface="Nunito" pitchFamily="2" charset="77"/>
              </a:rPr>
              <a:t>- Built, tested and shipped in isolation</a:t>
            </a:r>
          </a:p>
          <a:p>
            <a:endParaRPr lang="en-US" dirty="0">
              <a:latin typeface="Nunito" pitchFamily="2" charset="77"/>
            </a:endParaRPr>
          </a:p>
          <a:p>
            <a:r>
              <a:rPr lang="en-US" dirty="0">
                <a:latin typeface="Nunito" pitchFamily="2" charset="77"/>
              </a:rPr>
              <a:t>- May be owned by a separate team</a:t>
            </a:r>
          </a:p>
          <a:p>
            <a:endParaRPr lang="en-US" dirty="0">
              <a:latin typeface="Nunito" pitchFamily="2" charset="77"/>
            </a:endParaRPr>
          </a:p>
          <a:p>
            <a:endParaRPr lang="en-US" dirty="0">
              <a:latin typeface="Nunito" pitchFamily="2" charset="77"/>
            </a:endParaRPr>
          </a:p>
        </p:txBody>
      </p:sp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159739FE-9D71-87E3-F601-903C1521E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000" y="2305356"/>
            <a:ext cx="26670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108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>
            <a:spLocks noGrp="1"/>
          </p:cNvSpPr>
          <p:nvPr>
            <p:ph type="subTitle" idx="1"/>
          </p:nvPr>
        </p:nvSpPr>
        <p:spPr>
          <a:xfrm>
            <a:off x="713225" y="3184916"/>
            <a:ext cx="3632660" cy="11205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- Software Engineer @ Malwarebytes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JavaScript at backend &amp; frontend</a:t>
            </a:r>
          </a:p>
        </p:txBody>
      </p:sp>
      <p:sp>
        <p:nvSpPr>
          <p:cNvPr id="205" name="Google Shape;205;p33"/>
          <p:cNvSpPr txBox="1">
            <a:spLocks noGrp="1"/>
          </p:cNvSpPr>
          <p:nvPr>
            <p:ph type="title"/>
          </p:nvPr>
        </p:nvSpPr>
        <p:spPr>
          <a:xfrm>
            <a:off x="713225" y="1033212"/>
            <a:ext cx="4402200" cy="15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Who am I?</a:t>
            </a:r>
            <a:endParaRPr dirty="0"/>
          </a:p>
        </p:txBody>
      </p:sp>
      <p:cxnSp>
        <p:nvCxnSpPr>
          <p:cNvPr id="206" name="Google Shape;206;p33"/>
          <p:cNvCxnSpPr/>
          <p:nvPr/>
        </p:nvCxnSpPr>
        <p:spPr>
          <a:xfrm>
            <a:off x="802850" y="2737413"/>
            <a:ext cx="2558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8" name="Picture 4" descr="No photo description available.">
            <a:extLst>
              <a:ext uri="{FF2B5EF4-FFF2-40B4-BE49-F238E27FC236}">
                <a16:creationId xmlns:a16="http://schemas.microsoft.com/office/drawing/2014/main" id="{0C671EEE-8A22-72EE-2D40-FB5A636B5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850" y="1033212"/>
            <a:ext cx="3280252" cy="328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6"/>
          <p:cNvSpPr txBox="1">
            <a:spLocks noGrp="1"/>
          </p:cNvSpPr>
          <p:nvPr>
            <p:ph type="title"/>
          </p:nvPr>
        </p:nvSpPr>
        <p:spPr>
          <a:xfrm>
            <a:off x="3533800" y="1916675"/>
            <a:ext cx="4402500" cy="11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Finally…</a:t>
            </a:r>
            <a:endParaRPr dirty="0"/>
          </a:p>
        </p:txBody>
      </p:sp>
      <p:sp>
        <p:nvSpPr>
          <p:cNvPr id="453" name="Google Shape;453;p46"/>
          <p:cNvSpPr txBox="1">
            <a:spLocks noGrp="1"/>
          </p:cNvSpPr>
          <p:nvPr>
            <p:ph type="subTitle" idx="1"/>
          </p:nvPr>
        </p:nvSpPr>
        <p:spPr>
          <a:xfrm>
            <a:off x="3605133" y="3172601"/>
            <a:ext cx="43134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check some code</a:t>
            </a:r>
            <a:endParaRPr dirty="0"/>
          </a:p>
        </p:txBody>
      </p:sp>
      <p:cxnSp>
        <p:nvCxnSpPr>
          <p:cNvPr id="454" name="Google Shape;454;p46"/>
          <p:cNvCxnSpPr/>
          <p:nvPr/>
        </p:nvCxnSpPr>
        <p:spPr>
          <a:xfrm rot="10800000">
            <a:off x="3666900" y="3079060"/>
            <a:ext cx="4145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431193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099214CD-424E-1E7D-B4E0-733FFE3BF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22" y="1135606"/>
            <a:ext cx="8103956" cy="287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7809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2"/>
          <p:cNvSpPr txBox="1">
            <a:spLocks noGrp="1"/>
          </p:cNvSpPr>
          <p:nvPr>
            <p:ph type="title" idx="8"/>
          </p:nvPr>
        </p:nvSpPr>
        <p:spPr>
          <a:xfrm>
            <a:off x="720000" y="198325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/>
              <a:t>Let’s proceed in the IDE </a:t>
            </a:r>
            <a:endParaRPr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74F739-7610-0E29-3A26-38BFF2F96C14}"/>
              </a:ext>
            </a:extLst>
          </p:cNvPr>
          <p:cNvSpPr txBox="1"/>
          <p:nvPr/>
        </p:nvSpPr>
        <p:spPr>
          <a:xfrm>
            <a:off x="2246244" y="2863632"/>
            <a:ext cx="49814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Nunito" pitchFamily="2" charset="77"/>
              </a:rPr>
              <a:t>PowerPoint is not the best tool for dealing with JavaScript</a:t>
            </a:r>
          </a:p>
        </p:txBody>
      </p:sp>
    </p:spTree>
    <p:extLst>
      <p:ext uri="{BB962C8B-B14F-4D97-AF65-F5344CB8AC3E}">
        <p14:creationId xmlns:p14="http://schemas.microsoft.com/office/powerpoint/2010/main" val="20388306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>
            <a:spLocks noGrp="1"/>
          </p:cNvSpPr>
          <p:nvPr>
            <p:ph type="subTitle" idx="1"/>
          </p:nvPr>
        </p:nvSpPr>
        <p:spPr>
          <a:xfrm>
            <a:off x="4439500" y="3556833"/>
            <a:ext cx="3695400" cy="6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A couple of gotchas</a:t>
            </a:r>
          </a:p>
        </p:txBody>
      </p:sp>
      <p:sp>
        <p:nvSpPr>
          <p:cNvPr id="195" name="Google Shape;195;p32"/>
          <p:cNvSpPr txBox="1">
            <a:spLocks noGrp="1"/>
          </p:cNvSpPr>
          <p:nvPr>
            <p:ph type="title"/>
          </p:nvPr>
        </p:nvSpPr>
        <p:spPr>
          <a:xfrm>
            <a:off x="4117025" y="2560625"/>
            <a:ext cx="4017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Obstacles</a:t>
            </a:r>
            <a:endParaRPr dirty="0"/>
          </a:p>
        </p:txBody>
      </p:sp>
      <p:sp>
        <p:nvSpPr>
          <p:cNvPr id="196" name="Google Shape;196;p32"/>
          <p:cNvSpPr txBox="1">
            <a:spLocks noGrp="1"/>
          </p:cNvSpPr>
          <p:nvPr>
            <p:ph type="title" idx="2"/>
          </p:nvPr>
        </p:nvSpPr>
        <p:spPr>
          <a:xfrm>
            <a:off x="5999150" y="1075000"/>
            <a:ext cx="21354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03</a:t>
            </a:r>
            <a:endParaRPr dirty="0"/>
          </a:p>
        </p:txBody>
      </p:sp>
      <p:cxnSp>
        <p:nvCxnSpPr>
          <p:cNvPr id="197" name="Google Shape;197;p32"/>
          <p:cNvCxnSpPr/>
          <p:nvPr/>
        </p:nvCxnSpPr>
        <p:spPr>
          <a:xfrm>
            <a:off x="4584237" y="3512869"/>
            <a:ext cx="3439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98" name="Google Shape;198;p32"/>
          <p:cNvPicPr preferRelativeResize="0"/>
          <p:nvPr/>
        </p:nvPicPr>
        <p:blipFill rotWithShape="1">
          <a:blip r:embed="rId3">
            <a:alphaModFix/>
          </a:blip>
          <a:srcRect b="2931"/>
          <a:stretch/>
        </p:blipFill>
        <p:spPr>
          <a:xfrm>
            <a:off x="712275" y="413425"/>
            <a:ext cx="2964074" cy="43166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81359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2"/>
          <p:cNvSpPr txBox="1">
            <a:spLocks noGrp="1"/>
          </p:cNvSpPr>
          <p:nvPr>
            <p:ph type="title" idx="8"/>
          </p:nvPr>
        </p:nvSpPr>
        <p:spPr>
          <a:xfrm>
            <a:off x="720000" y="198325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r</a:t>
            </a:r>
            <a:r>
              <a:rPr lang="es" b="0" dirty="0"/>
              <a:t>eact-scripts</a:t>
            </a:r>
            <a:endParaRPr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74F739-7610-0E29-3A26-38BFF2F96C14}"/>
              </a:ext>
            </a:extLst>
          </p:cNvPr>
          <p:cNvSpPr txBox="1"/>
          <p:nvPr/>
        </p:nvSpPr>
        <p:spPr>
          <a:xfrm>
            <a:off x="2246244" y="2863632"/>
            <a:ext cx="5180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Nunito" pitchFamily="2" charset="77"/>
              </a:rPr>
              <a:t>This thing makes our lives far simpler, but comes with a price</a:t>
            </a:r>
          </a:p>
        </p:txBody>
      </p:sp>
    </p:spTree>
    <p:extLst>
      <p:ext uri="{BB962C8B-B14F-4D97-AF65-F5344CB8AC3E}">
        <p14:creationId xmlns:p14="http://schemas.microsoft.com/office/powerpoint/2010/main" val="21489602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2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r</a:t>
            </a:r>
            <a:r>
              <a:rPr lang="es" b="0" dirty="0"/>
              <a:t>eact-scripts</a:t>
            </a:r>
            <a:endParaRPr b="0" dirty="0"/>
          </a:p>
        </p:txBody>
      </p:sp>
      <p:cxnSp>
        <p:nvCxnSpPr>
          <p:cNvPr id="416" name="Google Shape;416;p42"/>
          <p:cNvCxnSpPr/>
          <p:nvPr/>
        </p:nvCxnSpPr>
        <p:spPr>
          <a:xfrm>
            <a:off x="802850" y="1033332"/>
            <a:ext cx="2240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1E5F2C9-D811-B741-85FF-80827F5696BF}"/>
              </a:ext>
            </a:extLst>
          </p:cNvPr>
          <p:cNvSpPr txBox="1"/>
          <p:nvPr/>
        </p:nvSpPr>
        <p:spPr>
          <a:xfrm>
            <a:off x="720000" y="1590261"/>
            <a:ext cx="491512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Create React App hides Webpack configuration</a:t>
            </a:r>
          </a:p>
          <a:p>
            <a:pPr marL="285750" indent="-285750">
              <a:buFontTx/>
              <a:buChar char="-"/>
            </a:pP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It gives you its own simplified abstraction in return</a:t>
            </a:r>
          </a:p>
          <a:p>
            <a:pPr marL="285750" indent="-285750">
              <a:buFontTx/>
              <a:buChar char="-"/>
            </a:pP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How can we add Module Federation plugin in this case?</a:t>
            </a:r>
          </a:p>
        </p:txBody>
      </p:sp>
    </p:spTree>
    <p:extLst>
      <p:ext uri="{BB962C8B-B14F-4D97-AF65-F5344CB8AC3E}">
        <p14:creationId xmlns:p14="http://schemas.microsoft.com/office/powerpoint/2010/main" val="15815677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2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Maybe let’s eject?</a:t>
            </a:r>
            <a:endParaRPr b="0" dirty="0"/>
          </a:p>
        </p:txBody>
      </p:sp>
      <p:cxnSp>
        <p:nvCxnSpPr>
          <p:cNvPr id="416" name="Google Shape;416;p42"/>
          <p:cNvCxnSpPr/>
          <p:nvPr/>
        </p:nvCxnSpPr>
        <p:spPr>
          <a:xfrm>
            <a:off x="802850" y="1033332"/>
            <a:ext cx="2240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1E5F2C9-D811-B741-85FF-80827F5696BF}"/>
              </a:ext>
            </a:extLst>
          </p:cNvPr>
          <p:cNvSpPr txBox="1"/>
          <p:nvPr/>
        </p:nvSpPr>
        <p:spPr>
          <a:xfrm>
            <a:off x="727951" y="1590261"/>
            <a:ext cx="336181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npm</a:t>
            </a:r>
            <a:r>
              <a:rPr lang="en-US" dirty="0">
                <a:latin typeface="Nunito" pitchFamily="2" charset="77"/>
              </a:rPr>
              <a:t> run eject</a:t>
            </a:r>
          </a:p>
          <a:p>
            <a:pPr marL="285750" indent="-285750">
              <a:buFontTx/>
              <a:buChar char="-"/>
            </a:pP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You are NOT going to like the result</a:t>
            </a:r>
          </a:p>
          <a:p>
            <a:pPr marL="285750" indent="-285750">
              <a:buFontTx/>
              <a:buChar char="-"/>
            </a:pP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~1000 lines of configuration</a:t>
            </a:r>
          </a:p>
          <a:p>
            <a:pPr marL="285750" indent="-285750">
              <a:buFontTx/>
              <a:buChar char="-"/>
            </a:pP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Now it’s yours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4522EA-6A86-ED2A-EB6C-C1E85A2B1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171" y="1033332"/>
            <a:ext cx="3502829" cy="348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8094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2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dirty="0">
                <a:latin typeface="Nunito" pitchFamily="2" charset="77"/>
              </a:rPr>
              <a:t>CRACO</a:t>
            </a:r>
            <a:endParaRPr b="0" dirty="0"/>
          </a:p>
        </p:txBody>
      </p:sp>
      <p:cxnSp>
        <p:nvCxnSpPr>
          <p:cNvPr id="416" name="Google Shape;416;p42"/>
          <p:cNvCxnSpPr/>
          <p:nvPr/>
        </p:nvCxnSpPr>
        <p:spPr>
          <a:xfrm>
            <a:off x="802850" y="1033332"/>
            <a:ext cx="2240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1E5F2C9-D811-B741-85FF-80827F5696BF}"/>
              </a:ext>
            </a:extLst>
          </p:cNvPr>
          <p:cNvSpPr txBox="1"/>
          <p:nvPr/>
        </p:nvSpPr>
        <p:spPr>
          <a:xfrm>
            <a:off x="720000" y="1590261"/>
            <a:ext cx="539923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Create React App Configuration Override</a:t>
            </a:r>
          </a:p>
          <a:p>
            <a:pPr marL="285750" indent="-285750">
              <a:buFontTx/>
              <a:buChar char="-"/>
            </a:pP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@</a:t>
            </a:r>
            <a:r>
              <a:rPr lang="en-US" dirty="0" err="1">
                <a:latin typeface="Nunito" pitchFamily="2" charset="77"/>
              </a:rPr>
              <a:t>craco</a:t>
            </a:r>
            <a:r>
              <a:rPr lang="en-US" dirty="0">
                <a:latin typeface="Nunito" pitchFamily="2" charset="77"/>
              </a:rPr>
              <a:t>/</a:t>
            </a:r>
            <a:r>
              <a:rPr lang="en-US" dirty="0" err="1">
                <a:latin typeface="Nunito" pitchFamily="2" charset="77"/>
              </a:rPr>
              <a:t>craco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Allows you to add things to Webpack config without ejecting</a:t>
            </a:r>
          </a:p>
        </p:txBody>
      </p:sp>
    </p:spTree>
    <p:extLst>
      <p:ext uri="{BB962C8B-B14F-4D97-AF65-F5344CB8AC3E}">
        <p14:creationId xmlns:p14="http://schemas.microsoft.com/office/powerpoint/2010/main" val="19459534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2"/>
          <p:cNvSpPr txBox="1">
            <a:spLocks noGrp="1"/>
          </p:cNvSpPr>
          <p:nvPr>
            <p:ph type="title" idx="8"/>
          </p:nvPr>
        </p:nvSpPr>
        <p:spPr>
          <a:xfrm>
            <a:off x="720000" y="198325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CSS</a:t>
            </a:r>
            <a:endParaRPr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74F739-7610-0E29-3A26-38BFF2F96C14}"/>
              </a:ext>
            </a:extLst>
          </p:cNvPr>
          <p:cNvSpPr txBox="1"/>
          <p:nvPr/>
        </p:nvSpPr>
        <p:spPr>
          <a:xfrm>
            <a:off x="2246244" y="2863632"/>
            <a:ext cx="5180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Nunito" pitchFamily="2" charset="77"/>
              </a:rPr>
              <a:t>This one is a bit more tricky</a:t>
            </a:r>
          </a:p>
        </p:txBody>
      </p:sp>
    </p:spTree>
    <p:extLst>
      <p:ext uri="{BB962C8B-B14F-4D97-AF65-F5344CB8AC3E}">
        <p14:creationId xmlns:p14="http://schemas.microsoft.com/office/powerpoint/2010/main" val="23443718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2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/>
              <a:t>CSS</a:t>
            </a:r>
            <a:endParaRPr b="0" dirty="0"/>
          </a:p>
        </p:txBody>
      </p:sp>
      <p:cxnSp>
        <p:nvCxnSpPr>
          <p:cNvPr id="416" name="Google Shape;416;p42"/>
          <p:cNvCxnSpPr/>
          <p:nvPr/>
        </p:nvCxnSpPr>
        <p:spPr>
          <a:xfrm>
            <a:off x="802850" y="1033332"/>
            <a:ext cx="2240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1E5F2C9-D811-B741-85FF-80827F5696BF}"/>
              </a:ext>
            </a:extLst>
          </p:cNvPr>
          <p:cNvSpPr txBox="1"/>
          <p:nvPr/>
        </p:nvSpPr>
        <p:spPr>
          <a:xfrm>
            <a:off x="720000" y="1590261"/>
            <a:ext cx="78833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Microfrontends</a:t>
            </a:r>
            <a:r>
              <a:rPr lang="en-US" dirty="0">
                <a:latin typeface="Nunito" pitchFamily="2" charset="77"/>
              </a:rPr>
              <a:t> are isolated, but styles may be not</a:t>
            </a:r>
          </a:p>
          <a:p>
            <a:pPr marL="285750" indent="-285750">
              <a:buFontTx/>
              <a:buChar char="-"/>
            </a:pP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If you use global CSS (high chance that you are), you may have unexpected troubles</a:t>
            </a:r>
          </a:p>
        </p:txBody>
      </p:sp>
    </p:spTree>
    <p:extLst>
      <p:ext uri="{BB962C8B-B14F-4D97-AF65-F5344CB8AC3E}">
        <p14:creationId xmlns:p14="http://schemas.microsoft.com/office/powerpoint/2010/main" val="3910088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>
            <a:spLocks noGrp="1"/>
          </p:cNvSpPr>
          <p:nvPr>
            <p:ph type="subTitle" idx="1"/>
          </p:nvPr>
        </p:nvSpPr>
        <p:spPr>
          <a:xfrm>
            <a:off x="4439500" y="3556833"/>
            <a:ext cx="3695400" cy="6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Two legacy U</a:t>
            </a:r>
            <a:r>
              <a:rPr lang="en-US" dirty="0"/>
              <a:t>I</a:t>
            </a:r>
            <a:r>
              <a:rPr lang="es" dirty="0"/>
              <a:t>s that are doing mostly the same thing</a:t>
            </a:r>
            <a:endParaRPr dirty="0"/>
          </a:p>
        </p:txBody>
      </p:sp>
      <p:sp>
        <p:nvSpPr>
          <p:cNvPr id="195" name="Google Shape;195;p32"/>
          <p:cNvSpPr txBox="1">
            <a:spLocks noGrp="1"/>
          </p:cNvSpPr>
          <p:nvPr>
            <p:ph type="title"/>
          </p:nvPr>
        </p:nvSpPr>
        <p:spPr>
          <a:xfrm>
            <a:off x="4117025" y="2560625"/>
            <a:ext cx="4017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The problem </a:t>
            </a:r>
            <a:endParaRPr dirty="0"/>
          </a:p>
        </p:txBody>
      </p:sp>
      <p:sp>
        <p:nvSpPr>
          <p:cNvPr id="196" name="Google Shape;196;p32"/>
          <p:cNvSpPr txBox="1">
            <a:spLocks noGrp="1"/>
          </p:cNvSpPr>
          <p:nvPr>
            <p:ph type="title" idx="2"/>
          </p:nvPr>
        </p:nvSpPr>
        <p:spPr>
          <a:xfrm>
            <a:off x="5999150" y="1075000"/>
            <a:ext cx="21354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cxnSp>
        <p:nvCxnSpPr>
          <p:cNvPr id="197" name="Google Shape;197;p32"/>
          <p:cNvCxnSpPr/>
          <p:nvPr/>
        </p:nvCxnSpPr>
        <p:spPr>
          <a:xfrm>
            <a:off x="4584237" y="3512869"/>
            <a:ext cx="3439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98" name="Google Shape;198;p32"/>
          <p:cNvPicPr preferRelativeResize="0"/>
          <p:nvPr/>
        </p:nvPicPr>
        <p:blipFill rotWithShape="1">
          <a:blip r:embed="rId3">
            <a:alphaModFix/>
          </a:blip>
          <a:srcRect b="2931"/>
          <a:stretch/>
        </p:blipFill>
        <p:spPr>
          <a:xfrm>
            <a:off x="712275" y="413425"/>
            <a:ext cx="2964074" cy="4316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2"/>
          <p:cNvSpPr txBox="1">
            <a:spLocks noGrp="1"/>
          </p:cNvSpPr>
          <p:nvPr>
            <p:ph type="title" idx="8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Let’s check!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10457938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2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/>
              <a:t>There is no silver bullet</a:t>
            </a:r>
            <a:endParaRPr b="0" dirty="0"/>
          </a:p>
        </p:txBody>
      </p:sp>
      <p:cxnSp>
        <p:nvCxnSpPr>
          <p:cNvPr id="416" name="Google Shape;416;p42"/>
          <p:cNvCxnSpPr/>
          <p:nvPr/>
        </p:nvCxnSpPr>
        <p:spPr>
          <a:xfrm>
            <a:off x="802850" y="1033332"/>
            <a:ext cx="2240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1E5F2C9-D811-B741-85FF-80827F5696BF}"/>
              </a:ext>
            </a:extLst>
          </p:cNvPr>
          <p:cNvSpPr txBox="1"/>
          <p:nvPr/>
        </p:nvSpPr>
        <p:spPr>
          <a:xfrm>
            <a:off x="720000" y="1590261"/>
            <a:ext cx="449514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Host MAY use global CSS – we can deal with that</a:t>
            </a:r>
          </a:p>
          <a:p>
            <a:pPr marL="285750" indent="-285750">
              <a:buFontTx/>
              <a:buChar char="-"/>
            </a:pP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It’s better if it does not, though</a:t>
            </a:r>
          </a:p>
          <a:p>
            <a:pPr marL="285750" indent="-285750">
              <a:buFontTx/>
              <a:buChar char="-"/>
            </a:pP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Client should always used isolated CSS</a:t>
            </a:r>
          </a:p>
          <a:p>
            <a:pPr marL="285750" indent="-285750">
              <a:buFontTx/>
              <a:buChar char="-"/>
            </a:pP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For example, typed-</a:t>
            </a:r>
            <a:r>
              <a:rPr lang="en-US" dirty="0" err="1">
                <a:latin typeface="Nunito" pitchFamily="2" charset="77"/>
              </a:rPr>
              <a:t>css</a:t>
            </a:r>
            <a:r>
              <a:rPr lang="en-US" dirty="0">
                <a:latin typeface="Nunito" pitchFamily="2" charset="77"/>
              </a:rPr>
              <a:t>-modules</a:t>
            </a:r>
          </a:p>
        </p:txBody>
      </p:sp>
    </p:spTree>
    <p:extLst>
      <p:ext uri="{BB962C8B-B14F-4D97-AF65-F5344CB8AC3E}">
        <p14:creationId xmlns:p14="http://schemas.microsoft.com/office/powerpoint/2010/main" val="8485243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>
            <a:spLocks noGrp="1"/>
          </p:cNvSpPr>
          <p:nvPr>
            <p:ph type="subTitle" idx="1"/>
          </p:nvPr>
        </p:nvSpPr>
        <p:spPr>
          <a:xfrm>
            <a:off x="4439500" y="3556833"/>
            <a:ext cx="3695400" cy="6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What else we may be interested in?</a:t>
            </a:r>
          </a:p>
        </p:txBody>
      </p:sp>
      <p:sp>
        <p:nvSpPr>
          <p:cNvPr id="195" name="Google Shape;195;p32"/>
          <p:cNvSpPr txBox="1">
            <a:spLocks noGrp="1"/>
          </p:cNvSpPr>
          <p:nvPr>
            <p:ph type="title"/>
          </p:nvPr>
        </p:nvSpPr>
        <p:spPr>
          <a:xfrm>
            <a:off x="4117025" y="2560625"/>
            <a:ext cx="4017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Out of scope</a:t>
            </a:r>
            <a:endParaRPr dirty="0"/>
          </a:p>
        </p:txBody>
      </p:sp>
      <p:sp>
        <p:nvSpPr>
          <p:cNvPr id="196" name="Google Shape;196;p32"/>
          <p:cNvSpPr txBox="1">
            <a:spLocks noGrp="1"/>
          </p:cNvSpPr>
          <p:nvPr>
            <p:ph type="title" idx="2"/>
          </p:nvPr>
        </p:nvSpPr>
        <p:spPr>
          <a:xfrm>
            <a:off x="5999150" y="1075000"/>
            <a:ext cx="21354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04</a:t>
            </a:r>
            <a:endParaRPr dirty="0"/>
          </a:p>
        </p:txBody>
      </p:sp>
      <p:cxnSp>
        <p:nvCxnSpPr>
          <p:cNvPr id="197" name="Google Shape;197;p32"/>
          <p:cNvCxnSpPr/>
          <p:nvPr/>
        </p:nvCxnSpPr>
        <p:spPr>
          <a:xfrm>
            <a:off x="4584237" y="3512869"/>
            <a:ext cx="3439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98" name="Google Shape;198;p32"/>
          <p:cNvPicPr preferRelativeResize="0"/>
          <p:nvPr/>
        </p:nvPicPr>
        <p:blipFill rotWithShape="1">
          <a:blip r:embed="rId3">
            <a:alphaModFix/>
          </a:blip>
          <a:srcRect b="2931"/>
          <a:stretch/>
        </p:blipFill>
        <p:spPr>
          <a:xfrm>
            <a:off x="712275" y="413425"/>
            <a:ext cx="2964074" cy="43166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56378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2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/>
              <a:t>More things to look into</a:t>
            </a:r>
            <a:endParaRPr b="0" dirty="0"/>
          </a:p>
        </p:txBody>
      </p:sp>
      <p:cxnSp>
        <p:nvCxnSpPr>
          <p:cNvPr id="416" name="Google Shape;416;p42"/>
          <p:cNvCxnSpPr/>
          <p:nvPr/>
        </p:nvCxnSpPr>
        <p:spPr>
          <a:xfrm>
            <a:off x="802850" y="1033332"/>
            <a:ext cx="2240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1E5F2C9-D811-B741-85FF-80827F5696BF}"/>
              </a:ext>
            </a:extLst>
          </p:cNvPr>
          <p:cNvSpPr txBox="1"/>
          <p:nvPr/>
        </p:nvSpPr>
        <p:spPr>
          <a:xfrm>
            <a:off x="720001" y="1590261"/>
            <a:ext cx="23232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Web Components</a:t>
            </a:r>
          </a:p>
          <a:p>
            <a:pPr marL="285750" indent="-285750">
              <a:buFontTx/>
              <a:buChar char="-"/>
            </a:pP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Shadow DOM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EA6185D-F6CD-CC42-66F5-3EF731EB42F4}"/>
              </a:ext>
            </a:extLst>
          </p:cNvPr>
          <p:cNvCxnSpPr/>
          <p:nvPr/>
        </p:nvCxnSpPr>
        <p:spPr>
          <a:xfrm flipV="1">
            <a:off x="3697357" y="1900362"/>
            <a:ext cx="1399429" cy="111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ight Arrow 4">
            <a:extLst>
              <a:ext uri="{FF2B5EF4-FFF2-40B4-BE49-F238E27FC236}">
                <a16:creationId xmlns:a16="http://schemas.microsoft.com/office/drawing/2014/main" id="{BAFEF9B6-6549-7FEB-F72E-D1193B3DE372}"/>
              </a:ext>
            </a:extLst>
          </p:cNvPr>
          <p:cNvSpPr/>
          <p:nvPr/>
        </p:nvSpPr>
        <p:spPr>
          <a:xfrm>
            <a:off x="3697357" y="171370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BD1942-9563-E6E5-D5A8-6B94050196CC}"/>
              </a:ext>
            </a:extLst>
          </p:cNvPr>
          <p:cNvSpPr txBox="1"/>
          <p:nvPr/>
        </p:nvSpPr>
        <p:spPr>
          <a:xfrm>
            <a:off x="5096786" y="1729602"/>
            <a:ext cx="33952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Nunito" pitchFamily="2" charset="77"/>
              </a:rPr>
              <a:t>This technology may provide a better approach to isolate CSS</a:t>
            </a:r>
          </a:p>
        </p:txBody>
      </p:sp>
    </p:spTree>
    <p:extLst>
      <p:ext uri="{BB962C8B-B14F-4D97-AF65-F5344CB8AC3E}">
        <p14:creationId xmlns:p14="http://schemas.microsoft.com/office/powerpoint/2010/main" val="35821493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2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/>
              <a:t>More things to look into</a:t>
            </a:r>
            <a:endParaRPr b="0" dirty="0"/>
          </a:p>
        </p:txBody>
      </p:sp>
      <p:cxnSp>
        <p:nvCxnSpPr>
          <p:cNvPr id="416" name="Google Shape;416;p42"/>
          <p:cNvCxnSpPr/>
          <p:nvPr/>
        </p:nvCxnSpPr>
        <p:spPr>
          <a:xfrm>
            <a:off x="802850" y="1033332"/>
            <a:ext cx="2240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1E5F2C9-D811-B741-85FF-80827F5696BF}"/>
              </a:ext>
            </a:extLst>
          </p:cNvPr>
          <p:cNvSpPr txBox="1"/>
          <p:nvPr/>
        </p:nvSpPr>
        <p:spPr>
          <a:xfrm>
            <a:off x="720000" y="1590261"/>
            <a:ext cx="77039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Sharing authentication</a:t>
            </a:r>
          </a:p>
          <a:p>
            <a:pPr marL="285750" indent="-285750">
              <a:buFontTx/>
              <a:buChar char="-"/>
            </a:pP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User authenticates at Host</a:t>
            </a:r>
          </a:p>
          <a:p>
            <a:pPr marL="285750" indent="-285750">
              <a:buFontTx/>
              <a:buChar char="-"/>
            </a:pP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Auth data should be available for all Client modules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EA6185D-F6CD-CC42-66F5-3EF731EB42F4}"/>
              </a:ext>
            </a:extLst>
          </p:cNvPr>
          <p:cNvCxnSpPr/>
          <p:nvPr/>
        </p:nvCxnSpPr>
        <p:spPr>
          <a:xfrm flipV="1">
            <a:off x="3697357" y="1900362"/>
            <a:ext cx="1399429" cy="111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7842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3"/>
          <p:cNvSpPr txBox="1">
            <a:spLocks noGrp="1"/>
          </p:cNvSpPr>
          <p:nvPr>
            <p:ph type="title"/>
          </p:nvPr>
        </p:nvSpPr>
        <p:spPr>
          <a:xfrm>
            <a:off x="740550" y="3212912"/>
            <a:ext cx="4667100" cy="738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Questions?</a:t>
            </a:r>
            <a:endParaRPr dirty="0"/>
          </a:p>
        </p:txBody>
      </p:sp>
      <p:cxnSp>
        <p:nvCxnSpPr>
          <p:cNvPr id="422" name="Google Shape;422;p43"/>
          <p:cNvCxnSpPr/>
          <p:nvPr/>
        </p:nvCxnSpPr>
        <p:spPr>
          <a:xfrm>
            <a:off x="802850" y="3938331"/>
            <a:ext cx="3586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BA4E5FA-DDBB-C6D3-8694-C52872466EE6}"/>
              </a:ext>
            </a:extLst>
          </p:cNvPr>
          <p:cNvSpPr txBox="1"/>
          <p:nvPr/>
        </p:nvSpPr>
        <p:spPr>
          <a:xfrm>
            <a:off x="740550" y="701421"/>
            <a:ext cx="28007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anyone wants to keep in touch:</a:t>
            </a:r>
          </a:p>
          <a:p>
            <a:endParaRPr lang="en-US" dirty="0"/>
          </a:p>
          <a:p>
            <a:r>
              <a:rPr lang="en-US" u="sng" dirty="0" err="1">
                <a:solidFill>
                  <a:srgbClr val="0070C0"/>
                </a:solidFill>
              </a:rPr>
              <a:t>linkedin.com</a:t>
            </a:r>
            <a:r>
              <a:rPr lang="en-US" u="sng" dirty="0">
                <a:solidFill>
                  <a:srgbClr val="0070C0"/>
                </a:solidFill>
              </a:rPr>
              <a:t>/in/</a:t>
            </a:r>
            <a:r>
              <a:rPr lang="en-US" u="sng" dirty="0" err="1">
                <a:solidFill>
                  <a:srgbClr val="0070C0"/>
                </a:solidFill>
              </a:rPr>
              <a:t>avorozheev</a:t>
            </a:r>
            <a:endParaRPr lang="en-US" u="sng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9"/>
          <p:cNvSpPr txBox="1">
            <a:spLocks noGrp="1"/>
          </p:cNvSpPr>
          <p:nvPr>
            <p:ph type="title" idx="4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Our customers</a:t>
            </a:r>
            <a:endParaRPr b="0" dirty="0"/>
          </a:p>
        </p:txBody>
      </p:sp>
      <p:sp>
        <p:nvSpPr>
          <p:cNvPr id="477" name="Google Shape;477;p49"/>
          <p:cNvSpPr txBox="1">
            <a:spLocks noGrp="1"/>
          </p:cNvSpPr>
          <p:nvPr>
            <p:ph type="title"/>
          </p:nvPr>
        </p:nvSpPr>
        <p:spPr>
          <a:xfrm>
            <a:off x="1442987" y="3390950"/>
            <a:ext cx="2443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BUSINESS</a:t>
            </a:r>
            <a:endParaRPr dirty="0"/>
          </a:p>
        </p:txBody>
      </p:sp>
      <p:sp>
        <p:nvSpPr>
          <p:cNvPr id="479" name="Google Shape;479;p49"/>
          <p:cNvSpPr txBox="1">
            <a:spLocks noGrp="1"/>
          </p:cNvSpPr>
          <p:nvPr>
            <p:ph type="title" idx="2"/>
          </p:nvPr>
        </p:nvSpPr>
        <p:spPr>
          <a:xfrm>
            <a:off x="5257513" y="3390950"/>
            <a:ext cx="2443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PROVIDER</a:t>
            </a:r>
            <a:endParaRPr dirty="0"/>
          </a:p>
        </p:txBody>
      </p:sp>
      <p:cxnSp>
        <p:nvCxnSpPr>
          <p:cNvPr id="483" name="Google Shape;483;p49"/>
          <p:cNvCxnSpPr/>
          <p:nvPr/>
        </p:nvCxnSpPr>
        <p:spPr>
          <a:xfrm>
            <a:off x="802850" y="1045726"/>
            <a:ext cx="2542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098" name="Picture 2" descr="Small Business icon in Color Hand Drawn Style">
            <a:extLst>
              <a:ext uri="{FF2B5EF4-FFF2-40B4-BE49-F238E27FC236}">
                <a16:creationId xmlns:a16="http://schemas.microsoft.com/office/drawing/2014/main" id="{B958AAD5-0BD7-F5AA-BDCC-77EFE73F8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987" y="1141359"/>
            <a:ext cx="2511252" cy="251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10 Reasons to use Managed IT Services for your Business - Umbrellus">
            <a:extLst>
              <a:ext uri="{FF2B5EF4-FFF2-40B4-BE49-F238E27FC236}">
                <a16:creationId xmlns:a16="http://schemas.microsoft.com/office/drawing/2014/main" id="{B2E8458E-39E0-32CB-A475-77FF85C56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322" y="1267870"/>
            <a:ext cx="2668974" cy="1979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2"/>
          <p:cNvSpPr txBox="1">
            <a:spLocks noGrp="1"/>
          </p:cNvSpPr>
          <p:nvPr>
            <p:ph type="title" idx="8"/>
          </p:nvPr>
        </p:nvSpPr>
        <p:spPr>
          <a:xfrm>
            <a:off x="1364055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/>
              <a:t>Both customers have separate UIs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1584038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2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dirty="0">
                <a:latin typeface="Nunito" pitchFamily="2" charset="77"/>
              </a:rPr>
              <a:t>BUSINESS UI</a:t>
            </a:r>
          </a:p>
        </p:txBody>
      </p:sp>
      <p:cxnSp>
        <p:nvCxnSpPr>
          <p:cNvPr id="416" name="Google Shape;416;p42"/>
          <p:cNvCxnSpPr/>
          <p:nvPr/>
        </p:nvCxnSpPr>
        <p:spPr>
          <a:xfrm>
            <a:off x="802850" y="1033332"/>
            <a:ext cx="2240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93B009E-14D6-14A5-8A05-8EA920467E85}"/>
              </a:ext>
            </a:extLst>
          </p:cNvPr>
          <p:cNvSpPr txBox="1"/>
          <p:nvPr/>
        </p:nvSpPr>
        <p:spPr>
          <a:xfrm>
            <a:off x="719999" y="1466972"/>
            <a:ext cx="232325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Nunito" pitchFamily="2" charset="77"/>
              </a:rPr>
              <a:t>- created in 2016</a:t>
            </a:r>
          </a:p>
          <a:p>
            <a:endParaRPr lang="en-US" dirty="0">
              <a:latin typeface="Nunito" pitchFamily="2" charset="77"/>
            </a:endParaRPr>
          </a:p>
          <a:p>
            <a:r>
              <a:rPr lang="en-US" dirty="0">
                <a:latin typeface="Nunito" pitchFamily="2" charset="77"/>
              </a:rPr>
              <a:t>- still actively used</a:t>
            </a:r>
          </a:p>
          <a:p>
            <a:endParaRPr lang="en-US" dirty="0">
              <a:latin typeface="Nunito" pitchFamily="2" charset="77"/>
            </a:endParaRPr>
          </a:p>
          <a:p>
            <a:r>
              <a:rPr lang="en-US" dirty="0">
                <a:latin typeface="Nunito" pitchFamily="2" charset="77"/>
              </a:rPr>
              <a:t>- is generating revenue from small/medium businesses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C3D3C2-B9EC-6130-47A8-32A4C70A5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250" y="1466972"/>
            <a:ext cx="5811167" cy="314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26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2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dirty="0">
                <a:latin typeface="Nunito" pitchFamily="2" charset="77"/>
              </a:rPr>
              <a:t>PROVIDER UI</a:t>
            </a:r>
          </a:p>
        </p:txBody>
      </p:sp>
      <p:cxnSp>
        <p:nvCxnSpPr>
          <p:cNvPr id="416" name="Google Shape;416;p42"/>
          <p:cNvCxnSpPr/>
          <p:nvPr/>
        </p:nvCxnSpPr>
        <p:spPr>
          <a:xfrm>
            <a:off x="802850" y="1033332"/>
            <a:ext cx="2240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93B009E-14D6-14A5-8A05-8EA920467E85}"/>
              </a:ext>
            </a:extLst>
          </p:cNvPr>
          <p:cNvSpPr txBox="1"/>
          <p:nvPr/>
        </p:nvSpPr>
        <p:spPr>
          <a:xfrm>
            <a:off x="720000" y="1466972"/>
            <a:ext cx="26036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Nunito" pitchFamily="2" charset="77"/>
              </a:rPr>
              <a:t>- created in 2019 as proof-of-concept</a:t>
            </a:r>
          </a:p>
          <a:p>
            <a:endParaRPr lang="en-US" dirty="0">
              <a:latin typeface="Nunito" pitchFamily="2" charset="77"/>
            </a:endParaRPr>
          </a:p>
          <a:p>
            <a:r>
              <a:rPr lang="en-US" dirty="0">
                <a:latin typeface="Nunito" pitchFamily="2" charset="77"/>
              </a:rPr>
              <a:t>- gained a lot of success right from the start</a:t>
            </a:r>
          </a:p>
          <a:p>
            <a:endParaRPr lang="en-US" dirty="0">
              <a:latin typeface="Nunito" pitchFamily="2" charset="77"/>
            </a:endParaRPr>
          </a:p>
          <a:p>
            <a:r>
              <a:rPr lang="en-US" dirty="0">
                <a:latin typeface="Nunito" pitchFamily="2" charset="77"/>
              </a:rPr>
              <a:t>- generating revenue from MSPs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F49F90-F66E-DB72-A973-75A5C0765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695" y="1582103"/>
            <a:ext cx="5399349" cy="272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223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2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/>
              <a:t>How things are being created</a:t>
            </a:r>
            <a:endParaRPr b="0" dirty="0"/>
          </a:p>
        </p:txBody>
      </p:sp>
      <p:cxnSp>
        <p:nvCxnSpPr>
          <p:cNvPr id="416" name="Google Shape;416;p42"/>
          <p:cNvCxnSpPr/>
          <p:nvPr/>
        </p:nvCxnSpPr>
        <p:spPr>
          <a:xfrm>
            <a:off x="802850" y="1033332"/>
            <a:ext cx="2240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93B009E-14D6-14A5-8A05-8EA920467E85}"/>
              </a:ext>
            </a:extLst>
          </p:cNvPr>
          <p:cNvSpPr txBox="1"/>
          <p:nvPr/>
        </p:nvSpPr>
        <p:spPr>
          <a:xfrm>
            <a:off x="719999" y="1466972"/>
            <a:ext cx="7541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Nunito" pitchFamily="2" charset="77"/>
              </a:rPr>
              <a:t>1. New feature is built and released for BUSINESS</a:t>
            </a:r>
          </a:p>
        </p:txBody>
      </p:sp>
    </p:spTree>
    <p:extLst>
      <p:ext uri="{BB962C8B-B14F-4D97-AF65-F5344CB8AC3E}">
        <p14:creationId xmlns:p14="http://schemas.microsoft.com/office/powerpoint/2010/main" val="2465791516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Slides for meeting by Slidesgo">
  <a:themeElements>
    <a:clrScheme name="Simple Light">
      <a:dk1>
        <a:srgbClr val="3F4252"/>
      </a:dk1>
      <a:lt1>
        <a:srgbClr val="F5F5F5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F42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12834</TotalTime>
  <Words>832</Words>
  <Application>Microsoft Macintosh PowerPoint</Application>
  <PresentationFormat>On-screen Show (16:9)</PresentationFormat>
  <Paragraphs>186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Questrial</vt:lpstr>
      <vt:lpstr>Arial</vt:lpstr>
      <vt:lpstr>Nunito</vt:lpstr>
      <vt:lpstr>Minimalist Slides for meeting by Slidesgo</vt:lpstr>
      <vt:lpstr>Migrating legacy UIs with Microfrontends</vt:lpstr>
      <vt:lpstr>Malwarebytes</vt:lpstr>
      <vt:lpstr>Who am I?</vt:lpstr>
      <vt:lpstr>The problem </vt:lpstr>
      <vt:lpstr>Our customers</vt:lpstr>
      <vt:lpstr>Both customers have separate UIs</vt:lpstr>
      <vt:lpstr>BUSINESS UI</vt:lpstr>
      <vt:lpstr>PROVIDER UI</vt:lpstr>
      <vt:lpstr>How things are being created</vt:lpstr>
      <vt:lpstr>How things are being created</vt:lpstr>
      <vt:lpstr>How things are being created</vt:lpstr>
      <vt:lpstr>How things are being created</vt:lpstr>
      <vt:lpstr>This way of building software is far from being ideal</vt:lpstr>
      <vt:lpstr>Let’s try to solve it</vt:lpstr>
      <vt:lpstr>Possible options</vt:lpstr>
      <vt:lpstr>Possible options</vt:lpstr>
      <vt:lpstr>Possible options</vt:lpstr>
      <vt:lpstr>Possible options</vt:lpstr>
      <vt:lpstr>Possible options</vt:lpstr>
      <vt:lpstr>Possible options</vt:lpstr>
      <vt:lpstr>But how?</vt:lpstr>
      <vt:lpstr>A possible timeline</vt:lpstr>
      <vt:lpstr>Instead of building another monolith…</vt:lpstr>
      <vt:lpstr>…let’s split everything into pieces…</vt:lpstr>
      <vt:lpstr>…and further…</vt:lpstr>
      <vt:lpstr>…and even more…</vt:lpstr>
      <vt:lpstr>…and finally</vt:lpstr>
      <vt:lpstr>Let us agree on the terms</vt:lpstr>
      <vt:lpstr>Let us agree on the terms</vt:lpstr>
      <vt:lpstr>Finally…</vt:lpstr>
      <vt:lpstr>PowerPoint Presentation</vt:lpstr>
      <vt:lpstr>Let’s proceed in the IDE </vt:lpstr>
      <vt:lpstr>Obstacles</vt:lpstr>
      <vt:lpstr>react-scripts</vt:lpstr>
      <vt:lpstr>react-scripts</vt:lpstr>
      <vt:lpstr>Maybe let’s eject?</vt:lpstr>
      <vt:lpstr>CRACO</vt:lpstr>
      <vt:lpstr>CSS</vt:lpstr>
      <vt:lpstr>CSS</vt:lpstr>
      <vt:lpstr>Let’s check!</vt:lpstr>
      <vt:lpstr>There is no silver bullet</vt:lpstr>
      <vt:lpstr>Out of scope</vt:lpstr>
      <vt:lpstr>More things to look into</vt:lpstr>
      <vt:lpstr>More things to look into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Migrating legacy UIs with Microfrontends</dc:title>
  <cp:lastModifiedBy>Anton Vorozheev</cp:lastModifiedBy>
  <cp:revision>6</cp:revision>
  <dcterms:modified xsi:type="dcterms:W3CDTF">2022-09-14T05:59:42Z</dcterms:modified>
</cp:coreProperties>
</file>