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2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91" r:id="rId11"/>
    <p:sldId id="276" r:id="rId12"/>
    <p:sldId id="267" r:id="rId13"/>
    <p:sldId id="268" r:id="rId14"/>
    <p:sldId id="269" r:id="rId15"/>
    <p:sldId id="270" r:id="rId16"/>
    <p:sldId id="295" r:id="rId17"/>
    <p:sldId id="294" r:id="rId18"/>
    <p:sldId id="280" r:id="rId19"/>
    <p:sldId id="272" r:id="rId20"/>
    <p:sldId id="274" r:id="rId21"/>
    <p:sldId id="281" r:id="rId22"/>
    <p:sldId id="289" r:id="rId23"/>
    <p:sldId id="284" r:id="rId24"/>
    <p:sldId id="278" r:id="rId25"/>
    <p:sldId id="286" r:id="rId26"/>
    <p:sldId id="299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FF"/>
    <a:srgbClr val="DC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>
        <p:scale>
          <a:sx n="100" d="100"/>
          <a:sy n="100" d="100"/>
        </p:scale>
        <p:origin x="365" y="-6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5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9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B5D345-9911-4D4D-AD3A-FC51AB1D6D0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590D02-0B1B-4C38-8AEB-8C38EAB72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ctrTitle"/>
          </p:nvPr>
        </p:nvSpPr>
        <p:spPr>
          <a:xfrm>
            <a:off x="609601" y="381001"/>
            <a:ext cx="8153400" cy="476231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3200" b="0" dirty="0">
                <a:solidFill>
                  <a:srgbClr val="FF0000"/>
                </a:solidFill>
                <a:latin typeface="Algerian" panose="04020705040A02060702" pitchFamily="82" charset="0"/>
              </a:rPr>
              <a:t>DECODING AUDOLOGY DATA</a:t>
            </a: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857224" y="2357430"/>
            <a:ext cx="7543799" cy="4500570"/>
          </a:xfrm>
        </p:spPr>
        <p:txBody>
          <a:bodyPr>
            <a:noAutofit/>
          </a:bodyPr>
          <a:lstStyle/>
          <a:p>
            <a:pPr lvl="0" algn="ctr" defTabSz="4572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IN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lvl="0" algn="ctr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 R Gudlavalleru Engineering College, Gudlavalleru</a:t>
            </a:r>
          </a:p>
          <a:p>
            <a:pPr lvl="0" algn="ctr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lvl="0" algn="ctr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G. Keerthi Madam </a:t>
            </a:r>
            <a:r>
              <a:rPr lang="en-I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M.Tech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 (P.HD)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0" algn="l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br>
              <a:rPr lang="en-IN" sz="500" dirty="0">
                <a:solidFill>
                  <a:prstClr val="white"/>
                </a:solidFill>
                <a:latin typeface="Century Gothic"/>
              </a:rPr>
            </a:br>
            <a:endParaRPr lang="en-IN" sz="500" dirty="0">
              <a:solidFill>
                <a:prstClr val="white"/>
              </a:solidFill>
              <a:latin typeface="Century Gothic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50A1A-E141-814D-9CC6-4DEF3E0BF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36712"/>
            <a:ext cx="1592726" cy="15927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A2481-4205-A641-5A4E-20E165B99526}"/>
              </a:ext>
            </a:extLst>
          </p:cNvPr>
          <p:cNvSpPr txBox="1"/>
          <p:nvPr/>
        </p:nvSpPr>
        <p:spPr>
          <a:xfrm>
            <a:off x="669010" y="4796279"/>
            <a:ext cx="7791422" cy="15850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0" algn="l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18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IN" dirty="0">
                <a:solidFill>
                  <a:prstClr val="black"/>
                </a:solidFill>
                <a:cs typeface="Times New Roman" pitchFamily="18" charset="0"/>
              </a:rPr>
              <a:t>    		  </a:t>
            </a:r>
            <a:r>
              <a:rPr lang="en-IN" sz="1800" dirty="0">
                <a:solidFill>
                  <a:prstClr val="black"/>
                </a:solidFill>
                <a:cs typeface="Times New Roman" pitchFamily="18" charset="0"/>
              </a:rPr>
              <a:t>T. L. Likitha                                                       21481A05M0</a:t>
            </a:r>
          </a:p>
          <a:p>
            <a:pPr lvl="0" algn="l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1800" dirty="0">
                <a:solidFill>
                  <a:prstClr val="black"/>
                </a:solidFill>
                <a:cs typeface="Times New Roman" pitchFamily="18" charset="0"/>
              </a:rPr>
              <a:t>   		  V. Anusha                                                          21481A05P0</a:t>
            </a:r>
          </a:p>
          <a:p>
            <a:pPr lvl="0" algn="l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1800" dirty="0">
                <a:solidFill>
                  <a:prstClr val="black"/>
                </a:solidFill>
                <a:cs typeface="Times New Roman" pitchFamily="18" charset="0"/>
              </a:rPr>
              <a:t>   		  Y. Abhilash                                                        21481A05Q1</a:t>
            </a:r>
          </a:p>
          <a:p>
            <a:pPr lvl="0" algn="l" defTabSz="457200"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IN" sz="1800" dirty="0">
                <a:solidFill>
                  <a:prstClr val="black"/>
                </a:solidFill>
                <a:cs typeface="Times New Roman" pitchFamily="18" charset="0"/>
              </a:rPr>
              <a:t>   		  V. Grace Vijaya                                                  21481A05O4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E9FD6-0A41-622B-1EF2-29E09B5C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68" y="1049115"/>
            <a:ext cx="5535928" cy="266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40CA-A0E9-2D11-4336-1FD18077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0" y="3930802"/>
            <a:ext cx="5679944" cy="25945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5576" y="188640"/>
            <a:ext cx="7704856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KNN &amp; NAVIE BAYES </a:t>
            </a:r>
            <a:endParaRPr lang="en-IN" sz="3200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599728"/>
          </a:xfrm>
        </p:spPr>
        <p:txBody>
          <a:bodyPr>
            <a:normAutofit fontScale="90000"/>
          </a:bodyPr>
          <a:lstStyle/>
          <a:p>
            <a:pPr marL="457200" lvl="0" defTabSz="457200">
              <a:spcBef>
                <a:spcPts val="0"/>
              </a:spcBef>
              <a:buNone/>
            </a:pPr>
            <a:r>
              <a:rPr lang="en-US" sz="32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3.Orange Tool</a:t>
            </a:r>
          </a:p>
        </p:txBody>
      </p:sp>
      <p:sp>
        <p:nvSpPr>
          <p:cNvPr id="1048632" name="Subtitle 4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81599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concept of the 'orange tool' presents a fascinating intersection between practicality and symbolism. While its physical form may vary, ranging from a handheld device to a digital interface, its significance extends beyond mere utility.</a:t>
            </a: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orange tool embodies versatility, innovation, and adaptability, serving as a symbol of creative problem-solving in various contexts. Its vibrant hue symbolizes energy and enthusiasm, characteristics often associated with the ingenuity required to wield it effectively.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7C365-4966-D894-1903-588BCCA6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780690"/>
            <a:ext cx="3722398" cy="1868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>
            <a:normAutofit/>
          </a:bodyPr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Data Set Description</a:t>
            </a:r>
          </a:p>
        </p:txBody>
      </p:sp>
      <p:sp>
        <p:nvSpPr>
          <p:cNvPr id="1048616" name="Subtitle 4"/>
          <p:cNvSpPr>
            <a:spLocks noGrp="1"/>
          </p:cNvSpPr>
          <p:nvPr>
            <p:ph type="subTitle" idx="1"/>
          </p:nvPr>
        </p:nvSpPr>
        <p:spPr>
          <a:xfrm>
            <a:off x="609600" y="1415753"/>
            <a:ext cx="5978624" cy="3525415"/>
          </a:xfrm>
        </p:spPr>
        <p:txBody>
          <a:bodyPr>
            <a:normAutofit fontScale="99167"/>
          </a:bodyPr>
          <a:lstStyle/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Age Features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Impact on Audiology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Data Analysis Considerations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Data Mining Techniques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Impact on Hearing and Balance Disorders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Use in Data Mining</a:t>
            </a:r>
          </a:p>
          <a:p>
            <a:pPr marL="457200" indent="-457200" algn="just" fontAlgn="base">
              <a:buClrTx/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1A98-DC84-ADF4-97F3-C86486A24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06" y="3861048"/>
            <a:ext cx="5760640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ubtitle 4"/>
          <p:cNvSpPr>
            <a:spLocks noGrp="1"/>
          </p:cNvSpPr>
          <p:nvPr>
            <p:ph type="subTitle" idx="1"/>
          </p:nvPr>
        </p:nvSpPr>
        <p:spPr>
          <a:xfrm>
            <a:off x="609600" y="1142984"/>
            <a:ext cx="8133506" cy="5454368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9C58C-8984-470A-D526-744F796E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734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CD49DF-1A63-9585-D77C-8517B9486E39}"/>
              </a:ext>
            </a:extLst>
          </p:cNvPr>
          <p:cNvSpPr txBox="1"/>
          <p:nvPr/>
        </p:nvSpPr>
        <p:spPr>
          <a:xfrm>
            <a:off x="251520" y="238336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BEFORE PRE PROCESSING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3"/>
          <p:cNvSpPr>
            <a:spLocks noGrp="1"/>
          </p:cNvSpPr>
          <p:nvPr>
            <p:ph type="ctrTitle"/>
          </p:nvPr>
        </p:nvSpPr>
        <p:spPr>
          <a:xfrm>
            <a:off x="603448" y="381000"/>
            <a:ext cx="8001000" cy="830110"/>
          </a:xfrm>
        </p:spPr>
        <p:txBody>
          <a:bodyPr>
            <a:noAutofit/>
          </a:bodyPr>
          <a:lstStyle/>
          <a:p>
            <a:pPr marL="457200" lvl="0" defTabSz="457200"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 PROCESSING TECHNIQUES</a:t>
            </a:r>
          </a:p>
        </p:txBody>
      </p:sp>
      <p:sp>
        <p:nvSpPr>
          <p:cNvPr id="1048619" name="Subtitle 4"/>
          <p:cNvSpPr>
            <a:spLocks noGrp="1"/>
          </p:cNvSpPr>
          <p:nvPr>
            <p:ph type="subTitle" idx="1"/>
          </p:nvPr>
        </p:nvSpPr>
        <p:spPr>
          <a:xfrm>
            <a:off x="599256" y="1343745"/>
            <a:ext cx="8077200" cy="5181599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There are several data </a:t>
            </a:r>
            <a:r>
              <a:rPr lang="en-IN" sz="2400" dirty="0" err="1">
                <a:solidFill>
                  <a:schemeClr val="bg1"/>
                </a:solidFill>
                <a:cs typeface="Times New Roman" pitchFamily="18" charset="0"/>
              </a:rPr>
              <a:t>preprocessing</a:t>
            </a: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 techniques.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Data cleaning can be applied to remove noise and correct inconsistencies in data.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Data integration merges data from multiple sources into a coherent data store such as a data warehouse.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Data reduction can reduce data size by, for instance, aggregating, eliminating redundant features, or clustering. 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cs typeface="Times New Roman" pitchFamily="18" charset="0"/>
              </a:rPr>
              <a:t>Data transformations (e.g., normalization) may be applied, where data are scaled to fall within a smaller range like 0.0 to 1.0.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/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28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1048621" name="Subtitle 4"/>
          <p:cNvSpPr>
            <a:spLocks noGrp="1"/>
          </p:cNvSpPr>
          <p:nvPr>
            <p:ph type="subTitle" idx="1"/>
          </p:nvPr>
        </p:nvSpPr>
        <p:spPr>
          <a:xfrm>
            <a:off x="539552" y="1268759"/>
            <a:ext cx="7992888" cy="2304257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</a:rPr>
              <a:t>Missing Values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entry errors, non-response from participants.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represent gaps in the dataset.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 is essential in data analysis to ensure the integrity and reliability of results. 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involves removing observations or variables with missing values entirely, which may lead to loss of valuable information.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the chosen approach is essential to assess its impact on analysis results and ensure the robustness of conclusions drawn from the data. 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194C7-99F8-7CC6-5B58-3B4CF5EC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37672"/>
            <a:ext cx="5118116" cy="23042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21F33-C3DF-3154-36EB-6B32096B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AA0F2A-4C21-45DA-48B3-246B7C99A492}"/>
              </a:ext>
            </a:extLst>
          </p:cNvPr>
          <p:cNvSpPr/>
          <p:nvPr/>
        </p:nvSpPr>
        <p:spPr>
          <a:xfrm>
            <a:off x="1763688" y="334445"/>
            <a:ext cx="5465039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51B34-B1C1-0610-B74F-23F358C79E21}"/>
              </a:ext>
            </a:extLst>
          </p:cNvPr>
          <p:cNvSpPr txBox="1"/>
          <p:nvPr/>
        </p:nvSpPr>
        <p:spPr>
          <a:xfrm>
            <a:off x="2627784" y="39392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 PROCESSING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18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60648"/>
            <a:ext cx="234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28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3F41A-8DCA-D34A-ED18-FDB85EC7A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805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90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ubtitle 4"/>
          <p:cNvSpPr>
            <a:spLocks noGrp="1"/>
          </p:cNvSpPr>
          <p:nvPr>
            <p:ph type="subTitle" idx="1"/>
          </p:nvPr>
        </p:nvSpPr>
        <p:spPr>
          <a:xfrm>
            <a:off x="609600" y="357166"/>
            <a:ext cx="8077200" cy="596743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itchFamily="18" charset="0"/>
              </a:rPr>
              <a:t>Remove with Value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9" name="Rectangle 3"/>
          <p:cNvSpPr>
            <a:spLocks noChangeArrowheads="1"/>
          </p:cNvSpPr>
          <p:nvPr/>
        </p:nvSpPr>
        <p:spPr bwMode="auto">
          <a:xfrm>
            <a:off x="609600" y="1071546"/>
            <a:ext cx="296226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Before P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re-Process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40" name="Rectangle 4"/>
          <p:cNvSpPr>
            <a:spLocks noChangeArrowheads="1"/>
          </p:cNvSpPr>
          <p:nvPr/>
        </p:nvSpPr>
        <p:spPr bwMode="auto">
          <a:xfrm>
            <a:off x="5643570" y="953942"/>
            <a:ext cx="264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After Pre-Process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84833-C0C3-81BE-E8EB-7784FA8A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392" y="1556792"/>
            <a:ext cx="3672408" cy="317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8E1C4-2BEA-E871-59DD-67482F0F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201111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671736"/>
          </a:xfrm>
        </p:spPr>
        <p:txBody>
          <a:bodyPr>
            <a:normAutofit fontScale="90000"/>
          </a:bodyPr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28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sp>
        <p:nvSpPr>
          <p:cNvPr id="1048624" name="Subtitle 4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81599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In data transformation we have taken Top5 entities and their results to calculate it.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While in data transformation we have taken </a:t>
            </a:r>
            <a:r>
              <a:rPr lang="en-IN" sz="2400" dirty="0" err="1">
                <a:solidFill>
                  <a:schemeClr val="bg1"/>
                </a:solidFill>
              </a:rPr>
              <a:t>InformationGain,InformationGainRatio,GiniDecrease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</a:rPr>
              <a:t>According to this we have taken the Top5 </a:t>
            </a:r>
            <a:r>
              <a:rPr lang="en-IN" sz="2400" dirty="0" err="1">
                <a:solidFill>
                  <a:schemeClr val="bg1"/>
                </a:solidFill>
              </a:rPr>
              <a:t>entites</a:t>
            </a:r>
            <a:r>
              <a:rPr lang="en-IN" sz="2400" dirty="0">
                <a:solidFill>
                  <a:schemeClr val="bg1"/>
                </a:solidFill>
              </a:rPr>
              <a:t> values.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8AC05-F429-5B0C-D834-CA692012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" y="3933056"/>
            <a:ext cx="3879347" cy="2686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9162B5-44F9-A9E5-0FCA-7BF6F264A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85" y="3356992"/>
            <a:ext cx="3630072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3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416824" cy="83011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182880" indent="0">
              <a:buNone/>
            </a:pP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ea typeface="Roboto" panose="02000000000000000000" pitchFamily="2" charset="0"/>
                <a:cs typeface="Times New Roman" pitchFamily="18" charset="0"/>
              </a:rPr>
              <a:t>INDEX</a:t>
            </a:r>
          </a:p>
        </p:txBody>
      </p:sp>
      <p:sp>
        <p:nvSpPr>
          <p:cNvPr id="1048596" name="Subtitle 4"/>
          <p:cNvSpPr>
            <a:spLocks noGrp="1"/>
          </p:cNvSpPr>
          <p:nvPr>
            <p:ph type="subTitle" idx="1"/>
          </p:nvPr>
        </p:nvSpPr>
        <p:spPr>
          <a:xfrm>
            <a:off x="795627" y="1522806"/>
            <a:ext cx="8077200" cy="5181599"/>
          </a:xfrm>
        </p:spPr>
        <p:txBody>
          <a:bodyPr>
            <a:normAutofit/>
          </a:bodyPr>
          <a:lstStyle/>
          <a:p>
            <a:pPr marL="457200" lvl="0" indent="-457200" algn="just" defTabSz="4572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rgbClr val="B31166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 algn="just" defTabSz="4572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rgbClr val="B31166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Proposed Method</a:t>
            </a:r>
          </a:p>
          <a:p>
            <a:pPr marL="457200" lvl="0" indent="-457200" algn="just" defTabSz="4572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rgbClr val="B31166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Result</a:t>
            </a:r>
          </a:p>
          <a:p>
            <a:pPr marL="457200" lvl="0" indent="-457200" algn="just" defTabSz="457200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rgbClr val="B31166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Conclusion and Future Scope</a:t>
            </a:r>
            <a:endParaRPr lang="en-US" sz="24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3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630615" cy="504056"/>
          </a:xfrm>
        </p:spPr>
        <p:txBody>
          <a:bodyPr>
            <a:normAutofit fontScale="90000"/>
          </a:bodyPr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28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1048629" name="Subtitle 4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181599"/>
          </a:xfrm>
        </p:spPr>
        <p:txBody>
          <a:bodyPr>
            <a:normAutofit/>
          </a:bodyPr>
          <a:lstStyle/>
          <a:p>
            <a:pPr algn="just"/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FC03B-E869-4F8A-FF66-79137024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4" y="1168225"/>
            <a:ext cx="8872211" cy="513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ubtitle 4"/>
          <p:cNvSpPr>
            <a:spLocks noGrp="1"/>
          </p:cNvSpPr>
          <p:nvPr>
            <p:ph type="subTitle" idx="1"/>
          </p:nvPr>
        </p:nvSpPr>
        <p:spPr>
          <a:xfrm>
            <a:off x="0" y="357166"/>
            <a:ext cx="8686800" cy="638420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Replacing Missing with user Constant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2" name="Rectangle 3"/>
          <p:cNvSpPr>
            <a:spLocks noChangeArrowheads="1"/>
          </p:cNvSpPr>
          <p:nvPr/>
        </p:nvSpPr>
        <p:spPr bwMode="auto">
          <a:xfrm>
            <a:off x="357158" y="1071546"/>
            <a:ext cx="321471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Before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selection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643" name="Rectangle 4"/>
          <p:cNvSpPr>
            <a:spLocks noChangeArrowheads="1"/>
          </p:cNvSpPr>
          <p:nvPr/>
        </p:nvSpPr>
        <p:spPr bwMode="auto">
          <a:xfrm>
            <a:off x="5643570" y="953942"/>
            <a:ext cx="264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After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Selection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E3D4E-CF7C-FF6C-A046-4C38FB59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56" y="1754009"/>
            <a:ext cx="3782794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9D0E-1A3A-2D77-7FE8-B6E5F368F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0" y="1781944"/>
            <a:ext cx="3782794" cy="29287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571B34-B6EF-63C8-8383-0D2D2E37D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Cofusion</a:t>
            </a:r>
            <a:r>
              <a:rPr lang="en-IN" dirty="0"/>
              <a:t> matrix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3F0D1CD-D372-6B6B-EA66-D968E56B4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5D1A8-43CE-1DB4-0405-87851619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00" y="0"/>
            <a:ext cx="9302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ubtitle 4"/>
          <p:cNvSpPr>
            <a:spLocks noGrp="1"/>
          </p:cNvSpPr>
          <p:nvPr>
            <p:ph type="subTitle" idx="1"/>
          </p:nvPr>
        </p:nvSpPr>
        <p:spPr>
          <a:xfrm>
            <a:off x="609600" y="357166"/>
            <a:ext cx="8077200" cy="596743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J48:   </a:t>
            </a:r>
            <a:r>
              <a:rPr lang="en-IN" sz="2400" dirty="0">
                <a:solidFill>
                  <a:schemeClr val="bg1"/>
                </a:solidFill>
              </a:rPr>
              <a:t>Classify&gt;Choose&gt;trees&gt;J48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F1CFE-FEF9-B81D-383A-BFB11636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18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547792"/>
          </a:xfrm>
        </p:spPr>
        <p:txBody>
          <a:bodyPr>
            <a:normAutofit fontScale="90000"/>
          </a:bodyPr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3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048635" name="Subtitle 4"/>
          <p:cNvSpPr>
            <a:spLocks noGrp="1"/>
          </p:cNvSpPr>
          <p:nvPr>
            <p:ph type="subTitle" idx="1"/>
          </p:nvPr>
        </p:nvSpPr>
        <p:spPr>
          <a:xfrm>
            <a:off x="671264" y="1143000"/>
            <a:ext cx="8077200" cy="5181599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74F43-CACC-9F2F-3B83-E15081252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32103"/>
            <a:ext cx="7360941" cy="4789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>
            <a:normAutofit/>
          </a:bodyPr>
          <a:lstStyle/>
          <a:p>
            <a:pPr marL="457200" algn="ctr" defTabSz="457200">
              <a:spcBef>
                <a:spcPts val="0"/>
              </a:spcBef>
              <a:buNone/>
            </a:pPr>
            <a:r>
              <a:rPr lang="en-US" sz="3000" dirty="0">
                <a:solidFill>
                  <a:srgbClr val="B311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1048651" name="Subtitle 4"/>
          <p:cNvSpPr>
            <a:spLocks noGrp="1"/>
          </p:cNvSpPr>
          <p:nvPr>
            <p:ph type="subTitle" idx="1"/>
          </p:nvPr>
        </p:nvSpPr>
        <p:spPr>
          <a:xfrm>
            <a:off x="609600" y="1484784"/>
            <a:ext cx="8077200" cy="483981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Before Preprocessing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Random Forest seems to have good classification accuracy and F1-                                                                                                             .core, indicating it's doing a good job of distinguishing between .classes.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KNN has a high AUC but moderate accuracy and F1-score.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Naive Bayes has low accuracy, F1-score, and MCC, suggesting it .may struggle with this data set</a:t>
            </a:r>
          </a:p>
          <a:p>
            <a:pPr algn="just"/>
            <a:r>
              <a:rPr lang="en-US" sz="2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Preprocessing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Random Forest improves significantly in terms of AUC, CA, F1, .Precision, Recall, and MCC.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Tree model has better performance overall than before preprocessing.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Naive Bayes doesn't see a significant change in its performance.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KNN's performance decreased slightly in most metrics.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1C67A2-2B6E-A324-DBEC-EEC6B5E29542}"/>
              </a:ext>
            </a:extLst>
          </p:cNvPr>
          <p:cNvSpPr txBox="1"/>
          <p:nvPr/>
        </p:nvSpPr>
        <p:spPr>
          <a:xfrm>
            <a:off x="827584" y="1199649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Naive Bayes shows the most improvement in AUC and MCC.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Random Forest still performs well with slightly lower CA but similar AUC and MCC.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Tree has slightly lower MCC but good AUC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KNN seems to decline a bit compared to before feature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Overall, you should consider using Random Forest as your primary model, with Naive Bayes as an alternative option, especially after feature selection.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1D330-5450-7147-22F0-B909C6A7F113}"/>
              </a:ext>
            </a:extLst>
          </p:cNvPr>
          <p:cNvSpPr txBox="1"/>
          <p:nvPr/>
        </p:nvSpPr>
        <p:spPr>
          <a:xfrm>
            <a:off x="1043608" y="163488"/>
            <a:ext cx="6624736" cy="58477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After Feature Selection:</a:t>
            </a:r>
            <a:endParaRPr lang="en-IN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7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ubtitle 1"/>
          <p:cNvSpPr>
            <a:spLocks noGrp="1"/>
          </p:cNvSpPr>
          <p:nvPr>
            <p:ph type="subTitle" idx="1"/>
          </p:nvPr>
        </p:nvSpPr>
        <p:spPr>
          <a:xfrm>
            <a:off x="755576" y="1323931"/>
            <a:ext cx="7924800" cy="2409938"/>
          </a:xfrm>
        </p:spPr>
        <p:txBody>
          <a:bodyPr>
            <a:normAutofit/>
          </a:bodyPr>
          <a:lstStyle/>
          <a:p>
            <a:endParaRPr lang="en-US" sz="4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7600" b="1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cs typeface="Times New Roman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260648"/>
            <a:ext cx="8784976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	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E4EBC-FB8C-7F4C-FB0E-B47A7C88B8EB}"/>
              </a:ext>
            </a:extLst>
          </p:cNvPr>
          <p:cNvSpPr txBox="1"/>
          <p:nvPr/>
        </p:nvSpPr>
        <p:spPr>
          <a:xfrm>
            <a:off x="251520" y="1189359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Verdana" panose="020B0604030504040204" pitchFamily="34" charset="0"/>
              </a:rPr>
              <a:t>Hearing and balance disorders are prevalent conditions affecting individuals across various age groups, necessitating precise diagnosis and effective treatment planning.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Verdana" panose="020B0604030504040204" pitchFamily="34" charset="0"/>
              </a:rPr>
              <a:t>In this study, we apply data mining techniques to classify an audiology dataset, aiming to improve the understanding of hearing loss and balance disorders.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Verdana" panose="020B0604030504040204" pitchFamily="34" charset="0"/>
              </a:rPr>
              <a:t> The project involves the use of classification algorithms to analyze a range of audiometric data, including hearing thresholds, speech recognition scores, and other key metrics.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01E86-634D-4E05-0078-88826757128C}"/>
              </a:ext>
            </a:extLst>
          </p:cNvPr>
          <p:cNvSpPr txBox="1"/>
          <p:nvPr/>
        </p:nvSpPr>
        <p:spPr>
          <a:xfrm>
            <a:off x="899592" y="404664"/>
            <a:ext cx="676875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</a:rPr>
              <a:t>Abstract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/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04" name="Subtitle 4"/>
          <p:cNvSpPr>
            <a:spLocks noGrp="1"/>
          </p:cNvSpPr>
          <p:nvPr>
            <p:ph type="subTitle" idx="1"/>
          </p:nvPr>
        </p:nvSpPr>
        <p:spPr>
          <a:xfrm>
            <a:off x="609600" y="1487761"/>
            <a:ext cx="8077200" cy="518159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Hearing and balance disorders affect millions of people worldwide, presenting significant challenges to individuals' quality of life. Audiology, the branch of science that studies hearing, balance, and related disorders, plays a vital role in diagnosing and managing these conditions.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Modern audiology relies heavily on data collection and analysis to understand the patterns and complexities of hearing and balance issues.</a:t>
            </a:r>
          </a:p>
          <a:p>
            <a:pPr algn="l">
              <a:buClrTx/>
            </a:pPr>
            <a:endParaRPr lang="en-US" sz="24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/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IN" sz="2800" dirty="0">
                <a:solidFill>
                  <a:srgbClr val="FF0000"/>
                </a:solidFill>
                <a:latin typeface="Georgia" panose="02040502050405020303" pitchFamily="18" charset="0"/>
              </a:rPr>
              <a:t>Problem Definition</a:t>
            </a:r>
            <a:endParaRPr lang="en-US" sz="2800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Subtitle 4"/>
          <p:cNvSpPr>
            <a:spLocks noGrp="1"/>
          </p:cNvSpPr>
          <p:nvPr>
            <p:ph type="subTitle" idx="1"/>
          </p:nvPr>
        </p:nvSpPr>
        <p:spPr>
          <a:xfrm>
            <a:off x="609600" y="1559769"/>
            <a:ext cx="8077200" cy="5181599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Hearing and balance disorders pose significant challenges to individuals' well-being and quality of life.</a:t>
            </a: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Accurate diagnosis and classification of these disorders are essential for providing targeted interventions and personalized treatment plans. </a:t>
            </a: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Data mining offers a promising solution to these challenges by enabling the automated analysis of large audiology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175351" cy="830110"/>
          </a:xfrm>
        </p:spPr>
        <p:txBody>
          <a:bodyPr/>
          <a:lstStyle/>
          <a:p>
            <a:pPr marL="457200" lvl="0" algn="ctr" defTabSz="457200">
              <a:spcBef>
                <a:spcPts val="0"/>
              </a:spcBef>
              <a:buNone/>
            </a:pPr>
            <a:r>
              <a:rPr lang="en-IN" sz="3200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Georgia" panose="02040502050405020303" pitchFamily="18" charset="0"/>
              </a:rPr>
              <a:t>.Methodology</a:t>
            </a:r>
            <a:endParaRPr lang="en-US" sz="2800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Subtitle 4"/>
          <p:cNvSpPr>
            <a:spLocks noGrp="1"/>
          </p:cNvSpPr>
          <p:nvPr>
            <p:ph type="subTitle" idx="1"/>
          </p:nvPr>
        </p:nvSpPr>
        <p:spPr>
          <a:xfrm>
            <a:off x="609600" y="1343745"/>
            <a:ext cx="8077200" cy="5181599"/>
          </a:xfrm>
        </p:spPr>
        <p:txBody>
          <a:bodyPr>
            <a:normAutofit/>
          </a:bodyPr>
          <a:lstStyle/>
          <a:p>
            <a:pPr marL="342900" indent="-342900" algn="just">
              <a:buClrTx/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C035-4D68-782D-0F26-FAEBF3A60741}"/>
              </a:ext>
            </a:extLst>
          </p:cNvPr>
          <p:cNvSpPr txBox="1"/>
          <p:nvPr/>
        </p:nvSpPr>
        <p:spPr>
          <a:xfrm>
            <a:off x="484014" y="1343745"/>
            <a:ext cx="8202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analysis of various data mining  algorithms, the algorithms that are used in this model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K nearest neighbours (KNN)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Naïve Bayes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Support Vector 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Decision Tree algorithm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Neural Networks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Logistic Regression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 Random Forest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10.jpeg">
            <a:extLst>
              <a:ext uri="{FF2B5EF4-FFF2-40B4-BE49-F238E27FC236}">
                <a16:creationId xmlns:a16="http://schemas.microsoft.com/office/drawing/2014/main" id="{EFDE4D32-B3B3-E7E0-E9A4-1AAAE60261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8013" y="3140968"/>
            <a:ext cx="3256387" cy="2859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500166" y="285728"/>
            <a:ext cx="6512511" cy="6950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IN" sz="3200" dirty="0">
                <a:solidFill>
                  <a:srgbClr val="FF0000"/>
                </a:solidFill>
                <a:latin typeface="Georgia" panose="02040502050405020303" pitchFamily="18" charset="0"/>
              </a:rPr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E07A7-D677-2BA6-3CE5-5685BA0287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968550"/>
            <a:ext cx="1959920" cy="1700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169349-C747-6B0C-7C06-3C8A9990168A}"/>
              </a:ext>
            </a:extLst>
          </p:cNvPr>
          <p:cNvSpPr txBox="1"/>
          <p:nvPr/>
        </p:nvSpPr>
        <p:spPr>
          <a:xfrm>
            <a:off x="107504" y="476673"/>
            <a:ext cx="9001000" cy="700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660">
              <a:lnSpc>
                <a:spcPts val="1385"/>
              </a:lnSpc>
            </a:pPr>
            <a:endParaRPr lang="en-IN" sz="1600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>
              <a:lnSpc>
                <a:spcPts val="1385"/>
              </a:lnSpc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IN" sz="1600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>
              <a:lnSpc>
                <a:spcPts val="1385"/>
              </a:lnSpc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Classification may be defined as the process of predicting class or category from observed values or given data points. </a:t>
            </a: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An example of classification problem can be the spam detection in emails. There can be only two categories of output, “spam” and “no spam”; hence this is a binary type classification.</a:t>
            </a:r>
          </a:p>
          <a:p>
            <a:pPr algn="just"/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To implement this classification, we first need to train the classifier. For this example, “spam” and “no spam” emails would be used as the training data.</a:t>
            </a:r>
          </a:p>
          <a:p>
            <a:pPr algn="just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Types of Learners in Classification: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We have two types of learners in respective to classification problems −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86741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Lazy Learners</a:t>
            </a:r>
          </a:p>
          <a:p>
            <a:pPr marL="867410" indent="-285750" algn="just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K-nearest neighbor and case-based reasoning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86741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Eager Learners</a:t>
            </a:r>
          </a:p>
          <a:p>
            <a:pPr marL="581660" algn="just"/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Decision Trees, Naïve Bayes and Artificial Neural Networks (ANN).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</a:pP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  <a:p>
            <a:pPr marL="581660" algn="just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3"/>
          <p:cNvSpPr>
            <a:spLocks noGrp="1"/>
          </p:cNvSpPr>
          <p:nvPr>
            <p:ph type="ctrTitle"/>
          </p:nvPr>
        </p:nvSpPr>
        <p:spPr>
          <a:xfrm>
            <a:off x="714348" y="332656"/>
            <a:ext cx="7674076" cy="830110"/>
          </a:xfrm>
        </p:spPr>
        <p:txBody>
          <a:bodyPr>
            <a:noAutofit/>
          </a:bodyPr>
          <a:lstStyle/>
          <a:p>
            <a:pPr marL="457200" lvl="0" defTabSz="457200">
              <a:spcBef>
                <a:spcPts val="0"/>
              </a:spcBef>
              <a:buNone/>
            </a:pPr>
            <a:r>
              <a:rPr lang="en-IN" sz="3200" dirty="0">
                <a:solidFill>
                  <a:srgbClr val="FF0000"/>
                </a:solidFill>
                <a:latin typeface="Georgia" panose="02040502050405020303" pitchFamily="18" charset="0"/>
              </a:rPr>
              <a:t>Decision-Tree-Algorithm</a:t>
            </a:r>
            <a:endParaRPr lang="en-US" sz="3200" dirty="0">
              <a:solidFill>
                <a:srgbClr val="FF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68760"/>
            <a:ext cx="7674076" cy="558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33BBF-5CFF-3182-4733-549D50D0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5" y="980728"/>
            <a:ext cx="7942935" cy="545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8B136-A7B2-E456-9F8B-4171829473FA}"/>
              </a:ext>
            </a:extLst>
          </p:cNvPr>
          <p:cNvSpPr txBox="1"/>
          <p:nvPr/>
        </p:nvSpPr>
        <p:spPr>
          <a:xfrm>
            <a:off x="683568" y="260648"/>
            <a:ext cx="7704856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Random Forest Algorithm</a:t>
            </a:r>
          </a:p>
        </p:txBody>
      </p:sp>
    </p:spTree>
    <p:extLst>
      <p:ext uri="{BB962C8B-B14F-4D97-AF65-F5344CB8AC3E}">
        <p14:creationId xmlns:p14="http://schemas.microsoft.com/office/powerpoint/2010/main" val="19706110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1823</TotalTime>
  <Words>1037</Words>
  <Application>Microsoft Office PowerPoint</Application>
  <PresentationFormat>On-screen Show (4:3)</PresentationFormat>
  <Paragraphs>127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Algerian</vt:lpstr>
      <vt:lpstr>Arial</vt:lpstr>
      <vt:lpstr>Calibri</vt:lpstr>
      <vt:lpstr>Century Gothic</vt:lpstr>
      <vt:lpstr>Georgia</vt:lpstr>
      <vt:lpstr>Gill Sans MT</vt:lpstr>
      <vt:lpstr>Symbol</vt:lpstr>
      <vt:lpstr>Times New Roman</vt:lpstr>
      <vt:lpstr>Verdana</vt:lpstr>
      <vt:lpstr>Wingdings</vt:lpstr>
      <vt:lpstr>Parcel</vt:lpstr>
      <vt:lpstr>DECODING AUDOLOGY DATA</vt:lpstr>
      <vt:lpstr>INDEX</vt:lpstr>
      <vt:lpstr>PowerPoint Presentation</vt:lpstr>
      <vt:lpstr>1. INTRODUCTION</vt:lpstr>
      <vt:lpstr>Problem Definition</vt:lpstr>
      <vt:lpstr>2.Methodology</vt:lpstr>
      <vt:lpstr>CLASSIFICATION</vt:lpstr>
      <vt:lpstr>Decision-Tree-Algorithm</vt:lpstr>
      <vt:lpstr>PowerPoint Presentation</vt:lpstr>
      <vt:lpstr>PowerPoint Presentation</vt:lpstr>
      <vt:lpstr>3.Orange Tool</vt:lpstr>
      <vt:lpstr>Data Set Description</vt:lpstr>
      <vt:lpstr>PowerPoint Presentation</vt:lpstr>
      <vt:lpstr>PRE PROCESSING TECHNIQUES</vt:lpstr>
      <vt:lpstr>DATA CLEANING</vt:lpstr>
      <vt:lpstr>PowerPoint Presentation</vt:lpstr>
      <vt:lpstr>PowerPoint Presentation</vt:lpstr>
      <vt:lpstr>PowerPoint Presentation</vt:lpstr>
      <vt:lpstr>DATA TRANSFORMATION</vt:lpstr>
      <vt:lpstr>FEATURE SELECTION</vt:lpstr>
      <vt:lpstr>PowerPoint Presentation</vt:lpstr>
      <vt:lpstr>Cofusion matrix</vt:lpstr>
      <vt:lpstr>PowerPoint Presentation</vt:lpstr>
      <vt:lpstr>Result</vt:lpstr>
      <vt:lpstr>5.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</dc:creator>
  <cp:lastModifiedBy>Lakshmi Likitha</cp:lastModifiedBy>
  <cp:revision>25</cp:revision>
  <dcterms:created xsi:type="dcterms:W3CDTF">2021-05-13T16:30:44Z</dcterms:created>
  <dcterms:modified xsi:type="dcterms:W3CDTF">2024-05-08T04:43:52Z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8502a0846e7b4bf0b70c29e9ced627d1</vt:lpwstr>
  </property>
</Properties>
</file>