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1"/>
  </p:sldMasterIdLst>
  <p:notesMasterIdLst>
    <p:notesMasterId r:id="rId54"/>
  </p:notesMasterIdLst>
  <p:handoutMasterIdLst>
    <p:handoutMasterId r:id="rId55"/>
  </p:handoutMasterIdLst>
  <p:sldIdLst>
    <p:sldId id="662" r:id="rId42"/>
    <p:sldId id="693" r:id="rId43"/>
    <p:sldId id="696" r:id="rId44"/>
    <p:sldId id="515" r:id="rId45"/>
    <p:sldId id="699" r:id="rId46"/>
    <p:sldId id="702" r:id="rId47"/>
    <p:sldId id="701" r:id="rId48"/>
    <p:sldId id="704" r:id="rId49"/>
    <p:sldId id="685" r:id="rId50"/>
    <p:sldId id="705" r:id="rId51"/>
    <p:sldId id="692" r:id="rId52"/>
    <p:sldId id="663" r:id="rId53"/>
  </p:sldIdLst>
  <p:sldSz cx="9144000" cy="6858000" type="screen4x3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BDC0AF-0811-4A6F-9EF2-F9385311BE9E}">
          <p14:sldIdLst>
            <p14:sldId id="662"/>
            <p14:sldId id="693"/>
            <p14:sldId id="696"/>
            <p14:sldId id="515"/>
            <p14:sldId id="699"/>
            <p14:sldId id="702"/>
            <p14:sldId id="701"/>
            <p14:sldId id="704"/>
          </p14:sldIdLst>
        </p14:section>
        <p14:section name="Untitled Section" id="{D00B8861-C8F4-49C1-8E47-F0E1F14AA0BC}">
          <p14:sldIdLst>
            <p14:sldId id="685"/>
            <p14:sldId id="705"/>
            <p14:sldId id="692"/>
            <p14:sldId id="6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2D050"/>
    <a:srgbClr val="ED7D31"/>
    <a:srgbClr val="0066FF"/>
    <a:srgbClr val="CF3B3E"/>
    <a:srgbClr val="829A50"/>
    <a:srgbClr val="3399FF"/>
    <a:srgbClr val="4AB2D4"/>
    <a:srgbClr val="3366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7044" autoAdjust="0"/>
  </p:normalViewPr>
  <p:slideViewPr>
    <p:cSldViewPr snapToGrid="0">
      <p:cViewPr varScale="1">
        <p:scale>
          <a:sx n="88" d="100"/>
          <a:sy n="88" d="100"/>
        </p:scale>
        <p:origin x="9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1.xml"/><Relationship Id="rId47" Type="http://schemas.openxmlformats.org/officeDocument/2006/relationships/slide" Target="slides/slide6.xml"/><Relationship Id="rId50" Type="http://schemas.openxmlformats.org/officeDocument/2006/relationships/slide" Target="slides/slide9.xml"/><Relationship Id="rId55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5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Master" Target="slideMasters/slideMaster1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4.xml"/><Relationship Id="rId53" Type="http://schemas.openxmlformats.org/officeDocument/2006/relationships/slide" Target="slides/slide12.xml"/><Relationship Id="rId58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8.xml"/><Relationship Id="rId57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3.xml"/><Relationship Id="rId52" Type="http://schemas.openxmlformats.org/officeDocument/2006/relationships/slide" Target="slides/slide11.xml"/><Relationship Id="rId60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2.xml"/><Relationship Id="rId48" Type="http://schemas.openxmlformats.org/officeDocument/2006/relationships/slide" Target="slides/slide7.xml"/><Relationship Id="rId56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0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55" tIns="46678" rIns="93355" bIns="4667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55" tIns="46678" rIns="93355" bIns="46678" rtlCol="0"/>
          <a:lstStyle>
            <a:lvl1pPr algn="r">
              <a:defRPr sz="1300"/>
            </a:lvl1pPr>
          </a:lstStyle>
          <a:p>
            <a:fld id="{B1F21C84-2CFD-4E48-B8C3-DD13E11A1CAC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7230"/>
          </a:xfrm>
          <a:prstGeom prst="rect">
            <a:avLst/>
          </a:prstGeom>
        </p:spPr>
        <p:txBody>
          <a:bodyPr vert="horz" lIns="93355" tIns="46678" rIns="93355" bIns="4667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7230"/>
          </a:xfrm>
          <a:prstGeom prst="rect">
            <a:avLst/>
          </a:prstGeom>
        </p:spPr>
        <p:txBody>
          <a:bodyPr vert="horz" lIns="93355" tIns="46678" rIns="93355" bIns="46678" rtlCol="0" anchor="b"/>
          <a:lstStyle>
            <a:lvl1pPr algn="r">
              <a:defRPr sz="1300"/>
            </a:lvl1pPr>
          </a:lstStyle>
          <a:p>
            <a:fld id="{C7C72D21-6639-4A85-993B-97FA60254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55" tIns="46678" rIns="93355" bIns="4667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55" tIns="46678" rIns="93355" bIns="46678" rtlCol="0"/>
          <a:lstStyle>
            <a:lvl1pPr algn="r">
              <a:defRPr sz="1300"/>
            </a:lvl1pPr>
          </a:lstStyle>
          <a:p>
            <a:fld id="{BA865F14-2ABE-4E6E-A8A0-357FD2A39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55" tIns="46678" rIns="93355" bIns="466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9"/>
          </a:xfrm>
          <a:prstGeom prst="rect">
            <a:avLst/>
          </a:prstGeom>
        </p:spPr>
        <p:txBody>
          <a:bodyPr vert="horz" lIns="93355" tIns="46678" rIns="93355" bIns="466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7230"/>
          </a:xfrm>
          <a:prstGeom prst="rect">
            <a:avLst/>
          </a:prstGeom>
        </p:spPr>
        <p:txBody>
          <a:bodyPr vert="horz" lIns="93355" tIns="46678" rIns="93355" bIns="4667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7230"/>
          </a:xfrm>
          <a:prstGeom prst="rect">
            <a:avLst/>
          </a:prstGeom>
        </p:spPr>
        <p:txBody>
          <a:bodyPr vert="horz" lIns="93355" tIns="46678" rIns="93355" bIns="46678" rtlCol="0" anchor="b"/>
          <a:lstStyle>
            <a:lvl1pPr algn="r">
              <a:defRPr sz="1300"/>
            </a:lvl1pPr>
          </a:lstStyle>
          <a:p>
            <a:fld id="{C3605659-419A-4671-9360-739CC251B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2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</a:t>
            </a:r>
          </a:p>
          <a:p>
            <a:endParaRPr lang="en-US" dirty="0"/>
          </a:p>
          <a:p>
            <a:r>
              <a:rPr lang="en-US" dirty="0"/>
              <a:t>My Practicum topic is Customer </a:t>
            </a:r>
            <a:r>
              <a:rPr lang="en-US" dirty="0" err="1"/>
              <a:t>Behaviour</a:t>
            </a:r>
            <a:r>
              <a:rPr lang="en-US" dirty="0"/>
              <a:t> Simulation using ABM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5659-419A-4671-9360-739CC251B2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9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91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3128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5659-419A-4671-9360-739CC251B2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1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spcBef>
                <a:spcPts val="483"/>
              </a:spcBef>
              <a:buFont typeface="Arial" panose="020B0604020202020204" pitchFamily="34" charset="0"/>
              <a:buNone/>
            </a:pP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5659-419A-4671-9360-739CC251B2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91000" cy="31432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just" defTabSz="8831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just" defTabSz="8831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Definitions</a:t>
                </a:r>
              </a:p>
              <a:p>
                <a:pPr marL="0" marR="0" indent="0" algn="just" defTabSz="8831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Two Linear Variable Differential Transformers – LVDTs are used to measure the axial displacement,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∆𝐿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in opposite sides of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sample.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average axial displacement,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〖∆𝐿〗_𝑎𝑣𝑔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is calculated using Equation 17. The average axial strain,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𝜀_𝑎𝑥𝑖𝑎𝑙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is calculated by dividing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〖∆𝐿〗_𝑎𝑣𝑔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by the initial length of the sample,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𝐿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according to Equation 18.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 17</a:t>
                </a:r>
                <a:endParaRPr lang="en-US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〖∆L〗_avg=(〖∆L〗_LVDT1+〖∆L〗_LVDT2)/2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</a:t>
                </a:r>
              </a:p>
              <a:p>
                <a:r>
                  <a:rPr lang="en-US" sz="1200" b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 18</a:t>
                </a:r>
                <a:endParaRPr lang="en-US" sz="1200" b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ε_axial=〖∆L〗_avg/L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</a:p>
              <a:p>
                <a:endParaRPr lang="en-US" sz="1200" b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roller chain and a third LVDT are mounted around the jacketed sample to measure its perimeter change.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average radial displacement,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〖∆𝑟〗_𝑎𝑣𝑔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is calculated as a function of the measured change in the perimeter,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∆𝑝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length of the chain,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𝐿_𝑐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chain rollers radius,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and the initial diameter of the sample,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according to Equation 19. The average lateral strain,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𝜀_𝑙𝑎𝑡𝑒𝑟𝑎𝑙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is calculated by diving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〖∆𝑟〗_𝑎𝑣𝑔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by the initial radius of the sample,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according to Equation 20.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 19</a:t>
                </a:r>
                <a:endParaRPr lang="en-US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〖∆r〗_avg=π∆p/(sin(π−L_c/(D+2R))+(L_c/(D+2R))cos(π−L_c/(D+2R)) 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 20</a:t>
                </a:r>
                <a:endParaRPr lang="en-US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ε_lateral=〖∆r〗_avg/0.5r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b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volumetric strain is calculated a function of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𝜀_𝑎𝑥𝑖𝑎𝑙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𝜀_𝑙𝑎𝑡𝑒𝑟𝑎𝑙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according to Equation 21.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 21</a:t>
                </a:r>
                <a:endParaRPr lang="en-US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ε_vol=ε_axial+2ε_lateral</a:t>
                </a:r>
                <a:endPara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5659-419A-4671-9360-739CC251B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 got motivation for this study from the situation of students….</a:t>
            </a:r>
          </a:p>
          <a:p>
            <a:pPr marL="228600" indent="-228600">
              <a:buAutoNum type="arabicPeriod"/>
            </a:pPr>
            <a:r>
              <a:rPr lang="en-US" dirty="0"/>
              <a:t>There is kind of  more supply than demand and apartments are giving many offers to get as many leases as possible. You can see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From last two years, I have been observing the pricing strategies followed by apartment complexes and thought of making ABM to understand the behavior of the market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Objectives of the study is to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5659-419A-4671-9360-739CC251B2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8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91000" cy="31432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marR="0" indent="-228600" algn="just" defTabSz="8831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sz="1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customer population is characterized by </a:t>
                </a:r>
              </a:p>
              <a:p>
                <a:pPr marL="228600" marR="0" indent="-228600" algn="just" defTabSz="8831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sz="1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marR="0" indent="-228600" algn="just" defTabSz="8831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sz="1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When the marketing period starts customer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just" defTabSz="8831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Definitions</a:t>
                </a:r>
              </a:p>
              <a:p>
                <a:pPr marL="0" marR="0" indent="0" algn="just" defTabSz="8831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Two Linear Variable Differential Transformers – LVDTs are used to measure the axial displacement,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∆𝐿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in opposite sides of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sample.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average axial displacement,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〖∆𝐿〗_𝑎𝑣𝑔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is calculated using Equation 17. The average axial strain,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𝜀_𝑎𝑥𝑖𝑎𝑙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is calculated by dividing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〖∆𝐿〗_𝑎𝑣𝑔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by the initial length of the sample,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𝐿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according to Equation 18.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 17</a:t>
                </a:r>
                <a:endParaRPr lang="en-US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〖∆L〗_avg=(〖∆L〗_LVDT1+〖∆L〗_LVDT2)/2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</a:t>
                </a:r>
              </a:p>
              <a:p>
                <a:r>
                  <a:rPr lang="en-US" sz="1200" b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 18</a:t>
                </a:r>
                <a:endParaRPr lang="en-US" sz="1200" b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ε_axial=〖∆L〗_avg/L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</a:p>
              <a:p>
                <a:endParaRPr lang="en-US" sz="1200" b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roller chain and a third LVDT are mounted around the jacketed sample to measure its perimeter change.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average radial displacement,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〖∆𝑟〗_𝑎𝑣𝑔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is calculated as a function of the measured change in the perimeter,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∆𝑝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length of the chain,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𝐿_𝑐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chain rollers radius,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and the initial diameter of the sample,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according to Equation 19. The average lateral strain,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𝜀_𝑙𝑎𝑡𝑒𝑟𝑎𝑙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is calculated by diving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〖∆𝑟〗_𝑎𝑣𝑔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by the initial radius of the sample,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according to Equation 20.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 19</a:t>
                </a:r>
                <a:endParaRPr lang="en-US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〖∆r〗_avg=π∆p/(sin(π−L_c/(D+2R))+(L_c/(D+2R))cos(π−L_c/(D+2R)) 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 20</a:t>
                </a:r>
                <a:endParaRPr lang="en-US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ε_lateral=〖∆r〗_avg/0.5r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b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volumetric strain is calculated a function of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𝜀_𝑎𝑥𝑖𝑎𝑙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𝜀_𝑙𝑎𝑡𝑒𝑟𝑎𝑙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according to Equation 21.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Equation 21</a:t>
                </a:r>
                <a:endParaRPr lang="en-US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ε_vol=ε_axial+2ε_lateral</a:t>
                </a:r>
                <a:endPara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5659-419A-4671-9360-739CC251B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0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91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The pricing strategy of vendors is governed by two factors.</a:t>
            </a:r>
          </a:p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a) One is Starting Price Factor which relates rent at the start of marketing season to base rend.</a:t>
            </a:r>
          </a:p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b) Another factor governing pricing strategy is Target Fraction. </a:t>
            </a:r>
          </a:p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Vendors can distribute the number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leases they have evenly among marketing phases.</a:t>
            </a:r>
          </a:p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 if they want to go aggressive they can target to fill all the leases by mid of marketing season</a:t>
            </a:r>
          </a:p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Target fraction will be one if the vendors target to sign</a:t>
            </a:r>
          </a:p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5. At each phase if the occupancy is more than the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0181A-0ADF-4755-8857-C1AFDB5F4E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91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the base case both Starting Price Factor and Target fraction are kept 1</a:t>
            </a:r>
          </a:p>
          <a:p>
            <a:pPr marL="228600" marR="0" indent="-22860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indent="-22860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question is weather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0181A-0ADF-4755-8857-C1AFDB5F4E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6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91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0181A-0ADF-4755-8857-C1AFDB5F4E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91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0181A-0ADF-4755-8857-C1AFDB5F4E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91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33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0181A-0ADF-4755-8857-C1AFDB5F4E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0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91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3128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5659-419A-4671-9360-739CC251B2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AE8-A37A-4981-916B-6ECDCBEC6954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78B0-EC4D-498A-9E23-45EAD4C335E1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7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A2FD-BD80-4EC1-B096-74F47F70223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6278-6444-4E6B-A1A3-E8EFFEE1CDE8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1EDD-DF45-460E-AAC1-C4D1A5437B3E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8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608F-1460-47A0-92ED-66913F6EE2A0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B3B-66C0-4EB3-82C9-31D520D777D1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8C3D-816D-49FF-9D8F-4AA681ABA61F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56E-4ACD-4491-AE0E-8B35FFCBF9D2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3423-7957-4A86-9485-83141218CDEC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3D8D-A827-47E1-8E3A-EEA592D7CADE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C352-0DB1-4E55-9D69-5AFA5FB327A3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74A23-FD4A-444A-90B1-E83ADA70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847" y="969720"/>
            <a:ext cx="472711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rgbClr val="7B0C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Customer Behavior Simulation </a:t>
            </a:r>
          </a:p>
          <a:p>
            <a:pPr algn="ctr"/>
            <a:r>
              <a:rPr lang="en-US" sz="2400" b="1" dirty="0">
                <a:solidFill>
                  <a:srgbClr val="7B0C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with</a:t>
            </a:r>
          </a:p>
          <a:p>
            <a:pPr algn="ctr"/>
            <a:r>
              <a:rPr lang="en-US" sz="2400" b="1" dirty="0">
                <a:solidFill>
                  <a:srgbClr val="7B0C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Agent Based Modelling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6177" y="4735343"/>
            <a:ext cx="43232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7B0C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Gowtham Talluru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7B0C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Advisor: Dr. Charles Nicholson</a:t>
            </a:r>
          </a:p>
          <a:p>
            <a:pPr algn="ctr"/>
            <a:endParaRPr lang="en-US" sz="2400" dirty="0">
              <a:solidFill>
                <a:srgbClr val="7B0C0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464772-26B9-401C-AEC9-0DFE8478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07" y="59865"/>
            <a:ext cx="710617" cy="909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1DBDF8-233D-46E3-832E-53D5585354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" y="2701066"/>
            <a:ext cx="4292378" cy="28136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16F614-4FE8-45EA-8DBC-804ECDD050AD}"/>
              </a:ext>
            </a:extLst>
          </p:cNvPr>
          <p:cNvSpPr/>
          <p:nvPr/>
        </p:nvSpPr>
        <p:spPr>
          <a:xfrm>
            <a:off x="4639112" y="2701066"/>
            <a:ext cx="4197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7B0C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DSA 5900</a:t>
            </a:r>
          </a:p>
          <a:p>
            <a:pPr algn="ctr"/>
            <a:r>
              <a:rPr lang="en-US" sz="2400" dirty="0">
                <a:solidFill>
                  <a:srgbClr val="7B0C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Professional Practice</a:t>
            </a:r>
          </a:p>
          <a:p>
            <a:pPr algn="ctr"/>
            <a:r>
              <a:rPr lang="en-US" sz="2400" dirty="0">
                <a:solidFill>
                  <a:srgbClr val="7B0C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(1 Credit)</a:t>
            </a:r>
            <a:endParaRPr lang="en-US" sz="2000" dirty="0">
              <a:solidFill>
                <a:srgbClr val="7B0C0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1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3566" y="2163338"/>
            <a:ext cx="5403085" cy="1863393"/>
            <a:chOff x="2699330" y="4833512"/>
            <a:chExt cx="5403083" cy="1863394"/>
          </a:xfrm>
        </p:grpSpPr>
        <p:sp>
          <p:nvSpPr>
            <p:cNvPr id="9" name="TextBox 8"/>
            <p:cNvSpPr txBox="1"/>
            <p:nvPr/>
          </p:nvSpPr>
          <p:spPr>
            <a:xfrm>
              <a:off x="2699330" y="4833512"/>
              <a:ext cx="468910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68142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QUESTIONS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89777" y="5588910"/>
              <a:ext cx="401263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68142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ANSWERS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8590" y="5734432"/>
              <a:ext cx="463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5D0D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56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457950" y="6355051"/>
            <a:ext cx="2057400" cy="365125"/>
          </a:xfrm>
        </p:spPr>
        <p:txBody>
          <a:bodyPr/>
          <a:lstStyle/>
          <a:p>
            <a:fld id="{BDA74A23-FD4A-444A-90B1-E83ADA70747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2360" y="72011"/>
            <a:ext cx="4132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Customer Attributes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094" y="125770"/>
            <a:ext cx="678788" cy="869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EEFA2E-95A5-4A8A-B83A-879D2FDB22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38"/>
          <a:stretch/>
        </p:blipFill>
        <p:spPr>
          <a:xfrm>
            <a:off x="707330" y="1097096"/>
            <a:ext cx="5882940" cy="49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5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-19802" y="-68586"/>
            <a:ext cx="3607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Vendor Attributes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EE040D-0915-4A48-8695-A6369249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76" y="1024101"/>
            <a:ext cx="6394878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9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521A5-0803-496F-87B0-D7EA7892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D8D9C-246D-4408-B89F-6C1B5028B5C6}"/>
              </a:ext>
            </a:extLst>
          </p:cNvPr>
          <p:cNvSpPr/>
          <p:nvPr/>
        </p:nvSpPr>
        <p:spPr>
          <a:xfrm>
            <a:off x="212349" y="454030"/>
            <a:ext cx="8438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</a:rPr>
              <a:t>Motivation</a:t>
            </a:r>
          </a:p>
        </p:txBody>
      </p:sp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7F3598B-E3CB-4CCF-A90C-3401A607AE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6"/>
          <a:stretch/>
        </p:blipFill>
        <p:spPr>
          <a:xfrm>
            <a:off x="5286559" y="1297138"/>
            <a:ext cx="1954387" cy="2307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0CB0F6-6A60-4C3F-AC6F-6A292D5BD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93825">
            <a:off x="7491094" y="1246041"/>
            <a:ext cx="1304155" cy="1469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A20C09-6680-4E50-BDA3-813BBDF5E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883" y="5039586"/>
            <a:ext cx="1316767" cy="13167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24B58C-2658-4DE5-AE16-E8D66CF3D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2146" y="3669553"/>
            <a:ext cx="1798938" cy="1197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9BD48A-6798-435B-9C71-21F45A6CE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687" y="3181218"/>
            <a:ext cx="1835313" cy="211686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706E87-0755-46D1-BED1-9149B38915E5}"/>
              </a:ext>
            </a:extLst>
          </p:cNvPr>
          <p:cNvSpPr txBox="1">
            <a:spLocks/>
          </p:cNvSpPr>
          <p:nvPr/>
        </p:nvSpPr>
        <p:spPr>
          <a:xfrm>
            <a:off x="212349" y="1288254"/>
            <a:ext cx="4928062" cy="4633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Simulate the behavior of tenants (Customers) and Landlords (Vendors) during marketing period using Agent Based Modelling.</a:t>
            </a:r>
          </a:p>
          <a:p>
            <a:pPr marL="457200" indent="-457200" algn="just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Understand the behavior of market in various Demand and Supply scenarios.</a:t>
            </a:r>
          </a:p>
          <a:p>
            <a:pPr marL="457200" indent="-457200" algn="just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Identify better pricing strategies for Landlords</a:t>
            </a:r>
          </a:p>
          <a:p>
            <a:pPr marL="457200" indent="-457200" algn="l">
              <a:lnSpc>
                <a:spcPct val="100000"/>
              </a:lnSpc>
              <a:buClr>
                <a:srgbClr val="C00000"/>
              </a:buClr>
              <a:buFont typeface="+mj-lt"/>
              <a:buAutoNum type="arabicPeriod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-19802" y="-68586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Agent Based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6B989-9EFE-45C4-A835-BA0335221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24"/>
          <a:stretch/>
        </p:blipFill>
        <p:spPr>
          <a:xfrm>
            <a:off x="30851" y="622416"/>
            <a:ext cx="3990113" cy="350803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B870B-CA8C-4AFB-A7FC-82E0307AB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56"/>
          <a:stretch/>
        </p:blipFill>
        <p:spPr>
          <a:xfrm>
            <a:off x="5488759" y="695271"/>
            <a:ext cx="3632274" cy="28782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0AC721B-DBA0-4FF5-86D6-4E211B1F44C5}"/>
                  </a:ext>
                </a:extLst>
              </p:cNvPr>
              <p:cNvSpPr/>
              <p:nvPr/>
            </p:nvSpPr>
            <p:spPr>
              <a:xfrm>
                <a:off x="3875859" y="913995"/>
                <a:ext cx="1802979" cy="479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𝒏𝑿𝒎</m:t>
                          </m:r>
                        </m:sub>
                      </m:sSub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𝑽𝒏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0AC721B-DBA0-4FF5-86D6-4E211B1F4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859" y="913995"/>
                <a:ext cx="1802979" cy="479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028919-DA72-4BF3-8730-ECEB53BE31EE}"/>
                  </a:ext>
                </a:extLst>
              </p:cNvPr>
              <p:cNvSpPr/>
              <p:nvPr/>
            </p:nvSpPr>
            <p:spPr>
              <a:xfrm>
                <a:off x="4039469" y="1933901"/>
                <a:ext cx="1385502" cy="831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𝒄𝒂𝒎𝒑𝒂𝒊𝒈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028919-DA72-4BF3-8730-ECEB53BE3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469" y="1933901"/>
                <a:ext cx="1385502" cy="8319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B3B5CE-A861-4DA1-8539-0AC92A4C92F8}"/>
                  </a:ext>
                </a:extLst>
              </p:cNvPr>
              <p:cNvSpPr/>
              <p:nvPr/>
            </p:nvSpPr>
            <p:spPr>
              <a:xfrm>
                <a:off x="4059323" y="3095468"/>
                <a:ext cx="1384803" cy="663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𝐑𝐞𝐧𝐭</m:t>
                      </m:r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𝐑𝐚𝐭𝐢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sub>
                      </m:sSub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𝐂𝐮𝐬</m:t>
                          </m:r>
                          <m:r>
                            <a:rPr lang="en-US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𝐑𝐞𝐧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𝐕𝐞𝐧</m:t>
                          </m:r>
                          <m:r>
                            <a:rPr lang="en-US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𝐑𝐞𝐧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B3B5CE-A861-4DA1-8539-0AC92A4C9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23" y="3095468"/>
                <a:ext cx="1384803" cy="6631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8058E42-48A3-4A2B-9291-AC5823061802}"/>
              </a:ext>
            </a:extLst>
          </p:cNvPr>
          <p:cNvSpPr/>
          <p:nvPr/>
        </p:nvSpPr>
        <p:spPr>
          <a:xfrm>
            <a:off x="200348" y="5182140"/>
            <a:ext cx="3924672" cy="2180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E69F3-9961-4DA7-A360-AFE987395077}"/>
              </a:ext>
            </a:extLst>
          </p:cNvPr>
          <p:cNvSpPr/>
          <p:nvPr/>
        </p:nvSpPr>
        <p:spPr>
          <a:xfrm>
            <a:off x="4144579" y="5182140"/>
            <a:ext cx="3384805" cy="2180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921BB-742D-4D06-8900-CF1371FBBE33}"/>
              </a:ext>
            </a:extLst>
          </p:cNvPr>
          <p:cNvSpPr/>
          <p:nvPr/>
        </p:nvSpPr>
        <p:spPr>
          <a:xfrm>
            <a:off x="7529384" y="5182140"/>
            <a:ext cx="996778" cy="218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D66522-A5B1-4D2F-AAB9-D3FF2B6098AF}"/>
              </a:ext>
            </a:extLst>
          </p:cNvPr>
          <p:cNvCxnSpPr>
            <a:cxnSpLocks/>
          </p:cNvCxnSpPr>
          <p:nvPr/>
        </p:nvCxnSpPr>
        <p:spPr>
          <a:xfrm>
            <a:off x="197219" y="4605491"/>
            <a:ext cx="0" cy="794091"/>
          </a:xfrm>
          <a:prstGeom prst="line">
            <a:avLst/>
          </a:prstGeom>
          <a:ln w="12700" cap="rnd">
            <a:solidFill>
              <a:schemeClr val="tx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BE52DE-0E2F-4E8F-85E9-8B05FFAF9A02}"/>
              </a:ext>
            </a:extLst>
          </p:cNvPr>
          <p:cNvSpPr txBox="1"/>
          <p:nvPr/>
        </p:nvSpPr>
        <p:spPr>
          <a:xfrm>
            <a:off x="167395" y="4532712"/>
            <a:ext cx="320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Marketing period start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869A47-AB72-4028-954A-72BA27CE8DE5}"/>
              </a:ext>
            </a:extLst>
          </p:cNvPr>
          <p:cNvCxnSpPr>
            <a:cxnSpLocks/>
          </p:cNvCxnSpPr>
          <p:nvPr/>
        </p:nvCxnSpPr>
        <p:spPr>
          <a:xfrm>
            <a:off x="4134799" y="4757612"/>
            <a:ext cx="1" cy="641970"/>
          </a:xfrm>
          <a:prstGeom prst="line">
            <a:avLst/>
          </a:prstGeom>
          <a:ln w="12700" cap="rnd">
            <a:solidFill>
              <a:schemeClr val="tx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C44EA-9FD0-434B-92F6-740FAC2D5621}"/>
              </a:ext>
            </a:extLst>
          </p:cNvPr>
          <p:cNvSpPr/>
          <p:nvPr/>
        </p:nvSpPr>
        <p:spPr>
          <a:xfrm>
            <a:off x="4094171" y="4763660"/>
            <a:ext cx="184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200" b="1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Customer becomes Active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342E9-86CE-4E17-A8AB-C4FE89123E8D}"/>
              </a:ext>
            </a:extLst>
          </p:cNvPr>
          <p:cNvCxnSpPr>
            <a:cxnSpLocks/>
          </p:cNvCxnSpPr>
          <p:nvPr/>
        </p:nvCxnSpPr>
        <p:spPr>
          <a:xfrm>
            <a:off x="7529383" y="4987864"/>
            <a:ext cx="1" cy="411879"/>
          </a:xfrm>
          <a:prstGeom prst="line">
            <a:avLst/>
          </a:prstGeom>
          <a:ln w="12700" cap="rnd">
            <a:solidFill>
              <a:schemeClr val="tx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340090E-216C-498B-A8CB-9ED0334B2F40}"/>
              </a:ext>
            </a:extLst>
          </p:cNvPr>
          <p:cNvSpPr/>
          <p:nvPr/>
        </p:nvSpPr>
        <p:spPr>
          <a:xfrm>
            <a:off x="7486651" y="4763467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200" b="1" dirty="0">
              <a:solidFill>
                <a:srgbClr val="ED7D3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Critical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6A88B0-89C4-4EF7-B0DE-D7E08D3752FD}"/>
              </a:ext>
            </a:extLst>
          </p:cNvPr>
          <p:cNvSpPr/>
          <p:nvPr/>
        </p:nvSpPr>
        <p:spPr>
          <a:xfrm>
            <a:off x="150919" y="4763468"/>
            <a:ext cx="1314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200" b="1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Customer Passive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8BA277-93BD-43D2-9F0F-6E87F76FA32B}"/>
              </a:ext>
            </a:extLst>
          </p:cNvPr>
          <p:cNvGrpSpPr/>
          <p:nvPr/>
        </p:nvGrpSpPr>
        <p:grpSpPr>
          <a:xfrm>
            <a:off x="145016" y="5430490"/>
            <a:ext cx="3509614" cy="682634"/>
            <a:chOff x="145016" y="5187209"/>
            <a:chExt cx="3509614" cy="682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E31A0FB-9BB9-4BD6-B950-054756FD586C}"/>
                    </a:ext>
                  </a:extLst>
                </p:cNvPr>
                <p:cNvSpPr/>
                <p:nvPr/>
              </p:nvSpPr>
              <p:spPr>
                <a:xfrm>
                  <a:off x="145016" y="5187209"/>
                  <a:ext cx="1429237" cy="3011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3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sz="13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3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sz="13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𝐭𝐡𝐫𝐞𝐬𝐡𝐨𝐥𝐝</m:t>
                            </m:r>
                          </m:sub>
                        </m:sSub>
                      </m:oMath>
                    </m:oMathPara>
                  </a14:m>
                  <a:endParaRPr lang="en-US" sz="13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E31A0FB-9BB9-4BD6-B950-054756FD58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16" y="5187209"/>
                  <a:ext cx="1429237" cy="3011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E42E913-441F-4E57-84A7-C8962A2BC11D}"/>
                    </a:ext>
                  </a:extLst>
                </p:cNvPr>
                <p:cNvSpPr/>
                <p:nvPr/>
              </p:nvSpPr>
              <p:spPr>
                <a:xfrm>
                  <a:off x="153946" y="5568670"/>
                  <a:ext cx="1456553" cy="3011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3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3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3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sz="13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3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13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𝐭𝐡𝐫𝐞𝐬𝐡𝐨𝐥𝐝</m:t>
                            </m:r>
                          </m:sub>
                        </m:sSub>
                      </m:oMath>
                    </m:oMathPara>
                  </a14:m>
                  <a:endParaRPr lang="en-US" sz="13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E42E913-441F-4E57-84A7-C8962A2BC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46" y="5568670"/>
                  <a:ext cx="1456553" cy="3011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C8FA1A1-4752-4B25-9A70-C2B22029C0E5}"/>
                    </a:ext>
                  </a:extLst>
                </p:cNvPr>
                <p:cNvSpPr/>
                <p:nvPr/>
              </p:nvSpPr>
              <p:spPr>
                <a:xfrm>
                  <a:off x="1449411" y="5212608"/>
                  <a:ext cx="2205219" cy="5012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𝐑𝐞𝐧𝐭</m:t>
                        </m:r>
                        <m:r>
                          <a:rPr lang="en-US" sz="1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𝑹𝒂𝒕𝒊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2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𝐭𝐡𝐫𝐞𝐬𝐡𝐨𝐥𝐝</m:t>
                            </m:r>
                          </m:sub>
                        </m:sSub>
                      </m:oMath>
                    </m:oMathPara>
                  </a14:m>
                  <a:endParaRPr lang="en-US" sz="1200" b="1" i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C8FA1A1-4752-4B25-9A70-C2B22029C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411" y="5212608"/>
                  <a:ext cx="2205219" cy="50122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F14891-5D38-4A06-B43E-3151877C3082}"/>
                  </a:ext>
                </a:extLst>
              </p:cNvPr>
              <p:cNvSpPr/>
              <p:nvPr/>
            </p:nvSpPr>
            <p:spPr>
              <a:xfrm>
                <a:off x="4052981" y="5461863"/>
                <a:ext cx="4713483" cy="555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𝐓𝐨𝐭𝐚𝐥</m:t>
                      </m:r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𝐬𝐜𝐨𝐫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sub>
                      </m:sSub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𝐜𝐚𝐦𝐩𝐚𝐢𝐠</m:t>
                              </m:r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  <m:sub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𝛄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𝐬𝐨𝐜𝐢𝐚</m:t>
                              </m:r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𝐥</m:t>
                                  </m:r>
                                </m:e>
                                <m:sub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2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𝐑𝐞𝐧𝐭</m:t>
                              </m:r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𝐑𝐚𝐭𝐢</m:t>
                              </m:r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𝐨</m:t>
                                  </m:r>
                                </m:e>
                                <m:sub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𝛅</m:t>
                          </m:r>
                        </m:sup>
                      </m:sSup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F14891-5D38-4A06-B43E-3151877C3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981" y="5461863"/>
                <a:ext cx="4713483" cy="5555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 animBg="1"/>
      <p:bldP spid="11" grpId="0" animBg="1"/>
      <p:bldP spid="12" grpId="0" animBg="1"/>
      <p:bldP spid="15" grpId="0"/>
      <p:bldP spid="17" grpId="0"/>
      <p:bldP spid="23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12351" y="217667"/>
            <a:ext cx="350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Marketing Period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4CE262-C0DF-4156-9004-4D3407268CFC}"/>
              </a:ext>
            </a:extLst>
          </p:cNvPr>
          <p:cNvGrpSpPr/>
          <p:nvPr/>
        </p:nvGrpSpPr>
        <p:grpSpPr>
          <a:xfrm>
            <a:off x="854902" y="5092259"/>
            <a:ext cx="8031130" cy="594629"/>
            <a:chOff x="63580" y="3680190"/>
            <a:chExt cx="8031130" cy="594629"/>
          </a:xfrm>
        </p:grpSpPr>
        <p:sp>
          <p:nvSpPr>
            <p:cNvPr id="46" name="TextBox 45"/>
            <p:cNvSpPr txBox="1"/>
            <p:nvPr/>
          </p:nvSpPr>
          <p:spPr>
            <a:xfrm>
              <a:off x="63580" y="3966501"/>
              <a:ext cx="6742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 Narrow" panose="020B0606020202030204" pitchFamily="34" charset="0"/>
                </a:rPr>
                <a:t>1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7CD77D9-5A6F-4582-BBD3-54EC2C55B8CB}"/>
                </a:ext>
              </a:extLst>
            </p:cNvPr>
            <p:cNvGrpSpPr/>
            <p:nvPr/>
          </p:nvGrpSpPr>
          <p:grpSpPr>
            <a:xfrm>
              <a:off x="348629" y="3680190"/>
              <a:ext cx="7746081" cy="594629"/>
              <a:chOff x="348629" y="3680190"/>
              <a:chExt cx="7746081" cy="59462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8629" y="3726044"/>
                <a:ext cx="5829750" cy="2160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362656" y="3750429"/>
                <a:ext cx="0" cy="144779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440373" y="3750429"/>
                <a:ext cx="0" cy="144779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103258" y="3966500"/>
                <a:ext cx="67423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 Narrow" panose="020B0606020202030204" pitchFamily="34" charset="0"/>
                  </a:rPr>
                  <a:t>3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809375" y="3726044"/>
                <a:ext cx="0" cy="144779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472261" y="3966501"/>
                <a:ext cx="67423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 Narrow" panose="020B0606020202030204" pitchFamily="34" charset="0"/>
                  </a:rPr>
                  <a:t>4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6178381" y="3768651"/>
                <a:ext cx="0" cy="144779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92406" y="3680190"/>
                <a:ext cx="19023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 of Marketing Phases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1946467" y="3748289"/>
                <a:ext cx="0" cy="144779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608154" y="3982431"/>
                <a:ext cx="67423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 Narrow" panose="020B0606020202030204" pitchFamily="34" charset="0"/>
                  </a:rPr>
                  <a:t>2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C33FFCA-CA4F-4B3E-8AD5-02BD4B9BDF1B}"/>
                  </a:ext>
                </a:extLst>
              </p:cNvPr>
              <p:cNvSpPr txBox="1"/>
              <p:nvPr/>
            </p:nvSpPr>
            <p:spPr>
              <a:xfrm>
                <a:off x="5841264" y="3976535"/>
                <a:ext cx="67423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 Narrow" panose="020B0606020202030204" pitchFamily="34" charset="0"/>
                  </a:rPr>
                  <a:t>5</a:t>
                </a:r>
              </a:p>
            </p:txBody>
          </p:sp>
        </p:grpSp>
      </p:grp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AC7E473F-7CD2-4DF9-8599-74FA20FD0FB4}"/>
              </a:ext>
            </a:extLst>
          </p:cNvPr>
          <p:cNvSpPr/>
          <p:nvPr/>
        </p:nvSpPr>
        <p:spPr>
          <a:xfrm rot="5400000" flipH="1">
            <a:off x="520306" y="4443858"/>
            <a:ext cx="1248975" cy="45719"/>
          </a:xfrm>
          <a:prstGeom prst="rightArrow">
            <a:avLst/>
          </a:prstGeom>
          <a:ln cap="rnd"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45B0C4-1143-4A60-AECD-4264933F4DAA}"/>
                  </a:ext>
                </a:extLst>
              </p:cNvPr>
              <p:cNvSpPr/>
              <p:nvPr/>
            </p:nvSpPr>
            <p:spPr>
              <a:xfrm>
                <a:off x="1529132" y="4315735"/>
                <a:ext cx="5934642" cy="640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00" i="0" smtClean="0">
                          <a:latin typeface="Cambria Math" panose="02040503050406030204" pitchFamily="18" charset="0"/>
                        </a:rPr>
                        <m:t>Ren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300" i="0">
                              <a:latin typeface="Cambria Math" panose="02040503050406030204" pitchFamily="18" charset="0"/>
                            </a:rPr>
                            <m:t>phase</m:t>
                          </m:r>
                        </m:sub>
                      </m:sSub>
                      <m:r>
                        <a:rPr lang="en-US" sz="13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300" i="0">
                          <a:latin typeface="Cambria Math" panose="02040503050406030204" pitchFamily="18" charset="0"/>
                        </a:rPr>
                        <m:t>Ren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start</m:t>
                          </m:r>
                        </m:sub>
                      </m:sSub>
                      <m:r>
                        <a:rPr lang="en-US" sz="13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300" i="0">
                                  <a:latin typeface="Cambria Math" panose="02040503050406030204" pitchFamily="18" charset="0"/>
                                </a:rPr>
                                <m:t>Occupanc</m:t>
                              </m:r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300" i="0">
                                      <a:latin typeface="Cambria Math" panose="02040503050406030204" pitchFamily="18" charset="0"/>
                                    </a:rPr>
                                    <m:t>phase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300" b="0" i="0" smtClean="0">
                                      <a:latin typeface="Cambria Math" panose="02040503050406030204" pitchFamily="18" charset="0"/>
                                    </a:rPr>
                                    <m:t>Capacity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300" b="0" i="0" smtClean="0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  <m:r>
                                    <a:rPr lang="en-US" sz="13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300" b="0" i="0" smtClean="0">
                                      <a:latin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a:rPr lang="en-US" sz="13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300" b="0" i="0" smtClean="0">
                                      <a:latin typeface="Cambria Math" panose="02040503050406030204" pitchFamily="18" charset="0"/>
                                    </a:rPr>
                                    <m:t>Phases</m:t>
                                  </m:r>
                                </m:den>
                              </m:f>
                              <m:r>
                                <a:rPr lang="en-US" sz="1300" b="0" i="0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sz="13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𝐓𝐚𝐫𝐠𝐞𝐭</m:t>
                              </m:r>
                              <m:r>
                                <a:rPr lang="en-US" sz="13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3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𝐅𝐫𝐚𝐜𝐭𝐢𝐨𝐧</m:t>
                              </m:r>
                              <m:r>
                                <a:rPr lang="en-US" sz="13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3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45B0C4-1143-4A60-AECD-4264933F4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32" y="4315735"/>
                <a:ext cx="5934642" cy="640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3DE711-08F0-4EBD-988E-4DF82DA96287}"/>
                  </a:ext>
                </a:extLst>
              </p:cNvPr>
              <p:cNvSpPr/>
              <p:nvPr/>
            </p:nvSpPr>
            <p:spPr>
              <a:xfrm>
                <a:off x="-181233" y="3567743"/>
                <a:ext cx="5934642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00" i="0" smtClean="0">
                          <a:latin typeface="Cambria Math" panose="02040503050406030204" pitchFamily="18" charset="0"/>
                        </a:rPr>
                        <m:t>Ren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start</m:t>
                          </m:r>
                        </m:sub>
                      </m:sSub>
                      <m:r>
                        <a:rPr lang="en-US" sz="13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30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latin typeface="Cambria Math" panose="02040503050406030204" pitchFamily="18" charset="0"/>
                        </a:rPr>
                        <m:t>ase</m:t>
                      </m:r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latin typeface="Cambria Math" panose="02040503050406030204" pitchFamily="18" charset="0"/>
                        </a:rPr>
                        <m:t>Rent</m:t>
                      </m:r>
                      <m:r>
                        <a:rPr lang="en-US" sz="13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3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𝐒𝐭𝐚𝐫𝐭𝐢𝐧𝐠</m:t>
                      </m:r>
                      <m:r>
                        <a:rPr lang="en-US" sz="13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𝐏𝐫𝐢𝐜𝐞</m:t>
                      </m:r>
                      <m:r>
                        <a:rPr lang="en-US" sz="13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𝐅𝐚𝐜𝐭𝐨𝐫</m:t>
                      </m:r>
                    </m:oMath>
                  </m:oMathPara>
                </a14:m>
                <a:endParaRPr lang="en-US" sz="1300" b="1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3DE711-08F0-4EBD-988E-4DF82DA96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233" y="3567743"/>
                <a:ext cx="5934642" cy="29238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E049974-8E37-4E2E-95E7-4EFAAE848053}"/>
              </a:ext>
            </a:extLst>
          </p:cNvPr>
          <p:cNvGrpSpPr/>
          <p:nvPr/>
        </p:nvGrpSpPr>
        <p:grpSpPr>
          <a:xfrm>
            <a:off x="331323" y="1802880"/>
            <a:ext cx="7447006" cy="1037181"/>
            <a:chOff x="331323" y="1802880"/>
            <a:chExt cx="7447006" cy="1037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B9E5AA2-D9B7-4B5C-AE6A-54C0C3E7A01C}"/>
                    </a:ext>
                  </a:extLst>
                </p:cNvPr>
                <p:cNvSpPr/>
                <p:nvPr/>
              </p:nvSpPr>
              <p:spPr>
                <a:xfrm>
                  <a:off x="1021738" y="2547673"/>
                  <a:ext cx="6066175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Vendor</m:t>
                        </m:r>
                        <m:r>
                          <a:rPr lang="en-US" sz="13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Base</m:t>
                        </m:r>
                        <m:r>
                          <a:rPr lang="en-US" sz="13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00" i="0">
                            <a:latin typeface="Cambria Math" panose="02040503050406030204" pitchFamily="18" charset="0"/>
                          </a:rPr>
                          <m:t>Rent</m:t>
                        </m:r>
                        <m:r>
                          <a:rPr lang="en-US" sz="130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300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300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300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300" i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3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𝐯𝐞𝐧𝐝𝐨𝐫</m:t>
                        </m:r>
                        <m:r>
                          <a:rPr lang="en-US" sz="13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𝐞𝐱𝐩𝐞𝐜𝐭𝐚𝐭𝐢𝐨𝐧</m:t>
                        </m:r>
                        <m:r>
                          <a:rPr lang="en-US" sz="13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300" b="1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B9E5AA2-D9B7-4B5C-AE6A-54C0C3E7A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38" y="2547673"/>
                  <a:ext cx="6066175" cy="292388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DB696B-DE5B-45CB-9AF4-3FA62B63F4C0}"/>
                    </a:ext>
                  </a:extLst>
                </p:cNvPr>
                <p:cNvSpPr/>
                <p:nvPr/>
              </p:nvSpPr>
              <p:spPr>
                <a:xfrm>
                  <a:off x="331323" y="1802880"/>
                  <a:ext cx="7447006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300" i="0" smtClean="0">
                            <a:latin typeface="Cambria Math" panose="02040503050406030204" pitchFamily="18" charset="0"/>
                          </a:rPr>
                          <m:t>Prefered</m:t>
                        </m:r>
                        <m:r>
                          <a:rPr lang="en-US" sz="130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300" i="0" smtClean="0">
                            <a:latin typeface="Cambria Math" panose="02040503050406030204" pitchFamily="18" charset="0"/>
                          </a:rPr>
                          <m:t>Rent</m:t>
                        </m:r>
                        <m:r>
                          <a:rPr lang="en-US" sz="130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300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300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300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300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13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sz="1300" i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3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𝐜𝐮𝐬𝐭𝐨𝐦𝐞𝐫</m:t>
                        </m:r>
                        <m:r>
                          <a:rPr lang="en-US" sz="13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𝐞𝐱𝐩𝐞𝐜𝐭𝐚𝐭𝐢𝐨𝐧</m:t>
                        </m:r>
                        <m:r>
                          <a:rPr lang="en-US" sz="13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300" b="1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DB696B-DE5B-45CB-9AF4-3FA62B63F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23" y="1802880"/>
                  <a:ext cx="7447006" cy="292388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917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12351" y="217667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Base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D9A4ED-CFD2-407E-978D-603642E70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545854" y="1023664"/>
            <a:ext cx="1242155" cy="629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AA6798-EAAF-4B42-8BCD-C4CEDDAD5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8" y="949883"/>
            <a:ext cx="7414056" cy="386766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A80464A-2227-45B0-939E-0275FDC37126}"/>
              </a:ext>
            </a:extLst>
          </p:cNvPr>
          <p:cNvGrpSpPr/>
          <p:nvPr/>
        </p:nvGrpSpPr>
        <p:grpSpPr>
          <a:xfrm>
            <a:off x="871198" y="1154417"/>
            <a:ext cx="5935256" cy="2877420"/>
            <a:chOff x="871198" y="1699702"/>
            <a:chExt cx="5935256" cy="28774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939C18-1BCA-4396-9C95-7665EBF7A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1198" y="1699702"/>
              <a:ext cx="5935256" cy="287742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14AF0E-B5D7-4A69-9415-BE05AF424330}"/>
                </a:ext>
              </a:extLst>
            </p:cNvPr>
            <p:cNvSpPr txBox="1"/>
            <p:nvPr/>
          </p:nvSpPr>
          <p:spPr>
            <a:xfrm>
              <a:off x="2844821" y="2049161"/>
              <a:ext cx="1566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Demand = Supply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F35354-60F4-40BC-9623-12790E2AAE03}"/>
              </a:ext>
            </a:extLst>
          </p:cNvPr>
          <p:cNvGrpSpPr/>
          <p:nvPr/>
        </p:nvGrpSpPr>
        <p:grpSpPr>
          <a:xfrm>
            <a:off x="842573" y="1190574"/>
            <a:ext cx="5963881" cy="2816739"/>
            <a:chOff x="842573" y="1752337"/>
            <a:chExt cx="5963881" cy="28167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56F4CD2-5D43-4C6A-A0DF-2D5B7B340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2573" y="1752337"/>
              <a:ext cx="5963881" cy="281673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375643-1938-4147-B574-B3C47E5F3C05}"/>
                </a:ext>
              </a:extLst>
            </p:cNvPr>
            <p:cNvSpPr txBox="1"/>
            <p:nvPr/>
          </p:nvSpPr>
          <p:spPr>
            <a:xfrm>
              <a:off x="3055791" y="2101796"/>
              <a:ext cx="1566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Demand &lt; Supply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1C5EF4-7212-465F-A6D8-BD89E633FD16}"/>
              </a:ext>
            </a:extLst>
          </p:cNvPr>
          <p:cNvGrpSpPr/>
          <p:nvPr/>
        </p:nvGrpSpPr>
        <p:grpSpPr>
          <a:xfrm>
            <a:off x="844841" y="1225511"/>
            <a:ext cx="5899908" cy="2723035"/>
            <a:chOff x="844841" y="1770796"/>
            <a:chExt cx="5899908" cy="272303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19BF897-76CC-456B-99E2-4644FB04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4841" y="1770796"/>
              <a:ext cx="5899908" cy="272303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941232-21E0-473A-8714-DDF5D6E321CA}"/>
                </a:ext>
              </a:extLst>
            </p:cNvPr>
            <p:cNvSpPr txBox="1"/>
            <p:nvPr/>
          </p:nvSpPr>
          <p:spPr>
            <a:xfrm>
              <a:off x="2844821" y="3144228"/>
              <a:ext cx="1566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Demand &gt; Supply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C11148-5A38-48CE-9D22-90E904A5A5F3}"/>
              </a:ext>
            </a:extLst>
          </p:cNvPr>
          <p:cNvGrpSpPr/>
          <p:nvPr/>
        </p:nvGrpSpPr>
        <p:grpSpPr>
          <a:xfrm>
            <a:off x="1145494" y="4964988"/>
            <a:ext cx="2315442" cy="548564"/>
            <a:chOff x="4621861" y="4891282"/>
            <a:chExt cx="2315442" cy="5485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EB34DD0-4D63-43C7-AF10-6F4C556B8E9A}"/>
                    </a:ext>
                  </a:extLst>
                </p:cNvPr>
                <p:cNvSpPr/>
                <p:nvPr/>
              </p:nvSpPr>
              <p:spPr>
                <a:xfrm>
                  <a:off x="4621861" y="4891282"/>
                  <a:ext cx="23154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𝐒𝐭𝐚𝐫𝐭𝐢𝐧𝐠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𝐏𝐫𝐢𝐜𝐞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𝐅𝐚𝐜𝐭𝐨𝐫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EB34DD0-4D63-43C7-AF10-6F4C556B8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861" y="4891282"/>
                  <a:ext cx="2315442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8CCF3BE-B060-4AC9-9F4F-19CA1ED469D6}"/>
                    </a:ext>
                  </a:extLst>
                </p:cNvPr>
                <p:cNvSpPr/>
                <p:nvPr/>
              </p:nvSpPr>
              <p:spPr>
                <a:xfrm>
                  <a:off x="4621861" y="5132069"/>
                  <a:ext cx="192591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𝐓𝐚𝐫𝐠𝐞𝐭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𝐅𝐫𝐚𝐜𝐭𝐢𝐨𝐧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8CCF3BE-B060-4AC9-9F4F-19CA1ED46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861" y="5132069"/>
                  <a:ext cx="1925912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C88A6E-843F-4370-8081-1EDEFB10B620}"/>
              </a:ext>
            </a:extLst>
          </p:cNvPr>
          <p:cNvGrpSpPr/>
          <p:nvPr/>
        </p:nvGrpSpPr>
        <p:grpSpPr>
          <a:xfrm>
            <a:off x="3785225" y="4964988"/>
            <a:ext cx="2252924" cy="548564"/>
            <a:chOff x="4621861" y="4891282"/>
            <a:chExt cx="2252924" cy="5485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59EE573-471C-48D5-B701-06280B9B09BA}"/>
                    </a:ext>
                  </a:extLst>
                </p:cNvPr>
                <p:cNvSpPr/>
                <p:nvPr/>
              </p:nvSpPr>
              <p:spPr>
                <a:xfrm>
                  <a:off x="4621861" y="4891282"/>
                  <a:ext cx="22529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Customer</m:t>
                        </m:r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Expectation</m:t>
                        </m:r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59EE573-471C-48D5-B701-06280B9B09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861" y="4891282"/>
                  <a:ext cx="2252924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DBFBBB3-74AB-4ABC-A541-85B2547DB2AD}"/>
                    </a:ext>
                  </a:extLst>
                </p:cNvPr>
                <p:cNvSpPr/>
                <p:nvPr/>
              </p:nvSpPr>
              <p:spPr>
                <a:xfrm>
                  <a:off x="4621861" y="5132069"/>
                  <a:ext cx="22144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endor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Expectation</m:t>
                        </m:r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DBFBBB3-74AB-4ABC-A541-85B2547DB2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861" y="5132069"/>
                  <a:ext cx="2214452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737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12351" y="217667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Pricing strategy if  Demand &lt; Supply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C11148-5A38-48CE-9D22-90E904A5A5F3}"/>
              </a:ext>
            </a:extLst>
          </p:cNvPr>
          <p:cNvGrpSpPr/>
          <p:nvPr/>
        </p:nvGrpSpPr>
        <p:grpSpPr>
          <a:xfrm>
            <a:off x="1145494" y="4955248"/>
            <a:ext cx="5350089" cy="317517"/>
            <a:chOff x="4621861" y="4881542"/>
            <a:chExt cx="5350089" cy="3175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EB34DD0-4D63-43C7-AF10-6F4C556B8E9A}"/>
                    </a:ext>
                  </a:extLst>
                </p:cNvPr>
                <p:cNvSpPr/>
                <p:nvPr/>
              </p:nvSpPr>
              <p:spPr>
                <a:xfrm>
                  <a:off x="4621861" y="4891282"/>
                  <a:ext cx="21359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Starting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Price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Factor</m:t>
                        </m:r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EB34DD0-4D63-43C7-AF10-6F4C556B8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861" y="4891282"/>
                  <a:ext cx="2135905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8CCF3BE-B060-4AC9-9F4F-19CA1ED469D6}"/>
                    </a:ext>
                  </a:extLst>
                </p:cNvPr>
                <p:cNvSpPr/>
                <p:nvPr/>
              </p:nvSpPr>
              <p:spPr>
                <a:xfrm>
                  <a:off x="7349181" y="4881542"/>
                  <a:ext cx="26227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𝐓𝐚𝐫𝐠𝐞𝐭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𝐅𝐫𝐚𝐜𝐭𝐢𝐨𝐧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14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8CCF3BE-B060-4AC9-9F4F-19CA1ED46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181" y="4881542"/>
                  <a:ext cx="2622769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F347309-DBDC-496D-BC09-676126102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10" y="917743"/>
            <a:ext cx="7311082" cy="3774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D9A4ED-CFD2-407E-978D-603642E703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718385" y="3328120"/>
            <a:ext cx="1242155" cy="6293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5BCA40-9C4F-46D1-92ED-1B0D08BA6011}"/>
              </a:ext>
            </a:extLst>
          </p:cNvPr>
          <p:cNvSpPr/>
          <p:nvPr/>
        </p:nvSpPr>
        <p:spPr>
          <a:xfrm>
            <a:off x="5546792" y="5250835"/>
            <a:ext cx="757067" cy="21802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9D11F-C7F1-4705-A2CC-AAB995781472}"/>
              </a:ext>
            </a:extLst>
          </p:cNvPr>
          <p:cNvSpPr txBox="1"/>
          <p:nvPr/>
        </p:nvSpPr>
        <p:spPr>
          <a:xfrm>
            <a:off x="3281399" y="1662772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Demand &lt; Supply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B0E048-47E1-4E15-B337-1B8FF159F691}"/>
              </a:ext>
            </a:extLst>
          </p:cNvPr>
          <p:cNvGrpSpPr/>
          <p:nvPr/>
        </p:nvGrpSpPr>
        <p:grpSpPr>
          <a:xfrm>
            <a:off x="5845629" y="1208314"/>
            <a:ext cx="636713" cy="2037085"/>
            <a:chOff x="5845629" y="1208314"/>
            <a:chExt cx="636713" cy="20370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F73614-64F1-40EB-8B00-6FC2420A5DDB}"/>
                </a:ext>
              </a:extLst>
            </p:cNvPr>
            <p:cNvSpPr txBox="1"/>
            <p:nvPr/>
          </p:nvSpPr>
          <p:spPr>
            <a:xfrm>
              <a:off x="5845629" y="120831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$176k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5005C1-F622-4261-B876-B61CCB20B6F6}"/>
                </a:ext>
              </a:extLst>
            </p:cNvPr>
            <p:cNvSpPr txBox="1"/>
            <p:nvPr/>
          </p:nvSpPr>
          <p:spPr>
            <a:xfrm>
              <a:off x="5845629" y="1970532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$128k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454EDC-A928-4A25-8DEC-4E17D87693C5}"/>
                </a:ext>
              </a:extLst>
            </p:cNvPr>
            <p:cNvSpPr txBox="1"/>
            <p:nvPr/>
          </p:nvSpPr>
          <p:spPr>
            <a:xfrm>
              <a:off x="5860397" y="2937622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$76k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4712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12351" y="217667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Pricing strategy if  Demand &lt; Supply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C11148-5A38-48CE-9D22-90E904A5A5F3}"/>
              </a:ext>
            </a:extLst>
          </p:cNvPr>
          <p:cNvGrpSpPr/>
          <p:nvPr/>
        </p:nvGrpSpPr>
        <p:grpSpPr>
          <a:xfrm>
            <a:off x="1145494" y="4955248"/>
            <a:ext cx="4842386" cy="317517"/>
            <a:chOff x="4621861" y="4881542"/>
            <a:chExt cx="4842386" cy="3175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EB34DD0-4D63-43C7-AF10-6F4C556B8E9A}"/>
                    </a:ext>
                  </a:extLst>
                </p:cNvPr>
                <p:cNvSpPr/>
                <p:nvPr/>
              </p:nvSpPr>
              <p:spPr>
                <a:xfrm>
                  <a:off x="4621861" y="4891282"/>
                  <a:ext cx="301229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𝐒𝐭𝐚𝐫𝐭𝐢𝐧𝐠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𝐏𝐫𝐢𝐜𝐞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𝐅𝐚𝐜𝐭𝐨𝐫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EB34DD0-4D63-43C7-AF10-6F4C556B8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861" y="4891282"/>
                  <a:ext cx="3012299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8CCF3BE-B060-4AC9-9F4F-19CA1ED469D6}"/>
                    </a:ext>
                  </a:extLst>
                </p:cNvPr>
                <p:cNvSpPr/>
                <p:nvPr/>
              </p:nvSpPr>
              <p:spPr>
                <a:xfrm>
                  <a:off x="7349181" y="4881542"/>
                  <a:ext cx="211506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Target</m:t>
                        </m:r>
                        <m:r>
                          <a:rPr lang="en-US" sz="1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Fraction</m:t>
                        </m:r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8CCF3BE-B060-4AC9-9F4F-19CA1ED46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181" y="4881542"/>
                  <a:ext cx="2115066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24CDEBE-464F-4FDB-9907-F8F4677EE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6" y="801322"/>
            <a:ext cx="7267606" cy="38445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FCF21CB-57B1-45B2-B317-59586F74CA1E}"/>
              </a:ext>
            </a:extLst>
          </p:cNvPr>
          <p:cNvSpPr/>
          <p:nvPr/>
        </p:nvSpPr>
        <p:spPr>
          <a:xfrm>
            <a:off x="3431139" y="5283105"/>
            <a:ext cx="757067" cy="21802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FF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D9A4ED-CFD2-407E-978D-603642E703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648956" y="3279946"/>
            <a:ext cx="1242155" cy="6293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5A14CE1-48CD-465B-A1FE-46A64595480E}"/>
              </a:ext>
            </a:extLst>
          </p:cNvPr>
          <p:cNvGrpSpPr/>
          <p:nvPr/>
        </p:nvGrpSpPr>
        <p:grpSpPr>
          <a:xfrm>
            <a:off x="1145494" y="1168984"/>
            <a:ext cx="643126" cy="1717154"/>
            <a:chOff x="1139081" y="1103670"/>
            <a:chExt cx="643126" cy="17171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AAFADBF-8B50-405F-87BE-A2CCB58E79EF}"/>
                </a:ext>
              </a:extLst>
            </p:cNvPr>
            <p:cNvSpPr txBox="1"/>
            <p:nvPr/>
          </p:nvSpPr>
          <p:spPr>
            <a:xfrm>
              <a:off x="1145494" y="2513047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$116k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90F55-B438-4598-8064-6CDC8E47F163}"/>
                </a:ext>
              </a:extLst>
            </p:cNvPr>
            <p:cNvSpPr txBox="1"/>
            <p:nvPr/>
          </p:nvSpPr>
          <p:spPr>
            <a:xfrm>
              <a:off x="1145494" y="1893176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$128k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22CECA-71EC-4B0C-8ED8-0976E6F0E45D}"/>
                </a:ext>
              </a:extLst>
            </p:cNvPr>
            <p:cNvSpPr txBox="1"/>
            <p:nvPr/>
          </p:nvSpPr>
          <p:spPr>
            <a:xfrm>
              <a:off x="1139081" y="1103670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$127k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C5B6943-41FF-436A-8FBC-5BA2E4A49C89}"/>
              </a:ext>
            </a:extLst>
          </p:cNvPr>
          <p:cNvSpPr txBox="1"/>
          <p:nvPr/>
        </p:nvSpPr>
        <p:spPr>
          <a:xfrm>
            <a:off x="3651513" y="1553915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Demand &lt; Supply</a:t>
            </a:r>
          </a:p>
        </p:txBody>
      </p:sp>
    </p:spTree>
    <p:extLst>
      <p:ext uri="{BB962C8B-B14F-4D97-AF65-F5344CB8AC3E}">
        <p14:creationId xmlns:p14="http://schemas.microsoft.com/office/powerpoint/2010/main" val="41145298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12351" y="217667"/>
            <a:ext cx="334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Optimum Pricing Strategy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5C380-FBE7-402B-B77C-8CFD95B7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3100"/>
            <a:ext cx="4186349" cy="3107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F9A3CB-FBD2-4BC6-BA03-92C7581FE2ED}"/>
              </a:ext>
            </a:extLst>
          </p:cNvPr>
          <p:cNvSpPr txBox="1"/>
          <p:nvPr/>
        </p:nvSpPr>
        <p:spPr>
          <a:xfrm>
            <a:off x="1626770" y="1532143"/>
            <a:ext cx="1764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Demand &lt; Supply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5501A-9C30-4ABF-923C-AE6E04790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11" y="1943100"/>
            <a:ext cx="4222013" cy="3107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FE7836-8F4C-496D-AB6D-434879203936}"/>
              </a:ext>
            </a:extLst>
          </p:cNvPr>
          <p:cNvSpPr txBox="1"/>
          <p:nvPr/>
        </p:nvSpPr>
        <p:spPr>
          <a:xfrm>
            <a:off x="5872199" y="1532143"/>
            <a:ext cx="1764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Demand &gt; Supply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E35AC-3C7B-4AE6-B29A-ACA5DBD1671C}"/>
              </a:ext>
            </a:extLst>
          </p:cNvPr>
          <p:cNvSpPr txBox="1"/>
          <p:nvPr/>
        </p:nvSpPr>
        <p:spPr>
          <a:xfrm>
            <a:off x="1505924" y="5496147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Max  (1.3, 0.9,  $ 184k)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2DD4C-6B53-4AA0-92A5-4521BF93BB12}"/>
              </a:ext>
            </a:extLst>
          </p:cNvPr>
          <p:cNvSpPr txBox="1"/>
          <p:nvPr/>
        </p:nvSpPr>
        <p:spPr>
          <a:xfrm>
            <a:off x="6457951" y="5496147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Max  (0.7, 1, $ 299k)</a:t>
            </a:r>
          </a:p>
        </p:txBody>
      </p:sp>
    </p:spTree>
    <p:extLst>
      <p:ext uri="{BB962C8B-B14F-4D97-AF65-F5344CB8AC3E}">
        <p14:creationId xmlns:p14="http://schemas.microsoft.com/office/powerpoint/2010/main" val="27013315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A23-FD4A-444A-90B1-E83ADA7074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12349" y="217667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349" y="712970"/>
            <a:ext cx="8760202" cy="347274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Agent Based Modelling can be used to simulate the market behavior of tenants and landlords in different demand and supply scenarios.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When demand is less than supply, ( Starting price factor 0.9  and Target fraction 1.3 ) resulted in maximum revenue.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When demand is more than supply ( Starting rent factor 1  and Target fraction 0.7) resulted in maximum revenue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C00000"/>
              </a:buClr>
              <a:buFont typeface="+mj-lt"/>
              <a:buAutoNum type="arabicPeriod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CC603C25-13DA-42F2-A3C0-DAFFADBC0874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9759CC47-F1F9-471E-9941-D351A3DA6897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C946FB80-D3E2-4392-9708-A8486CDF3670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BD88986C-F0BC-4C16-A5C4-C5D067836259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7FBFFE9D-A277-431B-AF10-8741547735A8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28F1C7D1-CC6B-4692-B8F0-754758F0353A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B0ABC9C0-51C5-4A20-88B9-75A6EE483483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A8C55037-E4BA-49D8-B0E4-B9B48230D767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C53DEA77-606A-46A6-9871-C154BBCD7049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9AE829A0-8801-4926-8DF6-FB23213FB760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9479F091-DDC6-427B-8CBE-D6E486DD9189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012F90E3-C48C-492D-B07D-5D6D9A8A431D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87BFD04A-0A7D-4D05-ADCA-3570DCEA6224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CC3615B2-6CFF-42A3-8524-885C61F56BFC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73008CD0-E1A2-4554-9B73-4393828B23FE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DBC90D1E-5381-4006-8E70-811B3FB8FC42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9146236E-DC23-4659-A529-01F1154540F0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930C7F81-E71D-4230-BA7B-B97A0B9FE8D5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EBEDC106-C31E-4A1D-ABA0-609400662001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9DD6A712-6434-4C37-B121-74DDEE0DAF58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2F90963E-4B27-48B3-A050-9F1D2E956676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597CAE18-3001-4B6B-9D50-B3B419B95D11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7C6C1DB-05FA-42CA-9F8B-8A0DCBF8E0DC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04823C8E-4432-4139-AD22-5DBFAADDEA36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2EA96B91-355A-4C54-BE8C-9FBF95998BE4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DBA142FE-CE9D-4BBE-82CB-EB433506B1A4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76E36163-F024-4820-91A7-F6DB05940545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F871D444-9952-4AE0-B862-155D8463C85B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AAFBC488-E59D-49BA-A137-5E1E076C6A7B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0CF0D65F-E684-41DD-814D-AFCA86B8A278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2826E042-D15E-4E7A-AB1A-9DB1E3CE78A4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28C0BF49-872B-4133-A6BC-E2CAB2A272DA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37741F22-2AEE-46A9-87FD-AB6E7C4E8155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512815FD-A9EC-415E-B172-4C2E08C82CC5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34B80B40-AB3E-4EB8-8E55-57876A85709B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23D7A915-1377-49A0-AD61-478814104FAE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242C730B-0B55-42DA-B7AD-211E40900212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F15DE1FC-2800-453E-854D-15C58E2CEF42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1602392F-1B91-46D4-AEB9-6911A1A8904B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6216EDD7-BED0-4898-A94D-F9A1520350D3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10614</TotalTime>
  <Words>583</Words>
  <Application>Microsoft Office PowerPoint</Application>
  <PresentationFormat>On-screen Show (4:3)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Cambria Math</vt:lpstr>
      <vt:lpstr>Century Gothic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Henao Gutierrez, Tito C.</dc:creator>
  <cp:lastModifiedBy>Talluru, Gowtham</cp:lastModifiedBy>
  <cp:revision>984</cp:revision>
  <dcterms:created xsi:type="dcterms:W3CDTF">2015-11-09T21:20:30Z</dcterms:created>
  <dcterms:modified xsi:type="dcterms:W3CDTF">2017-07-24T18:19:46Z</dcterms:modified>
</cp:coreProperties>
</file>