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aveSubsetFonts="1" autoCompressPictures="0">
  <p:sldMasterIdLst>
    <p:sldMasterId id="2147483648" r:id="rId1"/>
  </p:sldMasterIdLst>
  <p:notesMasterIdLst>
    <p:notesMasterId r:id="rId49"/>
  </p:notesMasterIdLst>
  <p:sldIdLst>
    <p:sldId id="256" r:id="rId2"/>
    <p:sldId id="257" r:id="rId3"/>
    <p:sldId id="353" r:id="rId4"/>
    <p:sldId id="314" r:id="rId5"/>
    <p:sldId id="311" r:id="rId6"/>
    <p:sldId id="333" r:id="rId7"/>
    <p:sldId id="341" r:id="rId8"/>
    <p:sldId id="342" r:id="rId9"/>
    <p:sldId id="312" r:id="rId10"/>
    <p:sldId id="318" r:id="rId11"/>
    <p:sldId id="313" r:id="rId12"/>
    <p:sldId id="361" r:id="rId13"/>
    <p:sldId id="315" r:id="rId14"/>
    <p:sldId id="331" r:id="rId15"/>
    <p:sldId id="320" r:id="rId16"/>
    <p:sldId id="364" r:id="rId17"/>
    <p:sldId id="330" r:id="rId18"/>
    <p:sldId id="355" r:id="rId19"/>
    <p:sldId id="356" r:id="rId20"/>
    <p:sldId id="347" r:id="rId21"/>
    <p:sldId id="370" r:id="rId22"/>
    <p:sldId id="371" r:id="rId23"/>
    <p:sldId id="344" r:id="rId24"/>
    <p:sldId id="362" r:id="rId25"/>
    <p:sldId id="324" r:id="rId26"/>
    <p:sldId id="363" r:id="rId27"/>
    <p:sldId id="328" r:id="rId28"/>
    <p:sldId id="327" r:id="rId29"/>
    <p:sldId id="339" r:id="rId30"/>
    <p:sldId id="346" r:id="rId31"/>
    <p:sldId id="345" r:id="rId32"/>
    <p:sldId id="340" r:id="rId33"/>
    <p:sldId id="338" r:id="rId34"/>
    <p:sldId id="349" r:id="rId35"/>
    <p:sldId id="365" r:id="rId36"/>
    <p:sldId id="310" r:id="rId37"/>
    <p:sldId id="343" r:id="rId38"/>
    <p:sldId id="337" r:id="rId39"/>
    <p:sldId id="368" r:id="rId40"/>
    <p:sldId id="369" r:id="rId41"/>
    <p:sldId id="354" r:id="rId42"/>
    <p:sldId id="367" r:id="rId43"/>
    <p:sldId id="359" r:id="rId44"/>
    <p:sldId id="358" r:id="rId45"/>
    <p:sldId id="366" r:id="rId46"/>
    <p:sldId id="372" r:id="rId47"/>
    <p:sldId id="373" r:id="rId48"/>
  </p:sldIdLst>
  <p:sldSz cx="10058400" cy="7772400"/>
  <p:notesSz cx="6858000" cy="9144000"/>
  <p:defaultTextStyle>
    <a:defPPr>
      <a:defRPr lang="en-US"/>
    </a:defPPr>
    <a:lvl1pPr marL="0" algn="l" defTabSz="509412" rtl="0" eaLnBrk="1" latinLnBrk="0" hangingPunct="1">
      <a:defRPr sz="2006" kern="1200">
        <a:solidFill>
          <a:schemeClr val="tx1"/>
        </a:solidFill>
        <a:latin typeface="+mn-lt"/>
        <a:ea typeface="+mn-ea"/>
        <a:cs typeface="+mn-cs"/>
      </a:defRPr>
    </a:lvl1pPr>
    <a:lvl2pPr marL="509412" algn="l" defTabSz="509412" rtl="0" eaLnBrk="1" latinLnBrk="0" hangingPunct="1">
      <a:defRPr sz="2006" kern="1200">
        <a:solidFill>
          <a:schemeClr val="tx1"/>
        </a:solidFill>
        <a:latin typeface="+mn-lt"/>
        <a:ea typeface="+mn-ea"/>
        <a:cs typeface="+mn-cs"/>
      </a:defRPr>
    </a:lvl2pPr>
    <a:lvl3pPr marL="1018824" algn="l" defTabSz="509412" rtl="0" eaLnBrk="1" latinLnBrk="0" hangingPunct="1">
      <a:defRPr sz="2006" kern="1200">
        <a:solidFill>
          <a:schemeClr val="tx1"/>
        </a:solidFill>
        <a:latin typeface="+mn-lt"/>
        <a:ea typeface="+mn-ea"/>
        <a:cs typeface="+mn-cs"/>
      </a:defRPr>
    </a:lvl3pPr>
    <a:lvl4pPr marL="1528237" algn="l" defTabSz="509412" rtl="0" eaLnBrk="1" latinLnBrk="0" hangingPunct="1">
      <a:defRPr sz="2006" kern="1200">
        <a:solidFill>
          <a:schemeClr val="tx1"/>
        </a:solidFill>
        <a:latin typeface="+mn-lt"/>
        <a:ea typeface="+mn-ea"/>
        <a:cs typeface="+mn-cs"/>
      </a:defRPr>
    </a:lvl4pPr>
    <a:lvl5pPr marL="2037649" algn="l" defTabSz="509412" rtl="0" eaLnBrk="1" latinLnBrk="0" hangingPunct="1">
      <a:defRPr sz="2006" kern="1200">
        <a:solidFill>
          <a:schemeClr val="tx1"/>
        </a:solidFill>
        <a:latin typeface="+mn-lt"/>
        <a:ea typeface="+mn-ea"/>
        <a:cs typeface="+mn-cs"/>
      </a:defRPr>
    </a:lvl5pPr>
    <a:lvl6pPr marL="2547061" algn="l" defTabSz="509412" rtl="0" eaLnBrk="1" latinLnBrk="0" hangingPunct="1">
      <a:defRPr sz="2006" kern="1200">
        <a:solidFill>
          <a:schemeClr val="tx1"/>
        </a:solidFill>
        <a:latin typeface="+mn-lt"/>
        <a:ea typeface="+mn-ea"/>
        <a:cs typeface="+mn-cs"/>
      </a:defRPr>
    </a:lvl6pPr>
    <a:lvl7pPr marL="3056473" algn="l" defTabSz="509412" rtl="0" eaLnBrk="1" latinLnBrk="0" hangingPunct="1">
      <a:defRPr sz="2006" kern="1200">
        <a:solidFill>
          <a:schemeClr val="tx1"/>
        </a:solidFill>
        <a:latin typeface="+mn-lt"/>
        <a:ea typeface="+mn-ea"/>
        <a:cs typeface="+mn-cs"/>
      </a:defRPr>
    </a:lvl7pPr>
    <a:lvl8pPr marL="3565886" algn="l" defTabSz="509412" rtl="0" eaLnBrk="1" latinLnBrk="0" hangingPunct="1">
      <a:defRPr sz="2006" kern="1200">
        <a:solidFill>
          <a:schemeClr val="tx1"/>
        </a:solidFill>
        <a:latin typeface="+mn-lt"/>
        <a:ea typeface="+mn-ea"/>
        <a:cs typeface="+mn-cs"/>
      </a:defRPr>
    </a:lvl8pPr>
    <a:lvl9pPr marL="4075298" algn="l" defTabSz="509412"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0538"/>
    <a:srgbClr val="00CC00"/>
    <a:srgbClr val="66FF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76820" autoAdjust="0"/>
  </p:normalViewPr>
  <p:slideViewPr>
    <p:cSldViewPr snapToGrid="0">
      <p:cViewPr varScale="1">
        <p:scale>
          <a:sx n="78" d="100"/>
          <a:sy n="78" d="100"/>
        </p:scale>
        <p:origin x="2250" y="66"/>
      </p:cViewPr>
      <p:guideLst>
        <p:guide orient="horz" pos="2448"/>
        <p:guide pos="316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RMSE,</a:t>
            </a:r>
            <a:r>
              <a:rPr lang="en-US" baseline="0"/>
              <a:t> MAE vs No. of Neighbours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Sheet1!$B$1</c:f>
              <c:strCache>
                <c:ptCount val="1"/>
                <c:pt idx="0">
                  <c:v>RMSE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Sheet1!$A$2:$A$8</c:f>
              <c:numCache>
                <c:formatCode>General</c:formatCode>
                <c:ptCount val="7"/>
                <c:pt idx="0">
                  <c:v>1</c:v>
                </c:pt>
                <c:pt idx="1">
                  <c:v>5</c:v>
                </c:pt>
                <c:pt idx="2">
                  <c:v>10</c:v>
                </c:pt>
                <c:pt idx="3">
                  <c:v>25</c:v>
                </c:pt>
                <c:pt idx="4">
                  <c:v>50</c:v>
                </c:pt>
                <c:pt idx="5">
                  <c:v>100</c:v>
                </c:pt>
                <c:pt idx="6">
                  <c:v>200</c:v>
                </c:pt>
              </c:numCache>
            </c:numRef>
          </c:xVal>
          <c:yVal>
            <c:numRef>
              <c:f>Sheet1!$B$2:$B$8</c:f>
              <c:numCache>
                <c:formatCode>General</c:formatCode>
                <c:ptCount val="7"/>
                <c:pt idx="0">
                  <c:v>0.16800000000000001</c:v>
                </c:pt>
                <c:pt idx="1">
                  <c:v>0.13400000000000001</c:v>
                </c:pt>
                <c:pt idx="2">
                  <c:v>0.128</c:v>
                </c:pt>
                <c:pt idx="3">
                  <c:v>0.127</c:v>
                </c:pt>
                <c:pt idx="4">
                  <c:v>0.129</c:v>
                </c:pt>
                <c:pt idx="5">
                  <c:v>0.13200000000000001</c:v>
                </c:pt>
                <c:pt idx="6">
                  <c:v>0.13500000000000001</c:v>
                </c:pt>
              </c:numCache>
            </c:numRef>
          </c:yVal>
          <c:smooth val="1"/>
          <c:extLst>
            <c:ext xmlns:c16="http://schemas.microsoft.com/office/drawing/2014/chart" uri="{C3380CC4-5D6E-409C-BE32-E72D297353CC}">
              <c16:uniqueId val="{00000000-804A-4C8A-BBF3-F3917105BAEE}"/>
            </c:ext>
          </c:extLst>
        </c:ser>
        <c:ser>
          <c:idx val="1"/>
          <c:order val="1"/>
          <c:tx>
            <c:strRef>
              <c:f>Sheet1!$C$1</c:f>
              <c:strCache>
                <c:ptCount val="1"/>
                <c:pt idx="0">
                  <c:v>MAE</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Sheet1!$A$2:$A$8</c:f>
              <c:numCache>
                <c:formatCode>General</c:formatCode>
                <c:ptCount val="7"/>
                <c:pt idx="0">
                  <c:v>1</c:v>
                </c:pt>
                <c:pt idx="1">
                  <c:v>5</c:v>
                </c:pt>
                <c:pt idx="2">
                  <c:v>10</c:v>
                </c:pt>
                <c:pt idx="3">
                  <c:v>25</c:v>
                </c:pt>
                <c:pt idx="4">
                  <c:v>50</c:v>
                </c:pt>
                <c:pt idx="5">
                  <c:v>100</c:v>
                </c:pt>
                <c:pt idx="6">
                  <c:v>200</c:v>
                </c:pt>
              </c:numCache>
            </c:numRef>
          </c:xVal>
          <c:yVal>
            <c:numRef>
              <c:f>Sheet1!$C$2:$C$8</c:f>
              <c:numCache>
                <c:formatCode>General</c:formatCode>
                <c:ptCount val="7"/>
                <c:pt idx="0">
                  <c:v>0.129</c:v>
                </c:pt>
                <c:pt idx="1">
                  <c:v>0.108</c:v>
                </c:pt>
                <c:pt idx="2">
                  <c:v>0.105</c:v>
                </c:pt>
                <c:pt idx="3">
                  <c:v>0.106</c:v>
                </c:pt>
                <c:pt idx="4">
                  <c:v>0.108</c:v>
                </c:pt>
                <c:pt idx="5">
                  <c:v>0.111</c:v>
                </c:pt>
                <c:pt idx="6">
                  <c:v>0.113</c:v>
                </c:pt>
              </c:numCache>
            </c:numRef>
          </c:yVal>
          <c:smooth val="1"/>
          <c:extLst>
            <c:ext xmlns:c16="http://schemas.microsoft.com/office/drawing/2014/chart" uri="{C3380CC4-5D6E-409C-BE32-E72D297353CC}">
              <c16:uniqueId val="{00000001-804A-4C8A-BBF3-F3917105BAEE}"/>
            </c:ext>
          </c:extLst>
        </c:ser>
        <c:dLbls>
          <c:showLegendKey val="0"/>
          <c:showVal val="0"/>
          <c:showCatName val="0"/>
          <c:showSerName val="0"/>
          <c:showPercent val="0"/>
          <c:showBubbleSize val="0"/>
        </c:dLbls>
        <c:axId val="400755680"/>
        <c:axId val="400756008"/>
      </c:scatterChart>
      <c:valAx>
        <c:axId val="4007556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0756008"/>
        <c:crosses val="autoZero"/>
        <c:crossBetween val="midCat"/>
      </c:valAx>
      <c:valAx>
        <c:axId val="400756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075568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0325C-DB70-4075-91B9-11278CA894D1}"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09C07D14-1794-40A9-BD84-A95E40C0AA44}">
      <dgm:prSet phldrT="[Text]"/>
      <dgm:spPr>
        <a:solidFill>
          <a:srgbClr val="B20538"/>
        </a:solidFill>
        <a:ln>
          <a:solidFill>
            <a:srgbClr val="B20538"/>
          </a:solidFill>
        </a:ln>
      </dgm:spPr>
      <dgm:t>
        <a:bodyPr/>
        <a:lstStyle/>
        <a:p>
          <a:r>
            <a:rPr lang="en-US"/>
            <a:t>Raw Data</a:t>
          </a:r>
        </a:p>
      </dgm:t>
    </dgm:pt>
    <dgm:pt modelId="{F3139A96-7503-455C-9148-64BEDD268C64}" type="parTrans" cxnId="{E58B1DA2-44C2-4530-9926-273CCDBCA995}">
      <dgm:prSet/>
      <dgm:spPr/>
      <dgm:t>
        <a:bodyPr/>
        <a:lstStyle/>
        <a:p>
          <a:endParaRPr lang="en-US"/>
        </a:p>
      </dgm:t>
    </dgm:pt>
    <dgm:pt modelId="{4843B49A-9C82-4A46-BF5B-6129D8F2C7BA}" type="sibTrans" cxnId="{E58B1DA2-44C2-4530-9926-273CCDBCA995}">
      <dgm:prSet/>
      <dgm:spPr/>
      <dgm:t>
        <a:bodyPr/>
        <a:lstStyle/>
        <a:p>
          <a:endParaRPr lang="en-US"/>
        </a:p>
      </dgm:t>
    </dgm:pt>
    <dgm:pt modelId="{DD1F35EA-E5CA-4B10-86AC-8359E7201485}">
      <dgm:prSet phldrT="[Text]" custT="1"/>
      <dgm:spPr>
        <a:solidFill>
          <a:schemeClr val="bg1"/>
        </a:solidFill>
        <a:ln>
          <a:solidFill>
            <a:srgbClr val="B20538"/>
          </a:solidFill>
        </a:ln>
      </dgm:spPr>
      <dgm:t>
        <a:bodyPr/>
        <a:lstStyle/>
        <a:p>
          <a:pPr marL="114300" lvl="1" indent="-114300" algn="l" defTabSz="577850">
            <a:lnSpc>
              <a:spcPct val="90000"/>
            </a:lnSpc>
            <a:spcBef>
              <a:spcPct val="0"/>
            </a:spcBef>
            <a:spcAft>
              <a:spcPct val="15000"/>
            </a:spcAft>
            <a:buChar char="•"/>
          </a:pPr>
          <a:r>
            <a:rPr lang="en-US" sz="13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13288 Oil and Gas Reservoirs</a:t>
          </a:r>
        </a:p>
      </dgm:t>
    </dgm:pt>
    <dgm:pt modelId="{C1146CDD-E42A-472F-953D-08666A2D7727}" type="parTrans" cxnId="{CBB2C85A-10E6-4937-A21C-A953D8FEB36A}">
      <dgm:prSet/>
      <dgm:spPr/>
      <dgm:t>
        <a:bodyPr/>
        <a:lstStyle/>
        <a:p>
          <a:endParaRPr lang="en-US"/>
        </a:p>
      </dgm:t>
    </dgm:pt>
    <dgm:pt modelId="{AFEC4AEE-093F-47B1-A2B9-EBC471B48043}" type="sibTrans" cxnId="{CBB2C85A-10E6-4937-A21C-A953D8FEB36A}">
      <dgm:prSet/>
      <dgm:spPr/>
      <dgm:t>
        <a:bodyPr/>
        <a:lstStyle/>
        <a:p>
          <a:endParaRPr lang="en-US"/>
        </a:p>
      </dgm:t>
    </dgm:pt>
    <dgm:pt modelId="{1F04A752-E34B-46FB-8A6C-BA75D5D92235}">
      <dgm:prSet phldrT="[Text]" custT="1"/>
      <dgm:spPr>
        <a:solidFill>
          <a:schemeClr val="bg1"/>
        </a:solidFill>
        <a:ln>
          <a:solidFill>
            <a:srgbClr val="B20538"/>
          </a:solidFill>
        </a:ln>
      </dgm:spPr>
      <dgm:t>
        <a:bodyPr/>
        <a:lstStyle/>
        <a:p>
          <a:pPr marL="114300" lvl="1" indent="-114300" algn="l" defTabSz="577850">
            <a:lnSpc>
              <a:spcPct val="90000"/>
            </a:lnSpc>
            <a:spcBef>
              <a:spcPct val="0"/>
            </a:spcBef>
            <a:spcAft>
              <a:spcPct val="15000"/>
            </a:spcAft>
            <a:buChar char="•"/>
          </a:pPr>
          <a:r>
            <a:rPr lang="en-US" sz="13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82 Attributes</a:t>
          </a:r>
        </a:p>
      </dgm:t>
    </dgm:pt>
    <dgm:pt modelId="{43EA598E-89A9-4288-A712-0641EDBC91BC}" type="parTrans" cxnId="{FDA8FAA9-873E-4B38-8191-D189719DDD02}">
      <dgm:prSet/>
      <dgm:spPr/>
      <dgm:t>
        <a:bodyPr/>
        <a:lstStyle/>
        <a:p>
          <a:endParaRPr lang="en-US"/>
        </a:p>
      </dgm:t>
    </dgm:pt>
    <dgm:pt modelId="{3A77F9B4-C335-4FF7-A186-5BA721587CF6}" type="sibTrans" cxnId="{FDA8FAA9-873E-4B38-8191-D189719DDD02}">
      <dgm:prSet/>
      <dgm:spPr/>
      <dgm:t>
        <a:bodyPr/>
        <a:lstStyle/>
        <a:p>
          <a:endParaRPr lang="en-US"/>
        </a:p>
      </dgm:t>
    </dgm:pt>
    <dgm:pt modelId="{5B10DAFA-9251-46D4-8A78-CAE5A66711A4}">
      <dgm:prSet phldrT="[Text]"/>
      <dgm:spPr>
        <a:solidFill>
          <a:srgbClr val="B20538"/>
        </a:solidFill>
        <a:ln>
          <a:solidFill>
            <a:srgbClr val="B20538"/>
          </a:solidFill>
        </a:ln>
      </dgm:spPr>
      <dgm:t>
        <a:bodyPr/>
        <a:lstStyle/>
        <a:p>
          <a:r>
            <a:rPr lang="en-US"/>
            <a:t>Data  Filtering</a:t>
          </a:r>
        </a:p>
      </dgm:t>
    </dgm:pt>
    <dgm:pt modelId="{E468150A-8DA7-4DB8-9E1C-2AB44E79A6B6}" type="parTrans" cxnId="{549BCE97-5860-4B59-BD90-212E9468C2EF}">
      <dgm:prSet/>
      <dgm:spPr/>
      <dgm:t>
        <a:bodyPr/>
        <a:lstStyle/>
        <a:p>
          <a:endParaRPr lang="en-US"/>
        </a:p>
      </dgm:t>
    </dgm:pt>
    <dgm:pt modelId="{C1FD6A1F-F7EB-43EF-B703-431FBAAE97BF}" type="sibTrans" cxnId="{549BCE97-5860-4B59-BD90-212E9468C2EF}">
      <dgm:prSet/>
      <dgm:spPr/>
      <dgm:t>
        <a:bodyPr/>
        <a:lstStyle/>
        <a:p>
          <a:endParaRPr lang="en-US"/>
        </a:p>
      </dgm:t>
    </dgm:pt>
    <dgm:pt modelId="{9391339A-3166-474D-AC72-F9D19C5DE3E6}">
      <dgm:prSet phldrT="[Text]" custT="1"/>
      <dgm:spPr>
        <a:solidFill>
          <a:schemeClr val="bg1"/>
        </a:solidFill>
        <a:ln>
          <a:solidFill>
            <a:srgbClr val="B20538"/>
          </a:solidFill>
        </a:ln>
      </dgm:spPr>
      <dgm:t>
        <a:bodyPr/>
        <a:lstStyle/>
        <a:p>
          <a:pPr marL="114300" lvl="1" indent="-114300" algn="l" defTabSz="577850">
            <a:lnSpc>
              <a:spcPct val="90000"/>
            </a:lnSpc>
            <a:spcBef>
              <a:spcPct val="0"/>
            </a:spcBef>
            <a:spcAft>
              <a:spcPct val="15000"/>
            </a:spcAft>
            <a:buChar char="•"/>
          </a:pPr>
          <a:r>
            <a:rPr lang="en-US" sz="13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Remove specific kind of reservoirs with very few data instances</a:t>
          </a:r>
        </a:p>
      </dgm:t>
    </dgm:pt>
    <dgm:pt modelId="{A208FD00-BFAD-4E23-83D8-88EF7985B7F3}" type="parTrans" cxnId="{E3850D20-3F05-40BB-9EBC-5CC3003E1AE5}">
      <dgm:prSet/>
      <dgm:spPr/>
      <dgm:t>
        <a:bodyPr/>
        <a:lstStyle/>
        <a:p>
          <a:endParaRPr lang="en-US"/>
        </a:p>
      </dgm:t>
    </dgm:pt>
    <dgm:pt modelId="{DAD9EBF3-0DC2-469E-8E2F-33701C4176EB}" type="sibTrans" cxnId="{E3850D20-3F05-40BB-9EBC-5CC3003E1AE5}">
      <dgm:prSet/>
      <dgm:spPr/>
      <dgm:t>
        <a:bodyPr/>
        <a:lstStyle/>
        <a:p>
          <a:endParaRPr lang="en-US"/>
        </a:p>
      </dgm:t>
    </dgm:pt>
    <dgm:pt modelId="{AA8633E7-58EF-42D3-8DB0-0511C7BA4F6B}">
      <dgm:prSet phldrT="[Text]"/>
      <dgm:spPr>
        <a:solidFill>
          <a:srgbClr val="B20538"/>
        </a:solidFill>
        <a:ln>
          <a:solidFill>
            <a:srgbClr val="B20538"/>
          </a:solidFill>
        </a:ln>
      </dgm:spPr>
      <dgm:t>
        <a:bodyPr/>
        <a:lstStyle/>
        <a:p>
          <a:r>
            <a:rPr lang="en-US"/>
            <a:t>Data processing</a:t>
          </a:r>
        </a:p>
      </dgm:t>
    </dgm:pt>
    <dgm:pt modelId="{F7B61DBF-0C36-4C13-A58E-1FCC862AD2D7}" type="parTrans" cxnId="{0582AF0C-7948-42A3-A22C-1DE1D7369442}">
      <dgm:prSet/>
      <dgm:spPr/>
      <dgm:t>
        <a:bodyPr/>
        <a:lstStyle/>
        <a:p>
          <a:endParaRPr lang="en-US"/>
        </a:p>
      </dgm:t>
    </dgm:pt>
    <dgm:pt modelId="{D90B959C-609C-4142-A05E-C988E9319915}" type="sibTrans" cxnId="{0582AF0C-7948-42A3-A22C-1DE1D7369442}">
      <dgm:prSet/>
      <dgm:spPr/>
      <dgm:t>
        <a:bodyPr/>
        <a:lstStyle/>
        <a:p>
          <a:endParaRPr lang="en-US"/>
        </a:p>
      </dgm:t>
    </dgm:pt>
    <dgm:pt modelId="{46DC503C-8BD3-4D9D-A1A0-1CA86E84EDFF}">
      <dgm:prSet phldrT="[Text]" custT="1"/>
      <dgm:spPr>
        <a:solidFill>
          <a:schemeClr val="bg1"/>
        </a:solidFill>
        <a:ln>
          <a:solidFill>
            <a:srgbClr val="B20538"/>
          </a:solidFill>
        </a:ln>
      </dgm:spPr>
      <dgm:t>
        <a:bodyPr/>
        <a:lstStyle/>
        <a:p>
          <a:pPr marL="114300" lvl="1" indent="-114300" algn="l" defTabSz="577850">
            <a:lnSpc>
              <a:spcPct val="90000"/>
            </a:lnSpc>
            <a:spcBef>
              <a:spcPct val="0"/>
            </a:spcBef>
            <a:spcAft>
              <a:spcPct val="15000"/>
            </a:spcAft>
            <a:buChar char="•"/>
          </a:pPr>
          <a:r>
            <a:rPr lang="en-US" sz="1300" kern="1200" dirty="0"/>
            <a:t> </a:t>
          </a:r>
          <a:r>
            <a:rPr lang="en-US" sz="13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Reorganize factor variables to reduce the levels</a:t>
          </a:r>
        </a:p>
      </dgm:t>
    </dgm:pt>
    <dgm:pt modelId="{38A6F139-0255-4F2E-AF04-000390DAA128}" type="parTrans" cxnId="{220942B8-6CC8-45FF-B812-BC879684E51C}">
      <dgm:prSet/>
      <dgm:spPr/>
      <dgm:t>
        <a:bodyPr/>
        <a:lstStyle/>
        <a:p>
          <a:endParaRPr lang="en-US"/>
        </a:p>
      </dgm:t>
    </dgm:pt>
    <dgm:pt modelId="{452468B8-6783-427D-99A3-0921EC9A0BAB}" type="sibTrans" cxnId="{220942B8-6CC8-45FF-B812-BC879684E51C}">
      <dgm:prSet/>
      <dgm:spPr/>
      <dgm:t>
        <a:bodyPr/>
        <a:lstStyle/>
        <a:p>
          <a:endParaRPr lang="en-US"/>
        </a:p>
      </dgm:t>
    </dgm:pt>
    <dgm:pt modelId="{A92FFDD7-B9F1-4861-A2D4-B458D456B357}">
      <dgm:prSet phldrT="[Text]" custT="1"/>
      <dgm:spPr>
        <a:solidFill>
          <a:schemeClr val="bg1"/>
        </a:solidFill>
        <a:ln>
          <a:solidFill>
            <a:srgbClr val="B20538"/>
          </a:solidFill>
        </a:ln>
      </dgm:spPr>
      <dgm:t>
        <a:bodyPr/>
        <a:lstStyle/>
        <a:p>
          <a:pPr marL="114300" lvl="1" indent="-114300" algn="l" defTabSz="577850">
            <a:lnSpc>
              <a:spcPct val="90000"/>
            </a:lnSpc>
            <a:spcBef>
              <a:spcPct val="0"/>
            </a:spcBef>
            <a:spcAft>
              <a:spcPct val="15000"/>
            </a:spcAft>
            <a:buChar char="•"/>
          </a:pPr>
          <a:r>
            <a:rPr lang="en-US" sz="13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 Select categorical variables which are statistically significant</a:t>
          </a:r>
        </a:p>
      </dgm:t>
    </dgm:pt>
    <dgm:pt modelId="{41A673AE-6631-4141-979F-37DF8B40C347}" type="parTrans" cxnId="{B6F32317-F3BF-4DF3-A9E8-1FD2344D345F}">
      <dgm:prSet/>
      <dgm:spPr/>
      <dgm:t>
        <a:bodyPr/>
        <a:lstStyle/>
        <a:p>
          <a:endParaRPr lang="en-US"/>
        </a:p>
      </dgm:t>
    </dgm:pt>
    <dgm:pt modelId="{FE4EDC9C-EADF-4E74-8598-7AB387823480}" type="sibTrans" cxnId="{B6F32317-F3BF-4DF3-A9E8-1FD2344D345F}">
      <dgm:prSet/>
      <dgm:spPr/>
      <dgm:t>
        <a:bodyPr/>
        <a:lstStyle/>
        <a:p>
          <a:endParaRPr lang="en-US"/>
        </a:p>
      </dgm:t>
    </dgm:pt>
    <dgm:pt modelId="{8C0E1CFC-A00F-431F-B813-4FF6159BA8AC}">
      <dgm:prSet phldrT="[Text]" custT="1"/>
      <dgm:spPr>
        <a:solidFill>
          <a:schemeClr val="bg1"/>
        </a:solidFill>
        <a:ln>
          <a:solidFill>
            <a:srgbClr val="B20538"/>
          </a:solidFill>
        </a:ln>
      </dgm:spPr>
      <dgm:t>
        <a:bodyPr/>
        <a:lstStyle/>
        <a:p>
          <a:pPr marL="114300" lvl="1" indent="-114300" algn="l" defTabSz="577850">
            <a:lnSpc>
              <a:spcPct val="90000"/>
            </a:lnSpc>
            <a:spcBef>
              <a:spcPct val="0"/>
            </a:spcBef>
            <a:spcAft>
              <a:spcPct val="15000"/>
            </a:spcAft>
            <a:buChar char="•"/>
          </a:pPr>
          <a:r>
            <a:rPr lang="en-US" sz="13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Remove reservoirs with data errors (ORF, OIP, BHCOMP, k=0 </a:t>
          </a:r>
          <a:r>
            <a:rPr lang="en-US" sz="1300" kern="1200" dirty="0" err="1">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etc</a:t>
          </a:r>
          <a:r>
            <a:rPr lang="en-US" sz="13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a:t>
          </a:r>
        </a:p>
      </dgm:t>
    </dgm:pt>
    <dgm:pt modelId="{FC5A8F7B-6516-4902-AD90-B0F13FC33E35}" type="parTrans" cxnId="{81A8E460-CCCF-4B95-8FEB-86BA012E0EFD}">
      <dgm:prSet/>
      <dgm:spPr/>
      <dgm:t>
        <a:bodyPr/>
        <a:lstStyle/>
        <a:p>
          <a:endParaRPr lang="en-US"/>
        </a:p>
      </dgm:t>
    </dgm:pt>
    <dgm:pt modelId="{DE9A67C7-E6C4-499A-B2B9-C267077DE3C5}" type="sibTrans" cxnId="{81A8E460-CCCF-4B95-8FEB-86BA012E0EFD}">
      <dgm:prSet/>
      <dgm:spPr/>
      <dgm:t>
        <a:bodyPr/>
        <a:lstStyle/>
        <a:p>
          <a:endParaRPr lang="en-US"/>
        </a:p>
      </dgm:t>
    </dgm:pt>
    <dgm:pt modelId="{EC37B628-F111-4B8B-B994-EB82E55F255E}">
      <dgm:prSet phldrT="[Text]" custT="1"/>
      <dgm:spPr>
        <a:solidFill>
          <a:schemeClr val="bg1"/>
        </a:solidFill>
        <a:ln>
          <a:solidFill>
            <a:srgbClr val="B20538"/>
          </a:solidFill>
        </a:ln>
      </dgm:spPr>
      <dgm:t>
        <a:bodyPr/>
        <a:lstStyle/>
        <a:p>
          <a:pPr marL="114300" lvl="1" indent="-114300" algn="l" defTabSz="577850">
            <a:lnSpc>
              <a:spcPct val="90000"/>
            </a:lnSpc>
            <a:spcBef>
              <a:spcPct val="0"/>
            </a:spcBef>
            <a:spcAft>
              <a:spcPct val="15000"/>
            </a:spcAft>
            <a:buChar char="•"/>
          </a:pPr>
          <a:r>
            <a:rPr lang="en-US" sz="13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Select reservoirs which finished 80% of recoverable reserves.</a:t>
          </a:r>
        </a:p>
      </dgm:t>
    </dgm:pt>
    <dgm:pt modelId="{7ECBD9D1-D297-4060-8262-50BADD62C95B}" type="parTrans" cxnId="{17AD3C93-6487-48BE-95E0-EAE5AF796F24}">
      <dgm:prSet/>
      <dgm:spPr/>
      <dgm:t>
        <a:bodyPr/>
        <a:lstStyle/>
        <a:p>
          <a:endParaRPr lang="en-US"/>
        </a:p>
      </dgm:t>
    </dgm:pt>
    <dgm:pt modelId="{097D62DF-D39A-4F26-A49C-F68E15FC8FE9}" type="sibTrans" cxnId="{17AD3C93-6487-48BE-95E0-EAE5AF796F24}">
      <dgm:prSet/>
      <dgm:spPr/>
      <dgm:t>
        <a:bodyPr/>
        <a:lstStyle/>
        <a:p>
          <a:endParaRPr lang="en-US"/>
        </a:p>
      </dgm:t>
    </dgm:pt>
    <dgm:pt modelId="{47F0C4CF-395E-46CE-977F-34A211D2D467}">
      <dgm:prSet phldrT="[Text]" custT="1"/>
      <dgm:spPr>
        <a:solidFill>
          <a:schemeClr val="bg1"/>
        </a:solidFill>
        <a:ln>
          <a:solidFill>
            <a:srgbClr val="B20538"/>
          </a:solidFill>
        </a:ln>
      </dgm:spPr>
      <dgm:t>
        <a:bodyPr/>
        <a:lstStyle/>
        <a:p>
          <a:pPr marL="114300" lvl="1" indent="-114300" algn="l" defTabSz="577850">
            <a:lnSpc>
              <a:spcPct val="90000"/>
            </a:lnSpc>
            <a:spcBef>
              <a:spcPct val="0"/>
            </a:spcBef>
            <a:spcAft>
              <a:spcPct val="15000"/>
            </a:spcAft>
            <a:buChar char="•"/>
          </a:pPr>
          <a:r>
            <a:rPr lang="en-US" sz="13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Check reported RF is consistent with calculated RF</a:t>
          </a:r>
        </a:p>
      </dgm:t>
    </dgm:pt>
    <dgm:pt modelId="{BC997428-985F-4DDE-BC00-4C18A4328B90}" type="parTrans" cxnId="{713403B1-71B0-43A8-98DE-2815B753FECE}">
      <dgm:prSet/>
      <dgm:spPr/>
      <dgm:t>
        <a:bodyPr/>
        <a:lstStyle/>
        <a:p>
          <a:endParaRPr lang="en-US"/>
        </a:p>
      </dgm:t>
    </dgm:pt>
    <dgm:pt modelId="{3637BA5F-2233-461A-9C22-A1CBDBDB2D5D}" type="sibTrans" cxnId="{713403B1-71B0-43A8-98DE-2815B753FECE}">
      <dgm:prSet/>
      <dgm:spPr/>
      <dgm:t>
        <a:bodyPr/>
        <a:lstStyle/>
        <a:p>
          <a:endParaRPr lang="en-US"/>
        </a:p>
      </dgm:t>
    </dgm:pt>
    <dgm:pt modelId="{9B92B24B-58D7-45F9-A102-36E9DD4A6799}">
      <dgm:prSet phldrT="[Text]" custT="1"/>
      <dgm:spPr>
        <a:solidFill>
          <a:schemeClr val="bg1"/>
        </a:solidFill>
        <a:ln>
          <a:solidFill>
            <a:srgbClr val="B20538"/>
          </a:solidFill>
        </a:ln>
      </dgm:spPr>
      <dgm:t>
        <a:bodyPr/>
        <a:lstStyle/>
        <a:p>
          <a:pPr marL="114300" lvl="1" indent="-114300" algn="l" defTabSz="577850">
            <a:lnSpc>
              <a:spcPct val="90000"/>
            </a:lnSpc>
            <a:spcBef>
              <a:spcPct val="0"/>
            </a:spcBef>
            <a:spcAft>
              <a:spcPct val="15000"/>
            </a:spcAft>
            <a:buChar char="•"/>
          </a:pPr>
          <a:r>
            <a:rPr lang="en-US" sz="13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 Create copies of data  and use transformations appropriate for each modelling technique</a:t>
          </a:r>
        </a:p>
      </dgm:t>
    </dgm:pt>
    <dgm:pt modelId="{DFB6D5F3-B47F-4AAB-ABDA-E705DE5D4EB6}" type="parTrans" cxnId="{4F0179EE-F007-4388-8AB2-495D2D71537A}">
      <dgm:prSet/>
      <dgm:spPr/>
      <dgm:t>
        <a:bodyPr/>
        <a:lstStyle/>
        <a:p>
          <a:endParaRPr lang="en-US"/>
        </a:p>
      </dgm:t>
    </dgm:pt>
    <dgm:pt modelId="{2F58AFF9-7AFD-4FF8-9F7B-D6D6AACD0E1C}" type="sibTrans" cxnId="{4F0179EE-F007-4388-8AB2-495D2D71537A}">
      <dgm:prSet/>
      <dgm:spPr/>
      <dgm:t>
        <a:bodyPr/>
        <a:lstStyle/>
        <a:p>
          <a:endParaRPr lang="en-US"/>
        </a:p>
      </dgm:t>
    </dgm:pt>
    <dgm:pt modelId="{B226C152-85F8-45A3-B4E9-97EF9176357E}">
      <dgm:prSet phldrT="[Text]" custT="1"/>
      <dgm:spPr>
        <a:solidFill>
          <a:schemeClr val="bg1"/>
        </a:solidFill>
        <a:ln>
          <a:solidFill>
            <a:srgbClr val="B20538"/>
          </a:solidFill>
        </a:ln>
      </dgm:spPr>
      <dgm:t>
        <a:bodyPr/>
        <a:lstStyle/>
        <a:p>
          <a:pPr marL="114300" lvl="1" indent="-114300" algn="l" defTabSz="577850">
            <a:lnSpc>
              <a:spcPct val="90000"/>
            </a:lnSpc>
            <a:spcBef>
              <a:spcPct val="0"/>
            </a:spcBef>
            <a:spcAft>
              <a:spcPct val="15000"/>
            </a:spcAft>
            <a:buChar char="•"/>
          </a:pPr>
          <a:r>
            <a:rPr lang="en-US" sz="13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 Split the data into training and test sets</a:t>
          </a:r>
        </a:p>
      </dgm:t>
    </dgm:pt>
    <dgm:pt modelId="{F2E9CD9E-9F34-4B93-9C67-A6294685DCF4}" type="parTrans" cxnId="{956176B3-B60B-420A-85D3-8A9517BC3F4C}">
      <dgm:prSet/>
      <dgm:spPr/>
      <dgm:t>
        <a:bodyPr/>
        <a:lstStyle/>
        <a:p>
          <a:endParaRPr lang="en-US"/>
        </a:p>
      </dgm:t>
    </dgm:pt>
    <dgm:pt modelId="{D2A6B23E-4650-4FB7-8996-3F2BD4941A5A}" type="sibTrans" cxnId="{956176B3-B60B-420A-85D3-8A9517BC3F4C}">
      <dgm:prSet/>
      <dgm:spPr/>
      <dgm:t>
        <a:bodyPr/>
        <a:lstStyle/>
        <a:p>
          <a:endParaRPr lang="en-US"/>
        </a:p>
      </dgm:t>
    </dgm:pt>
    <dgm:pt modelId="{68423F4A-0C7A-40D5-B607-F3A1EDAFCE62}">
      <dgm:prSet phldrT="[Text]"/>
      <dgm:spPr>
        <a:solidFill>
          <a:srgbClr val="B20538"/>
        </a:solidFill>
        <a:ln>
          <a:solidFill>
            <a:srgbClr val="B20538"/>
          </a:solidFill>
        </a:ln>
      </dgm:spPr>
      <dgm:t>
        <a:bodyPr/>
        <a:lstStyle/>
        <a:p>
          <a:r>
            <a:rPr lang="en-US"/>
            <a:t>Modelling</a:t>
          </a:r>
        </a:p>
      </dgm:t>
    </dgm:pt>
    <dgm:pt modelId="{2D2B0040-35E7-4D89-9896-59F2F10583C4}" type="parTrans" cxnId="{2E7A6B5A-382C-4FDD-802F-27C8412A76A3}">
      <dgm:prSet/>
      <dgm:spPr/>
      <dgm:t>
        <a:bodyPr/>
        <a:lstStyle/>
        <a:p>
          <a:endParaRPr lang="en-US"/>
        </a:p>
      </dgm:t>
    </dgm:pt>
    <dgm:pt modelId="{3EDC0551-E1C7-4E60-BA6F-D89DEAB9D4B5}" type="sibTrans" cxnId="{2E7A6B5A-382C-4FDD-802F-27C8412A76A3}">
      <dgm:prSet/>
      <dgm:spPr/>
      <dgm:t>
        <a:bodyPr/>
        <a:lstStyle/>
        <a:p>
          <a:endParaRPr lang="en-US"/>
        </a:p>
      </dgm:t>
    </dgm:pt>
    <dgm:pt modelId="{9AFD1A7E-B000-49A3-AB6C-5DAC49B36B06}">
      <dgm:prSet/>
      <dgm:spPr>
        <a:solidFill>
          <a:schemeClr val="bg1"/>
        </a:solidFill>
        <a:ln>
          <a:solidFill>
            <a:srgbClr val="B20538"/>
          </a:solidFill>
        </a:ln>
      </dgm:spPr>
      <dgm:t>
        <a:bodyPr/>
        <a:lstStyle/>
        <a:p>
          <a:r>
            <a:rPr lang="en-US" dirty="0">
              <a:latin typeface="Times New Roman" panose="02020603050405020304" pitchFamily="18" charset="0"/>
              <a:cs typeface="Times New Roman" panose="02020603050405020304" pitchFamily="18" charset="0"/>
            </a:rPr>
            <a:t>Multi linear regression, Robust regression, LASSO</a:t>
          </a:r>
        </a:p>
      </dgm:t>
    </dgm:pt>
    <dgm:pt modelId="{ED455296-629B-4762-83C9-43D536918492}" type="parTrans" cxnId="{E078C180-1B95-4BD6-ADC9-64F4EA737EF7}">
      <dgm:prSet/>
      <dgm:spPr/>
      <dgm:t>
        <a:bodyPr/>
        <a:lstStyle/>
        <a:p>
          <a:endParaRPr lang="en-US"/>
        </a:p>
      </dgm:t>
    </dgm:pt>
    <dgm:pt modelId="{E4C4F70C-FB25-42E9-9C40-D19E2E2655C3}" type="sibTrans" cxnId="{E078C180-1B95-4BD6-ADC9-64F4EA737EF7}">
      <dgm:prSet/>
      <dgm:spPr/>
      <dgm:t>
        <a:bodyPr/>
        <a:lstStyle/>
        <a:p>
          <a:endParaRPr lang="en-US"/>
        </a:p>
      </dgm:t>
    </dgm:pt>
    <dgm:pt modelId="{A2B04352-7DF1-4C6D-B363-9DA3C2C6DA1F}">
      <dgm:prSet/>
      <dgm:spPr>
        <a:solidFill>
          <a:schemeClr val="bg1"/>
        </a:solidFill>
        <a:ln>
          <a:solidFill>
            <a:srgbClr val="B20538"/>
          </a:solidFill>
        </a:ln>
      </dgm:spPr>
      <dgm:t>
        <a:bodyPr/>
        <a:lstStyle/>
        <a:p>
          <a:r>
            <a:rPr lang="en-US" dirty="0">
              <a:latin typeface="Times New Roman" panose="02020603050405020304" pitchFamily="18" charset="0"/>
              <a:cs typeface="Times New Roman" panose="02020603050405020304" pitchFamily="18" charset="0"/>
            </a:rPr>
            <a:t> kNN</a:t>
          </a:r>
        </a:p>
      </dgm:t>
    </dgm:pt>
    <dgm:pt modelId="{3D9A0A10-0B48-4BD2-AC98-5687135F780F}" type="parTrans" cxnId="{1E66E39E-A8BC-4FBA-A31B-31F04E251629}">
      <dgm:prSet/>
      <dgm:spPr/>
      <dgm:t>
        <a:bodyPr/>
        <a:lstStyle/>
        <a:p>
          <a:endParaRPr lang="en-US"/>
        </a:p>
      </dgm:t>
    </dgm:pt>
    <dgm:pt modelId="{B313E143-C85D-4AF9-9781-909337CDD636}" type="sibTrans" cxnId="{1E66E39E-A8BC-4FBA-A31B-31F04E251629}">
      <dgm:prSet/>
      <dgm:spPr/>
      <dgm:t>
        <a:bodyPr/>
        <a:lstStyle/>
        <a:p>
          <a:endParaRPr lang="en-US"/>
        </a:p>
      </dgm:t>
    </dgm:pt>
    <dgm:pt modelId="{38096C9A-EF2E-40F1-A6BF-583F0208671E}">
      <dgm:prSet/>
      <dgm:spPr>
        <a:solidFill>
          <a:schemeClr val="bg1"/>
        </a:solidFill>
        <a:ln>
          <a:solidFill>
            <a:srgbClr val="B20538"/>
          </a:solidFill>
        </a:ln>
      </dgm:spPr>
      <dgm:t>
        <a:bodyPr/>
        <a:lstStyle/>
        <a:p>
          <a:r>
            <a:rPr lang="en-US" dirty="0">
              <a:latin typeface="Times New Roman" panose="02020603050405020304" pitchFamily="18" charset="0"/>
              <a:cs typeface="Times New Roman" panose="02020603050405020304" pitchFamily="18" charset="0"/>
            </a:rPr>
            <a:t> Decision trees, Random forest</a:t>
          </a:r>
        </a:p>
      </dgm:t>
    </dgm:pt>
    <dgm:pt modelId="{7F0D4C49-5A47-4E7A-8CF2-DED9D5FD108A}" type="parTrans" cxnId="{3E097198-B961-42D1-BF76-DD22F197F13B}">
      <dgm:prSet/>
      <dgm:spPr/>
      <dgm:t>
        <a:bodyPr/>
        <a:lstStyle/>
        <a:p>
          <a:endParaRPr lang="en-US"/>
        </a:p>
      </dgm:t>
    </dgm:pt>
    <dgm:pt modelId="{321B4241-A1BF-46D3-9260-F97AC65051A5}" type="sibTrans" cxnId="{3E097198-B961-42D1-BF76-DD22F197F13B}">
      <dgm:prSet/>
      <dgm:spPr/>
      <dgm:t>
        <a:bodyPr/>
        <a:lstStyle/>
        <a:p>
          <a:endParaRPr lang="en-US"/>
        </a:p>
      </dgm:t>
    </dgm:pt>
    <dgm:pt modelId="{3A42A531-6892-4A37-A738-8E5314137E3B}">
      <dgm:prSet/>
      <dgm:spPr>
        <a:solidFill>
          <a:schemeClr val="bg1"/>
        </a:solidFill>
        <a:ln>
          <a:solidFill>
            <a:srgbClr val="B20538"/>
          </a:solidFill>
        </a:ln>
      </dgm:spPr>
      <dgm:t>
        <a:bodyPr/>
        <a:lstStyle/>
        <a:p>
          <a:r>
            <a:rPr lang="en-US" dirty="0">
              <a:latin typeface="Times New Roman" panose="02020603050405020304" pitchFamily="18" charset="0"/>
              <a:cs typeface="Times New Roman" panose="02020603050405020304" pitchFamily="18" charset="0"/>
            </a:rPr>
            <a:t> Artificial Neural Networks, Ensemble</a:t>
          </a:r>
        </a:p>
      </dgm:t>
    </dgm:pt>
    <dgm:pt modelId="{583B57A8-81A6-4671-9565-3EAE9A7FE834}" type="parTrans" cxnId="{BE14F207-3A56-4840-9B03-031EA2266196}">
      <dgm:prSet/>
      <dgm:spPr/>
      <dgm:t>
        <a:bodyPr/>
        <a:lstStyle/>
        <a:p>
          <a:endParaRPr lang="en-US"/>
        </a:p>
      </dgm:t>
    </dgm:pt>
    <dgm:pt modelId="{F42217FA-1689-4E98-91AD-CF51AAF1A4D2}" type="sibTrans" cxnId="{BE14F207-3A56-4840-9B03-031EA2266196}">
      <dgm:prSet/>
      <dgm:spPr/>
      <dgm:t>
        <a:bodyPr/>
        <a:lstStyle/>
        <a:p>
          <a:endParaRPr lang="en-US"/>
        </a:p>
      </dgm:t>
    </dgm:pt>
    <dgm:pt modelId="{5FA5E676-1624-4E24-9B91-261A12FDD9D5}">
      <dgm:prSet phldrT="[Text]" custT="1"/>
      <dgm:spPr>
        <a:solidFill>
          <a:schemeClr val="bg1"/>
        </a:solidFill>
        <a:ln>
          <a:solidFill>
            <a:srgbClr val="B20538"/>
          </a:solidFill>
        </a:ln>
      </dgm:spPr>
      <dgm:t>
        <a:bodyPr/>
        <a:lstStyle/>
        <a:p>
          <a:pPr marL="114300" lvl="1" indent="-114300" algn="l" defTabSz="577850">
            <a:lnSpc>
              <a:spcPct val="90000"/>
            </a:lnSpc>
            <a:spcBef>
              <a:spcPct val="0"/>
            </a:spcBef>
            <a:spcAft>
              <a:spcPct val="15000"/>
            </a:spcAft>
            <a:buChar char="•"/>
          </a:pPr>
          <a:r>
            <a:rPr lang="en-US" sz="13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Select oil reservoirs</a:t>
          </a:r>
        </a:p>
      </dgm:t>
    </dgm:pt>
    <dgm:pt modelId="{C3237384-014E-4FAD-82CF-2D2E3C80C2F3}" type="parTrans" cxnId="{FE0E6905-1AEE-4311-8FDF-FD4EF676DF7F}">
      <dgm:prSet/>
      <dgm:spPr/>
      <dgm:t>
        <a:bodyPr/>
        <a:lstStyle/>
        <a:p>
          <a:endParaRPr lang="en-US"/>
        </a:p>
      </dgm:t>
    </dgm:pt>
    <dgm:pt modelId="{39E9FD4E-9CCF-41CC-A8DB-5FC752D3C2E8}" type="sibTrans" cxnId="{FE0E6905-1AEE-4311-8FDF-FD4EF676DF7F}">
      <dgm:prSet/>
      <dgm:spPr/>
      <dgm:t>
        <a:bodyPr/>
        <a:lstStyle/>
        <a:p>
          <a:endParaRPr lang="en-US"/>
        </a:p>
      </dgm:t>
    </dgm:pt>
    <dgm:pt modelId="{0E41F44F-F6A3-4B18-AD56-F56900748823}" type="pres">
      <dgm:prSet presAssocID="{6D40325C-DB70-4075-91B9-11278CA894D1}" presName="linearFlow" presStyleCnt="0">
        <dgm:presLayoutVars>
          <dgm:dir/>
          <dgm:animLvl val="lvl"/>
          <dgm:resizeHandles val="exact"/>
        </dgm:presLayoutVars>
      </dgm:prSet>
      <dgm:spPr/>
    </dgm:pt>
    <dgm:pt modelId="{5B4E7D9D-EA33-4DB8-BBEC-B238929C9E63}" type="pres">
      <dgm:prSet presAssocID="{09C07D14-1794-40A9-BD84-A95E40C0AA44}" presName="composite" presStyleCnt="0"/>
      <dgm:spPr/>
    </dgm:pt>
    <dgm:pt modelId="{A01C4FA3-F5BB-4B34-9563-FB0454E35C7E}" type="pres">
      <dgm:prSet presAssocID="{09C07D14-1794-40A9-BD84-A95E40C0AA44}" presName="parentText" presStyleLbl="alignNode1" presStyleIdx="0" presStyleCnt="4">
        <dgm:presLayoutVars>
          <dgm:chMax val="1"/>
          <dgm:bulletEnabled val="1"/>
        </dgm:presLayoutVars>
      </dgm:prSet>
      <dgm:spPr/>
    </dgm:pt>
    <dgm:pt modelId="{2F7817F5-66EC-405A-B198-ED20C2098391}" type="pres">
      <dgm:prSet presAssocID="{09C07D14-1794-40A9-BD84-A95E40C0AA44}" presName="descendantText" presStyleLbl="alignAcc1" presStyleIdx="0" presStyleCnt="4" custScaleY="100000">
        <dgm:presLayoutVars>
          <dgm:bulletEnabled val="1"/>
        </dgm:presLayoutVars>
      </dgm:prSet>
      <dgm:spPr/>
    </dgm:pt>
    <dgm:pt modelId="{72F7EBE7-469D-4605-A5B7-3B4EF22DBA5B}" type="pres">
      <dgm:prSet presAssocID="{4843B49A-9C82-4A46-BF5B-6129D8F2C7BA}" presName="sp" presStyleCnt="0"/>
      <dgm:spPr/>
    </dgm:pt>
    <dgm:pt modelId="{B4B33A7E-2A31-4201-AA29-313C45FBEB0E}" type="pres">
      <dgm:prSet presAssocID="{5B10DAFA-9251-46D4-8A78-CAE5A66711A4}" presName="composite" presStyleCnt="0"/>
      <dgm:spPr/>
    </dgm:pt>
    <dgm:pt modelId="{5E8B0980-93A0-41DB-B277-00FC78D1BA00}" type="pres">
      <dgm:prSet presAssocID="{5B10DAFA-9251-46D4-8A78-CAE5A66711A4}" presName="parentText" presStyleLbl="alignNode1" presStyleIdx="1" presStyleCnt="4">
        <dgm:presLayoutVars>
          <dgm:chMax val="1"/>
          <dgm:bulletEnabled val="1"/>
        </dgm:presLayoutVars>
      </dgm:prSet>
      <dgm:spPr/>
    </dgm:pt>
    <dgm:pt modelId="{E3C8FD01-0BAD-4A9D-A822-7E9D9CED9F77}" type="pres">
      <dgm:prSet presAssocID="{5B10DAFA-9251-46D4-8A78-CAE5A66711A4}" presName="descendantText" presStyleLbl="alignAcc1" presStyleIdx="1" presStyleCnt="4">
        <dgm:presLayoutVars>
          <dgm:bulletEnabled val="1"/>
        </dgm:presLayoutVars>
      </dgm:prSet>
      <dgm:spPr/>
    </dgm:pt>
    <dgm:pt modelId="{634B3DCD-473B-4F7E-8F20-65C4DDAFBA33}" type="pres">
      <dgm:prSet presAssocID="{C1FD6A1F-F7EB-43EF-B703-431FBAAE97BF}" presName="sp" presStyleCnt="0"/>
      <dgm:spPr/>
    </dgm:pt>
    <dgm:pt modelId="{E6883C78-0CFC-4F72-B5F4-A459C32D40E4}" type="pres">
      <dgm:prSet presAssocID="{AA8633E7-58EF-42D3-8DB0-0511C7BA4F6B}" presName="composite" presStyleCnt="0"/>
      <dgm:spPr/>
    </dgm:pt>
    <dgm:pt modelId="{E623AED8-51AE-4238-B724-8E89704FFC4A}" type="pres">
      <dgm:prSet presAssocID="{AA8633E7-58EF-42D3-8DB0-0511C7BA4F6B}" presName="parentText" presStyleLbl="alignNode1" presStyleIdx="2" presStyleCnt="4">
        <dgm:presLayoutVars>
          <dgm:chMax val="1"/>
          <dgm:bulletEnabled val="1"/>
        </dgm:presLayoutVars>
      </dgm:prSet>
      <dgm:spPr/>
    </dgm:pt>
    <dgm:pt modelId="{A65BB074-ED09-4427-AD37-1296CA357A8F}" type="pres">
      <dgm:prSet presAssocID="{AA8633E7-58EF-42D3-8DB0-0511C7BA4F6B}" presName="descendantText" presStyleLbl="alignAcc1" presStyleIdx="2" presStyleCnt="4" custLinFactNeighborX="0" custLinFactNeighborY="2410">
        <dgm:presLayoutVars>
          <dgm:bulletEnabled val="1"/>
        </dgm:presLayoutVars>
      </dgm:prSet>
      <dgm:spPr/>
    </dgm:pt>
    <dgm:pt modelId="{8E8F78FE-231D-4411-B56D-F1DD2D97CEAB}" type="pres">
      <dgm:prSet presAssocID="{D90B959C-609C-4142-A05E-C988E9319915}" presName="sp" presStyleCnt="0"/>
      <dgm:spPr/>
    </dgm:pt>
    <dgm:pt modelId="{4DB1C883-CD3A-42BC-AD07-C7ADB1E71B13}" type="pres">
      <dgm:prSet presAssocID="{68423F4A-0C7A-40D5-B607-F3A1EDAFCE62}" presName="composite" presStyleCnt="0"/>
      <dgm:spPr/>
    </dgm:pt>
    <dgm:pt modelId="{7790672D-8115-4655-95BF-2B705F6CD2A4}" type="pres">
      <dgm:prSet presAssocID="{68423F4A-0C7A-40D5-B607-F3A1EDAFCE62}" presName="parentText" presStyleLbl="alignNode1" presStyleIdx="3" presStyleCnt="4">
        <dgm:presLayoutVars>
          <dgm:chMax val="1"/>
          <dgm:bulletEnabled val="1"/>
        </dgm:presLayoutVars>
      </dgm:prSet>
      <dgm:spPr/>
    </dgm:pt>
    <dgm:pt modelId="{4343F1EC-73E3-4855-84D9-222AB90D9F3D}" type="pres">
      <dgm:prSet presAssocID="{68423F4A-0C7A-40D5-B607-F3A1EDAFCE62}" presName="descendantText" presStyleLbl="alignAcc1" presStyleIdx="3" presStyleCnt="4">
        <dgm:presLayoutVars>
          <dgm:bulletEnabled val="1"/>
        </dgm:presLayoutVars>
      </dgm:prSet>
      <dgm:spPr/>
    </dgm:pt>
  </dgm:ptLst>
  <dgm:cxnLst>
    <dgm:cxn modelId="{FE0E6905-1AEE-4311-8FDF-FD4EF676DF7F}" srcId="{09C07D14-1794-40A9-BD84-A95E40C0AA44}" destId="{5FA5E676-1624-4E24-9B91-261A12FDD9D5}" srcOrd="2" destOrd="0" parTransId="{C3237384-014E-4FAD-82CF-2D2E3C80C2F3}" sibTransId="{39E9FD4E-9CCF-41CC-A8DB-5FC752D3C2E8}"/>
    <dgm:cxn modelId="{BE14F207-3A56-4840-9B03-031EA2266196}" srcId="{68423F4A-0C7A-40D5-B607-F3A1EDAFCE62}" destId="{3A42A531-6892-4A37-A738-8E5314137E3B}" srcOrd="3" destOrd="0" parTransId="{583B57A8-81A6-4671-9565-3EAE9A7FE834}" sibTransId="{F42217FA-1689-4E98-91AD-CF51AAF1A4D2}"/>
    <dgm:cxn modelId="{0582AF0C-7948-42A3-A22C-1DE1D7369442}" srcId="{6D40325C-DB70-4075-91B9-11278CA894D1}" destId="{AA8633E7-58EF-42D3-8DB0-0511C7BA4F6B}" srcOrd="2" destOrd="0" parTransId="{F7B61DBF-0C36-4C13-A58E-1FCC862AD2D7}" sibTransId="{D90B959C-609C-4142-A05E-C988E9319915}"/>
    <dgm:cxn modelId="{B6F32317-F3BF-4DF3-A9E8-1FD2344D345F}" srcId="{AA8633E7-58EF-42D3-8DB0-0511C7BA4F6B}" destId="{A92FFDD7-B9F1-4861-A2D4-B458D456B357}" srcOrd="1" destOrd="0" parTransId="{41A673AE-6631-4141-979F-37DF8B40C347}" sibTransId="{FE4EDC9C-EADF-4E74-8598-7AB387823480}"/>
    <dgm:cxn modelId="{E3850D20-3F05-40BB-9EBC-5CC3003E1AE5}" srcId="{5B10DAFA-9251-46D4-8A78-CAE5A66711A4}" destId="{9391339A-3166-474D-AC72-F9D19C5DE3E6}" srcOrd="1" destOrd="0" parTransId="{A208FD00-BFAD-4E23-83D8-88EF7985B7F3}" sibTransId="{DAD9EBF3-0DC2-469E-8E2F-33701C4176EB}"/>
    <dgm:cxn modelId="{5AF0192B-1435-4A06-B6F9-61CC4EFE6394}" type="presOf" srcId="{6D40325C-DB70-4075-91B9-11278CA894D1}" destId="{0E41F44F-F6A3-4B18-AD56-F56900748823}" srcOrd="0" destOrd="0" presId="urn:microsoft.com/office/officeart/2005/8/layout/chevron2"/>
    <dgm:cxn modelId="{2B5F8232-E3B2-40ED-92F9-453E334CBA5B}" type="presOf" srcId="{5FA5E676-1624-4E24-9B91-261A12FDD9D5}" destId="{2F7817F5-66EC-405A-B198-ED20C2098391}" srcOrd="0" destOrd="2" presId="urn:microsoft.com/office/officeart/2005/8/layout/chevron2"/>
    <dgm:cxn modelId="{818B3A33-EEA5-4732-A6EE-95CDD30D65DD}" type="presOf" srcId="{09C07D14-1794-40A9-BD84-A95E40C0AA44}" destId="{A01C4FA3-F5BB-4B34-9563-FB0454E35C7E}" srcOrd="0" destOrd="0" presId="urn:microsoft.com/office/officeart/2005/8/layout/chevron2"/>
    <dgm:cxn modelId="{747A7F5B-3BD4-4953-A431-7710CE93484C}" type="presOf" srcId="{47F0C4CF-395E-46CE-977F-34A211D2D467}" destId="{E3C8FD01-0BAD-4A9D-A822-7E9D9CED9F77}" srcOrd="0" destOrd="3" presId="urn:microsoft.com/office/officeart/2005/8/layout/chevron2"/>
    <dgm:cxn modelId="{A2A74D5C-98F3-4EBF-B02F-5EE3242EA7DC}" type="presOf" srcId="{8C0E1CFC-A00F-431F-B813-4FF6159BA8AC}" destId="{E3C8FD01-0BAD-4A9D-A822-7E9D9CED9F77}" srcOrd="0" destOrd="0" presId="urn:microsoft.com/office/officeart/2005/8/layout/chevron2"/>
    <dgm:cxn modelId="{81A8E460-CCCF-4B95-8FEB-86BA012E0EFD}" srcId="{5B10DAFA-9251-46D4-8A78-CAE5A66711A4}" destId="{8C0E1CFC-A00F-431F-B813-4FF6159BA8AC}" srcOrd="0" destOrd="0" parTransId="{FC5A8F7B-6516-4902-AD90-B0F13FC33E35}" sibTransId="{DE9A67C7-E6C4-499A-B2B9-C267077DE3C5}"/>
    <dgm:cxn modelId="{2E7A6B5A-382C-4FDD-802F-27C8412A76A3}" srcId="{6D40325C-DB70-4075-91B9-11278CA894D1}" destId="{68423F4A-0C7A-40D5-B607-F3A1EDAFCE62}" srcOrd="3" destOrd="0" parTransId="{2D2B0040-35E7-4D89-9896-59F2F10583C4}" sibTransId="{3EDC0551-E1C7-4E60-BA6F-D89DEAB9D4B5}"/>
    <dgm:cxn modelId="{CBB2C85A-10E6-4937-A21C-A953D8FEB36A}" srcId="{09C07D14-1794-40A9-BD84-A95E40C0AA44}" destId="{DD1F35EA-E5CA-4B10-86AC-8359E7201485}" srcOrd="0" destOrd="0" parTransId="{C1146CDD-E42A-472F-953D-08666A2D7727}" sibTransId="{AFEC4AEE-093F-47B1-A2B9-EBC471B48043}"/>
    <dgm:cxn modelId="{E078C180-1B95-4BD6-ADC9-64F4EA737EF7}" srcId="{68423F4A-0C7A-40D5-B607-F3A1EDAFCE62}" destId="{9AFD1A7E-B000-49A3-AB6C-5DAC49B36B06}" srcOrd="0" destOrd="0" parTransId="{ED455296-629B-4762-83C9-43D536918492}" sibTransId="{E4C4F70C-FB25-42E9-9C40-D19E2E2655C3}"/>
    <dgm:cxn modelId="{749AA682-68EC-4135-9607-CA016047B3C2}" type="presOf" srcId="{3A42A531-6892-4A37-A738-8E5314137E3B}" destId="{4343F1EC-73E3-4855-84D9-222AB90D9F3D}" srcOrd="0" destOrd="3" presId="urn:microsoft.com/office/officeart/2005/8/layout/chevron2"/>
    <dgm:cxn modelId="{17AD3C93-6487-48BE-95E0-EAE5AF796F24}" srcId="{5B10DAFA-9251-46D4-8A78-CAE5A66711A4}" destId="{EC37B628-F111-4B8B-B994-EB82E55F255E}" srcOrd="2" destOrd="0" parTransId="{7ECBD9D1-D297-4060-8262-50BADD62C95B}" sibTransId="{097D62DF-D39A-4F26-A49C-F68E15FC8FE9}"/>
    <dgm:cxn modelId="{549BCE97-5860-4B59-BD90-212E9468C2EF}" srcId="{6D40325C-DB70-4075-91B9-11278CA894D1}" destId="{5B10DAFA-9251-46D4-8A78-CAE5A66711A4}" srcOrd="1" destOrd="0" parTransId="{E468150A-8DA7-4DB8-9E1C-2AB44E79A6B6}" sibTransId="{C1FD6A1F-F7EB-43EF-B703-431FBAAE97BF}"/>
    <dgm:cxn modelId="{3E097198-B961-42D1-BF76-DD22F197F13B}" srcId="{68423F4A-0C7A-40D5-B607-F3A1EDAFCE62}" destId="{38096C9A-EF2E-40F1-A6BF-583F0208671E}" srcOrd="2" destOrd="0" parTransId="{7F0D4C49-5A47-4E7A-8CF2-DED9D5FD108A}" sibTransId="{321B4241-A1BF-46D3-9260-F97AC65051A5}"/>
    <dgm:cxn modelId="{2BF6E399-3BEF-4906-9555-86B1A5CFE137}" type="presOf" srcId="{68423F4A-0C7A-40D5-B607-F3A1EDAFCE62}" destId="{7790672D-8115-4655-95BF-2B705F6CD2A4}" srcOrd="0" destOrd="0" presId="urn:microsoft.com/office/officeart/2005/8/layout/chevron2"/>
    <dgm:cxn modelId="{88DD729E-B497-4A48-B184-D04C069A2B70}" type="presOf" srcId="{38096C9A-EF2E-40F1-A6BF-583F0208671E}" destId="{4343F1EC-73E3-4855-84D9-222AB90D9F3D}" srcOrd="0" destOrd="2" presId="urn:microsoft.com/office/officeart/2005/8/layout/chevron2"/>
    <dgm:cxn modelId="{1E66E39E-A8BC-4FBA-A31B-31F04E251629}" srcId="{68423F4A-0C7A-40D5-B607-F3A1EDAFCE62}" destId="{A2B04352-7DF1-4C6D-B363-9DA3C2C6DA1F}" srcOrd="1" destOrd="0" parTransId="{3D9A0A10-0B48-4BD2-AC98-5687135F780F}" sibTransId="{B313E143-C85D-4AF9-9781-909337CDD636}"/>
    <dgm:cxn modelId="{708AE79E-E2AF-4709-8212-011EA3BDB31A}" type="presOf" srcId="{A2B04352-7DF1-4C6D-B363-9DA3C2C6DA1F}" destId="{4343F1EC-73E3-4855-84D9-222AB90D9F3D}" srcOrd="0" destOrd="1" presId="urn:microsoft.com/office/officeart/2005/8/layout/chevron2"/>
    <dgm:cxn modelId="{A09858A1-5864-43E1-96DC-6BBF61C2E722}" type="presOf" srcId="{1F04A752-E34B-46FB-8A6C-BA75D5D92235}" destId="{2F7817F5-66EC-405A-B198-ED20C2098391}" srcOrd="0" destOrd="1" presId="urn:microsoft.com/office/officeart/2005/8/layout/chevron2"/>
    <dgm:cxn modelId="{E58B1DA2-44C2-4530-9926-273CCDBCA995}" srcId="{6D40325C-DB70-4075-91B9-11278CA894D1}" destId="{09C07D14-1794-40A9-BD84-A95E40C0AA44}" srcOrd="0" destOrd="0" parTransId="{F3139A96-7503-455C-9148-64BEDD268C64}" sibTransId="{4843B49A-9C82-4A46-BF5B-6129D8F2C7BA}"/>
    <dgm:cxn modelId="{FDA8FAA9-873E-4B38-8191-D189719DDD02}" srcId="{09C07D14-1794-40A9-BD84-A95E40C0AA44}" destId="{1F04A752-E34B-46FB-8A6C-BA75D5D92235}" srcOrd="1" destOrd="0" parTransId="{43EA598E-89A9-4288-A712-0641EDBC91BC}" sibTransId="{3A77F9B4-C335-4FF7-A186-5BA721587CF6}"/>
    <dgm:cxn modelId="{713403B1-71B0-43A8-98DE-2815B753FECE}" srcId="{5B10DAFA-9251-46D4-8A78-CAE5A66711A4}" destId="{47F0C4CF-395E-46CE-977F-34A211D2D467}" srcOrd="3" destOrd="0" parTransId="{BC997428-985F-4DDE-BC00-4C18A4328B90}" sibTransId="{3637BA5F-2233-461A-9C22-A1CBDBDB2D5D}"/>
    <dgm:cxn modelId="{5E498AB1-92A8-481E-943B-9D8E2129C1B1}" type="presOf" srcId="{AA8633E7-58EF-42D3-8DB0-0511C7BA4F6B}" destId="{E623AED8-51AE-4238-B724-8E89704FFC4A}" srcOrd="0" destOrd="0" presId="urn:microsoft.com/office/officeart/2005/8/layout/chevron2"/>
    <dgm:cxn modelId="{093820B2-DE58-4E45-88FB-871434288C98}" type="presOf" srcId="{9AFD1A7E-B000-49A3-AB6C-5DAC49B36B06}" destId="{4343F1EC-73E3-4855-84D9-222AB90D9F3D}" srcOrd="0" destOrd="0" presId="urn:microsoft.com/office/officeart/2005/8/layout/chevron2"/>
    <dgm:cxn modelId="{956176B3-B60B-420A-85D3-8A9517BC3F4C}" srcId="{AA8633E7-58EF-42D3-8DB0-0511C7BA4F6B}" destId="{B226C152-85F8-45A3-B4E9-97EF9176357E}" srcOrd="3" destOrd="0" parTransId="{F2E9CD9E-9F34-4B93-9C67-A6294685DCF4}" sibTransId="{D2A6B23E-4650-4FB7-8996-3F2BD4941A5A}"/>
    <dgm:cxn modelId="{220942B8-6CC8-45FF-B812-BC879684E51C}" srcId="{AA8633E7-58EF-42D3-8DB0-0511C7BA4F6B}" destId="{46DC503C-8BD3-4D9D-A1A0-1CA86E84EDFF}" srcOrd="0" destOrd="0" parTransId="{38A6F139-0255-4F2E-AF04-000390DAA128}" sibTransId="{452468B8-6783-427D-99A3-0921EC9A0BAB}"/>
    <dgm:cxn modelId="{0C6681C0-BD44-4C14-B252-9AC0E7E27061}" type="presOf" srcId="{9391339A-3166-474D-AC72-F9D19C5DE3E6}" destId="{E3C8FD01-0BAD-4A9D-A822-7E9D9CED9F77}" srcOrd="0" destOrd="1" presId="urn:microsoft.com/office/officeart/2005/8/layout/chevron2"/>
    <dgm:cxn modelId="{C1BE95C4-F02D-4C44-9204-4F585C284D32}" type="presOf" srcId="{5B10DAFA-9251-46D4-8A78-CAE5A66711A4}" destId="{5E8B0980-93A0-41DB-B277-00FC78D1BA00}" srcOrd="0" destOrd="0" presId="urn:microsoft.com/office/officeart/2005/8/layout/chevron2"/>
    <dgm:cxn modelId="{FAFC26C5-1CC4-41F0-A1CC-0A36BEEED197}" type="presOf" srcId="{EC37B628-F111-4B8B-B994-EB82E55F255E}" destId="{E3C8FD01-0BAD-4A9D-A822-7E9D9CED9F77}" srcOrd="0" destOrd="2" presId="urn:microsoft.com/office/officeart/2005/8/layout/chevron2"/>
    <dgm:cxn modelId="{D3C86EC6-BE7E-465C-AEC2-C14069CCF7DB}" type="presOf" srcId="{A92FFDD7-B9F1-4861-A2D4-B458D456B357}" destId="{A65BB074-ED09-4427-AD37-1296CA357A8F}" srcOrd="0" destOrd="1" presId="urn:microsoft.com/office/officeart/2005/8/layout/chevron2"/>
    <dgm:cxn modelId="{EDA960CE-BB01-4632-95F1-8DBBC1D24C47}" type="presOf" srcId="{DD1F35EA-E5CA-4B10-86AC-8359E7201485}" destId="{2F7817F5-66EC-405A-B198-ED20C2098391}" srcOrd="0" destOrd="0" presId="urn:microsoft.com/office/officeart/2005/8/layout/chevron2"/>
    <dgm:cxn modelId="{DFD42DD4-AFA1-42AA-B218-7EFE0752DE20}" type="presOf" srcId="{9B92B24B-58D7-45F9-A102-36E9DD4A6799}" destId="{A65BB074-ED09-4427-AD37-1296CA357A8F}" srcOrd="0" destOrd="2" presId="urn:microsoft.com/office/officeart/2005/8/layout/chevron2"/>
    <dgm:cxn modelId="{6E853ED5-0048-4B80-B701-D924EDD0C88E}" type="presOf" srcId="{B226C152-85F8-45A3-B4E9-97EF9176357E}" destId="{A65BB074-ED09-4427-AD37-1296CA357A8F}" srcOrd="0" destOrd="3" presId="urn:microsoft.com/office/officeart/2005/8/layout/chevron2"/>
    <dgm:cxn modelId="{4F0179EE-F007-4388-8AB2-495D2D71537A}" srcId="{AA8633E7-58EF-42D3-8DB0-0511C7BA4F6B}" destId="{9B92B24B-58D7-45F9-A102-36E9DD4A6799}" srcOrd="2" destOrd="0" parTransId="{DFB6D5F3-B47F-4AAB-ABDA-E705DE5D4EB6}" sibTransId="{2F58AFF9-7AFD-4FF8-9F7B-D6D6AACD0E1C}"/>
    <dgm:cxn modelId="{FED792F0-6A00-4709-A397-67FDE1D41FEA}" type="presOf" srcId="{46DC503C-8BD3-4D9D-A1A0-1CA86E84EDFF}" destId="{A65BB074-ED09-4427-AD37-1296CA357A8F}" srcOrd="0" destOrd="0" presId="urn:microsoft.com/office/officeart/2005/8/layout/chevron2"/>
    <dgm:cxn modelId="{12FD71F3-5A96-44F9-9C51-AF25C812724D}" type="presParOf" srcId="{0E41F44F-F6A3-4B18-AD56-F56900748823}" destId="{5B4E7D9D-EA33-4DB8-BBEC-B238929C9E63}" srcOrd="0" destOrd="0" presId="urn:microsoft.com/office/officeart/2005/8/layout/chevron2"/>
    <dgm:cxn modelId="{51ABD05F-A8AC-4B5A-A01F-90EE4E20D905}" type="presParOf" srcId="{5B4E7D9D-EA33-4DB8-BBEC-B238929C9E63}" destId="{A01C4FA3-F5BB-4B34-9563-FB0454E35C7E}" srcOrd="0" destOrd="0" presId="urn:microsoft.com/office/officeart/2005/8/layout/chevron2"/>
    <dgm:cxn modelId="{D54B2D0E-0F74-452E-B909-3CDEC9B4B292}" type="presParOf" srcId="{5B4E7D9D-EA33-4DB8-BBEC-B238929C9E63}" destId="{2F7817F5-66EC-405A-B198-ED20C2098391}" srcOrd="1" destOrd="0" presId="urn:microsoft.com/office/officeart/2005/8/layout/chevron2"/>
    <dgm:cxn modelId="{6DBE8E5C-2C4B-4F8C-A59B-D2AA1667609B}" type="presParOf" srcId="{0E41F44F-F6A3-4B18-AD56-F56900748823}" destId="{72F7EBE7-469D-4605-A5B7-3B4EF22DBA5B}" srcOrd="1" destOrd="0" presId="urn:microsoft.com/office/officeart/2005/8/layout/chevron2"/>
    <dgm:cxn modelId="{236C13D0-10B5-4F48-84B9-68D7309418A0}" type="presParOf" srcId="{0E41F44F-F6A3-4B18-AD56-F56900748823}" destId="{B4B33A7E-2A31-4201-AA29-313C45FBEB0E}" srcOrd="2" destOrd="0" presId="urn:microsoft.com/office/officeart/2005/8/layout/chevron2"/>
    <dgm:cxn modelId="{739DA8F9-D969-4BFE-ABBE-E5CD0613F173}" type="presParOf" srcId="{B4B33A7E-2A31-4201-AA29-313C45FBEB0E}" destId="{5E8B0980-93A0-41DB-B277-00FC78D1BA00}" srcOrd="0" destOrd="0" presId="urn:microsoft.com/office/officeart/2005/8/layout/chevron2"/>
    <dgm:cxn modelId="{3F970626-6C4B-4448-8A90-5431F5CAB4B8}" type="presParOf" srcId="{B4B33A7E-2A31-4201-AA29-313C45FBEB0E}" destId="{E3C8FD01-0BAD-4A9D-A822-7E9D9CED9F77}" srcOrd="1" destOrd="0" presId="urn:microsoft.com/office/officeart/2005/8/layout/chevron2"/>
    <dgm:cxn modelId="{8D75F329-33C7-48B4-BEE9-B46F6B815B26}" type="presParOf" srcId="{0E41F44F-F6A3-4B18-AD56-F56900748823}" destId="{634B3DCD-473B-4F7E-8F20-65C4DDAFBA33}" srcOrd="3" destOrd="0" presId="urn:microsoft.com/office/officeart/2005/8/layout/chevron2"/>
    <dgm:cxn modelId="{0B186F6C-6025-4744-9F04-91D6C2BF0048}" type="presParOf" srcId="{0E41F44F-F6A3-4B18-AD56-F56900748823}" destId="{E6883C78-0CFC-4F72-B5F4-A459C32D40E4}" srcOrd="4" destOrd="0" presId="urn:microsoft.com/office/officeart/2005/8/layout/chevron2"/>
    <dgm:cxn modelId="{05CDC78C-C936-4150-91E1-FB7E9384C0E1}" type="presParOf" srcId="{E6883C78-0CFC-4F72-B5F4-A459C32D40E4}" destId="{E623AED8-51AE-4238-B724-8E89704FFC4A}" srcOrd="0" destOrd="0" presId="urn:microsoft.com/office/officeart/2005/8/layout/chevron2"/>
    <dgm:cxn modelId="{06B5E92D-9347-428D-B872-9336A838C293}" type="presParOf" srcId="{E6883C78-0CFC-4F72-B5F4-A459C32D40E4}" destId="{A65BB074-ED09-4427-AD37-1296CA357A8F}" srcOrd="1" destOrd="0" presId="urn:microsoft.com/office/officeart/2005/8/layout/chevron2"/>
    <dgm:cxn modelId="{F07CA600-22CE-42FE-8B65-31D913AB60A7}" type="presParOf" srcId="{0E41F44F-F6A3-4B18-AD56-F56900748823}" destId="{8E8F78FE-231D-4411-B56D-F1DD2D97CEAB}" srcOrd="5" destOrd="0" presId="urn:microsoft.com/office/officeart/2005/8/layout/chevron2"/>
    <dgm:cxn modelId="{6CB67C87-BE2A-466A-BAD3-9368E81E05F8}" type="presParOf" srcId="{0E41F44F-F6A3-4B18-AD56-F56900748823}" destId="{4DB1C883-CD3A-42BC-AD07-C7ADB1E71B13}" srcOrd="6" destOrd="0" presId="urn:microsoft.com/office/officeart/2005/8/layout/chevron2"/>
    <dgm:cxn modelId="{8C8950D0-009B-4DA6-B3CE-2055AE4D4CF6}" type="presParOf" srcId="{4DB1C883-CD3A-42BC-AD07-C7ADB1E71B13}" destId="{7790672D-8115-4655-95BF-2B705F6CD2A4}" srcOrd="0" destOrd="0" presId="urn:microsoft.com/office/officeart/2005/8/layout/chevron2"/>
    <dgm:cxn modelId="{C7A01A48-6E83-486A-A514-203753295141}" type="presParOf" srcId="{4DB1C883-CD3A-42BC-AD07-C7ADB1E71B13}" destId="{4343F1EC-73E3-4855-84D9-222AB90D9F3D}"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FD6437-4F50-4E26-B93F-D8AE27BA93CC}" type="doc">
      <dgm:prSet loTypeId="urn:microsoft.com/office/officeart/2005/8/layout/process2" loCatId="process" qsTypeId="urn:microsoft.com/office/officeart/2005/8/quickstyle/simple1" qsCatId="simple" csTypeId="urn:microsoft.com/office/officeart/2005/8/colors/accent1_2" csCatId="accent1" phldr="1"/>
      <dgm:spPr/>
    </dgm:pt>
    <dgm:pt modelId="{BAD8459C-C2A4-4AD1-B023-ACDD9487B4F6}">
      <dgm:prSet phldrT="[Text]" custT="1"/>
      <dgm:spPr>
        <a:solidFill>
          <a:srgbClr val="B20538"/>
        </a:solidFill>
      </dgm:spPr>
      <dgm:t>
        <a:bodyPr/>
        <a:lstStyle/>
        <a:p>
          <a:r>
            <a:rPr lang="en-US" sz="1800" err="1"/>
            <a:t>raw_data</a:t>
          </a:r>
          <a:endParaRPr lang="en-US" sz="1800"/>
        </a:p>
        <a:p>
          <a:r>
            <a:rPr lang="en-US" sz="1800"/>
            <a:t>13288 x 82</a:t>
          </a:r>
        </a:p>
      </dgm:t>
    </dgm:pt>
    <dgm:pt modelId="{02406D03-BBD2-4119-A669-E451A398807E}" type="parTrans" cxnId="{55F5C114-4308-4D03-8095-5972B194387E}">
      <dgm:prSet/>
      <dgm:spPr/>
      <dgm:t>
        <a:bodyPr/>
        <a:lstStyle/>
        <a:p>
          <a:endParaRPr lang="en-US"/>
        </a:p>
      </dgm:t>
    </dgm:pt>
    <dgm:pt modelId="{599ACE2C-1D15-4A7B-A36E-AFC4BC9EC907}" type="sibTrans" cxnId="{55F5C114-4308-4D03-8095-5972B194387E}">
      <dgm:prSet/>
      <dgm:spPr/>
      <dgm:t>
        <a:bodyPr/>
        <a:lstStyle/>
        <a:p>
          <a:endParaRPr lang="en-US"/>
        </a:p>
      </dgm:t>
    </dgm:pt>
    <dgm:pt modelId="{1B2BB8A9-3D2C-43AD-8DAF-C4CCB22DBCA2}">
      <dgm:prSet phldrT="[Text]" custT="1"/>
      <dgm:spPr>
        <a:solidFill>
          <a:srgbClr val="B20538"/>
        </a:solidFill>
      </dgm:spPr>
      <dgm:t>
        <a:bodyPr/>
        <a:lstStyle/>
        <a:p>
          <a:r>
            <a:rPr lang="en-US" sz="1800" err="1"/>
            <a:t>oilResClean</a:t>
          </a:r>
          <a:endParaRPr lang="en-US" sz="1800"/>
        </a:p>
        <a:p>
          <a:r>
            <a:rPr lang="en-US" sz="1800"/>
            <a:t>3038 x 82</a:t>
          </a:r>
        </a:p>
      </dgm:t>
    </dgm:pt>
    <dgm:pt modelId="{A75E5422-0A1B-4036-9A62-8846DF72781E}" type="parTrans" cxnId="{14E2B14F-A6B2-4410-B3D3-79E04DD75130}">
      <dgm:prSet/>
      <dgm:spPr/>
      <dgm:t>
        <a:bodyPr/>
        <a:lstStyle/>
        <a:p>
          <a:endParaRPr lang="en-US"/>
        </a:p>
      </dgm:t>
    </dgm:pt>
    <dgm:pt modelId="{0CD8EAA1-7230-4C10-A354-B7B4CD872DCB}" type="sibTrans" cxnId="{14E2B14F-A6B2-4410-B3D3-79E04DD75130}">
      <dgm:prSet/>
      <dgm:spPr/>
      <dgm:t>
        <a:bodyPr/>
        <a:lstStyle/>
        <a:p>
          <a:endParaRPr lang="en-US"/>
        </a:p>
      </dgm:t>
    </dgm:pt>
    <dgm:pt modelId="{9CC746DD-E181-427F-BEFA-F814EA656AF1}">
      <dgm:prSet phldrT="[Text]" custT="1"/>
      <dgm:spPr>
        <a:solidFill>
          <a:srgbClr val="B20538"/>
        </a:solidFill>
      </dgm:spPr>
      <dgm:t>
        <a:bodyPr/>
        <a:lstStyle/>
        <a:p>
          <a:r>
            <a:rPr lang="en-US" sz="1800" err="1"/>
            <a:t>GoM</a:t>
          </a:r>
          <a:br>
            <a:rPr lang="en-US" sz="1800"/>
          </a:br>
          <a:r>
            <a:rPr lang="en-US" sz="1800"/>
            <a:t>2524 x 33</a:t>
          </a:r>
        </a:p>
      </dgm:t>
    </dgm:pt>
    <dgm:pt modelId="{FBF2D0FF-7E4C-4046-9ACE-B28696AC1FA7}" type="parTrans" cxnId="{50910B86-C865-4148-AFA2-5915F877F054}">
      <dgm:prSet/>
      <dgm:spPr/>
      <dgm:t>
        <a:bodyPr/>
        <a:lstStyle/>
        <a:p>
          <a:endParaRPr lang="en-US"/>
        </a:p>
      </dgm:t>
    </dgm:pt>
    <dgm:pt modelId="{E9D22127-7B45-4C6A-A785-3ACD63F414D9}" type="sibTrans" cxnId="{50910B86-C865-4148-AFA2-5915F877F054}">
      <dgm:prSet/>
      <dgm:spPr/>
      <dgm:t>
        <a:bodyPr/>
        <a:lstStyle/>
        <a:p>
          <a:endParaRPr lang="en-US"/>
        </a:p>
      </dgm:t>
    </dgm:pt>
    <dgm:pt modelId="{2F770E02-25A2-4D10-BC98-AA567BA63407}" type="pres">
      <dgm:prSet presAssocID="{58FD6437-4F50-4E26-B93F-D8AE27BA93CC}" presName="linearFlow" presStyleCnt="0">
        <dgm:presLayoutVars>
          <dgm:resizeHandles val="exact"/>
        </dgm:presLayoutVars>
      </dgm:prSet>
      <dgm:spPr/>
    </dgm:pt>
    <dgm:pt modelId="{2FDCFE71-6091-4448-BE54-5E2BA8655116}" type="pres">
      <dgm:prSet presAssocID="{BAD8459C-C2A4-4AD1-B023-ACDD9487B4F6}" presName="node" presStyleLbl="node1" presStyleIdx="0" presStyleCnt="3" custLinFactNeighborX="1878" custLinFactNeighborY="-4714">
        <dgm:presLayoutVars>
          <dgm:bulletEnabled val="1"/>
        </dgm:presLayoutVars>
      </dgm:prSet>
      <dgm:spPr/>
    </dgm:pt>
    <dgm:pt modelId="{CFB5A339-E81A-4FBE-A7DA-C2A3826BDF1F}" type="pres">
      <dgm:prSet presAssocID="{599ACE2C-1D15-4A7B-A36E-AFC4BC9EC907}" presName="sibTrans" presStyleLbl="sibTrans2D1" presStyleIdx="0" presStyleCnt="2"/>
      <dgm:spPr/>
    </dgm:pt>
    <dgm:pt modelId="{655C38A6-0F2A-4DA4-B739-A659C0301648}" type="pres">
      <dgm:prSet presAssocID="{599ACE2C-1D15-4A7B-A36E-AFC4BC9EC907}" presName="connectorText" presStyleLbl="sibTrans2D1" presStyleIdx="0" presStyleCnt="2"/>
      <dgm:spPr/>
    </dgm:pt>
    <dgm:pt modelId="{EF9B0458-E5EF-4E59-8094-F3C642D54F9D}" type="pres">
      <dgm:prSet presAssocID="{1B2BB8A9-3D2C-43AD-8DAF-C4CCB22DBCA2}" presName="node" presStyleLbl="node1" presStyleIdx="1" presStyleCnt="3">
        <dgm:presLayoutVars>
          <dgm:bulletEnabled val="1"/>
        </dgm:presLayoutVars>
      </dgm:prSet>
      <dgm:spPr/>
    </dgm:pt>
    <dgm:pt modelId="{BA94E716-54F1-4DEC-B1D1-499D788BF225}" type="pres">
      <dgm:prSet presAssocID="{0CD8EAA1-7230-4C10-A354-B7B4CD872DCB}" presName="sibTrans" presStyleLbl="sibTrans2D1" presStyleIdx="1" presStyleCnt="2"/>
      <dgm:spPr/>
    </dgm:pt>
    <dgm:pt modelId="{EFAFA75D-C64F-4E45-9883-5A76628C0A3D}" type="pres">
      <dgm:prSet presAssocID="{0CD8EAA1-7230-4C10-A354-B7B4CD872DCB}" presName="connectorText" presStyleLbl="sibTrans2D1" presStyleIdx="1" presStyleCnt="2"/>
      <dgm:spPr/>
    </dgm:pt>
    <dgm:pt modelId="{C735CDF9-0B46-479D-8424-F538D23625C1}" type="pres">
      <dgm:prSet presAssocID="{9CC746DD-E181-427F-BEFA-F814EA656AF1}" presName="node" presStyleLbl="node1" presStyleIdx="2" presStyleCnt="3">
        <dgm:presLayoutVars>
          <dgm:bulletEnabled val="1"/>
        </dgm:presLayoutVars>
      </dgm:prSet>
      <dgm:spPr/>
    </dgm:pt>
  </dgm:ptLst>
  <dgm:cxnLst>
    <dgm:cxn modelId="{B01A0914-B291-4D12-9263-0775C52892C1}" type="presOf" srcId="{58FD6437-4F50-4E26-B93F-D8AE27BA93CC}" destId="{2F770E02-25A2-4D10-BC98-AA567BA63407}" srcOrd="0" destOrd="0" presId="urn:microsoft.com/office/officeart/2005/8/layout/process2"/>
    <dgm:cxn modelId="{55F5C114-4308-4D03-8095-5972B194387E}" srcId="{58FD6437-4F50-4E26-B93F-D8AE27BA93CC}" destId="{BAD8459C-C2A4-4AD1-B023-ACDD9487B4F6}" srcOrd="0" destOrd="0" parTransId="{02406D03-BBD2-4119-A669-E451A398807E}" sibTransId="{599ACE2C-1D15-4A7B-A36E-AFC4BC9EC907}"/>
    <dgm:cxn modelId="{A874CE19-E7BD-45B9-9BC1-71A60645F23F}" type="presOf" srcId="{1B2BB8A9-3D2C-43AD-8DAF-C4CCB22DBCA2}" destId="{EF9B0458-E5EF-4E59-8094-F3C642D54F9D}" srcOrd="0" destOrd="0" presId="urn:microsoft.com/office/officeart/2005/8/layout/process2"/>
    <dgm:cxn modelId="{207C2262-728C-4980-BCB0-686821C2EB6D}" type="presOf" srcId="{599ACE2C-1D15-4A7B-A36E-AFC4BC9EC907}" destId="{CFB5A339-E81A-4FBE-A7DA-C2A3826BDF1F}" srcOrd="0" destOrd="0" presId="urn:microsoft.com/office/officeart/2005/8/layout/process2"/>
    <dgm:cxn modelId="{14E2B14F-A6B2-4410-B3D3-79E04DD75130}" srcId="{58FD6437-4F50-4E26-B93F-D8AE27BA93CC}" destId="{1B2BB8A9-3D2C-43AD-8DAF-C4CCB22DBCA2}" srcOrd="1" destOrd="0" parTransId="{A75E5422-0A1B-4036-9A62-8846DF72781E}" sibTransId="{0CD8EAA1-7230-4C10-A354-B7B4CD872DCB}"/>
    <dgm:cxn modelId="{EFEE0570-A94E-4224-BBF2-83DD219259A3}" type="presOf" srcId="{BAD8459C-C2A4-4AD1-B023-ACDD9487B4F6}" destId="{2FDCFE71-6091-4448-BE54-5E2BA8655116}" srcOrd="0" destOrd="0" presId="urn:microsoft.com/office/officeart/2005/8/layout/process2"/>
    <dgm:cxn modelId="{518EBB71-966E-48B9-AC01-71E258E08C99}" type="presOf" srcId="{599ACE2C-1D15-4A7B-A36E-AFC4BC9EC907}" destId="{655C38A6-0F2A-4DA4-B739-A659C0301648}" srcOrd="1" destOrd="0" presId="urn:microsoft.com/office/officeart/2005/8/layout/process2"/>
    <dgm:cxn modelId="{7FE55283-2544-4756-ACEF-447A11F97E3C}" type="presOf" srcId="{0CD8EAA1-7230-4C10-A354-B7B4CD872DCB}" destId="{BA94E716-54F1-4DEC-B1D1-499D788BF225}" srcOrd="0" destOrd="0" presId="urn:microsoft.com/office/officeart/2005/8/layout/process2"/>
    <dgm:cxn modelId="{50910B86-C865-4148-AFA2-5915F877F054}" srcId="{58FD6437-4F50-4E26-B93F-D8AE27BA93CC}" destId="{9CC746DD-E181-427F-BEFA-F814EA656AF1}" srcOrd="2" destOrd="0" parTransId="{FBF2D0FF-7E4C-4046-9ACE-B28696AC1FA7}" sibTransId="{E9D22127-7B45-4C6A-A785-3ACD63F414D9}"/>
    <dgm:cxn modelId="{BA06F28B-5086-414A-AC9F-2B5F4FF8B691}" type="presOf" srcId="{0CD8EAA1-7230-4C10-A354-B7B4CD872DCB}" destId="{EFAFA75D-C64F-4E45-9883-5A76628C0A3D}" srcOrd="1" destOrd="0" presId="urn:microsoft.com/office/officeart/2005/8/layout/process2"/>
    <dgm:cxn modelId="{62470FE3-56AC-4F6E-BF79-78AECFFBCD51}" type="presOf" srcId="{9CC746DD-E181-427F-BEFA-F814EA656AF1}" destId="{C735CDF9-0B46-479D-8424-F538D23625C1}" srcOrd="0" destOrd="0" presId="urn:microsoft.com/office/officeart/2005/8/layout/process2"/>
    <dgm:cxn modelId="{9CC203E5-4F60-4DF5-A0E8-E0A4D9DE4B97}" type="presParOf" srcId="{2F770E02-25A2-4D10-BC98-AA567BA63407}" destId="{2FDCFE71-6091-4448-BE54-5E2BA8655116}" srcOrd="0" destOrd="0" presId="urn:microsoft.com/office/officeart/2005/8/layout/process2"/>
    <dgm:cxn modelId="{352588EC-83C3-4541-B071-390B511FB544}" type="presParOf" srcId="{2F770E02-25A2-4D10-BC98-AA567BA63407}" destId="{CFB5A339-E81A-4FBE-A7DA-C2A3826BDF1F}" srcOrd="1" destOrd="0" presId="urn:microsoft.com/office/officeart/2005/8/layout/process2"/>
    <dgm:cxn modelId="{0580F981-D119-4316-B418-77E71EB79521}" type="presParOf" srcId="{CFB5A339-E81A-4FBE-A7DA-C2A3826BDF1F}" destId="{655C38A6-0F2A-4DA4-B739-A659C0301648}" srcOrd="0" destOrd="0" presId="urn:microsoft.com/office/officeart/2005/8/layout/process2"/>
    <dgm:cxn modelId="{6D511C62-A62A-40B6-9404-5BC70A528A65}" type="presParOf" srcId="{2F770E02-25A2-4D10-BC98-AA567BA63407}" destId="{EF9B0458-E5EF-4E59-8094-F3C642D54F9D}" srcOrd="2" destOrd="0" presId="urn:microsoft.com/office/officeart/2005/8/layout/process2"/>
    <dgm:cxn modelId="{E0D0DE28-69D4-400E-AFAA-F348AF5F5230}" type="presParOf" srcId="{2F770E02-25A2-4D10-BC98-AA567BA63407}" destId="{BA94E716-54F1-4DEC-B1D1-499D788BF225}" srcOrd="3" destOrd="0" presId="urn:microsoft.com/office/officeart/2005/8/layout/process2"/>
    <dgm:cxn modelId="{90B54DA0-D8CB-434B-9812-DAAA8401771E}" type="presParOf" srcId="{BA94E716-54F1-4DEC-B1D1-499D788BF225}" destId="{EFAFA75D-C64F-4E45-9883-5A76628C0A3D}" srcOrd="0" destOrd="0" presId="urn:microsoft.com/office/officeart/2005/8/layout/process2"/>
    <dgm:cxn modelId="{8F135C02-2B0C-4B87-BC4D-CD27DBC15A07}" type="presParOf" srcId="{2F770E02-25A2-4D10-BC98-AA567BA63407}" destId="{C735CDF9-0B46-479D-8424-F538D23625C1}" srcOrd="4" destOrd="0" presId="urn:microsoft.com/office/officeart/2005/8/layout/process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EAC79A-A11A-4704-81A5-BA19D56C186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E46463F-5055-4DD4-BC0C-B545E8296540}">
      <dgm:prSet phldrT="[Text]"/>
      <dgm:spPr>
        <a:solidFill>
          <a:srgbClr val="B20538"/>
        </a:solidFill>
      </dgm:spPr>
      <dgm:t>
        <a:bodyPr/>
        <a:lstStyle/>
        <a:p>
          <a:r>
            <a:rPr lang="en-US" b="1" dirty="0"/>
            <a:t>Structure of Reservoir : </a:t>
          </a:r>
        </a:p>
        <a:p>
          <a:r>
            <a:rPr lang="en-US" b="1" dirty="0"/>
            <a:t>Density Number</a:t>
          </a:r>
        </a:p>
      </dgm:t>
    </dgm:pt>
    <dgm:pt modelId="{7BEE3BFE-0A81-4F8B-8A4B-5EE391323E46}" type="parTrans" cxnId="{36C6234E-714F-4492-97DD-4B4FC0577740}">
      <dgm:prSet/>
      <dgm:spPr/>
      <dgm:t>
        <a:bodyPr/>
        <a:lstStyle/>
        <a:p>
          <a:endParaRPr lang="en-US"/>
        </a:p>
      </dgm:t>
    </dgm:pt>
    <dgm:pt modelId="{BD4A7162-7F9A-416B-9936-2CA9A9292CC6}" type="sibTrans" cxnId="{36C6234E-714F-4492-97DD-4B4FC0577740}">
      <dgm:prSet/>
      <dgm:spPr/>
      <dgm:t>
        <a:bodyPr/>
        <a:lstStyle/>
        <a:p>
          <a:endParaRPr lang="en-US"/>
        </a:p>
      </dgm:t>
    </dgm:pt>
    <dgm:pt modelId="{698F18DB-5DAD-4033-B9FE-355E5237A674}">
      <dgm:prSet phldrT="[Text]"/>
      <dgm:spPr>
        <a:solidFill>
          <a:srgbClr val="B20538"/>
        </a:solidFill>
      </dgm:spPr>
      <dgm:t>
        <a:bodyPr/>
        <a:lstStyle/>
        <a:p>
          <a:r>
            <a:rPr lang="en-US" b="1" dirty="0"/>
            <a:t>Heterogeneity: Mobility Ratio</a:t>
          </a:r>
        </a:p>
      </dgm:t>
    </dgm:pt>
    <dgm:pt modelId="{BEADCC6C-AA28-4291-8242-66A6DC9D7856}" type="parTrans" cxnId="{80DB3A1B-00BF-419A-8873-F58760DB9D8F}">
      <dgm:prSet/>
      <dgm:spPr/>
      <dgm:t>
        <a:bodyPr/>
        <a:lstStyle/>
        <a:p>
          <a:endParaRPr lang="en-US"/>
        </a:p>
      </dgm:t>
    </dgm:pt>
    <dgm:pt modelId="{7688D2FA-4716-456C-A1DD-E792E02051E2}" type="sibTrans" cxnId="{80DB3A1B-00BF-419A-8873-F58760DB9D8F}">
      <dgm:prSet/>
      <dgm:spPr/>
      <dgm:t>
        <a:bodyPr/>
        <a:lstStyle/>
        <a:p>
          <a:endParaRPr lang="en-US"/>
        </a:p>
      </dgm:t>
    </dgm:pt>
    <dgm:pt modelId="{1FE51F32-DF70-402A-B24C-68B04BE3B83E}">
      <dgm:prSet phldrT="[Text]"/>
      <dgm:spPr>
        <a:solidFill>
          <a:srgbClr val="B20538"/>
        </a:solidFill>
      </dgm:spPr>
      <dgm:t>
        <a:bodyPr/>
        <a:lstStyle/>
        <a:p>
          <a:r>
            <a:rPr lang="en-US" b="1" dirty="0"/>
            <a:t>Drive : Capillary Number</a:t>
          </a:r>
        </a:p>
      </dgm:t>
    </dgm:pt>
    <dgm:pt modelId="{5D4C868D-154F-49B6-9FA3-DE3AB70F107A}" type="parTrans" cxnId="{A3386008-B461-4D88-9B44-731F8CB05A78}">
      <dgm:prSet/>
      <dgm:spPr/>
      <dgm:t>
        <a:bodyPr/>
        <a:lstStyle/>
        <a:p>
          <a:endParaRPr lang="en-US"/>
        </a:p>
      </dgm:t>
    </dgm:pt>
    <dgm:pt modelId="{B781D2F9-54AE-4F6B-8DF5-1C96A5932D57}" type="sibTrans" cxnId="{A3386008-B461-4D88-9B44-731F8CB05A78}">
      <dgm:prSet/>
      <dgm:spPr/>
      <dgm:t>
        <a:bodyPr/>
        <a:lstStyle/>
        <a:p>
          <a:endParaRPr lang="en-US"/>
        </a:p>
      </dgm:t>
    </dgm:pt>
    <dgm:pt modelId="{4CCF1D9D-A01A-47E8-94F1-A56D4BB72054}">
      <dgm:prSet phldrT="[Text]"/>
      <dgm:spPr>
        <a:solidFill>
          <a:srgbClr val="B20538"/>
        </a:solidFill>
      </dgm:spPr>
      <dgm:t>
        <a:bodyPr/>
        <a:lstStyle/>
        <a:p>
          <a:r>
            <a:rPr lang="en-US" b="1" dirty="0"/>
            <a:t>Structure of Reservoir : Gravity Number</a:t>
          </a:r>
        </a:p>
      </dgm:t>
    </dgm:pt>
    <dgm:pt modelId="{A3BBD082-93B8-41F0-97A1-7A7F68D55660}" type="parTrans" cxnId="{C5363CD9-E663-4F8A-A0BD-9CBFFC3CEFDD}">
      <dgm:prSet/>
      <dgm:spPr/>
      <dgm:t>
        <a:bodyPr/>
        <a:lstStyle/>
        <a:p>
          <a:endParaRPr lang="en-US"/>
        </a:p>
      </dgm:t>
    </dgm:pt>
    <dgm:pt modelId="{582009BC-7431-4370-91D9-EB3E1C6D9CD6}" type="sibTrans" cxnId="{C5363CD9-E663-4F8A-A0BD-9CBFFC3CEFDD}">
      <dgm:prSet/>
      <dgm:spPr/>
      <dgm:t>
        <a:bodyPr/>
        <a:lstStyle/>
        <a:p>
          <a:endParaRPr lang="en-US"/>
        </a:p>
      </dgm:t>
    </dgm:pt>
    <dgm:pt modelId="{619061FB-FE40-4A2D-8862-585D4E5479DD}">
      <dgm:prSet phldrT="[Text]"/>
      <dgm:spPr>
        <a:solidFill>
          <a:srgbClr val="B20538"/>
        </a:solidFill>
      </dgm:spPr>
      <dgm:t>
        <a:bodyPr/>
        <a:lstStyle/>
        <a:p>
          <a:r>
            <a:rPr lang="en-US" b="1" dirty="0"/>
            <a:t>Drive : Gravity Number</a:t>
          </a:r>
        </a:p>
      </dgm:t>
    </dgm:pt>
    <dgm:pt modelId="{02FD5405-9E02-4066-BE01-E2343D1BCFF1}" type="parTrans" cxnId="{AD713EF2-3C55-40C8-A9EA-8B2E1F2117C8}">
      <dgm:prSet/>
      <dgm:spPr/>
      <dgm:t>
        <a:bodyPr/>
        <a:lstStyle/>
        <a:p>
          <a:endParaRPr lang="en-US"/>
        </a:p>
      </dgm:t>
    </dgm:pt>
    <dgm:pt modelId="{B9AE9DF8-9F77-4D95-B380-0D46299FD58D}" type="sibTrans" cxnId="{AD713EF2-3C55-40C8-A9EA-8B2E1F2117C8}">
      <dgm:prSet/>
      <dgm:spPr/>
      <dgm:t>
        <a:bodyPr/>
        <a:lstStyle/>
        <a:p>
          <a:endParaRPr lang="en-US"/>
        </a:p>
      </dgm:t>
    </dgm:pt>
    <dgm:pt modelId="{EE36FF37-E2C9-45E4-91D9-B0131C799102}" type="pres">
      <dgm:prSet presAssocID="{13EAC79A-A11A-4704-81A5-BA19D56C1868}" presName="diagram" presStyleCnt="0">
        <dgm:presLayoutVars>
          <dgm:dir/>
          <dgm:resizeHandles val="exact"/>
        </dgm:presLayoutVars>
      </dgm:prSet>
      <dgm:spPr/>
    </dgm:pt>
    <dgm:pt modelId="{543AA776-0DC1-435D-B44F-513E6BDC8417}" type="pres">
      <dgm:prSet presAssocID="{5E46463F-5055-4DD4-BC0C-B545E8296540}" presName="node" presStyleLbl="node1" presStyleIdx="0" presStyleCnt="5">
        <dgm:presLayoutVars>
          <dgm:bulletEnabled val="1"/>
        </dgm:presLayoutVars>
      </dgm:prSet>
      <dgm:spPr/>
    </dgm:pt>
    <dgm:pt modelId="{5AA1FD3E-DF7B-4687-98C8-9B945FFD096A}" type="pres">
      <dgm:prSet presAssocID="{BD4A7162-7F9A-416B-9936-2CA9A9292CC6}" presName="sibTrans" presStyleCnt="0"/>
      <dgm:spPr/>
    </dgm:pt>
    <dgm:pt modelId="{27418F29-0F36-40B1-B800-C3A47575658F}" type="pres">
      <dgm:prSet presAssocID="{4CCF1D9D-A01A-47E8-94F1-A56D4BB72054}" presName="node" presStyleLbl="node1" presStyleIdx="1" presStyleCnt="5">
        <dgm:presLayoutVars>
          <dgm:bulletEnabled val="1"/>
        </dgm:presLayoutVars>
      </dgm:prSet>
      <dgm:spPr/>
    </dgm:pt>
    <dgm:pt modelId="{20C69EF8-F1EB-47E8-BD2C-7762DF6AE961}" type="pres">
      <dgm:prSet presAssocID="{582009BC-7431-4370-91D9-EB3E1C6D9CD6}" presName="sibTrans" presStyleCnt="0"/>
      <dgm:spPr/>
    </dgm:pt>
    <dgm:pt modelId="{1114600A-69A1-4966-893C-B9C407E54AD2}" type="pres">
      <dgm:prSet presAssocID="{698F18DB-5DAD-4033-B9FE-355E5237A674}" presName="node" presStyleLbl="node1" presStyleIdx="2" presStyleCnt="5">
        <dgm:presLayoutVars>
          <dgm:bulletEnabled val="1"/>
        </dgm:presLayoutVars>
      </dgm:prSet>
      <dgm:spPr/>
    </dgm:pt>
    <dgm:pt modelId="{C3710EFA-DD5D-4B58-A1ED-DE04D7AAA0E5}" type="pres">
      <dgm:prSet presAssocID="{7688D2FA-4716-456C-A1DD-E792E02051E2}" presName="sibTrans" presStyleCnt="0"/>
      <dgm:spPr/>
    </dgm:pt>
    <dgm:pt modelId="{836374FE-2D12-4DBD-9B8E-4BC134EA0AF7}" type="pres">
      <dgm:prSet presAssocID="{1FE51F32-DF70-402A-B24C-68B04BE3B83E}" presName="node" presStyleLbl="node1" presStyleIdx="3" presStyleCnt="5">
        <dgm:presLayoutVars>
          <dgm:bulletEnabled val="1"/>
        </dgm:presLayoutVars>
      </dgm:prSet>
      <dgm:spPr/>
    </dgm:pt>
    <dgm:pt modelId="{973ECF3A-EA82-4FEC-949A-C85DD4954F24}" type="pres">
      <dgm:prSet presAssocID="{B781D2F9-54AE-4F6B-8DF5-1C96A5932D57}" presName="sibTrans" presStyleCnt="0"/>
      <dgm:spPr/>
    </dgm:pt>
    <dgm:pt modelId="{CCA3E8B6-D926-444F-AA39-A28D275FFA27}" type="pres">
      <dgm:prSet presAssocID="{619061FB-FE40-4A2D-8862-585D4E5479DD}" presName="node" presStyleLbl="node1" presStyleIdx="4" presStyleCnt="5">
        <dgm:presLayoutVars>
          <dgm:bulletEnabled val="1"/>
        </dgm:presLayoutVars>
      </dgm:prSet>
      <dgm:spPr/>
    </dgm:pt>
  </dgm:ptLst>
  <dgm:cxnLst>
    <dgm:cxn modelId="{A3386008-B461-4D88-9B44-731F8CB05A78}" srcId="{13EAC79A-A11A-4704-81A5-BA19D56C1868}" destId="{1FE51F32-DF70-402A-B24C-68B04BE3B83E}" srcOrd="3" destOrd="0" parTransId="{5D4C868D-154F-49B6-9FA3-DE3AB70F107A}" sibTransId="{B781D2F9-54AE-4F6B-8DF5-1C96A5932D57}"/>
    <dgm:cxn modelId="{80DB3A1B-00BF-419A-8873-F58760DB9D8F}" srcId="{13EAC79A-A11A-4704-81A5-BA19D56C1868}" destId="{698F18DB-5DAD-4033-B9FE-355E5237A674}" srcOrd="2" destOrd="0" parTransId="{BEADCC6C-AA28-4291-8242-66A6DC9D7856}" sibTransId="{7688D2FA-4716-456C-A1DD-E792E02051E2}"/>
    <dgm:cxn modelId="{BAD91566-2CEB-4099-A842-D0B95455AFDD}" type="presOf" srcId="{4CCF1D9D-A01A-47E8-94F1-A56D4BB72054}" destId="{27418F29-0F36-40B1-B800-C3A47575658F}" srcOrd="0" destOrd="0" presId="urn:microsoft.com/office/officeart/2005/8/layout/default"/>
    <dgm:cxn modelId="{65C9314A-9A48-452D-8F62-28369EB1B3DB}" type="presOf" srcId="{1FE51F32-DF70-402A-B24C-68B04BE3B83E}" destId="{836374FE-2D12-4DBD-9B8E-4BC134EA0AF7}" srcOrd="0" destOrd="0" presId="urn:microsoft.com/office/officeart/2005/8/layout/default"/>
    <dgm:cxn modelId="{36C6234E-714F-4492-97DD-4B4FC0577740}" srcId="{13EAC79A-A11A-4704-81A5-BA19D56C1868}" destId="{5E46463F-5055-4DD4-BC0C-B545E8296540}" srcOrd="0" destOrd="0" parTransId="{7BEE3BFE-0A81-4F8B-8A4B-5EE391323E46}" sibTransId="{BD4A7162-7F9A-416B-9936-2CA9A9292CC6}"/>
    <dgm:cxn modelId="{936F42BD-16F9-4AE6-BC4C-31642DF8E0A6}" type="presOf" srcId="{698F18DB-5DAD-4033-B9FE-355E5237A674}" destId="{1114600A-69A1-4966-893C-B9C407E54AD2}" srcOrd="0" destOrd="0" presId="urn:microsoft.com/office/officeart/2005/8/layout/default"/>
    <dgm:cxn modelId="{781B68D2-0386-4CA6-B2B2-7635702CFFB5}" type="presOf" srcId="{619061FB-FE40-4A2D-8862-585D4E5479DD}" destId="{CCA3E8B6-D926-444F-AA39-A28D275FFA27}" srcOrd="0" destOrd="0" presId="urn:microsoft.com/office/officeart/2005/8/layout/default"/>
    <dgm:cxn modelId="{C5363CD9-E663-4F8A-A0BD-9CBFFC3CEFDD}" srcId="{13EAC79A-A11A-4704-81A5-BA19D56C1868}" destId="{4CCF1D9D-A01A-47E8-94F1-A56D4BB72054}" srcOrd="1" destOrd="0" parTransId="{A3BBD082-93B8-41F0-97A1-7A7F68D55660}" sibTransId="{582009BC-7431-4370-91D9-EB3E1C6D9CD6}"/>
    <dgm:cxn modelId="{1B8666DF-09CF-4FDA-A1E0-CEC4B7600B38}" type="presOf" srcId="{13EAC79A-A11A-4704-81A5-BA19D56C1868}" destId="{EE36FF37-E2C9-45E4-91D9-B0131C799102}" srcOrd="0" destOrd="0" presId="urn:microsoft.com/office/officeart/2005/8/layout/default"/>
    <dgm:cxn modelId="{04137EDF-E0AA-4FBB-A0F4-97D8CD645E47}" type="presOf" srcId="{5E46463F-5055-4DD4-BC0C-B545E8296540}" destId="{543AA776-0DC1-435D-B44F-513E6BDC8417}" srcOrd="0" destOrd="0" presId="urn:microsoft.com/office/officeart/2005/8/layout/default"/>
    <dgm:cxn modelId="{AD713EF2-3C55-40C8-A9EA-8B2E1F2117C8}" srcId="{13EAC79A-A11A-4704-81A5-BA19D56C1868}" destId="{619061FB-FE40-4A2D-8862-585D4E5479DD}" srcOrd="4" destOrd="0" parTransId="{02FD5405-9E02-4066-BE01-E2343D1BCFF1}" sibTransId="{B9AE9DF8-9F77-4D95-B380-0D46299FD58D}"/>
    <dgm:cxn modelId="{A65F8F62-F266-4724-AE74-0DB9847780E2}" type="presParOf" srcId="{EE36FF37-E2C9-45E4-91D9-B0131C799102}" destId="{543AA776-0DC1-435D-B44F-513E6BDC8417}" srcOrd="0" destOrd="0" presId="urn:microsoft.com/office/officeart/2005/8/layout/default"/>
    <dgm:cxn modelId="{6ED624AC-9C4D-4F79-855D-1DCDB7DC260D}" type="presParOf" srcId="{EE36FF37-E2C9-45E4-91D9-B0131C799102}" destId="{5AA1FD3E-DF7B-4687-98C8-9B945FFD096A}" srcOrd="1" destOrd="0" presId="urn:microsoft.com/office/officeart/2005/8/layout/default"/>
    <dgm:cxn modelId="{F73616EA-9B79-4E8F-915E-698FEEDB050D}" type="presParOf" srcId="{EE36FF37-E2C9-45E4-91D9-B0131C799102}" destId="{27418F29-0F36-40B1-B800-C3A47575658F}" srcOrd="2" destOrd="0" presId="urn:microsoft.com/office/officeart/2005/8/layout/default"/>
    <dgm:cxn modelId="{DD6FD876-23A4-456C-BB6F-485732833C2B}" type="presParOf" srcId="{EE36FF37-E2C9-45E4-91D9-B0131C799102}" destId="{20C69EF8-F1EB-47E8-BD2C-7762DF6AE961}" srcOrd="3" destOrd="0" presId="urn:microsoft.com/office/officeart/2005/8/layout/default"/>
    <dgm:cxn modelId="{F79E1B80-4A99-4DC5-8CB7-3994C1158995}" type="presParOf" srcId="{EE36FF37-E2C9-45E4-91D9-B0131C799102}" destId="{1114600A-69A1-4966-893C-B9C407E54AD2}" srcOrd="4" destOrd="0" presId="urn:microsoft.com/office/officeart/2005/8/layout/default"/>
    <dgm:cxn modelId="{5F419754-03DB-4FAD-B28B-AB9EA4626D7A}" type="presParOf" srcId="{EE36FF37-E2C9-45E4-91D9-B0131C799102}" destId="{C3710EFA-DD5D-4B58-A1ED-DE04D7AAA0E5}" srcOrd="5" destOrd="0" presId="urn:microsoft.com/office/officeart/2005/8/layout/default"/>
    <dgm:cxn modelId="{1B7573D6-E1EE-42ED-AF81-D48AB2BACE82}" type="presParOf" srcId="{EE36FF37-E2C9-45E4-91D9-B0131C799102}" destId="{836374FE-2D12-4DBD-9B8E-4BC134EA0AF7}" srcOrd="6" destOrd="0" presId="urn:microsoft.com/office/officeart/2005/8/layout/default"/>
    <dgm:cxn modelId="{B8F0C20D-0779-4ECB-BD72-21933C3BB136}" type="presParOf" srcId="{EE36FF37-E2C9-45E4-91D9-B0131C799102}" destId="{973ECF3A-EA82-4FEC-949A-C85DD4954F24}" srcOrd="7" destOrd="0" presId="urn:microsoft.com/office/officeart/2005/8/layout/default"/>
    <dgm:cxn modelId="{CDFC58A1-FC87-4612-9824-85F2B91D0679}" type="presParOf" srcId="{EE36FF37-E2C9-45E4-91D9-B0131C799102}" destId="{CCA3E8B6-D926-444F-AA39-A28D275FFA27}" srcOrd="8" destOrd="0" presId="urn:microsoft.com/office/officeart/2005/8/layout/default"/>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1C4FA3-F5BB-4B34-9563-FB0454E35C7E}">
      <dsp:nvSpPr>
        <dsp:cNvPr id="0" name=""/>
        <dsp:cNvSpPr/>
      </dsp:nvSpPr>
      <dsp:spPr>
        <a:xfrm rot="5400000">
          <a:off x="-224076" y="224151"/>
          <a:ext cx="1493845" cy="1045691"/>
        </a:xfrm>
        <a:prstGeom prst="chevron">
          <a:avLst/>
        </a:prstGeom>
        <a:solidFill>
          <a:srgbClr val="B20538"/>
        </a:solidFill>
        <a:ln w="25400" cap="flat" cmpd="sng" algn="ctr">
          <a:solidFill>
            <a:srgbClr val="B2053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Raw Data</a:t>
          </a:r>
        </a:p>
      </dsp:txBody>
      <dsp:txXfrm rot="-5400000">
        <a:off x="2" y="522920"/>
        <a:ext cx="1045691" cy="448154"/>
      </dsp:txXfrm>
    </dsp:sp>
    <dsp:sp modelId="{2F7817F5-66EC-405A-B198-ED20C2098391}">
      <dsp:nvSpPr>
        <dsp:cNvPr id="0" name=""/>
        <dsp:cNvSpPr/>
      </dsp:nvSpPr>
      <dsp:spPr>
        <a:xfrm rot="5400000">
          <a:off x="3827130" y="-2781363"/>
          <a:ext cx="970999" cy="6533876"/>
        </a:xfrm>
        <a:prstGeom prst="round2SameRect">
          <a:avLst/>
        </a:prstGeom>
        <a:solidFill>
          <a:schemeClr val="bg1"/>
        </a:solidFill>
        <a:ln w="25400" cap="flat" cmpd="sng" algn="ctr">
          <a:solidFill>
            <a:srgbClr val="B20538"/>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13288 Oil and Gas Reservoirs</a:t>
          </a:r>
        </a:p>
        <a:p>
          <a:pPr marL="114300" lvl="1" indent="-114300" algn="l" defTabSz="577850">
            <a:lnSpc>
              <a:spcPct val="90000"/>
            </a:lnSpc>
            <a:spcBef>
              <a:spcPct val="0"/>
            </a:spcBef>
            <a:spcAft>
              <a:spcPct val="15000"/>
            </a:spcAft>
            <a:buChar char="•"/>
          </a:pPr>
          <a:r>
            <a:rPr lang="en-US" sz="13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82 Attributes</a:t>
          </a:r>
        </a:p>
        <a:p>
          <a:pPr marL="114300" lvl="1" indent="-114300" algn="l" defTabSz="577850">
            <a:lnSpc>
              <a:spcPct val="90000"/>
            </a:lnSpc>
            <a:spcBef>
              <a:spcPct val="0"/>
            </a:spcBef>
            <a:spcAft>
              <a:spcPct val="15000"/>
            </a:spcAft>
            <a:buChar char="•"/>
          </a:pPr>
          <a:r>
            <a:rPr lang="en-US" sz="13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Select oil reservoirs</a:t>
          </a:r>
        </a:p>
      </dsp:txBody>
      <dsp:txXfrm rot="-5400000">
        <a:off x="1045692" y="47475"/>
        <a:ext cx="6486476" cy="876199"/>
      </dsp:txXfrm>
    </dsp:sp>
    <dsp:sp modelId="{5E8B0980-93A0-41DB-B277-00FC78D1BA00}">
      <dsp:nvSpPr>
        <dsp:cNvPr id="0" name=""/>
        <dsp:cNvSpPr/>
      </dsp:nvSpPr>
      <dsp:spPr>
        <a:xfrm rot="5400000">
          <a:off x="-224076" y="1573614"/>
          <a:ext cx="1493845" cy="1045691"/>
        </a:xfrm>
        <a:prstGeom prst="chevron">
          <a:avLst/>
        </a:prstGeom>
        <a:solidFill>
          <a:srgbClr val="B20538"/>
        </a:solidFill>
        <a:ln w="25400" cap="flat" cmpd="sng" algn="ctr">
          <a:solidFill>
            <a:srgbClr val="B2053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Data  Filtering</a:t>
          </a:r>
        </a:p>
      </dsp:txBody>
      <dsp:txXfrm rot="-5400000">
        <a:off x="2" y="1872383"/>
        <a:ext cx="1045691" cy="448154"/>
      </dsp:txXfrm>
    </dsp:sp>
    <dsp:sp modelId="{E3C8FD01-0BAD-4A9D-A822-7E9D9CED9F77}">
      <dsp:nvSpPr>
        <dsp:cNvPr id="0" name=""/>
        <dsp:cNvSpPr/>
      </dsp:nvSpPr>
      <dsp:spPr>
        <a:xfrm rot="5400000">
          <a:off x="3827130" y="-1431900"/>
          <a:ext cx="970999" cy="6533876"/>
        </a:xfrm>
        <a:prstGeom prst="round2SameRect">
          <a:avLst/>
        </a:prstGeom>
        <a:solidFill>
          <a:schemeClr val="bg1"/>
        </a:solidFill>
        <a:ln w="25400" cap="flat" cmpd="sng" algn="ctr">
          <a:solidFill>
            <a:srgbClr val="B20538"/>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Remove reservoirs with data errors (ORF, OIP, BHCOMP, k=0 </a:t>
          </a:r>
          <a:r>
            <a:rPr lang="en-US" sz="1300" kern="1200" dirty="0" err="1">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etc</a:t>
          </a:r>
          <a:r>
            <a:rPr lang="en-US" sz="13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a:t>
          </a:r>
        </a:p>
        <a:p>
          <a:pPr marL="114300" lvl="1" indent="-114300" algn="l" defTabSz="577850">
            <a:lnSpc>
              <a:spcPct val="90000"/>
            </a:lnSpc>
            <a:spcBef>
              <a:spcPct val="0"/>
            </a:spcBef>
            <a:spcAft>
              <a:spcPct val="15000"/>
            </a:spcAft>
            <a:buChar char="•"/>
          </a:pPr>
          <a:r>
            <a:rPr lang="en-US" sz="13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Remove specific kind of reservoirs with very few data instances</a:t>
          </a:r>
        </a:p>
        <a:p>
          <a:pPr marL="114300" lvl="1" indent="-114300" algn="l" defTabSz="577850">
            <a:lnSpc>
              <a:spcPct val="90000"/>
            </a:lnSpc>
            <a:spcBef>
              <a:spcPct val="0"/>
            </a:spcBef>
            <a:spcAft>
              <a:spcPct val="15000"/>
            </a:spcAft>
            <a:buChar char="•"/>
          </a:pPr>
          <a:r>
            <a:rPr lang="en-US" sz="13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Select reservoirs which finished 80% of recoverable reserves.</a:t>
          </a:r>
        </a:p>
        <a:p>
          <a:pPr marL="114300" lvl="1" indent="-114300" algn="l" defTabSz="577850">
            <a:lnSpc>
              <a:spcPct val="90000"/>
            </a:lnSpc>
            <a:spcBef>
              <a:spcPct val="0"/>
            </a:spcBef>
            <a:spcAft>
              <a:spcPct val="15000"/>
            </a:spcAft>
            <a:buChar char="•"/>
          </a:pPr>
          <a:r>
            <a:rPr lang="en-US" sz="13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Check reported RF is consistent with calculated RF</a:t>
          </a:r>
        </a:p>
      </dsp:txBody>
      <dsp:txXfrm rot="-5400000">
        <a:off x="1045692" y="1396938"/>
        <a:ext cx="6486476" cy="876199"/>
      </dsp:txXfrm>
    </dsp:sp>
    <dsp:sp modelId="{E623AED8-51AE-4238-B724-8E89704FFC4A}">
      <dsp:nvSpPr>
        <dsp:cNvPr id="0" name=""/>
        <dsp:cNvSpPr/>
      </dsp:nvSpPr>
      <dsp:spPr>
        <a:xfrm rot="5400000">
          <a:off x="-224076" y="2923077"/>
          <a:ext cx="1493845" cy="1045691"/>
        </a:xfrm>
        <a:prstGeom prst="chevron">
          <a:avLst/>
        </a:prstGeom>
        <a:solidFill>
          <a:srgbClr val="B20538"/>
        </a:solidFill>
        <a:ln w="25400" cap="flat" cmpd="sng" algn="ctr">
          <a:solidFill>
            <a:srgbClr val="B2053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Data processing</a:t>
          </a:r>
        </a:p>
      </dsp:txBody>
      <dsp:txXfrm rot="-5400000">
        <a:off x="2" y="3221846"/>
        <a:ext cx="1045691" cy="448154"/>
      </dsp:txXfrm>
    </dsp:sp>
    <dsp:sp modelId="{A65BB074-ED09-4427-AD37-1296CA357A8F}">
      <dsp:nvSpPr>
        <dsp:cNvPr id="0" name=""/>
        <dsp:cNvSpPr/>
      </dsp:nvSpPr>
      <dsp:spPr>
        <a:xfrm rot="5400000">
          <a:off x="3827130" y="-59036"/>
          <a:ext cx="970999" cy="6533876"/>
        </a:xfrm>
        <a:prstGeom prst="round2SameRect">
          <a:avLst/>
        </a:prstGeom>
        <a:solidFill>
          <a:schemeClr val="bg1"/>
        </a:solidFill>
        <a:ln w="25400" cap="flat" cmpd="sng" algn="ctr">
          <a:solidFill>
            <a:srgbClr val="B20538"/>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 </a:t>
          </a:r>
          <a:r>
            <a:rPr lang="en-US" sz="13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Reorganize factor variables to reduce the levels</a:t>
          </a:r>
        </a:p>
        <a:p>
          <a:pPr marL="114300" lvl="1" indent="-114300" algn="l" defTabSz="577850">
            <a:lnSpc>
              <a:spcPct val="90000"/>
            </a:lnSpc>
            <a:spcBef>
              <a:spcPct val="0"/>
            </a:spcBef>
            <a:spcAft>
              <a:spcPct val="15000"/>
            </a:spcAft>
            <a:buChar char="•"/>
          </a:pPr>
          <a:r>
            <a:rPr lang="en-US" sz="13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 Select categorical variables which are statistically significant</a:t>
          </a:r>
        </a:p>
        <a:p>
          <a:pPr marL="114300" lvl="1" indent="-114300" algn="l" defTabSz="577850">
            <a:lnSpc>
              <a:spcPct val="90000"/>
            </a:lnSpc>
            <a:spcBef>
              <a:spcPct val="0"/>
            </a:spcBef>
            <a:spcAft>
              <a:spcPct val="15000"/>
            </a:spcAft>
            <a:buChar char="•"/>
          </a:pPr>
          <a:r>
            <a:rPr lang="en-US" sz="13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 Create copies of data  and use transformations appropriate for each modelling technique</a:t>
          </a:r>
        </a:p>
        <a:p>
          <a:pPr marL="114300" lvl="1" indent="-114300" algn="l" defTabSz="577850">
            <a:lnSpc>
              <a:spcPct val="90000"/>
            </a:lnSpc>
            <a:spcBef>
              <a:spcPct val="0"/>
            </a:spcBef>
            <a:spcAft>
              <a:spcPct val="15000"/>
            </a:spcAft>
            <a:buChar char="•"/>
          </a:pPr>
          <a:r>
            <a:rPr lang="en-US" sz="13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 Split the data into training and test sets</a:t>
          </a:r>
        </a:p>
      </dsp:txBody>
      <dsp:txXfrm rot="-5400000">
        <a:off x="1045692" y="2769802"/>
        <a:ext cx="6486476" cy="876199"/>
      </dsp:txXfrm>
    </dsp:sp>
    <dsp:sp modelId="{7790672D-8115-4655-95BF-2B705F6CD2A4}">
      <dsp:nvSpPr>
        <dsp:cNvPr id="0" name=""/>
        <dsp:cNvSpPr/>
      </dsp:nvSpPr>
      <dsp:spPr>
        <a:xfrm rot="5400000">
          <a:off x="-224076" y="4272540"/>
          <a:ext cx="1493845" cy="1045691"/>
        </a:xfrm>
        <a:prstGeom prst="chevron">
          <a:avLst/>
        </a:prstGeom>
        <a:solidFill>
          <a:srgbClr val="B20538"/>
        </a:solidFill>
        <a:ln w="25400" cap="flat" cmpd="sng" algn="ctr">
          <a:solidFill>
            <a:srgbClr val="B2053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Modelling</a:t>
          </a:r>
        </a:p>
      </dsp:txBody>
      <dsp:txXfrm rot="-5400000">
        <a:off x="2" y="4571309"/>
        <a:ext cx="1045691" cy="448154"/>
      </dsp:txXfrm>
    </dsp:sp>
    <dsp:sp modelId="{4343F1EC-73E3-4855-84D9-222AB90D9F3D}">
      <dsp:nvSpPr>
        <dsp:cNvPr id="0" name=""/>
        <dsp:cNvSpPr/>
      </dsp:nvSpPr>
      <dsp:spPr>
        <a:xfrm rot="5400000">
          <a:off x="3827130" y="1267025"/>
          <a:ext cx="970999" cy="6533876"/>
        </a:xfrm>
        <a:prstGeom prst="round2SameRect">
          <a:avLst/>
        </a:prstGeom>
        <a:solidFill>
          <a:schemeClr val="bg1"/>
        </a:solidFill>
        <a:ln w="25400" cap="flat" cmpd="sng" algn="ctr">
          <a:solidFill>
            <a:srgbClr val="B20538"/>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Multi linear regression, Robust regression, LASSO</a:t>
          </a:r>
        </a:p>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 kNN</a:t>
          </a:r>
        </a:p>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 Decision trees, Random forest</a:t>
          </a:r>
        </a:p>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 Artificial Neural Networks, Ensemble</a:t>
          </a:r>
        </a:p>
      </dsp:txBody>
      <dsp:txXfrm rot="-5400000">
        <a:off x="1045692" y="4095863"/>
        <a:ext cx="6486476" cy="876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DCFE71-6091-4448-BE54-5E2BA8655116}">
      <dsp:nvSpPr>
        <dsp:cNvPr id="0" name=""/>
        <dsp:cNvSpPr/>
      </dsp:nvSpPr>
      <dsp:spPr>
        <a:xfrm>
          <a:off x="0" y="0"/>
          <a:ext cx="1562800" cy="1041809"/>
        </a:xfrm>
        <a:prstGeom prst="roundRect">
          <a:avLst>
            <a:gd name="adj" fmla="val 10000"/>
          </a:avLst>
        </a:prstGeom>
        <a:solidFill>
          <a:srgbClr val="B2053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err="1"/>
            <a:t>raw_data</a:t>
          </a:r>
          <a:endParaRPr lang="en-US" sz="1800" kern="1200"/>
        </a:p>
        <a:p>
          <a:pPr marL="0" lvl="0" indent="0" algn="ctr" defTabSz="800100">
            <a:lnSpc>
              <a:spcPct val="90000"/>
            </a:lnSpc>
            <a:spcBef>
              <a:spcPct val="0"/>
            </a:spcBef>
            <a:spcAft>
              <a:spcPct val="35000"/>
            </a:spcAft>
            <a:buNone/>
          </a:pPr>
          <a:r>
            <a:rPr lang="en-US" sz="1800" kern="1200"/>
            <a:t>13288 x 82</a:t>
          </a:r>
        </a:p>
      </dsp:txBody>
      <dsp:txXfrm>
        <a:off x="30514" y="30514"/>
        <a:ext cx="1501772" cy="980781"/>
      </dsp:txXfrm>
    </dsp:sp>
    <dsp:sp modelId="{CFB5A339-E81A-4FBE-A7DA-C2A3826BDF1F}">
      <dsp:nvSpPr>
        <dsp:cNvPr id="0" name=""/>
        <dsp:cNvSpPr/>
      </dsp:nvSpPr>
      <dsp:spPr>
        <a:xfrm rot="5400000">
          <a:off x="586060" y="1067854"/>
          <a:ext cx="390678" cy="4688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640756" y="1106922"/>
        <a:ext cx="281288" cy="273475"/>
      </dsp:txXfrm>
    </dsp:sp>
    <dsp:sp modelId="{EF9B0458-E5EF-4E59-8094-F3C642D54F9D}">
      <dsp:nvSpPr>
        <dsp:cNvPr id="0" name=""/>
        <dsp:cNvSpPr/>
      </dsp:nvSpPr>
      <dsp:spPr>
        <a:xfrm>
          <a:off x="0" y="1562714"/>
          <a:ext cx="1562800" cy="1041809"/>
        </a:xfrm>
        <a:prstGeom prst="roundRect">
          <a:avLst>
            <a:gd name="adj" fmla="val 10000"/>
          </a:avLst>
        </a:prstGeom>
        <a:solidFill>
          <a:srgbClr val="B2053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err="1"/>
            <a:t>oilResClean</a:t>
          </a:r>
          <a:endParaRPr lang="en-US" sz="1800" kern="1200"/>
        </a:p>
        <a:p>
          <a:pPr marL="0" lvl="0" indent="0" algn="ctr" defTabSz="800100">
            <a:lnSpc>
              <a:spcPct val="90000"/>
            </a:lnSpc>
            <a:spcBef>
              <a:spcPct val="0"/>
            </a:spcBef>
            <a:spcAft>
              <a:spcPct val="35000"/>
            </a:spcAft>
            <a:buNone/>
          </a:pPr>
          <a:r>
            <a:rPr lang="en-US" sz="1800" kern="1200"/>
            <a:t>3038 x 82</a:t>
          </a:r>
        </a:p>
      </dsp:txBody>
      <dsp:txXfrm>
        <a:off x="30514" y="1593228"/>
        <a:ext cx="1501772" cy="980781"/>
      </dsp:txXfrm>
    </dsp:sp>
    <dsp:sp modelId="{BA94E716-54F1-4DEC-B1D1-499D788BF225}">
      <dsp:nvSpPr>
        <dsp:cNvPr id="0" name=""/>
        <dsp:cNvSpPr/>
      </dsp:nvSpPr>
      <dsp:spPr>
        <a:xfrm rot="5400000">
          <a:off x="586060" y="2630569"/>
          <a:ext cx="390678" cy="4688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640756" y="2669637"/>
        <a:ext cx="281288" cy="273475"/>
      </dsp:txXfrm>
    </dsp:sp>
    <dsp:sp modelId="{C735CDF9-0B46-479D-8424-F538D23625C1}">
      <dsp:nvSpPr>
        <dsp:cNvPr id="0" name=""/>
        <dsp:cNvSpPr/>
      </dsp:nvSpPr>
      <dsp:spPr>
        <a:xfrm>
          <a:off x="0" y="3125429"/>
          <a:ext cx="1562800" cy="1041809"/>
        </a:xfrm>
        <a:prstGeom prst="roundRect">
          <a:avLst>
            <a:gd name="adj" fmla="val 10000"/>
          </a:avLst>
        </a:prstGeom>
        <a:solidFill>
          <a:srgbClr val="B2053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err="1"/>
            <a:t>GoM</a:t>
          </a:r>
          <a:br>
            <a:rPr lang="en-US" sz="1800" kern="1200"/>
          </a:br>
          <a:r>
            <a:rPr lang="en-US" sz="1800" kern="1200"/>
            <a:t>2524 x 33</a:t>
          </a:r>
        </a:p>
      </dsp:txBody>
      <dsp:txXfrm>
        <a:off x="30514" y="3155943"/>
        <a:ext cx="1501772" cy="9807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3AA776-0DC1-435D-B44F-513E6BDC8417}">
      <dsp:nvSpPr>
        <dsp:cNvPr id="0" name=""/>
        <dsp:cNvSpPr/>
      </dsp:nvSpPr>
      <dsp:spPr>
        <a:xfrm>
          <a:off x="75079" y="545"/>
          <a:ext cx="2234654" cy="1340792"/>
        </a:xfrm>
        <a:prstGeom prst="rect">
          <a:avLst/>
        </a:prstGeom>
        <a:solidFill>
          <a:srgbClr val="B2053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Structure of Reservoir : </a:t>
          </a:r>
        </a:p>
        <a:p>
          <a:pPr marL="0" lvl="0" indent="0" algn="ctr" defTabSz="1022350">
            <a:lnSpc>
              <a:spcPct val="90000"/>
            </a:lnSpc>
            <a:spcBef>
              <a:spcPct val="0"/>
            </a:spcBef>
            <a:spcAft>
              <a:spcPct val="35000"/>
            </a:spcAft>
            <a:buNone/>
          </a:pPr>
          <a:r>
            <a:rPr lang="en-US" sz="2300" b="1" kern="1200" dirty="0"/>
            <a:t>Density Number</a:t>
          </a:r>
        </a:p>
      </dsp:txBody>
      <dsp:txXfrm>
        <a:off x="75079" y="545"/>
        <a:ext cx="2234654" cy="1340792"/>
      </dsp:txXfrm>
    </dsp:sp>
    <dsp:sp modelId="{27418F29-0F36-40B1-B800-C3A47575658F}">
      <dsp:nvSpPr>
        <dsp:cNvPr id="0" name=""/>
        <dsp:cNvSpPr/>
      </dsp:nvSpPr>
      <dsp:spPr>
        <a:xfrm>
          <a:off x="2533199" y="545"/>
          <a:ext cx="2234654" cy="1340792"/>
        </a:xfrm>
        <a:prstGeom prst="rect">
          <a:avLst/>
        </a:prstGeom>
        <a:solidFill>
          <a:srgbClr val="B2053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Structure of Reservoir : Gravity Number</a:t>
          </a:r>
        </a:p>
      </dsp:txBody>
      <dsp:txXfrm>
        <a:off x="2533199" y="545"/>
        <a:ext cx="2234654" cy="1340792"/>
      </dsp:txXfrm>
    </dsp:sp>
    <dsp:sp modelId="{1114600A-69A1-4966-893C-B9C407E54AD2}">
      <dsp:nvSpPr>
        <dsp:cNvPr id="0" name=""/>
        <dsp:cNvSpPr/>
      </dsp:nvSpPr>
      <dsp:spPr>
        <a:xfrm>
          <a:off x="75079" y="1564803"/>
          <a:ext cx="2234654" cy="1340792"/>
        </a:xfrm>
        <a:prstGeom prst="rect">
          <a:avLst/>
        </a:prstGeom>
        <a:solidFill>
          <a:srgbClr val="B2053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Heterogeneity: Mobility Ratio</a:t>
          </a:r>
        </a:p>
      </dsp:txBody>
      <dsp:txXfrm>
        <a:off x="75079" y="1564803"/>
        <a:ext cx="2234654" cy="1340792"/>
      </dsp:txXfrm>
    </dsp:sp>
    <dsp:sp modelId="{836374FE-2D12-4DBD-9B8E-4BC134EA0AF7}">
      <dsp:nvSpPr>
        <dsp:cNvPr id="0" name=""/>
        <dsp:cNvSpPr/>
      </dsp:nvSpPr>
      <dsp:spPr>
        <a:xfrm>
          <a:off x="2533199" y="1564803"/>
          <a:ext cx="2234654" cy="1340792"/>
        </a:xfrm>
        <a:prstGeom prst="rect">
          <a:avLst/>
        </a:prstGeom>
        <a:solidFill>
          <a:srgbClr val="B2053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Drive : Capillary Number</a:t>
          </a:r>
        </a:p>
      </dsp:txBody>
      <dsp:txXfrm>
        <a:off x="2533199" y="1564803"/>
        <a:ext cx="2234654" cy="1340792"/>
      </dsp:txXfrm>
    </dsp:sp>
    <dsp:sp modelId="{CCA3E8B6-D926-444F-AA39-A28D275FFA27}">
      <dsp:nvSpPr>
        <dsp:cNvPr id="0" name=""/>
        <dsp:cNvSpPr/>
      </dsp:nvSpPr>
      <dsp:spPr>
        <a:xfrm>
          <a:off x="1304139" y="3129061"/>
          <a:ext cx="2234654" cy="1340792"/>
        </a:xfrm>
        <a:prstGeom prst="rect">
          <a:avLst/>
        </a:prstGeom>
        <a:solidFill>
          <a:srgbClr val="B2053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Drive : Gravity Number</a:t>
          </a:r>
        </a:p>
      </dsp:txBody>
      <dsp:txXfrm>
        <a:off x="1304139" y="3129061"/>
        <a:ext cx="2234654" cy="134079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0.10915</cdr:x>
      <cdr:y>0.19097</cdr:y>
    </cdr:from>
    <cdr:to>
      <cdr:x>0.10915</cdr:x>
      <cdr:y>0.78819</cdr:y>
    </cdr:to>
    <cdr:cxnSp macro="">
      <cdr:nvCxnSpPr>
        <cdr:cNvPr id="3" name="Straight Connector 2"/>
        <cdr:cNvCxnSpPr/>
      </cdr:nvCxnSpPr>
      <cdr:spPr>
        <a:xfrm xmlns:a="http://schemas.openxmlformats.org/drawingml/2006/main">
          <a:off x="590550" y="523875"/>
          <a:ext cx="0" cy="1638300"/>
        </a:xfrm>
        <a:prstGeom xmlns:a="http://schemas.openxmlformats.org/drawingml/2006/main" prst="line">
          <a:avLst/>
        </a:prstGeom>
        <a:ln xmlns:a="http://schemas.openxmlformats.org/drawingml/2006/main" w="28575">
          <a:solidFill>
            <a:srgbClr val="FF00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CBA8B2-CB24-41C9-A899-272AED525526}" type="datetimeFigureOut">
              <a:rPr lang="en-US" smtClean="0"/>
              <a:t>5/1/2017</a:t>
            </a:fld>
            <a:endParaRPr lang="en-US"/>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2800" b="1" i="1">
                <a:solidFill>
                  <a:schemeClr val="tx1">
                    <a:lumMod val="85000"/>
                    <a:lumOff val="15000"/>
                  </a:schemeClr>
                </a:solidFill>
              </a:defRPr>
            </a:lvl1pPr>
          </a:lstStyle>
          <a:p>
            <a:fld id="{13E41EF3-807E-4D5F-9423-C789218E6585}"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1018824" rtl="0" eaLnBrk="1" latinLnBrk="0" hangingPunct="1">
      <a:defRPr sz="1337" kern="1200">
        <a:solidFill>
          <a:schemeClr val="tx1"/>
        </a:solidFill>
        <a:latin typeface="+mn-lt"/>
        <a:ea typeface="+mn-ea"/>
        <a:cs typeface="+mn-cs"/>
      </a:defRPr>
    </a:lvl1pPr>
    <a:lvl2pPr marL="509412" algn="l" defTabSz="1018824" rtl="0" eaLnBrk="1" latinLnBrk="0" hangingPunct="1">
      <a:defRPr sz="1337" kern="1200">
        <a:solidFill>
          <a:schemeClr val="tx1"/>
        </a:solidFill>
        <a:latin typeface="+mn-lt"/>
        <a:ea typeface="+mn-ea"/>
        <a:cs typeface="+mn-cs"/>
      </a:defRPr>
    </a:lvl2pPr>
    <a:lvl3pPr marL="1018824" algn="l" defTabSz="1018824" rtl="0" eaLnBrk="1" latinLnBrk="0" hangingPunct="1">
      <a:defRPr sz="1337" kern="1200">
        <a:solidFill>
          <a:schemeClr val="tx1"/>
        </a:solidFill>
        <a:latin typeface="+mn-lt"/>
        <a:ea typeface="+mn-ea"/>
        <a:cs typeface="+mn-cs"/>
      </a:defRPr>
    </a:lvl3pPr>
    <a:lvl4pPr marL="1528237" algn="l" defTabSz="1018824" rtl="0" eaLnBrk="1" latinLnBrk="0" hangingPunct="1">
      <a:defRPr sz="1337" kern="1200">
        <a:solidFill>
          <a:schemeClr val="tx1"/>
        </a:solidFill>
        <a:latin typeface="+mn-lt"/>
        <a:ea typeface="+mn-ea"/>
        <a:cs typeface="+mn-cs"/>
      </a:defRPr>
    </a:lvl4pPr>
    <a:lvl5pPr marL="2037649" algn="l" defTabSz="1018824" rtl="0" eaLnBrk="1" latinLnBrk="0" hangingPunct="1">
      <a:defRPr sz="1337" kern="1200">
        <a:solidFill>
          <a:schemeClr val="tx1"/>
        </a:solidFill>
        <a:latin typeface="+mn-lt"/>
        <a:ea typeface="+mn-ea"/>
        <a:cs typeface="+mn-cs"/>
      </a:defRPr>
    </a:lvl5pPr>
    <a:lvl6pPr marL="2547061" algn="l" defTabSz="1018824" rtl="0" eaLnBrk="1" latinLnBrk="0" hangingPunct="1">
      <a:defRPr sz="1337" kern="1200">
        <a:solidFill>
          <a:schemeClr val="tx1"/>
        </a:solidFill>
        <a:latin typeface="+mn-lt"/>
        <a:ea typeface="+mn-ea"/>
        <a:cs typeface="+mn-cs"/>
      </a:defRPr>
    </a:lvl6pPr>
    <a:lvl7pPr marL="3056473" algn="l" defTabSz="1018824" rtl="0" eaLnBrk="1" latinLnBrk="0" hangingPunct="1">
      <a:defRPr sz="1337" kern="1200">
        <a:solidFill>
          <a:schemeClr val="tx1"/>
        </a:solidFill>
        <a:latin typeface="+mn-lt"/>
        <a:ea typeface="+mn-ea"/>
        <a:cs typeface="+mn-cs"/>
      </a:defRPr>
    </a:lvl7pPr>
    <a:lvl8pPr marL="3565886" algn="l" defTabSz="1018824" rtl="0" eaLnBrk="1" latinLnBrk="0" hangingPunct="1">
      <a:defRPr sz="1337" kern="1200">
        <a:solidFill>
          <a:schemeClr val="tx1"/>
        </a:solidFill>
        <a:latin typeface="+mn-lt"/>
        <a:ea typeface="+mn-ea"/>
        <a:cs typeface="+mn-cs"/>
      </a:defRPr>
    </a:lvl8pPr>
    <a:lvl9pPr marL="4075298" algn="l" defTabSz="1018824" rtl="0" eaLnBrk="1" latinLnBrk="0" hangingPunct="1">
      <a:defRPr sz="133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E41EF3-807E-4D5F-9423-C789218E6585}" type="slidenum">
              <a:rPr lang="en-US" smtClean="0"/>
              <a:t>2</a:t>
            </a:fld>
            <a:endParaRPr lang="en-US"/>
          </a:p>
        </p:txBody>
      </p:sp>
    </p:spTree>
    <p:extLst>
      <p:ext uri="{BB962C8B-B14F-4D97-AF65-F5344CB8AC3E}">
        <p14:creationId xmlns:p14="http://schemas.microsoft.com/office/powerpoint/2010/main" val="3843537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r>
              <a:rPr lang="en-US" dirty="0"/>
              <a:t>Each predictor had extreme values which can be considered as very different from reservoirs considered for study</a:t>
            </a:r>
          </a:p>
          <a:p>
            <a:endParaRPr lang="en-US" dirty="0"/>
          </a:p>
          <a:p>
            <a:r>
              <a:rPr lang="en-US" dirty="0"/>
              <a:t>Reservoirs with these kind of predictors were removed</a:t>
            </a:r>
          </a:p>
          <a:p>
            <a:endParaRPr lang="en-US" dirty="0"/>
          </a:p>
        </p:txBody>
      </p:sp>
      <p:sp>
        <p:nvSpPr>
          <p:cNvPr id="4" name="Slide Number Placeholder 3"/>
          <p:cNvSpPr>
            <a:spLocks noGrp="1"/>
          </p:cNvSpPr>
          <p:nvPr>
            <p:ph type="sldNum" sz="quarter" idx="10"/>
          </p:nvPr>
        </p:nvSpPr>
        <p:spPr/>
        <p:txBody>
          <a:bodyPr/>
          <a:lstStyle/>
          <a:p>
            <a:fld id="{13E41EF3-807E-4D5F-9423-C789218E6585}" type="slidenum">
              <a:rPr lang="en-US" smtClean="0"/>
              <a:t>11</a:t>
            </a:fld>
            <a:endParaRPr lang="en-US"/>
          </a:p>
        </p:txBody>
      </p:sp>
    </p:spTree>
    <p:extLst>
      <p:ext uri="{BB962C8B-B14F-4D97-AF65-F5344CB8AC3E}">
        <p14:creationId xmlns:p14="http://schemas.microsoft.com/office/powerpoint/2010/main" val="1474874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r>
              <a:rPr lang="en-US" dirty="0"/>
              <a:t>Why data needs to be transformed</a:t>
            </a:r>
          </a:p>
          <a:p>
            <a:endParaRPr lang="en-US" dirty="0"/>
          </a:p>
          <a:p>
            <a:r>
              <a:rPr lang="en-US" dirty="0"/>
              <a:t>Porosity—0.1</a:t>
            </a:r>
          </a:p>
          <a:p>
            <a:r>
              <a:rPr lang="en-US" dirty="0"/>
              <a:t>Capillary number -10^5</a:t>
            </a:r>
          </a:p>
          <a:p>
            <a:r>
              <a:rPr lang="en-US" dirty="0"/>
              <a:t>If used in techniques like kNN</a:t>
            </a:r>
          </a:p>
          <a:p>
            <a:endParaRPr lang="en-US" dirty="0"/>
          </a:p>
          <a:p>
            <a:r>
              <a:rPr lang="en-US" dirty="0"/>
              <a:t>MLR doesn’t require normalization but the beta parameters estimated cannot be compared.</a:t>
            </a:r>
          </a:p>
        </p:txBody>
      </p:sp>
      <p:sp>
        <p:nvSpPr>
          <p:cNvPr id="4" name="Slide Number Placeholder 3"/>
          <p:cNvSpPr>
            <a:spLocks noGrp="1"/>
          </p:cNvSpPr>
          <p:nvPr>
            <p:ph type="sldNum" sz="quarter" idx="10"/>
          </p:nvPr>
        </p:nvSpPr>
        <p:spPr/>
        <p:txBody>
          <a:bodyPr/>
          <a:lstStyle/>
          <a:p>
            <a:fld id="{13E41EF3-807E-4D5F-9423-C789218E6585}" type="slidenum">
              <a:rPr lang="en-US" smtClean="0"/>
              <a:t>12</a:t>
            </a:fld>
            <a:endParaRPr lang="en-US"/>
          </a:p>
        </p:txBody>
      </p:sp>
    </p:spTree>
    <p:extLst>
      <p:ext uri="{BB962C8B-B14F-4D97-AF65-F5344CB8AC3E}">
        <p14:creationId xmlns:p14="http://schemas.microsoft.com/office/powerpoint/2010/main" val="31272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r>
              <a:rPr lang="en-US" dirty="0"/>
              <a:t>Why dummy </a:t>
            </a:r>
            <a:r>
              <a:rPr lang="en-US" dirty="0" err="1"/>
              <a:t>vars</a:t>
            </a:r>
            <a:r>
              <a:rPr lang="en-US" dirty="0"/>
              <a:t>?</a:t>
            </a:r>
          </a:p>
          <a:p>
            <a:r>
              <a:rPr lang="en-US" dirty="0"/>
              <a:t>To incorporate factor variables into Regression models</a:t>
            </a:r>
          </a:p>
        </p:txBody>
      </p:sp>
      <p:sp>
        <p:nvSpPr>
          <p:cNvPr id="4" name="Slide Number Placeholder 3"/>
          <p:cNvSpPr>
            <a:spLocks noGrp="1"/>
          </p:cNvSpPr>
          <p:nvPr>
            <p:ph type="sldNum" sz="quarter" idx="10"/>
          </p:nvPr>
        </p:nvSpPr>
        <p:spPr/>
        <p:txBody>
          <a:bodyPr/>
          <a:lstStyle/>
          <a:p>
            <a:fld id="{13E41EF3-807E-4D5F-9423-C789218E6585}" type="slidenum">
              <a:rPr lang="en-US" smtClean="0"/>
              <a:t>13</a:t>
            </a:fld>
            <a:endParaRPr lang="en-US"/>
          </a:p>
        </p:txBody>
      </p:sp>
    </p:spTree>
    <p:extLst>
      <p:ext uri="{BB962C8B-B14F-4D97-AF65-F5344CB8AC3E}">
        <p14:creationId xmlns:p14="http://schemas.microsoft.com/office/powerpoint/2010/main" val="1684357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r>
              <a:rPr lang="en-US" dirty="0"/>
              <a:t>Bias is how much the model deviates from original data</a:t>
            </a:r>
          </a:p>
          <a:p>
            <a:r>
              <a:rPr lang="en-US" dirty="0"/>
              <a:t>Variance is how flexible model is  , Weightage to outliers</a:t>
            </a:r>
          </a:p>
          <a:p>
            <a:endParaRPr lang="en-US" dirty="0"/>
          </a:p>
          <a:p>
            <a:r>
              <a:rPr lang="en-US" dirty="0"/>
              <a:t>If we keep increasing the flexibility</a:t>
            </a:r>
          </a:p>
          <a:p>
            <a:endParaRPr lang="en-US" dirty="0"/>
          </a:p>
          <a:p>
            <a:endParaRPr lang="en-US" dirty="0"/>
          </a:p>
          <a:p>
            <a:r>
              <a:rPr lang="en-US" dirty="0"/>
              <a:t>So test data set is separated to evaluate models with different bias and variance</a:t>
            </a:r>
          </a:p>
          <a:p>
            <a:r>
              <a:rPr lang="en-US" dirty="0"/>
              <a:t>While separating test data, the distribution of target variable should be same in both</a:t>
            </a:r>
          </a:p>
        </p:txBody>
      </p:sp>
      <p:sp>
        <p:nvSpPr>
          <p:cNvPr id="4" name="Slide Number Placeholder 3"/>
          <p:cNvSpPr>
            <a:spLocks noGrp="1"/>
          </p:cNvSpPr>
          <p:nvPr>
            <p:ph type="sldNum" sz="quarter" idx="10"/>
          </p:nvPr>
        </p:nvSpPr>
        <p:spPr/>
        <p:txBody>
          <a:bodyPr/>
          <a:lstStyle/>
          <a:p>
            <a:fld id="{13E41EF3-807E-4D5F-9423-C789218E6585}" type="slidenum">
              <a:rPr lang="en-US" smtClean="0"/>
              <a:t>14</a:t>
            </a:fld>
            <a:endParaRPr lang="en-US"/>
          </a:p>
        </p:txBody>
      </p:sp>
    </p:spTree>
    <p:extLst>
      <p:ext uri="{BB962C8B-B14F-4D97-AF65-F5344CB8AC3E}">
        <p14:creationId xmlns:p14="http://schemas.microsoft.com/office/powerpoint/2010/main" val="360617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r>
              <a:rPr lang="en-US" dirty="0"/>
              <a:t>Various variants of linear regression. </a:t>
            </a:r>
          </a:p>
          <a:p>
            <a:r>
              <a:rPr lang="en-US" dirty="0"/>
              <a:t>The main difference is definition of error function and balance between bias and variance</a:t>
            </a:r>
          </a:p>
          <a:p>
            <a:endParaRPr lang="en-US" dirty="0"/>
          </a:p>
          <a:p>
            <a:r>
              <a:rPr lang="en-US" dirty="0"/>
              <a:t>OLR has more variance or it gives relatively more importance to extreme points</a:t>
            </a:r>
          </a:p>
          <a:p>
            <a:pPr marL="342900" indent="-342900">
              <a:buFont typeface="Arial" panose="020B0604020202020204" pitchFamily="34" charset="0"/>
              <a:buChar char="•"/>
            </a:pPr>
            <a:endParaRPr lang="en-US" sz="1400" dirty="0"/>
          </a:p>
          <a:p>
            <a:endParaRPr lang="en-US" dirty="0"/>
          </a:p>
        </p:txBody>
      </p:sp>
      <p:sp>
        <p:nvSpPr>
          <p:cNvPr id="4" name="Slide Number Placeholder 3"/>
          <p:cNvSpPr>
            <a:spLocks noGrp="1"/>
          </p:cNvSpPr>
          <p:nvPr>
            <p:ph type="sldNum" sz="quarter" idx="10"/>
          </p:nvPr>
        </p:nvSpPr>
        <p:spPr/>
        <p:txBody>
          <a:bodyPr/>
          <a:lstStyle/>
          <a:p>
            <a:fld id="{13E41EF3-807E-4D5F-9423-C789218E6585}" type="slidenum">
              <a:rPr lang="en-US" smtClean="0"/>
              <a:t>15</a:t>
            </a:fld>
            <a:endParaRPr lang="en-US"/>
          </a:p>
        </p:txBody>
      </p:sp>
    </p:spTree>
    <p:extLst>
      <p:ext uri="{BB962C8B-B14F-4D97-AF65-F5344CB8AC3E}">
        <p14:creationId xmlns:p14="http://schemas.microsoft.com/office/powerpoint/2010/main" val="43359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E41EF3-807E-4D5F-9423-C789218E6585}" type="slidenum">
              <a:rPr lang="en-US" smtClean="0"/>
              <a:t>16</a:t>
            </a:fld>
            <a:endParaRPr lang="en-US"/>
          </a:p>
        </p:txBody>
      </p:sp>
    </p:spTree>
    <p:extLst>
      <p:ext uri="{BB962C8B-B14F-4D97-AF65-F5344CB8AC3E}">
        <p14:creationId xmlns:p14="http://schemas.microsoft.com/office/powerpoint/2010/main" val="586323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r>
              <a:rPr lang="en-US" dirty="0"/>
              <a:t>Specific gravity and density number</a:t>
            </a:r>
          </a:p>
          <a:p>
            <a:endParaRPr lang="en-US" dirty="0"/>
          </a:p>
          <a:p>
            <a:r>
              <a:rPr lang="en-US" dirty="0"/>
              <a:t>Dip number and Effective aspect ratio</a:t>
            </a:r>
          </a:p>
        </p:txBody>
      </p:sp>
      <p:sp>
        <p:nvSpPr>
          <p:cNvPr id="4" name="Slide Number Placeholder 3"/>
          <p:cNvSpPr>
            <a:spLocks noGrp="1"/>
          </p:cNvSpPr>
          <p:nvPr>
            <p:ph type="sldNum" sz="quarter" idx="10"/>
          </p:nvPr>
        </p:nvSpPr>
        <p:spPr/>
        <p:txBody>
          <a:bodyPr/>
          <a:lstStyle/>
          <a:p>
            <a:fld id="{13E41EF3-807E-4D5F-9423-C789218E6585}" type="slidenum">
              <a:rPr lang="en-US" smtClean="0"/>
              <a:t>17</a:t>
            </a:fld>
            <a:endParaRPr lang="en-US"/>
          </a:p>
        </p:txBody>
      </p:sp>
    </p:spTree>
    <p:extLst>
      <p:ext uri="{BB962C8B-B14F-4D97-AF65-F5344CB8AC3E}">
        <p14:creationId xmlns:p14="http://schemas.microsoft.com/office/powerpoint/2010/main" val="1402909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r>
              <a:rPr lang="en-US" dirty="0"/>
              <a:t>Beta coefficients of highly significant predictors</a:t>
            </a:r>
          </a:p>
        </p:txBody>
      </p:sp>
      <p:sp>
        <p:nvSpPr>
          <p:cNvPr id="4" name="Slide Number Placeholder 3"/>
          <p:cNvSpPr>
            <a:spLocks noGrp="1"/>
          </p:cNvSpPr>
          <p:nvPr>
            <p:ph type="sldNum" sz="quarter" idx="10"/>
          </p:nvPr>
        </p:nvSpPr>
        <p:spPr/>
        <p:txBody>
          <a:bodyPr/>
          <a:lstStyle/>
          <a:p>
            <a:fld id="{13E41EF3-807E-4D5F-9423-C789218E6585}" type="slidenum">
              <a:rPr lang="en-US" smtClean="0"/>
              <a:t>18</a:t>
            </a:fld>
            <a:endParaRPr lang="en-US"/>
          </a:p>
        </p:txBody>
      </p:sp>
    </p:spTree>
    <p:extLst>
      <p:ext uri="{BB962C8B-B14F-4D97-AF65-F5344CB8AC3E}">
        <p14:creationId xmlns:p14="http://schemas.microsoft.com/office/powerpoint/2010/main" val="971514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r>
              <a:rPr lang="en-US" dirty="0"/>
              <a:t>Do we need 31 predictors?</a:t>
            </a:r>
          </a:p>
          <a:p>
            <a:endParaRPr lang="en-US" dirty="0"/>
          </a:p>
          <a:p>
            <a:r>
              <a:rPr lang="en-US" dirty="0"/>
              <a:t>If we have highly collinear predictors</a:t>
            </a:r>
          </a:p>
          <a:p>
            <a:endParaRPr lang="en-US" dirty="0"/>
          </a:p>
          <a:p>
            <a:r>
              <a:rPr lang="en-US" dirty="0"/>
              <a:t>LASSO acts somewhat similar to PCA to reduce the dimensionality</a:t>
            </a:r>
          </a:p>
          <a:p>
            <a:r>
              <a:rPr lang="en-US" dirty="0"/>
              <a:t>If lambda increases beta coefficients of irrelevant predictors reduces to zero.</a:t>
            </a:r>
          </a:p>
        </p:txBody>
      </p:sp>
      <p:sp>
        <p:nvSpPr>
          <p:cNvPr id="4" name="Slide Number Placeholder 3"/>
          <p:cNvSpPr>
            <a:spLocks noGrp="1"/>
          </p:cNvSpPr>
          <p:nvPr>
            <p:ph type="sldNum" sz="quarter" idx="10"/>
          </p:nvPr>
        </p:nvSpPr>
        <p:spPr/>
        <p:txBody>
          <a:bodyPr/>
          <a:lstStyle/>
          <a:p>
            <a:fld id="{13E41EF3-807E-4D5F-9423-C789218E6585}" type="slidenum">
              <a:rPr lang="en-US" smtClean="0"/>
              <a:t>19</a:t>
            </a:fld>
            <a:endParaRPr lang="en-US"/>
          </a:p>
        </p:txBody>
      </p:sp>
    </p:spTree>
    <p:extLst>
      <p:ext uri="{BB962C8B-B14F-4D97-AF65-F5344CB8AC3E}">
        <p14:creationId xmlns:p14="http://schemas.microsoft.com/office/powerpoint/2010/main" val="3325769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E41EF3-807E-4D5F-9423-C789218E6585}" type="slidenum">
              <a:rPr lang="en-US" smtClean="0"/>
              <a:t>20</a:t>
            </a:fld>
            <a:endParaRPr lang="en-US"/>
          </a:p>
        </p:txBody>
      </p:sp>
    </p:spTree>
    <p:extLst>
      <p:ext uri="{BB962C8B-B14F-4D97-AF65-F5344CB8AC3E}">
        <p14:creationId xmlns:p14="http://schemas.microsoft.com/office/powerpoint/2010/main" val="2095073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E41EF3-807E-4D5F-9423-C789218E6585}" type="slidenum">
              <a:rPr lang="en-US" smtClean="0"/>
              <a:t>3</a:t>
            </a:fld>
            <a:endParaRPr lang="en-US"/>
          </a:p>
        </p:txBody>
      </p:sp>
    </p:spTree>
    <p:extLst>
      <p:ext uri="{BB962C8B-B14F-4D97-AF65-F5344CB8AC3E}">
        <p14:creationId xmlns:p14="http://schemas.microsoft.com/office/powerpoint/2010/main" val="2174472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E41EF3-807E-4D5F-9423-C789218E6585}" type="slidenum">
              <a:rPr lang="en-US" smtClean="0"/>
              <a:t>21</a:t>
            </a:fld>
            <a:endParaRPr lang="en-US"/>
          </a:p>
        </p:txBody>
      </p:sp>
    </p:spTree>
    <p:extLst>
      <p:ext uri="{BB962C8B-B14F-4D97-AF65-F5344CB8AC3E}">
        <p14:creationId xmlns:p14="http://schemas.microsoft.com/office/powerpoint/2010/main" val="3396188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r>
              <a:rPr lang="en-US" dirty="0"/>
              <a:t>Tow issues</a:t>
            </a:r>
          </a:p>
          <a:p>
            <a:pPr marL="285750" indent="-285750">
              <a:buFont typeface="Arial" panose="020B0604020202020204" pitchFamily="34" charset="0"/>
              <a:buChar char="•"/>
            </a:pPr>
            <a:r>
              <a:rPr lang="en-US" dirty="0"/>
              <a:t>Negative ORF</a:t>
            </a:r>
          </a:p>
          <a:p>
            <a:pPr marL="285750" indent="-285750">
              <a:buFont typeface="Arial" panose="020B0604020202020204" pitchFamily="34" charset="0"/>
              <a:buChar char="•"/>
            </a:pPr>
            <a:r>
              <a:rPr lang="en-US" dirty="0"/>
              <a:t>Trend in the residuals indicates presence of non linear interaction</a:t>
            </a:r>
          </a:p>
        </p:txBody>
      </p:sp>
      <p:sp>
        <p:nvSpPr>
          <p:cNvPr id="4" name="Slide Number Placeholder 3"/>
          <p:cNvSpPr>
            <a:spLocks noGrp="1"/>
          </p:cNvSpPr>
          <p:nvPr>
            <p:ph type="sldNum" sz="quarter" idx="10"/>
          </p:nvPr>
        </p:nvSpPr>
        <p:spPr/>
        <p:txBody>
          <a:bodyPr/>
          <a:lstStyle/>
          <a:p>
            <a:fld id="{13E41EF3-807E-4D5F-9423-C789218E6585}" type="slidenum">
              <a:rPr lang="en-US" smtClean="0"/>
              <a:t>22</a:t>
            </a:fld>
            <a:endParaRPr lang="en-US"/>
          </a:p>
        </p:txBody>
      </p:sp>
    </p:spTree>
    <p:extLst>
      <p:ext uri="{BB962C8B-B14F-4D97-AF65-F5344CB8AC3E}">
        <p14:creationId xmlns:p14="http://schemas.microsoft.com/office/powerpoint/2010/main" val="3336255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r>
              <a:rPr lang="en-US" dirty="0"/>
              <a:t>It is not necessary that each </a:t>
            </a:r>
            <a:r>
              <a:rPr lang="en-US" dirty="0" err="1"/>
              <a:t>dimless</a:t>
            </a:r>
            <a:r>
              <a:rPr lang="en-US" dirty="0"/>
              <a:t> have same effect in every reservoir</a:t>
            </a:r>
          </a:p>
          <a:p>
            <a:endParaRPr lang="en-US" dirty="0"/>
          </a:p>
          <a:p>
            <a:r>
              <a:rPr lang="en-US" dirty="0" err="1"/>
              <a:t>Resevoirs</a:t>
            </a:r>
            <a:r>
              <a:rPr lang="en-US" dirty="0"/>
              <a:t> with high dip – gravity number</a:t>
            </a:r>
          </a:p>
          <a:p>
            <a:r>
              <a:rPr lang="en-US" dirty="0"/>
              <a:t>Reservoir with high heterogeneity – mobility ratio</a:t>
            </a:r>
          </a:p>
        </p:txBody>
      </p:sp>
      <p:sp>
        <p:nvSpPr>
          <p:cNvPr id="4" name="Slide Number Placeholder 3"/>
          <p:cNvSpPr>
            <a:spLocks noGrp="1"/>
          </p:cNvSpPr>
          <p:nvPr>
            <p:ph type="sldNum" sz="quarter" idx="10"/>
          </p:nvPr>
        </p:nvSpPr>
        <p:spPr/>
        <p:txBody>
          <a:bodyPr/>
          <a:lstStyle/>
          <a:p>
            <a:fld id="{13E41EF3-807E-4D5F-9423-C789218E6585}" type="slidenum">
              <a:rPr lang="en-US" smtClean="0"/>
              <a:t>23</a:t>
            </a:fld>
            <a:endParaRPr lang="en-US"/>
          </a:p>
        </p:txBody>
      </p:sp>
    </p:spTree>
    <p:extLst>
      <p:ext uri="{BB962C8B-B14F-4D97-AF65-F5344CB8AC3E}">
        <p14:creationId xmlns:p14="http://schemas.microsoft.com/office/powerpoint/2010/main" val="3632420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r>
              <a:rPr lang="en-US" dirty="0"/>
              <a:t>One way Non linear interactions</a:t>
            </a:r>
          </a:p>
          <a:p>
            <a:pPr marL="285750" indent="-285750">
              <a:buFont typeface="Arial" panose="020B0604020202020204" pitchFamily="34" charset="0"/>
              <a:buChar char="•"/>
            </a:pPr>
            <a:r>
              <a:rPr lang="en-US" dirty="0"/>
              <a:t>Explicitly adding them to model</a:t>
            </a:r>
          </a:p>
          <a:p>
            <a:pPr marL="285750" indent="-285750">
              <a:buFont typeface="Arial" panose="020B0604020202020204" pitchFamily="34" charset="0"/>
              <a:buChar char="•"/>
            </a:pPr>
            <a:endParaRPr lang="en-US" dirty="0"/>
          </a:p>
          <a:p>
            <a:pPr marL="0" indent="0">
              <a:buFont typeface="Arial" panose="020B0604020202020204" pitchFamily="34" charset="0"/>
              <a:buNone/>
            </a:pPr>
            <a:r>
              <a:rPr lang="en-US" dirty="0"/>
              <a:t>Another way is models predicting them implicitly</a:t>
            </a:r>
          </a:p>
          <a:p>
            <a:endParaRPr lang="en-US" dirty="0"/>
          </a:p>
          <a:p>
            <a:endParaRPr lang="en-US" dirty="0"/>
          </a:p>
          <a:p>
            <a:r>
              <a:rPr lang="en-US" dirty="0"/>
              <a:t>Regression tree splits the data by applying rules on predictors such that the leaf nodes least within sum of squares</a:t>
            </a:r>
          </a:p>
        </p:txBody>
      </p:sp>
      <p:sp>
        <p:nvSpPr>
          <p:cNvPr id="4" name="Slide Number Placeholder 3"/>
          <p:cNvSpPr>
            <a:spLocks noGrp="1"/>
          </p:cNvSpPr>
          <p:nvPr>
            <p:ph type="sldNum" sz="quarter" idx="10"/>
          </p:nvPr>
        </p:nvSpPr>
        <p:spPr/>
        <p:txBody>
          <a:bodyPr/>
          <a:lstStyle/>
          <a:p>
            <a:fld id="{13E41EF3-807E-4D5F-9423-C789218E6585}" type="slidenum">
              <a:rPr lang="en-US" smtClean="0"/>
              <a:t>24</a:t>
            </a:fld>
            <a:endParaRPr lang="en-US"/>
          </a:p>
        </p:txBody>
      </p:sp>
    </p:spTree>
    <p:extLst>
      <p:ext uri="{BB962C8B-B14F-4D97-AF65-F5344CB8AC3E}">
        <p14:creationId xmlns:p14="http://schemas.microsoft.com/office/powerpoint/2010/main" val="3665256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r>
              <a:rPr lang="en-US" dirty="0"/>
              <a:t>The algorithm will keep splitting the data until the ratio of SSE is greater than </a:t>
            </a:r>
            <a:r>
              <a:rPr lang="en-US" dirty="0" err="1"/>
              <a:t>Cp</a:t>
            </a:r>
            <a:endParaRPr lang="en-US" dirty="0"/>
          </a:p>
          <a:p>
            <a:endParaRPr lang="en-US" dirty="0"/>
          </a:p>
          <a:p>
            <a:r>
              <a:rPr lang="en-US" dirty="0"/>
              <a:t>The size of regression tree with low </a:t>
            </a:r>
            <a:r>
              <a:rPr lang="en-US" dirty="0" err="1"/>
              <a:t>Cp</a:t>
            </a:r>
            <a:r>
              <a:rPr lang="en-US" dirty="0"/>
              <a:t> will be high.</a:t>
            </a:r>
          </a:p>
          <a:p>
            <a:endParaRPr lang="en-US" dirty="0"/>
          </a:p>
          <a:p>
            <a:r>
              <a:rPr lang="en-US" dirty="0"/>
              <a:t>To determine the optimum tree size we plot </a:t>
            </a:r>
          </a:p>
          <a:p>
            <a:endParaRPr lang="en-US" dirty="0"/>
          </a:p>
          <a:p>
            <a:r>
              <a:rPr lang="en-US" dirty="0"/>
              <a:t>As the tree size increases error decreases and then increases due to overfitting</a:t>
            </a:r>
          </a:p>
        </p:txBody>
      </p:sp>
      <p:sp>
        <p:nvSpPr>
          <p:cNvPr id="4" name="Slide Number Placeholder 3"/>
          <p:cNvSpPr>
            <a:spLocks noGrp="1"/>
          </p:cNvSpPr>
          <p:nvPr>
            <p:ph type="sldNum" sz="quarter" idx="10"/>
          </p:nvPr>
        </p:nvSpPr>
        <p:spPr/>
        <p:txBody>
          <a:bodyPr/>
          <a:lstStyle/>
          <a:p>
            <a:fld id="{13E41EF3-807E-4D5F-9423-C789218E6585}" type="slidenum">
              <a:rPr lang="en-US" smtClean="0"/>
              <a:t>25</a:t>
            </a:fld>
            <a:endParaRPr lang="en-US"/>
          </a:p>
        </p:txBody>
      </p:sp>
    </p:spTree>
    <p:extLst>
      <p:ext uri="{BB962C8B-B14F-4D97-AF65-F5344CB8AC3E}">
        <p14:creationId xmlns:p14="http://schemas.microsoft.com/office/powerpoint/2010/main" val="506811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r>
              <a:rPr lang="en-US" dirty="0"/>
              <a:t>At low tree size, the output has only few levels</a:t>
            </a:r>
          </a:p>
          <a:p>
            <a:endParaRPr lang="en-US" dirty="0"/>
          </a:p>
          <a:p>
            <a:r>
              <a:rPr lang="en-US" dirty="0"/>
              <a:t>As the size of the tree increases---- tends to replicate the original trend</a:t>
            </a:r>
          </a:p>
        </p:txBody>
      </p:sp>
      <p:sp>
        <p:nvSpPr>
          <p:cNvPr id="4" name="Slide Number Placeholder 3"/>
          <p:cNvSpPr>
            <a:spLocks noGrp="1"/>
          </p:cNvSpPr>
          <p:nvPr>
            <p:ph type="sldNum" sz="quarter" idx="10"/>
          </p:nvPr>
        </p:nvSpPr>
        <p:spPr/>
        <p:txBody>
          <a:bodyPr/>
          <a:lstStyle/>
          <a:p>
            <a:fld id="{13E41EF3-807E-4D5F-9423-C789218E6585}" type="slidenum">
              <a:rPr lang="en-US" smtClean="0"/>
              <a:t>26</a:t>
            </a:fld>
            <a:endParaRPr lang="en-US"/>
          </a:p>
        </p:txBody>
      </p:sp>
    </p:spTree>
    <p:extLst>
      <p:ext uri="{BB962C8B-B14F-4D97-AF65-F5344CB8AC3E}">
        <p14:creationId xmlns:p14="http://schemas.microsoft.com/office/powerpoint/2010/main" val="6350356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r>
              <a:rPr lang="en-US" dirty="0"/>
              <a:t>Random forest adds flexibility to decision tree</a:t>
            </a:r>
          </a:p>
        </p:txBody>
      </p:sp>
      <p:sp>
        <p:nvSpPr>
          <p:cNvPr id="4" name="Slide Number Placeholder 3"/>
          <p:cNvSpPr>
            <a:spLocks noGrp="1"/>
          </p:cNvSpPr>
          <p:nvPr>
            <p:ph type="sldNum" sz="quarter" idx="10"/>
          </p:nvPr>
        </p:nvSpPr>
        <p:spPr/>
        <p:txBody>
          <a:bodyPr/>
          <a:lstStyle/>
          <a:p>
            <a:fld id="{13E41EF3-807E-4D5F-9423-C789218E6585}" type="slidenum">
              <a:rPr lang="en-US" smtClean="0"/>
              <a:t>27</a:t>
            </a:fld>
            <a:endParaRPr lang="en-US"/>
          </a:p>
        </p:txBody>
      </p:sp>
    </p:spTree>
    <p:extLst>
      <p:ext uri="{BB962C8B-B14F-4D97-AF65-F5344CB8AC3E}">
        <p14:creationId xmlns:p14="http://schemas.microsoft.com/office/powerpoint/2010/main" val="26060337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r>
              <a:rPr lang="en-US" dirty="0"/>
              <a:t>ANN tries to emulate</a:t>
            </a:r>
          </a:p>
          <a:p>
            <a:r>
              <a:rPr lang="en-US" dirty="0" err="1"/>
              <a:t>Inmplicitly</a:t>
            </a:r>
            <a:r>
              <a:rPr lang="en-US" dirty="0"/>
              <a:t> predict nonlinear interactions</a:t>
            </a:r>
          </a:p>
          <a:p>
            <a:r>
              <a:rPr lang="en-US" dirty="0"/>
              <a:t>Each arch has a </a:t>
            </a:r>
            <a:r>
              <a:rPr lang="en-US" dirty="0" err="1"/>
              <a:t>weitage</a:t>
            </a:r>
            <a:endParaRPr lang="en-US" dirty="0"/>
          </a:p>
        </p:txBody>
      </p:sp>
      <p:sp>
        <p:nvSpPr>
          <p:cNvPr id="4" name="Slide Number Placeholder 3"/>
          <p:cNvSpPr>
            <a:spLocks noGrp="1"/>
          </p:cNvSpPr>
          <p:nvPr>
            <p:ph type="sldNum" sz="quarter" idx="10"/>
          </p:nvPr>
        </p:nvSpPr>
        <p:spPr/>
        <p:txBody>
          <a:bodyPr/>
          <a:lstStyle/>
          <a:p>
            <a:fld id="{13E41EF3-807E-4D5F-9423-C789218E6585}" type="slidenum">
              <a:rPr lang="en-US" smtClean="0"/>
              <a:t>28</a:t>
            </a:fld>
            <a:endParaRPr lang="en-US"/>
          </a:p>
        </p:txBody>
      </p:sp>
    </p:spTree>
    <p:extLst>
      <p:ext uri="{BB962C8B-B14F-4D97-AF65-F5344CB8AC3E}">
        <p14:creationId xmlns:p14="http://schemas.microsoft.com/office/powerpoint/2010/main" val="33068447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E41EF3-807E-4D5F-9423-C789218E6585}" type="slidenum">
              <a:rPr lang="en-US" smtClean="0"/>
              <a:t>29</a:t>
            </a:fld>
            <a:endParaRPr lang="en-US"/>
          </a:p>
        </p:txBody>
      </p:sp>
    </p:spTree>
    <p:extLst>
      <p:ext uri="{BB962C8B-B14F-4D97-AF65-F5344CB8AC3E}">
        <p14:creationId xmlns:p14="http://schemas.microsoft.com/office/powerpoint/2010/main" val="25977285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r>
              <a:rPr lang="en-US" dirty="0"/>
              <a:t>MLR poor low ORF</a:t>
            </a:r>
          </a:p>
          <a:p>
            <a:r>
              <a:rPr lang="en-US" dirty="0"/>
              <a:t>RF better than ANN at high ORF</a:t>
            </a:r>
          </a:p>
          <a:p>
            <a:endParaRPr lang="en-US" dirty="0"/>
          </a:p>
        </p:txBody>
      </p:sp>
      <p:sp>
        <p:nvSpPr>
          <p:cNvPr id="4" name="Slide Number Placeholder 3"/>
          <p:cNvSpPr>
            <a:spLocks noGrp="1"/>
          </p:cNvSpPr>
          <p:nvPr>
            <p:ph type="sldNum" sz="quarter" idx="10"/>
          </p:nvPr>
        </p:nvSpPr>
        <p:spPr/>
        <p:txBody>
          <a:bodyPr/>
          <a:lstStyle/>
          <a:p>
            <a:fld id="{13E41EF3-807E-4D5F-9423-C789218E6585}" type="slidenum">
              <a:rPr lang="en-US" smtClean="0"/>
              <a:t>30</a:t>
            </a:fld>
            <a:endParaRPr lang="en-US"/>
          </a:p>
        </p:txBody>
      </p:sp>
    </p:spTree>
    <p:extLst>
      <p:ext uri="{BB962C8B-B14F-4D97-AF65-F5344CB8AC3E}">
        <p14:creationId xmlns:p14="http://schemas.microsoft.com/office/powerpoint/2010/main" val="1518215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The three main components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Feature engineering – dependent variable may not have direct relationship with independent variables</a:t>
            </a:r>
          </a:p>
        </p:txBody>
      </p:sp>
      <p:sp>
        <p:nvSpPr>
          <p:cNvPr id="4" name="Slide Number Placeholder 3"/>
          <p:cNvSpPr>
            <a:spLocks noGrp="1"/>
          </p:cNvSpPr>
          <p:nvPr>
            <p:ph type="sldNum" sz="quarter" idx="10"/>
          </p:nvPr>
        </p:nvSpPr>
        <p:spPr/>
        <p:txBody>
          <a:bodyPr/>
          <a:lstStyle/>
          <a:p>
            <a:fld id="{13E41EF3-807E-4D5F-9423-C789218E6585}" type="slidenum">
              <a:rPr lang="en-US" smtClean="0"/>
              <a:t>4</a:t>
            </a:fld>
            <a:endParaRPr lang="en-US"/>
          </a:p>
        </p:txBody>
      </p:sp>
    </p:spTree>
    <p:extLst>
      <p:ext uri="{BB962C8B-B14F-4D97-AF65-F5344CB8AC3E}">
        <p14:creationId xmlns:p14="http://schemas.microsoft.com/office/powerpoint/2010/main" val="2579860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E41EF3-807E-4D5F-9423-C789218E6585}" type="slidenum">
              <a:rPr lang="en-US" smtClean="0"/>
              <a:t>31</a:t>
            </a:fld>
            <a:endParaRPr lang="en-US"/>
          </a:p>
        </p:txBody>
      </p:sp>
    </p:spTree>
    <p:extLst>
      <p:ext uri="{BB962C8B-B14F-4D97-AF65-F5344CB8AC3E}">
        <p14:creationId xmlns:p14="http://schemas.microsoft.com/office/powerpoint/2010/main" val="24554048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E41EF3-807E-4D5F-9423-C789218E6585}" type="slidenum">
              <a:rPr lang="en-US" smtClean="0"/>
              <a:t>32</a:t>
            </a:fld>
            <a:endParaRPr lang="en-US"/>
          </a:p>
        </p:txBody>
      </p:sp>
    </p:spTree>
    <p:extLst>
      <p:ext uri="{BB962C8B-B14F-4D97-AF65-F5344CB8AC3E}">
        <p14:creationId xmlns:p14="http://schemas.microsoft.com/office/powerpoint/2010/main" val="20010317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E41EF3-807E-4D5F-9423-C789218E6585}" type="slidenum">
              <a:rPr lang="en-US" smtClean="0"/>
              <a:t>33</a:t>
            </a:fld>
            <a:endParaRPr lang="en-US"/>
          </a:p>
        </p:txBody>
      </p:sp>
    </p:spTree>
    <p:extLst>
      <p:ext uri="{BB962C8B-B14F-4D97-AF65-F5344CB8AC3E}">
        <p14:creationId xmlns:p14="http://schemas.microsoft.com/office/powerpoint/2010/main" val="39125575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E41EF3-807E-4D5F-9423-C789218E6585}" type="slidenum">
              <a:rPr lang="en-US" smtClean="0"/>
              <a:t>34</a:t>
            </a:fld>
            <a:endParaRPr lang="en-US"/>
          </a:p>
        </p:txBody>
      </p:sp>
    </p:spTree>
    <p:extLst>
      <p:ext uri="{BB962C8B-B14F-4D97-AF65-F5344CB8AC3E}">
        <p14:creationId xmlns:p14="http://schemas.microsoft.com/office/powerpoint/2010/main" val="24737901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E41EF3-807E-4D5F-9423-C789218E6585}" type="slidenum">
              <a:rPr lang="en-US" smtClean="0"/>
              <a:t>35</a:t>
            </a:fld>
            <a:endParaRPr lang="en-US"/>
          </a:p>
        </p:txBody>
      </p:sp>
    </p:spTree>
    <p:extLst>
      <p:ext uri="{BB962C8B-B14F-4D97-AF65-F5344CB8AC3E}">
        <p14:creationId xmlns:p14="http://schemas.microsoft.com/office/powerpoint/2010/main" val="39009443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E41EF3-807E-4D5F-9423-C789218E6585}" type="slidenum">
              <a:rPr lang="en-US" smtClean="0"/>
              <a:t>36</a:t>
            </a:fld>
            <a:endParaRPr lang="en-US"/>
          </a:p>
        </p:txBody>
      </p:sp>
    </p:spTree>
    <p:extLst>
      <p:ext uri="{BB962C8B-B14F-4D97-AF65-F5344CB8AC3E}">
        <p14:creationId xmlns:p14="http://schemas.microsoft.com/office/powerpoint/2010/main" val="16299521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E41EF3-807E-4D5F-9423-C789218E6585}" type="slidenum">
              <a:rPr lang="en-US" smtClean="0"/>
              <a:t>39</a:t>
            </a:fld>
            <a:endParaRPr lang="en-US"/>
          </a:p>
        </p:txBody>
      </p:sp>
    </p:spTree>
    <p:extLst>
      <p:ext uri="{BB962C8B-B14F-4D97-AF65-F5344CB8AC3E}">
        <p14:creationId xmlns:p14="http://schemas.microsoft.com/office/powerpoint/2010/main" val="3711012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E41EF3-807E-4D5F-9423-C789218E6585}" type="slidenum">
              <a:rPr lang="en-US" smtClean="0"/>
              <a:t>40</a:t>
            </a:fld>
            <a:endParaRPr lang="en-US"/>
          </a:p>
        </p:txBody>
      </p:sp>
    </p:spTree>
    <p:extLst>
      <p:ext uri="{BB962C8B-B14F-4D97-AF65-F5344CB8AC3E}">
        <p14:creationId xmlns:p14="http://schemas.microsoft.com/office/powerpoint/2010/main" val="36449306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E41EF3-807E-4D5F-9423-C789218E6585}" type="slidenum">
              <a:rPr lang="en-US" smtClean="0"/>
              <a:t>41</a:t>
            </a:fld>
            <a:endParaRPr lang="en-US"/>
          </a:p>
        </p:txBody>
      </p:sp>
    </p:spTree>
    <p:extLst>
      <p:ext uri="{BB962C8B-B14F-4D97-AF65-F5344CB8AC3E}">
        <p14:creationId xmlns:p14="http://schemas.microsoft.com/office/powerpoint/2010/main" val="7219340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E41EF3-807E-4D5F-9423-C789218E6585}" type="slidenum">
              <a:rPr lang="en-US" smtClean="0"/>
              <a:t>43</a:t>
            </a:fld>
            <a:endParaRPr lang="en-US"/>
          </a:p>
        </p:txBody>
      </p:sp>
    </p:spTree>
    <p:extLst>
      <p:ext uri="{BB962C8B-B14F-4D97-AF65-F5344CB8AC3E}">
        <p14:creationId xmlns:p14="http://schemas.microsoft.com/office/powerpoint/2010/main" val="3573542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Based on number of reservoirs</a:t>
            </a:r>
          </a:p>
          <a:p>
            <a:pPr marL="285750" indent="-285750">
              <a:buFont typeface="Arial" panose="020B0604020202020204" pitchFamily="34" charset="0"/>
              <a:buChar char="•"/>
            </a:pPr>
            <a:r>
              <a:rPr lang="en-US" dirty="0"/>
              <a:t>First 4 similar are LR models before 1995 while new data analytical models were not widespread</a:t>
            </a:r>
          </a:p>
          <a:p>
            <a:pPr marL="285750" indent="-285750">
              <a:buFont typeface="Arial" panose="020B0604020202020204" pitchFamily="34" charset="0"/>
              <a:buChar char="•"/>
            </a:pPr>
            <a:r>
              <a:rPr lang="en-US" dirty="0"/>
              <a:t>Sharma et al  ( divided the RF into categories and classification techniques)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3E41EF3-807E-4D5F-9423-C789218E6585}" type="slidenum">
              <a:rPr lang="en-US" smtClean="0"/>
              <a:t>5</a:t>
            </a:fld>
            <a:endParaRPr lang="en-US"/>
          </a:p>
        </p:txBody>
      </p:sp>
    </p:spTree>
    <p:extLst>
      <p:ext uri="{BB962C8B-B14F-4D97-AF65-F5344CB8AC3E}">
        <p14:creationId xmlns:p14="http://schemas.microsoft.com/office/powerpoint/2010/main" val="41462510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E41EF3-807E-4D5F-9423-C789218E6585}" type="slidenum">
              <a:rPr lang="en-US" smtClean="0"/>
              <a:pPr/>
              <a:t>47</a:t>
            </a:fld>
            <a:endParaRPr lang="en-US"/>
          </a:p>
        </p:txBody>
      </p:sp>
    </p:spTree>
    <p:extLst>
      <p:ext uri="{BB962C8B-B14F-4D97-AF65-F5344CB8AC3E}">
        <p14:creationId xmlns:p14="http://schemas.microsoft.com/office/powerpoint/2010/main" val="2813409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r>
              <a:rPr lang="en-US" dirty="0"/>
              <a:t>Data filtering</a:t>
            </a:r>
          </a:p>
          <a:p>
            <a:pPr marL="285750" indent="-285750">
              <a:buFont typeface="Arial" panose="020B0604020202020204" pitchFamily="34" charset="0"/>
              <a:buChar char="•"/>
            </a:pPr>
            <a:r>
              <a:rPr lang="en-US" dirty="0"/>
              <a:t>Reservoirs without wells- having ORF, zero OIP, zero k, porosity</a:t>
            </a:r>
          </a:p>
          <a:p>
            <a:pPr marL="285750" indent="-285750">
              <a:buFont typeface="Arial" panose="020B0604020202020204" pitchFamily="34" charset="0"/>
              <a:buChar char="•"/>
            </a:pPr>
            <a:r>
              <a:rPr lang="en-US" dirty="0"/>
              <a:t>Reservoirs having few instances(  Structure, </a:t>
            </a:r>
            <a:r>
              <a:rPr lang="en-US" dirty="0" err="1"/>
              <a:t>Timezone</a:t>
            </a:r>
            <a:r>
              <a:rPr lang="en-US" dirty="0"/>
              <a:t>) </a:t>
            </a:r>
          </a:p>
          <a:p>
            <a:pPr marL="285750" indent="-285750">
              <a:buFont typeface="Arial" panose="020B0604020202020204" pitchFamily="34" charset="0"/>
              <a:buChar char="•"/>
            </a:pPr>
            <a:r>
              <a:rPr lang="en-US" dirty="0"/>
              <a:t>Reservoirs more than 80% Ultimate</a:t>
            </a:r>
            <a:endParaRPr lang="en-US" sz="13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endParaRPr lang="en-US" sz="13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a:p>
            <a:pPr marL="0" indent="0">
              <a:buFont typeface="Arial" panose="020B0604020202020204" pitchFamily="34" charset="0"/>
              <a:buNone/>
            </a:pPr>
            <a:r>
              <a:rPr lang="en-US" sz="13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Data Processing</a:t>
            </a:r>
          </a:p>
          <a:p>
            <a:pPr marL="285750" indent="-285750">
              <a:buFont typeface="Arial" panose="020B0604020202020204" pitchFamily="34" charset="0"/>
              <a:buChar char="•"/>
            </a:pPr>
            <a:r>
              <a:rPr lang="en-US" sz="13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Converting predictors into appropriate data type</a:t>
            </a:r>
          </a:p>
          <a:p>
            <a:pPr marL="285750" indent="-285750">
              <a:buFont typeface="Arial" panose="020B0604020202020204" pitchFamily="34" charset="0"/>
              <a:buChar char="•"/>
            </a:pPr>
            <a:r>
              <a:rPr lang="en-US" sz="13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Why reorganizing factor variables</a:t>
            </a:r>
          </a:p>
          <a:p>
            <a:pPr marL="285750" indent="-285750">
              <a:buFont typeface="Arial" panose="020B0604020202020204" pitchFamily="34" charset="0"/>
              <a:buChar char="•"/>
            </a:pPr>
            <a:r>
              <a:rPr lang="en-US" dirty="0"/>
              <a:t>Statistical significance of categorical variables</a:t>
            </a:r>
          </a:p>
        </p:txBody>
      </p:sp>
      <p:sp>
        <p:nvSpPr>
          <p:cNvPr id="4" name="Slide Number Placeholder 3"/>
          <p:cNvSpPr>
            <a:spLocks noGrp="1"/>
          </p:cNvSpPr>
          <p:nvPr>
            <p:ph type="sldNum" sz="quarter" idx="10"/>
          </p:nvPr>
        </p:nvSpPr>
        <p:spPr/>
        <p:txBody>
          <a:bodyPr/>
          <a:lstStyle/>
          <a:p>
            <a:fld id="{13E41EF3-807E-4D5F-9423-C789218E6585}" type="slidenum">
              <a:rPr lang="en-US" smtClean="0"/>
              <a:t>6</a:t>
            </a:fld>
            <a:endParaRPr lang="en-US"/>
          </a:p>
        </p:txBody>
      </p:sp>
    </p:spTree>
    <p:extLst>
      <p:ext uri="{BB962C8B-B14F-4D97-AF65-F5344CB8AC3E}">
        <p14:creationId xmlns:p14="http://schemas.microsoft.com/office/powerpoint/2010/main" val="2836940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r>
              <a:rPr lang="en-US" dirty="0"/>
              <a:t>A few- </a:t>
            </a:r>
            <a:r>
              <a:rPr lang="en-US" dirty="0" err="1"/>
              <a:t>Mico</a:t>
            </a:r>
            <a:r>
              <a:rPr lang="en-US" dirty="0"/>
              <a:t> level </a:t>
            </a:r>
          </a:p>
          <a:p>
            <a:r>
              <a:rPr lang="en-US" dirty="0"/>
              <a:t>A few- Macro level</a:t>
            </a:r>
          </a:p>
          <a:p>
            <a:r>
              <a:rPr lang="en-US" dirty="0"/>
              <a:t>Need to come up – heterogeneity, field development </a:t>
            </a:r>
            <a:r>
              <a:rPr lang="en-US" dirty="0" err="1"/>
              <a:t>etc</a:t>
            </a:r>
            <a:endParaRPr lang="en-US" dirty="0"/>
          </a:p>
          <a:p>
            <a:endParaRPr lang="en-US" dirty="0"/>
          </a:p>
          <a:p>
            <a:r>
              <a:rPr lang="en-US" dirty="0"/>
              <a:t>If two reservoirs having similar dimensionless numbers  should have similar recovery factors irrespective of their size and fluid properties</a:t>
            </a:r>
          </a:p>
          <a:p>
            <a:endParaRPr lang="en-US" dirty="0"/>
          </a:p>
          <a:p>
            <a:r>
              <a:rPr lang="en-US" dirty="0"/>
              <a:t>Baker and </a:t>
            </a:r>
            <a:r>
              <a:rPr lang="en-US" dirty="0" err="1"/>
              <a:t>Swerdloff</a:t>
            </a:r>
            <a:r>
              <a:rPr lang="en-US" dirty="0"/>
              <a:t> 1955--- </a:t>
            </a:r>
            <a:r>
              <a:rPr lang="en-US" dirty="0" err="1"/>
              <a:t>interfacital</a:t>
            </a:r>
            <a:r>
              <a:rPr lang="en-US" dirty="0"/>
              <a:t> tension</a:t>
            </a:r>
          </a:p>
        </p:txBody>
      </p:sp>
      <p:sp>
        <p:nvSpPr>
          <p:cNvPr id="4" name="Slide Number Placeholder 3"/>
          <p:cNvSpPr>
            <a:spLocks noGrp="1"/>
          </p:cNvSpPr>
          <p:nvPr>
            <p:ph type="sldNum" sz="quarter" idx="10"/>
          </p:nvPr>
        </p:nvSpPr>
        <p:spPr/>
        <p:txBody>
          <a:bodyPr/>
          <a:lstStyle/>
          <a:p>
            <a:fld id="{13E41EF3-807E-4D5F-9423-C789218E6585}" type="slidenum">
              <a:rPr lang="en-US" smtClean="0"/>
              <a:t>7</a:t>
            </a:fld>
            <a:endParaRPr lang="en-US"/>
          </a:p>
        </p:txBody>
      </p:sp>
    </p:spTree>
    <p:extLst>
      <p:ext uri="{BB962C8B-B14F-4D97-AF65-F5344CB8AC3E}">
        <p14:creationId xmlns:p14="http://schemas.microsoft.com/office/powerpoint/2010/main" val="3645656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Defined to characterize field development</a:t>
            </a:r>
          </a:p>
          <a:p>
            <a:pPr marL="285750" indent="-285750">
              <a:buFont typeface="Arial" panose="020B0604020202020204" pitchFamily="34" charset="0"/>
              <a:buChar char="•"/>
            </a:pPr>
            <a:r>
              <a:rPr lang="en-US" dirty="0"/>
              <a:t>Dimensionless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Same reservoir if Number of well </a:t>
            </a:r>
            <a:r>
              <a:rPr lang="en-US" dirty="0" err="1"/>
              <a:t>inc</a:t>
            </a:r>
            <a:endParaRPr lang="en-US" dirty="0"/>
          </a:p>
          <a:p>
            <a:pPr marL="285750" indent="-285750">
              <a:buFont typeface="Arial" panose="020B0604020202020204" pitchFamily="34" charset="0"/>
              <a:buChar char="•"/>
            </a:pPr>
            <a:r>
              <a:rPr lang="en-US" dirty="0"/>
              <a:t>Two </a:t>
            </a:r>
            <a:r>
              <a:rPr lang="en-US" dirty="0" err="1"/>
              <a:t>reservoris</a:t>
            </a:r>
            <a:r>
              <a:rPr lang="en-US" dirty="0"/>
              <a:t> have same number of wells and perm, reservoir having higher area…..</a:t>
            </a:r>
          </a:p>
        </p:txBody>
      </p:sp>
      <p:sp>
        <p:nvSpPr>
          <p:cNvPr id="4" name="Slide Number Placeholder 3"/>
          <p:cNvSpPr>
            <a:spLocks noGrp="1"/>
          </p:cNvSpPr>
          <p:nvPr>
            <p:ph type="sldNum" sz="quarter" idx="10"/>
          </p:nvPr>
        </p:nvSpPr>
        <p:spPr/>
        <p:txBody>
          <a:bodyPr/>
          <a:lstStyle/>
          <a:p>
            <a:fld id="{13E41EF3-807E-4D5F-9423-C789218E6585}" type="slidenum">
              <a:rPr lang="en-US" smtClean="0"/>
              <a:t>8</a:t>
            </a:fld>
            <a:endParaRPr lang="en-US"/>
          </a:p>
        </p:txBody>
      </p:sp>
    </p:spTree>
    <p:extLst>
      <p:ext uri="{BB962C8B-B14F-4D97-AF65-F5344CB8AC3E}">
        <p14:creationId xmlns:p14="http://schemas.microsoft.com/office/powerpoint/2010/main" val="1104943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r>
              <a:rPr lang="en-US" dirty="0"/>
              <a:t>We already have methods to characterize heterogeneity</a:t>
            </a:r>
          </a:p>
          <a:p>
            <a:r>
              <a:rPr lang="en-US" dirty="0"/>
              <a:t>In the data set we didn’t have mu</a:t>
            </a:r>
          </a:p>
        </p:txBody>
      </p:sp>
      <p:sp>
        <p:nvSpPr>
          <p:cNvPr id="4" name="Slide Number Placeholder 3"/>
          <p:cNvSpPr>
            <a:spLocks noGrp="1"/>
          </p:cNvSpPr>
          <p:nvPr>
            <p:ph type="sldNum" sz="quarter" idx="10"/>
          </p:nvPr>
        </p:nvSpPr>
        <p:spPr/>
        <p:txBody>
          <a:bodyPr/>
          <a:lstStyle/>
          <a:p>
            <a:fld id="{13E41EF3-807E-4D5F-9423-C789218E6585}" type="slidenum">
              <a:rPr lang="en-US" smtClean="0"/>
              <a:t>9</a:t>
            </a:fld>
            <a:endParaRPr lang="en-US"/>
          </a:p>
        </p:txBody>
      </p:sp>
    </p:spTree>
    <p:extLst>
      <p:ext uri="{BB962C8B-B14F-4D97-AF65-F5344CB8AC3E}">
        <p14:creationId xmlns:p14="http://schemas.microsoft.com/office/powerpoint/2010/main" val="1709118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E41EF3-807E-4D5F-9423-C789218E6585}" type="slidenum">
              <a:rPr lang="en-US" smtClean="0"/>
              <a:t>10</a:t>
            </a:fld>
            <a:endParaRPr lang="en-US"/>
          </a:p>
        </p:txBody>
      </p:sp>
    </p:spTree>
    <p:extLst>
      <p:ext uri="{BB962C8B-B14F-4D97-AF65-F5344CB8AC3E}">
        <p14:creationId xmlns:p14="http://schemas.microsoft.com/office/powerpoint/2010/main" val="787984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414482"/>
            <a:ext cx="8549640" cy="1666028"/>
          </a:xfrm>
        </p:spPr>
        <p:txBody>
          <a:bodyPr/>
          <a:lstStyle/>
          <a:p>
            <a:r>
              <a:rPr lang="en-US"/>
              <a:t>Click to edit Master title style</a:t>
            </a:r>
          </a:p>
        </p:txBody>
      </p:sp>
      <p:sp>
        <p:nvSpPr>
          <p:cNvPr id="3" name="Subtitle 2"/>
          <p:cNvSpPr>
            <a:spLocks noGrp="1"/>
          </p:cNvSpPr>
          <p:nvPr>
            <p:ph type="subTitle" idx="1"/>
          </p:nvPr>
        </p:nvSpPr>
        <p:spPr>
          <a:xfrm>
            <a:off x="1508760" y="4404360"/>
            <a:ext cx="7040880" cy="19862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96101CF-6417-46CE-A8F1-2640D2E2C3A8}" type="datetime1">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013DE-E4F3-7549-BDC1-8B7D0C4AB85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53F8E5-6746-46C2-A995-1D1771D1375F}" type="datetime1">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013DE-E4F3-7549-BDC1-8B7D0C4AB8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311257"/>
            <a:ext cx="2263140" cy="663172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2920" y="311257"/>
            <a:ext cx="6621780" cy="66317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29ABC5-CCB5-4E1F-AC40-F4B15DD77AB9}" type="datetime1">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013DE-E4F3-7549-BDC1-8B7D0C4AB8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E176FF-E59C-4281-A6DC-FF77316AAC85}" type="datetime1">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013DE-E4F3-7549-BDC1-8B7D0C4AB8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87"/>
            <a:ext cx="8549640" cy="154368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BE462-E69D-4941-BC2D-48FA1ADC76DB}" type="datetime1">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013DE-E4F3-7549-BDC1-8B7D0C4AB85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2920" y="1813560"/>
            <a:ext cx="4442460" cy="5129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020" y="1813560"/>
            <a:ext cx="4442460" cy="5129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71083A-6300-4618-8A6A-10B7441914DC}" type="datetime1">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013DE-E4F3-7549-BDC1-8B7D0C4AB8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2920" y="1739795"/>
            <a:ext cx="4444207" cy="72506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2920" y="2464859"/>
            <a:ext cx="4444207" cy="447812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9528" y="1739795"/>
            <a:ext cx="4445953" cy="72506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09528" y="2464859"/>
            <a:ext cx="4445953" cy="447812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726B0A-131D-4321-9B14-0E470621E50F}" type="datetime1">
              <a:rPr lang="en-US" smtClean="0"/>
              <a:t>5/1/2017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8013DE-E4F3-7549-BDC1-8B7D0C4AB8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68957F-0D4E-41E7-8B94-016000CEFEF6}" type="datetime1">
              <a:rPr lang="en-US" smtClean="0"/>
              <a:t>5/1/2017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8013DE-E4F3-7549-BDC1-8B7D0C4AB8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D15E9-7E0A-4D78-B8DF-302EB1337D03}" type="datetime1">
              <a:rPr lang="en-US" smtClean="0"/>
              <a:t>5/1/2017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8013DE-E4F3-7549-BDC1-8B7D0C4AB8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1" y="309457"/>
            <a:ext cx="3309144" cy="131699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32555" y="309457"/>
            <a:ext cx="5622925" cy="663352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2921" y="1626447"/>
            <a:ext cx="3309144" cy="53165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4A7E3E-777B-4A13-961B-601C4C40111B}" type="datetime1">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013DE-E4F3-7549-BDC1-8B7D0C4AB8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1517" y="694478"/>
            <a:ext cx="6035040" cy="46634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5B860B-7FD0-4C0B-BE4C-F96C10859E7B}" type="datetime1">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013DE-E4F3-7549-BDC1-8B7D0C4AB85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11256"/>
            <a:ext cx="9052560" cy="1295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2920" y="1813560"/>
            <a:ext cx="9052560" cy="51294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02920" y="7203864"/>
            <a:ext cx="2346960" cy="413808"/>
          </a:xfrm>
          <a:prstGeom prst="rect">
            <a:avLst/>
          </a:prstGeom>
        </p:spPr>
        <p:txBody>
          <a:bodyPr vert="horz" lIns="91440" tIns="45720" rIns="91440" bIns="45720" rtlCol="0" anchor="ctr"/>
          <a:lstStyle>
            <a:lvl1pPr algn="l">
              <a:defRPr sz="1200">
                <a:solidFill>
                  <a:schemeClr val="tx1">
                    <a:tint val="75000"/>
                  </a:schemeClr>
                </a:solidFill>
              </a:defRPr>
            </a:lvl1pPr>
          </a:lstStyle>
          <a:p>
            <a:fld id="{EF0D025F-B993-4767-A44E-CC676C61004C}" type="datetime1">
              <a:rPr lang="en-US" smtClean="0"/>
              <a:t>5/1/2017</a:t>
            </a:fld>
            <a:endParaRPr lang="en-US"/>
          </a:p>
        </p:txBody>
      </p:sp>
      <p:sp>
        <p:nvSpPr>
          <p:cNvPr id="5" name="Footer Placeholder 4"/>
          <p:cNvSpPr>
            <a:spLocks noGrp="1"/>
          </p:cNvSpPr>
          <p:nvPr>
            <p:ph type="ftr" sz="quarter" idx="3"/>
          </p:nvPr>
        </p:nvSpPr>
        <p:spPr>
          <a:xfrm>
            <a:off x="3436620" y="7203864"/>
            <a:ext cx="3185160" cy="41380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520" y="7203864"/>
            <a:ext cx="2346960" cy="413808"/>
          </a:xfrm>
          <a:prstGeom prst="rect">
            <a:avLst/>
          </a:prstGeom>
        </p:spPr>
        <p:txBody>
          <a:bodyPr vert="horz" lIns="91440" tIns="45720" rIns="91440" bIns="45720" rtlCol="0" anchor="ctr"/>
          <a:lstStyle>
            <a:lvl1pPr algn="r">
              <a:defRPr sz="3600">
                <a:solidFill>
                  <a:schemeClr val="tx1">
                    <a:tint val="75000"/>
                  </a:schemeClr>
                </a:solidFill>
              </a:defRPr>
            </a:lvl1pPr>
          </a:lstStyle>
          <a:p>
            <a:fld id="{328013DE-E4F3-7549-BDC1-8B7D0C4AB85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10.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50.png"/><Relationship Id="rId4" Type="http://schemas.microsoft.com/office/2007/relationships/hdphoto" Target="../media/hdphoto1.wdp"/><Relationship Id="rId9" Type="http://schemas.openxmlformats.org/officeDocument/2006/relationships/image" Target="../media/image12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png"/><Relationship Id="rId7" Type="http://schemas.openxmlformats.org/officeDocument/2006/relationships/diagramQuickStyle" Target="../diagrams/quickStyle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microsoft.com/office/2007/relationships/hdphoto" Target="../media/hdphoto1.wdp"/><Relationship Id="rId9" Type="http://schemas.microsoft.com/office/2007/relationships/diagramDrawing" Target="../diagrams/drawing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7.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80.png"/><Relationship Id="rId5" Type="http://schemas.openxmlformats.org/officeDocument/2006/relationships/image" Target="../media/image38.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3.jp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4.png"/><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50.png"/><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1.png"/><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2.png"/><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00.png"/><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53.png"/><Relationship Id="rId4" Type="http://schemas.microsoft.com/office/2007/relationships/hdphoto" Target="../media/hdphoto1.wdp"/></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340.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chart" Target="../charts/chart1.xml"/><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58.png"/><Relationship Id="rId4" Type="http://schemas.microsoft.com/office/2007/relationships/hdphoto" Target="../media/hdphoto1.wdp"/></Relationships>
</file>

<file path=ppt/slides/_rels/slide4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4.xml"/><Relationship Id="rId5" Type="http://schemas.openxmlformats.org/officeDocument/2006/relationships/image" Target="../media/image65.png"/><Relationship Id="rId4" Type="http://schemas.openxmlformats.org/officeDocument/2006/relationships/image" Target="../media/image6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microsoft.com/office/2007/relationships/hdphoto" Target="../media/hdphoto1.wdp"/><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10" Type="http://schemas.openxmlformats.org/officeDocument/2006/relationships/image" Target="../media/image31.png"/><Relationship Id="rId4" Type="http://schemas.microsoft.com/office/2007/relationships/hdphoto" Target="../media/hdphoto1.wdp"/><Relationship Id="rId9" Type="http://schemas.microsoft.com/office/2007/relationships/diagramDrawing" Target="../diagrams/drawin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stretch>
            <a:fillRect/>
          </a:stretch>
        </p:blipFill>
        <p:spPr>
          <a:xfrm>
            <a:off x="457200" y="4813975"/>
            <a:ext cx="9144000" cy="2538984"/>
          </a:xfrm>
          <a:prstGeom prst="rect">
            <a:avLst/>
          </a:prstGeom>
        </p:spPr>
      </p:pic>
      <p:sp>
        <p:nvSpPr>
          <p:cNvPr id="5" name="Rectangle 1"/>
          <p:cNvSpPr>
            <a:spLocks noChangeArrowheads="1"/>
          </p:cNvSpPr>
          <p:nvPr/>
        </p:nvSpPr>
        <p:spPr bwMode="auto">
          <a:xfrm>
            <a:off x="1530220" y="1951653"/>
            <a:ext cx="699795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Using Data Analytics on Dimensionless Numbers to Predict the Ultimate Recovery Factors For Different Drive Mechanisms in Gulf Of Mexico Oil Fields</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Cambria" panose="020405030504060302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Cambria" panose="020405030504060302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Cambria" panose="020405030504060302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mbria" panose="02040503050406030204" pitchFamily="18" charset="0"/>
                <a:cs typeface="Times New Roman" panose="02020603050405020304" pitchFamily="18" charset="0"/>
              </a:rPr>
              <a:t>Thesis Defense</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Cambria" panose="020405030504060302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mbria" panose="02040503050406030204" pitchFamily="18" charset="0"/>
                <a:cs typeface="Times New Roman" panose="02020603050405020304" pitchFamily="18" charset="0"/>
              </a:rPr>
              <a:t>Gowtham Talluru</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Cambria" panose="02040503050406030204" pitchFamily="18" charset="0"/>
                <a:cs typeface="Times New Roman" panose="02020603050405020304" pitchFamily="18" charset="0"/>
              </a:rPr>
              <a:t>Fall-2017</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82836"/>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dirty="0">
                <a:solidFill>
                  <a:schemeClr val="bg1"/>
                </a:solidFill>
                <a:latin typeface="Futura T Light"/>
              </a:rPr>
              <a:t>Inspection</a:t>
            </a:r>
            <a:r>
              <a:rPr lang="en-US" sz="3200" dirty="0">
                <a:solidFill>
                  <a:schemeClr val="bg1"/>
                </a:solidFill>
              </a:rPr>
              <a:t> </a:t>
            </a:r>
            <a:r>
              <a:rPr lang="en-US" sz="3200" dirty="0">
                <a:solidFill>
                  <a:schemeClr val="bg1"/>
                </a:solidFill>
                <a:latin typeface="Futura T Light"/>
              </a:rPr>
              <a:t>of</a:t>
            </a:r>
            <a:r>
              <a:rPr lang="en-US" sz="3200" dirty="0">
                <a:solidFill>
                  <a:schemeClr val="bg1"/>
                </a:solidFill>
              </a:rPr>
              <a:t> </a:t>
            </a:r>
            <a:r>
              <a:rPr lang="en-US" sz="3200" dirty="0">
                <a:solidFill>
                  <a:schemeClr val="bg1"/>
                </a:solidFill>
                <a:latin typeface="Futura T Light"/>
              </a:rPr>
              <a:t>each</a:t>
            </a:r>
            <a:r>
              <a:rPr lang="en-US" sz="3200" dirty="0">
                <a:solidFill>
                  <a:schemeClr val="bg1"/>
                </a:solidFill>
              </a:rPr>
              <a:t> </a:t>
            </a:r>
            <a:r>
              <a:rPr lang="en-US" sz="3200" dirty="0">
                <a:solidFill>
                  <a:schemeClr val="bg1"/>
                </a:solidFill>
                <a:latin typeface="Futura T Light"/>
              </a:rPr>
              <a:t>predictor</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11</a:t>
            </a:fld>
            <a:endParaRPr lang="en-US" sz="1600"/>
          </a:p>
        </p:txBody>
      </p:sp>
      <p:graphicFrame>
        <p:nvGraphicFramePr>
          <p:cNvPr id="5" name="Table 4"/>
          <p:cNvGraphicFramePr>
            <a:graphicFrameLocks noGrp="1"/>
          </p:cNvGraphicFramePr>
          <p:nvPr>
            <p:extLst>
              <p:ext uri="{D42A27DB-BD31-4B8C-83A1-F6EECF244321}">
                <p14:modId xmlns:p14="http://schemas.microsoft.com/office/powerpoint/2010/main" val="3298495891"/>
              </p:ext>
            </p:extLst>
          </p:nvPr>
        </p:nvGraphicFramePr>
        <p:xfrm>
          <a:off x="224286" y="1116816"/>
          <a:ext cx="5175849" cy="1097280"/>
        </p:xfrm>
        <a:graphic>
          <a:graphicData uri="http://schemas.openxmlformats.org/drawingml/2006/table">
            <a:tbl>
              <a:tblPr firstRow="1" bandRow="1">
                <a:tableStyleId>{5C22544A-7EE6-4342-B048-85BDC9FD1C3A}</a:tableStyleId>
              </a:tblPr>
              <a:tblGrid>
                <a:gridCol w="713910">
                  <a:extLst>
                    <a:ext uri="{9D8B030D-6E8A-4147-A177-3AD203B41FA5}">
                      <a16:colId xmlns:a16="http://schemas.microsoft.com/office/drawing/2014/main" val="3111114784"/>
                    </a:ext>
                  </a:extLst>
                </a:gridCol>
                <a:gridCol w="856693">
                  <a:extLst>
                    <a:ext uri="{9D8B030D-6E8A-4147-A177-3AD203B41FA5}">
                      <a16:colId xmlns:a16="http://schemas.microsoft.com/office/drawing/2014/main" val="1341500205"/>
                    </a:ext>
                  </a:extLst>
                </a:gridCol>
                <a:gridCol w="974585">
                  <a:extLst>
                    <a:ext uri="{9D8B030D-6E8A-4147-A177-3AD203B41FA5}">
                      <a16:colId xmlns:a16="http://schemas.microsoft.com/office/drawing/2014/main" val="2633528918"/>
                    </a:ext>
                  </a:extLst>
                </a:gridCol>
                <a:gridCol w="826779">
                  <a:extLst>
                    <a:ext uri="{9D8B030D-6E8A-4147-A177-3AD203B41FA5}">
                      <a16:colId xmlns:a16="http://schemas.microsoft.com/office/drawing/2014/main" val="3875729896"/>
                    </a:ext>
                  </a:extLst>
                </a:gridCol>
                <a:gridCol w="901941">
                  <a:extLst>
                    <a:ext uri="{9D8B030D-6E8A-4147-A177-3AD203B41FA5}">
                      <a16:colId xmlns:a16="http://schemas.microsoft.com/office/drawing/2014/main" val="3448735502"/>
                    </a:ext>
                  </a:extLst>
                </a:gridCol>
                <a:gridCol w="901941">
                  <a:extLst>
                    <a:ext uri="{9D8B030D-6E8A-4147-A177-3AD203B41FA5}">
                      <a16:colId xmlns:a16="http://schemas.microsoft.com/office/drawing/2014/main" val="2421067835"/>
                    </a:ext>
                  </a:extLst>
                </a:gridCol>
              </a:tblGrid>
              <a:tr h="504952">
                <a:tc>
                  <a:txBody>
                    <a:bodyPr/>
                    <a:lstStyle/>
                    <a:p>
                      <a:r>
                        <a:rPr lang="en-US"/>
                        <a:t>Min</a:t>
                      </a:r>
                    </a:p>
                  </a:txBody>
                  <a:tcPr>
                    <a:solidFill>
                      <a:srgbClr val="B20538"/>
                    </a:solidFill>
                  </a:tcPr>
                </a:tc>
                <a:tc>
                  <a:txBody>
                    <a:bodyPr/>
                    <a:lstStyle/>
                    <a:p>
                      <a:r>
                        <a:rPr lang="en-US"/>
                        <a:t>1</a:t>
                      </a:r>
                      <a:r>
                        <a:rPr lang="en-US" baseline="30000"/>
                        <a:t>st</a:t>
                      </a:r>
                      <a:r>
                        <a:rPr lang="en-US"/>
                        <a:t> Quart</a:t>
                      </a:r>
                    </a:p>
                  </a:txBody>
                  <a:tcPr>
                    <a:solidFill>
                      <a:srgbClr val="B20538"/>
                    </a:solidFill>
                  </a:tcPr>
                </a:tc>
                <a:tc>
                  <a:txBody>
                    <a:bodyPr/>
                    <a:lstStyle/>
                    <a:p>
                      <a:r>
                        <a:rPr lang="en-US"/>
                        <a:t>Median</a:t>
                      </a:r>
                    </a:p>
                  </a:txBody>
                  <a:tcPr>
                    <a:solidFill>
                      <a:srgbClr val="B20538"/>
                    </a:solidFill>
                  </a:tcPr>
                </a:tc>
                <a:tc>
                  <a:txBody>
                    <a:bodyPr/>
                    <a:lstStyle/>
                    <a:p>
                      <a:r>
                        <a:rPr lang="en-US"/>
                        <a:t>Mean</a:t>
                      </a:r>
                    </a:p>
                  </a:txBody>
                  <a:tcPr>
                    <a:solidFill>
                      <a:srgbClr val="B20538"/>
                    </a:solidFill>
                  </a:tcPr>
                </a:tc>
                <a:tc>
                  <a:txBody>
                    <a:bodyPr/>
                    <a:lstStyle/>
                    <a:p>
                      <a:r>
                        <a:rPr lang="en-US"/>
                        <a:t>3</a:t>
                      </a:r>
                      <a:r>
                        <a:rPr lang="en-US" baseline="30000"/>
                        <a:t>rd</a:t>
                      </a:r>
                      <a:r>
                        <a:rPr lang="en-US"/>
                        <a:t> Quart</a:t>
                      </a:r>
                    </a:p>
                  </a:txBody>
                  <a:tcPr>
                    <a:solidFill>
                      <a:srgbClr val="B20538"/>
                    </a:solidFill>
                  </a:tcPr>
                </a:tc>
                <a:tc>
                  <a:txBody>
                    <a:bodyPr/>
                    <a:lstStyle/>
                    <a:p>
                      <a:r>
                        <a:rPr lang="en-US"/>
                        <a:t>Max</a:t>
                      </a:r>
                    </a:p>
                  </a:txBody>
                  <a:tcPr>
                    <a:solidFill>
                      <a:srgbClr val="B20538"/>
                    </a:solidFill>
                  </a:tcPr>
                </a:tc>
                <a:extLst>
                  <a:ext uri="{0D108BD9-81ED-4DB2-BD59-A6C34878D82A}">
                    <a16:rowId xmlns:a16="http://schemas.microsoft.com/office/drawing/2014/main" val="1636033461"/>
                  </a:ext>
                </a:extLst>
              </a:tr>
              <a:tr h="370840">
                <a:tc>
                  <a:txBody>
                    <a:bodyPr/>
                    <a:lstStyle/>
                    <a:p>
                      <a:r>
                        <a:rPr lang="en-US" b="1">
                          <a:solidFill>
                            <a:schemeClr val="bg1"/>
                          </a:solidFill>
                        </a:rPr>
                        <a:t>0.24</a:t>
                      </a:r>
                    </a:p>
                  </a:txBody>
                  <a:tcPr>
                    <a:solidFill>
                      <a:srgbClr val="B20538"/>
                    </a:solidFill>
                  </a:tcPr>
                </a:tc>
                <a:tc>
                  <a:txBody>
                    <a:bodyPr/>
                    <a:lstStyle/>
                    <a:p>
                      <a:r>
                        <a:rPr lang="en-US" b="1">
                          <a:solidFill>
                            <a:schemeClr val="bg1"/>
                          </a:solidFill>
                        </a:rPr>
                        <a:t>0.58</a:t>
                      </a:r>
                    </a:p>
                  </a:txBody>
                  <a:tcPr>
                    <a:solidFill>
                      <a:srgbClr val="B20538"/>
                    </a:solidFill>
                  </a:tcPr>
                </a:tc>
                <a:tc>
                  <a:txBody>
                    <a:bodyPr/>
                    <a:lstStyle/>
                    <a:p>
                      <a:r>
                        <a:rPr lang="en-US" b="1" dirty="0">
                          <a:solidFill>
                            <a:schemeClr val="bg1"/>
                          </a:solidFill>
                        </a:rPr>
                        <a:t>0.70</a:t>
                      </a:r>
                    </a:p>
                  </a:txBody>
                  <a:tcPr>
                    <a:solidFill>
                      <a:srgbClr val="B20538"/>
                    </a:solidFill>
                  </a:tcPr>
                </a:tc>
                <a:tc>
                  <a:txBody>
                    <a:bodyPr/>
                    <a:lstStyle/>
                    <a:p>
                      <a:r>
                        <a:rPr lang="en-US" b="1">
                          <a:solidFill>
                            <a:schemeClr val="bg1"/>
                          </a:solidFill>
                        </a:rPr>
                        <a:t>0.85</a:t>
                      </a:r>
                    </a:p>
                  </a:txBody>
                  <a:tcPr>
                    <a:solidFill>
                      <a:srgbClr val="B20538"/>
                    </a:solidFill>
                  </a:tcPr>
                </a:tc>
                <a:tc>
                  <a:txBody>
                    <a:bodyPr/>
                    <a:lstStyle/>
                    <a:p>
                      <a:r>
                        <a:rPr lang="en-US" b="1">
                          <a:solidFill>
                            <a:schemeClr val="bg1"/>
                          </a:solidFill>
                        </a:rPr>
                        <a:t>0.85</a:t>
                      </a:r>
                    </a:p>
                  </a:txBody>
                  <a:tcPr>
                    <a:solidFill>
                      <a:srgbClr val="B20538"/>
                    </a:solidFill>
                  </a:tcPr>
                </a:tc>
                <a:tc>
                  <a:txBody>
                    <a:bodyPr/>
                    <a:lstStyle/>
                    <a:p>
                      <a:r>
                        <a:rPr lang="en-US" sz="2400" b="1" dirty="0">
                          <a:solidFill>
                            <a:schemeClr val="bg1"/>
                          </a:solidFill>
                        </a:rPr>
                        <a:t>27.05</a:t>
                      </a:r>
                    </a:p>
                  </a:txBody>
                  <a:tcPr>
                    <a:solidFill>
                      <a:srgbClr val="B20538"/>
                    </a:solidFill>
                  </a:tcPr>
                </a:tc>
                <a:extLst>
                  <a:ext uri="{0D108BD9-81ED-4DB2-BD59-A6C34878D82A}">
                    <a16:rowId xmlns:a16="http://schemas.microsoft.com/office/drawing/2014/main" val="1980179142"/>
                  </a:ext>
                </a:extLst>
              </a:tr>
            </a:tbl>
          </a:graphicData>
        </a:graphic>
      </p:graphicFrame>
      <p:sp>
        <p:nvSpPr>
          <p:cNvPr id="6" name="TextBox 5"/>
          <p:cNvSpPr txBox="1"/>
          <p:nvPr/>
        </p:nvSpPr>
        <p:spPr>
          <a:xfrm>
            <a:off x="224286" y="759124"/>
            <a:ext cx="4416725" cy="401007"/>
          </a:xfrm>
          <a:prstGeom prst="rect">
            <a:avLst/>
          </a:prstGeom>
          <a:noFill/>
        </p:spPr>
        <p:txBody>
          <a:bodyPr wrap="square" rtlCol="0">
            <a:spAutoFit/>
          </a:bodyPr>
          <a:lstStyle/>
          <a:p>
            <a:r>
              <a:rPr lang="en-US" b="1"/>
              <a:t>Summary of End point Mobility Ratio</a:t>
            </a:r>
          </a:p>
        </p:txBody>
      </p:sp>
      <p:pic>
        <p:nvPicPr>
          <p:cNvPr id="8" name="Picture 7"/>
          <p:cNvPicPr>
            <a:picLocks noChangeAspect="1"/>
          </p:cNvPicPr>
          <p:nvPr/>
        </p:nvPicPr>
        <p:blipFill>
          <a:blip r:embed="rId5"/>
          <a:stretch>
            <a:fillRect/>
          </a:stretch>
        </p:blipFill>
        <p:spPr>
          <a:xfrm>
            <a:off x="224287" y="2294441"/>
            <a:ext cx="5175848" cy="3189912"/>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1224951" y="5557966"/>
                <a:ext cx="2040751" cy="4010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l-GR" i="1" smtClean="0">
                              <a:latin typeface="Cambria Math" panose="02040503050406030204" pitchFamily="18" charset="0"/>
                            </a:rPr>
                            <m:t>λ</m:t>
                          </m:r>
                        </m:e>
                        <m:sub>
                          <m:r>
                            <a:rPr lang="en-US" b="0" i="1" smtClean="0">
                              <a:latin typeface="Cambria Math" panose="02040503050406030204" pitchFamily="18" charset="0"/>
                            </a:rPr>
                            <m:t>𝑏𝑜𝑥𝑐𝑜𝑥</m:t>
                          </m:r>
                        </m:sub>
                      </m:sSub>
                      <m:r>
                        <a:rPr lang="en-US" b="0" i="1" smtClean="0">
                          <a:latin typeface="Cambria Math" panose="02040503050406030204" pitchFamily="18" charset="0"/>
                        </a:rPr>
                        <m:t>=−0.76</m:t>
                      </m:r>
                    </m:oMath>
                  </m:oMathPara>
                </a14:m>
                <a:endParaRPr lang="en-US"/>
              </a:p>
            </p:txBody>
          </p:sp>
        </mc:Choice>
        <mc:Fallback xmlns="">
          <p:sp>
            <p:nvSpPr>
              <p:cNvPr id="9" name="TextBox 8"/>
              <p:cNvSpPr txBox="1">
                <a:spLocks noRot="1" noChangeAspect="1" noMove="1" noResize="1" noEditPoints="1" noAdjustHandles="1" noChangeArrowheads="1" noChangeShapeType="1" noTextEdit="1"/>
              </p:cNvSpPr>
              <p:nvPr/>
            </p:nvSpPr>
            <p:spPr>
              <a:xfrm>
                <a:off x="1224951" y="5557966"/>
                <a:ext cx="2040751" cy="401007"/>
              </a:xfrm>
              <a:prstGeom prst="rect">
                <a:avLst/>
              </a:prstGeom>
              <a:blipFill>
                <a:blip r:embed="rId6"/>
                <a:stretch>
                  <a:fillRect/>
                </a:stretch>
              </a:blipFill>
            </p:spPr>
            <p:txBody>
              <a:bodyPr/>
              <a:lstStyle/>
              <a:p>
                <a:r>
                  <a:rPr lang="en-US">
                    <a:noFill/>
                  </a:rPr>
                  <a:t> </a:t>
                </a:r>
              </a:p>
            </p:txBody>
          </p:sp>
        </mc:Fallback>
      </mc:AlternateContent>
      <p:sp>
        <p:nvSpPr>
          <p:cNvPr id="22" name="TextBox 21"/>
          <p:cNvSpPr txBox="1"/>
          <p:nvPr/>
        </p:nvSpPr>
        <p:spPr>
          <a:xfrm>
            <a:off x="5827088" y="1897780"/>
            <a:ext cx="4251933" cy="709681"/>
          </a:xfrm>
          <a:prstGeom prst="rect">
            <a:avLst/>
          </a:prstGeom>
          <a:noFill/>
        </p:spPr>
        <p:txBody>
          <a:bodyPr wrap="none" rtlCol="0">
            <a:spAutoFit/>
          </a:bodyPr>
          <a:lstStyle/>
          <a:p>
            <a:r>
              <a:rPr lang="en-US" dirty="0"/>
              <a:t>After Removing extreme values (27.05)</a:t>
            </a:r>
          </a:p>
          <a:p>
            <a:pPr algn="ctr"/>
            <a:r>
              <a:rPr lang="en-US" dirty="0"/>
              <a:t>And log transformation</a:t>
            </a:r>
          </a:p>
        </p:txBody>
      </p:sp>
      <p:pic>
        <p:nvPicPr>
          <p:cNvPr id="25" name="Picture 24"/>
          <p:cNvPicPr>
            <a:picLocks noChangeAspect="1"/>
          </p:cNvPicPr>
          <p:nvPr/>
        </p:nvPicPr>
        <p:blipFill>
          <a:blip r:embed="rId7"/>
          <a:stretch>
            <a:fillRect/>
          </a:stretch>
        </p:blipFill>
        <p:spPr>
          <a:xfrm>
            <a:off x="5335896" y="3147455"/>
            <a:ext cx="4561880" cy="2811518"/>
          </a:xfrm>
          <a:prstGeom prst="rect">
            <a:avLst/>
          </a:prstGeom>
        </p:spPr>
      </p:pic>
      <p:sp>
        <p:nvSpPr>
          <p:cNvPr id="2" name="TextBox 1"/>
          <p:cNvSpPr txBox="1"/>
          <p:nvPr/>
        </p:nvSpPr>
        <p:spPr>
          <a:xfrm flipH="1">
            <a:off x="4578390" y="6182836"/>
            <a:ext cx="4990738" cy="709681"/>
          </a:xfrm>
          <a:prstGeom prst="rect">
            <a:avLst/>
          </a:prstGeom>
          <a:noFill/>
        </p:spPr>
        <p:txBody>
          <a:bodyPr wrap="square" rtlCol="0">
            <a:spAutoFit/>
          </a:bodyPr>
          <a:lstStyle/>
          <a:p>
            <a:r>
              <a:rPr lang="en-US" dirty="0">
                <a:solidFill>
                  <a:srgbClr val="B20538"/>
                </a:solidFill>
              </a:rPr>
              <a:t>A single extreme value in the data is enough to ruin the data transformation</a:t>
            </a:r>
          </a:p>
        </p:txBody>
      </p:sp>
      <p:sp>
        <p:nvSpPr>
          <p:cNvPr id="11" name="Arrow: Notched Right 10"/>
          <p:cNvSpPr/>
          <p:nvPr/>
        </p:nvSpPr>
        <p:spPr>
          <a:xfrm>
            <a:off x="1739629" y="3563584"/>
            <a:ext cx="693019" cy="484632"/>
          </a:xfrm>
          <a:prstGeom prst="notchedRightArrow">
            <a:avLst/>
          </a:prstGeom>
          <a:solidFill>
            <a:srgbClr val="B20538"/>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8123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82836"/>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dirty="0">
                <a:solidFill>
                  <a:schemeClr val="bg1"/>
                </a:solidFill>
                <a:latin typeface="Futura T Light"/>
              </a:rPr>
              <a:t>Data transformation</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12</a:t>
            </a:fld>
            <a:endParaRPr lang="en-US" sz="1600"/>
          </a:p>
        </p:txBody>
      </p:sp>
      <p:pic>
        <p:nvPicPr>
          <p:cNvPr id="10" name="Picture 9"/>
          <p:cNvPicPr>
            <a:picLocks noChangeAspect="1"/>
          </p:cNvPicPr>
          <p:nvPr/>
        </p:nvPicPr>
        <p:blipFill rotWithShape="1">
          <a:blip r:embed="rId5"/>
          <a:srcRect r="52432"/>
          <a:stretch/>
        </p:blipFill>
        <p:spPr>
          <a:xfrm>
            <a:off x="221062" y="908215"/>
            <a:ext cx="2206819" cy="1975661"/>
          </a:xfrm>
          <a:prstGeom prst="rect">
            <a:avLst/>
          </a:prstGeom>
        </p:spPr>
      </p:pic>
      <p:pic>
        <p:nvPicPr>
          <p:cNvPr id="11" name="Picture 10"/>
          <p:cNvPicPr>
            <a:picLocks noChangeAspect="1"/>
          </p:cNvPicPr>
          <p:nvPr/>
        </p:nvPicPr>
        <p:blipFill>
          <a:blip r:embed="rId6"/>
          <a:stretch>
            <a:fillRect/>
          </a:stretch>
        </p:blipFill>
        <p:spPr>
          <a:xfrm>
            <a:off x="6615479" y="837250"/>
            <a:ext cx="3336892" cy="1893912"/>
          </a:xfrm>
          <a:prstGeom prst="rect">
            <a:avLst/>
          </a:prstGeom>
        </p:spPr>
      </p:pic>
      <p:pic>
        <p:nvPicPr>
          <p:cNvPr id="12" name="Picture 11"/>
          <p:cNvPicPr>
            <a:picLocks noChangeAspect="1"/>
          </p:cNvPicPr>
          <p:nvPr/>
        </p:nvPicPr>
        <p:blipFill>
          <a:blip r:embed="rId7"/>
          <a:stretch>
            <a:fillRect/>
          </a:stretch>
        </p:blipFill>
        <p:spPr>
          <a:xfrm>
            <a:off x="6701429" y="3439174"/>
            <a:ext cx="3240060" cy="1838953"/>
          </a:xfrm>
          <a:prstGeom prst="rect">
            <a:avLst/>
          </a:prstGeom>
        </p:spPr>
      </p:pic>
      <p:pic>
        <p:nvPicPr>
          <p:cNvPr id="13" name="Picture 12"/>
          <p:cNvPicPr>
            <a:picLocks noChangeAspect="1"/>
          </p:cNvPicPr>
          <p:nvPr/>
        </p:nvPicPr>
        <p:blipFill>
          <a:blip r:embed="rId8"/>
          <a:stretch>
            <a:fillRect/>
          </a:stretch>
        </p:blipFill>
        <p:spPr>
          <a:xfrm>
            <a:off x="2166111" y="4427172"/>
            <a:ext cx="3282782" cy="2024059"/>
          </a:xfrm>
          <a:prstGeom prst="rect">
            <a:avLst/>
          </a:prstGeom>
        </p:spPr>
      </p:pic>
      <p:sp>
        <p:nvSpPr>
          <p:cNvPr id="14" name="Arrow: Right 13"/>
          <p:cNvSpPr/>
          <p:nvPr/>
        </p:nvSpPr>
        <p:spPr>
          <a:xfrm>
            <a:off x="2408063" y="1541890"/>
            <a:ext cx="602901" cy="484632"/>
          </a:xfrm>
          <a:prstGeom prst="rightArrow">
            <a:avLst/>
          </a:prstGeom>
          <a:solidFill>
            <a:srgbClr val="B20538"/>
          </a:solidFill>
          <a:ln>
            <a:solidFill>
              <a:srgbClr val="B2053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Arrow: Right 15"/>
          <p:cNvSpPr/>
          <p:nvPr/>
        </p:nvSpPr>
        <p:spPr>
          <a:xfrm>
            <a:off x="5897561" y="1604583"/>
            <a:ext cx="602901" cy="484632"/>
          </a:xfrm>
          <a:prstGeom prst="rightArrow">
            <a:avLst/>
          </a:prstGeom>
          <a:solidFill>
            <a:srgbClr val="B20538"/>
          </a:solidFill>
          <a:ln>
            <a:solidFill>
              <a:srgbClr val="B2053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Arrow: Right 16"/>
          <p:cNvSpPr/>
          <p:nvPr/>
        </p:nvSpPr>
        <p:spPr>
          <a:xfrm rot="8943497">
            <a:off x="5360647" y="4507287"/>
            <a:ext cx="1014100" cy="391813"/>
          </a:xfrm>
          <a:prstGeom prst="rightArrow">
            <a:avLst/>
          </a:prstGeom>
          <a:solidFill>
            <a:srgbClr val="B20538"/>
          </a:solidFill>
          <a:ln>
            <a:solidFill>
              <a:srgbClr val="B2053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Rectangle 14"/>
              <p:cNvSpPr/>
              <p:nvPr/>
            </p:nvSpPr>
            <p:spPr>
              <a:xfrm>
                <a:off x="3524510" y="1406634"/>
                <a:ext cx="1558055" cy="900759"/>
              </a:xfrm>
              <a:prstGeom prst="rect">
                <a:avLst/>
              </a:prstGeom>
            </p:spPr>
            <p:txBody>
              <a:bodyPr wrap="none">
                <a:spAutoFit/>
              </a:bodyPr>
              <a:lstStyle/>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0">
                            <a:latin typeface="Cambria Math" panose="02040503050406030204" pitchFamily="18" charset="0"/>
                          </a:rPr>
                          <m:t>′</m:t>
                        </m:r>
                      </m:sup>
                    </m:sSup>
                    <m:r>
                      <a:rPr lang="en-US" i="0">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𝜆</m:t>
                            </m:r>
                          </m:sup>
                        </m:sSup>
                        <m:r>
                          <a:rPr lang="en-US" i="0">
                            <a:latin typeface="Cambria Math" panose="02040503050406030204" pitchFamily="18" charset="0"/>
                          </a:rPr>
                          <m:t>−1</m:t>
                        </m:r>
                      </m:num>
                      <m:den>
                        <m:r>
                          <a:rPr lang="en-US" i="1">
                            <a:latin typeface="Cambria Math" panose="02040503050406030204" pitchFamily="18" charset="0"/>
                          </a:rPr>
                          <m:t>𝜆</m:t>
                        </m:r>
                      </m:den>
                    </m:f>
                  </m:oMath>
                </a14:m>
                <a:r>
                  <a:rPr lang="en-US"/>
                  <a:t> or</a:t>
                </a:r>
              </a:p>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a:latin typeface="Cambria Math" panose="02040503050406030204" pitchFamily="18" charset="0"/>
                          </a:rPr>
                          <m:t>′</m:t>
                        </m:r>
                      </m:sup>
                    </m:sSup>
                  </m:oMath>
                </a14:m>
                <a:r>
                  <a:rPr lang="en-US"/>
                  <a:t> </a:t>
                </a:r>
                <a14:m>
                  <m:oMath xmlns:m="http://schemas.openxmlformats.org/officeDocument/2006/math">
                    <m:r>
                      <a:rPr lang="en-US">
                        <a:latin typeface="Cambria Math" panose="02040503050406030204" pitchFamily="18" charset="0"/>
                      </a:rPr>
                      <m:t>=</m:t>
                    </m:r>
                  </m:oMath>
                </a14:m>
                <a:r>
                  <a:rPr lang="en-US"/>
                  <a:t> log(x)</a:t>
                </a:r>
              </a:p>
            </p:txBody>
          </p:sp>
        </mc:Choice>
        <mc:Fallback xmlns="">
          <p:sp>
            <p:nvSpPr>
              <p:cNvPr id="15" name="Rectangle 14"/>
              <p:cNvSpPr>
                <a:spLocks noRot="1" noChangeAspect="1" noMove="1" noResize="1" noEditPoints="1" noAdjustHandles="1" noChangeArrowheads="1" noChangeShapeType="1" noTextEdit="1"/>
              </p:cNvSpPr>
              <p:nvPr/>
            </p:nvSpPr>
            <p:spPr>
              <a:xfrm>
                <a:off x="3524510" y="1406634"/>
                <a:ext cx="1558055" cy="900759"/>
              </a:xfrm>
              <a:prstGeom prst="rect">
                <a:avLst/>
              </a:prstGeom>
              <a:blipFill>
                <a:blip r:embed="rId9"/>
                <a:stretch>
                  <a:fillRect r="-3125" b="-10811"/>
                </a:stretch>
              </a:blipFill>
            </p:spPr>
            <p:txBody>
              <a:bodyPr/>
              <a:lstStyle/>
              <a:p>
                <a:r>
                  <a:rPr lang="en-US">
                    <a:noFill/>
                  </a:rPr>
                  <a:t> </a:t>
                </a:r>
              </a:p>
            </p:txBody>
          </p:sp>
        </mc:Fallback>
      </mc:AlternateContent>
      <p:sp>
        <p:nvSpPr>
          <p:cNvPr id="19" name="TextBox 18"/>
          <p:cNvSpPr txBox="1"/>
          <p:nvPr/>
        </p:nvSpPr>
        <p:spPr>
          <a:xfrm>
            <a:off x="2668794" y="2330155"/>
            <a:ext cx="3269485" cy="401007"/>
          </a:xfrm>
          <a:prstGeom prst="rect">
            <a:avLst/>
          </a:prstGeom>
          <a:noFill/>
        </p:spPr>
        <p:txBody>
          <a:bodyPr wrap="none" rtlCol="0">
            <a:spAutoFit/>
          </a:bodyPr>
          <a:lstStyle/>
          <a:p>
            <a:r>
              <a:rPr lang="en-US"/>
              <a:t>Use log transformation if </a:t>
            </a:r>
            <a:r>
              <a:rPr lang="el-GR"/>
              <a:t>λ </a:t>
            </a:r>
            <a:r>
              <a:rPr lang="en-US"/>
              <a:t>≈0</a:t>
            </a:r>
          </a:p>
        </p:txBody>
      </p:sp>
      <mc:AlternateContent xmlns:mc="http://schemas.openxmlformats.org/markup-compatibility/2006" xmlns:a14="http://schemas.microsoft.com/office/drawing/2010/main">
        <mc:Choice Requires="a14">
          <p:sp>
            <p:nvSpPr>
              <p:cNvPr id="20" name="Rectangle 19"/>
              <p:cNvSpPr/>
              <p:nvPr/>
            </p:nvSpPr>
            <p:spPr>
              <a:xfrm>
                <a:off x="7246702" y="5914603"/>
                <a:ext cx="2466253" cy="7458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0">
                              <a:latin typeface="Cambria Math" panose="02040503050406030204" pitchFamily="18" charset="0"/>
                            </a:rPr>
                            <m:t>′′</m:t>
                          </m:r>
                        </m:sup>
                      </m:sSubSup>
                      <m:r>
                        <a:rPr lang="en-US" i="0">
                          <a:latin typeface="Cambria Math" panose="02040503050406030204" pitchFamily="18" charset="0"/>
                        </a:rPr>
                        <m:t>=</m:t>
                      </m:r>
                      <m:f>
                        <m:fPr>
                          <m:ctrlPr>
                            <a:rPr lang="en-US" i="1">
                              <a:latin typeface="Cambria Math" panose="02040503050406030204" pitchFamily="18" charset="0"/>
                            </a:rPr>
                          </m:ctrlPr>
                        </m:fPr>
                        <m:num>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0">
                                  <a:latin typeface="Cambria Math" panose="02040503050406030204" pitchFamily="18" charset="0"/>
                                </a:rPr>
                                <m:t>−</m:t>
                              </m:r>
                              <m:r>
                                <a:rPr lang="en-US" i="1">
                                  <a:latin typeface="Cambria Math" panose="02040503050406030204" pitchFamily="18" charset="0"/>
                                </a:rPr>
                                <m:t>𝑚𝑒𝑎𝑛</m:t>
                              </m:r>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num>
                        <m:den>
                          <m:d>
                            <m:dPr>
                              <m:begChr m:val=""/>
                              <m:ctrlPr>
                                <a:rPr lang="en-US" i="1">
                                  <a:latin typeface="Cambria Math" panose="02040503050406030204" pitchFamily="18" charset="0"/>
                                </a:rPr>
                              </m:ctrlPr>
                            </m:dPr>
                            <m:e>
                              <m:r>
                                <a:rPr lang="en-US" i="1">
                                  <a:latin typeface="Cambria Math" panose="02040503050406030204" pitchFamily="18" charset="0"/>
                                </a:rPr>
                                <m:t>𝑠𝑑</m:t>
                              </m:r>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den>
                      </m:f>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7246702" y="5914603"/>
                <a:ext cx="2466253" cy="745845"/>
              </a:xfrm>
              <a:prstGeom prst="rect">
                <a:avLst/>
              </a:prstGeom>
              <a:blipFill>
                <a:blip r:embed="rId10"/>
                <a:stretch>
                  <a:fillRect/>
                </a:stretch>
              </a:blipFill>
            </p:spPr>
            <p:txBody>
              <a:bodyPr/>
              <a:lstStyle/>
              <a:p>
                <a:r>
                  <a:rPr lang="en-US">
                    <a:noFill/>
                  </a:rPr>
                  <a:t> </a:t>
                </a:r>
              </a:p>
            </p:txBody>
          </p:sp>
        </mc:Fallback>
      </mc:AlternateContent>
      <p:sp>
        <p:nvSpPr>
          <p:cNvPr id="21" name="Rectangle 20"/>
          <p:cNvSpPr/>
          <p:nvPr/>
        </p:nvSpPr>
        <p:spPr>
          <a:xfrm>
            <a:off x="3255665" y="1045029"/>
            <a:ext cx="2682613" cy="361605"/>
          </a:xfrm>
          <a:prstGeom prst="rect">
            <a:avLst/>
          </a:prstGeom>
          <a:solidFill>
            <a:srgbClr val="B20538"/>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Normal Transformation</a:t>
            </a:r>
          </a:p>
        </p:txBody>
      </p:sp>
      <p:sp>
        <p:nvSpPr>
          <p:cNvPr id="23" name="Rectangle 22"/>
          <p:cNvSpPr/>
          <p:nvPr/>
        </p:nvSpPr>
        <p:spPr>
          <a:xfrm>
            <a:off x="7138521" y="5503414"/>
            <a:ext cx="2682613" cy="361605"/>
          </a:xfrm>
          <a:prstGeom prst="rect">
            <a:avLst/>
          </a:prstGeom>
          <a:solidFill>
            <a:srgbClr val="B20538"/>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Centering and Scaling</a:t>
            </a:r>
          </a:p>
        </p:txBody>
      </p:sp>
      <p:sp>
        <p:nvSpPr>
          <p:cNvPr id="24" name="Arrow: Right 23"/>
          <p:cNvSpPr/>
          <p:nvPr/>
        </p:nvSpPr>
        <p:spPr>
          <a:xfrm rot="5400000">
            <a:off x="8250053" y="2695673"/>
            <a:ext cx="459555" cy="391813"/>
          </a:xfrm>
          <a:prstGeom prst="rightArrow">
            <a:avLst/>
          </a:prstGeom>
          <a:solidFill>
            <a:srgbClr val="B20538"/>
          </a:solidFill>
          <a:ln>
            <a:solidFill>
              <a:srgbClr val="B2053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Oval 1"/>
          <p:cNvSpPr/>
          <p:nvPr/>
        </p:nvSpPr>
        <p:spPr>
          <a:xfrm>
            <a:off x="6873073" y="2230734"/>
            <a:ext cx="2934118" cy="281354"/>
          </a:xfrm>
          <a:prstGeom prst="ellipse">
            <a:avLst/>
          </a:prstGeom>
          <a:noFill/>
          <a:ln w="28575">
            <a:solidFill>
              <a:srgbClr val="B2053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ln w="19050">
                <a:solidFill>
                  <a:schemeClr val="tx1"/>
                </a:solidFill>
              </a:ln>
            </a:endParaRPr>
          </a:p>
        </p:txBody>
      </p:sp>
      <p:sp>
        <p:nvSpPr>
          <p:cNvPr id="6" name="Oval 5"/>
          <p:cNvSpPr/>
          <p:nvPr/>
        </p:nvSpPr>
        <p:spPr>
          <a:xfrm>
            <a:off x="7013749" y="4735623"/>
            <a:ext cx="2938622" cy="321547"/>
          </a:xfrm>
          <a:prstGeom prst="ellipse">
            <a:avLst/>
          </a:prstGeom>
          <a:noFill/>
          <a:ln w="28575">
            <a:solidFill>
              <a:srgbClr val="B2053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2369595" y="5830112"/>
            <a:ext cx="3079298" cy="355884"/>
          </a:xfrm>
          <a:prstGeom prst="ellipse">
            <a:avLst/>
          </a:prstGeom>
          <a:noFill/>
          <a:ln w="28575">
            <a:solidFill>
              <a:srgbClr val="B2053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42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82836"/>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dirty="0">
                <a:solidFill>
                  <a:schemeClr val="bg1"/>
                </a:solidFill>
                <a:latin typeface="Futura T Light"/>
              </a:rPr>
              <a:t>Dummy Variables</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13</a:t>
            </a:fld>
            <a:endParaRPr lang="en-US" sz="1600"/>
          </a:p>
        </p:txBody>
      </p:sp>
      <p:graphicFrame>
        <p:nvGraphicFramePr>
          <p:cNvPr id="5" name="Table 4"/>
          <p:cNvGraphicFramePr>
            <a:graphicFrameLocks noGrp="1"/>
          </p:cNvGraphicFramePr>
          <p:nvPr>
            <p:extLst>
              <p:ext uri="{D42A27DB-BD31-4B8C-83A1-F6EECF244321}">
                <p14:modId xmlns:p14="http://schemas.microsoft.com/office/powerpoint/2010/main" val="2289885319"/>
              </p:ext>
            </p:extLst>
          </p:nvPr>
        </p:nvGraphicFramePr>
        <p:xfrm>
          <a:off x="285858" y="1132499"/>
          <a:ext cx="1763077" cy="3413760"/>
        </p:xfrm>
        <a:graphic>
          <a:graphicData uri="http://schemas.openxmlformats.org/drawingml/2006/table">
            <a:tbl>
              <a:tblPr firstRow="1" firstCol="1" bandRow="1"/>
              <a:tblGrid>
                <a:gridCol w="974825">
                  <a:extLst>
                    <a:ext uri="{9D8B030D-6E8A-4147-A177-3AD203B41FA5}">
                      <a16:colId xmlns:a16="http://schemas.microsoft.com/office/drawing/2014/main" val="1367117980"/>
                    </a:ext>
                  </a:extLst>
                </a:gridCol>
                <a:gridCol w="788252">
                  <a:extLst>
                    <a:ext uri="{9D8B030D-6E8A-4147-A177-3AD203B41FA5}">
                      <a16:colId xmlns:a16="http://schemas.microsoft.com/office/drawing/2014/main" val="2384412065"/>
                    </a:ext>
                  </a:extLst>
                </a:gridCol>
              </a:tblGrid>
              <a:tr h="361605">
                <a:tc>
                  <a:txBody>
                    <a:bodyPr/>
                    <a:lstStyle/>
                    <a:p>
                      <a:pPr marL="0" marR="0" algn="ctr">
                        <a:lnSpc>
                          <a:spcPct val="200000"/>
                        </a:lnSpc>
                        <a:spcBef>
                          <a:spcPts val="0"/>
                        </a:spcBef>
                        <a:spcAft>
                          <a:spcPts val="0"/>
                        </a:spcAft>
                      </a:pPr>
                      <a:r>
                        <a:rPr lang="en-US" sz="1600" b="1">
                          <a:effectLst/>
                        </a:rPr>
                        <a:t>Reservoir</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FSTRU</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9211167"/>
                  </a:ext>
                </a:extLst>
              </a:tr>
              <a:tr h="361605">
                <a:tc>
                  <a:txBody>
                    <a:bodyPr/>
                    <a:lstStyle/>
                    <a:p>
                      <a:pPr marL="0" marR="0" algn="ctr">
                        <a:lnSpc>
                          <a:spcPct val="200000"/>
                        </a:lnSpc>
                        <a:spcBef>
                          <a:spcPts val="0"/>
                        </a:spcBef>
                        <a:spcAft>
                          <a:spcPts val="0"/>
                        </a:spcAft>
                      </a:pPr>
                      <a:r>
                        <a:rPr lang="en-US" sz="1600" b="1">
                          <a:effectLst/>
                        </a:rPr>
                        <a:t>Res-1</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A</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52464165"/>
                  </a:ext>
                </a:extLst>
              </a:tr>
              <a:tr h="361605">
                <a:tc>
                  <a:txBody>
                    <a:bodyPr/>
                    <a:lstStyle/>
                    <a:p>
                      <a:pPr marL="0" marR="0" algn="ctr">
                        <a:lnSpc>
                          <a:spcPct val="200000"/>
                        </a:lnSpc>
                        <a:spcBef>
                          <a:spcPts val="0"/>
                        </a:spcBef>
                        <a:spcAft>
                          <a:spcPts val="0"/>
                        </a:spcAft>
                      </a:pPr>
                      <a:r>
                        <a:rPr lang="en-US" sz="1600" b="1">
                          <a:effectLst/>
                        </a:rPr>
                        <a:t>Res-2</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B</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7410412"/>
                  </a:ext>
                </a:extLst>
              </a:tr>
              <a:tr h="361605">
                <a:tc>
                  <a:txBody>
                    <a:bodyPr/>
                    <a:lstStyle/>
                    <a:p>
                      <a:pPr marL="0" marR="0" algn="ctr">
                        <a:lnSpc>
                          <a:spcPct val="200000"/>
                        </a:lnSpc>
                        <a:spcBef>
                          <a:spcPts val="0"/>
                        </a:spcBef>
                        <a:spcAft>
                          <a:spcPts val="0"/>
                        </a:spcAft>
                      </a:pPr>
                      <a:r>
                        <a:rPr lang="en-US" sz="1600" b="1">
                          <a:effectLst/>
                        </a:rPr>
                        <a:t>Res-3</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C</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47739508"/>
                  </a:ext>
                </a:extLst>
              </a:tr>
              <a:tr h="361605">
                <a:tc>
                  <a:txBody>
                    <a:bodyPr/>
                    <a:lstStyle/>
                    <a:p>
                      <a:pPr marL="0" marR="0" algn="ctr">
                        <a:lnSpc>
                          <a:spcPct val="200000"/>
                        </a:lnSpc>
                        <a:spcBef>
                          <a:spcPts val="0"/>
                        </a:spcBef>
                        <a:spcAft>
                          <a:spcPts val="0"/>
                        </a:spcAft>
                      </a:pPr>
                      <a:r>
                        <a:rPr lang="en-US" sz="1600" b="1">
                          <a:effectLst/>
                        </a:rPr>
                        <a:t>Res-4</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D</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60276022"/>
                  </a:ext>
                </a:extLst>
              </a:tr>
              <a:tr h="361605">
                <a:tc>
                  <a:txBody>
                    <a:bodyPr/>
                    <a:lstStyle/>
                    <a:p>
                      <a:pPr marL="0" marR="0" algn="ctr">
                        <a:lnSpc>
                          <a:spcPct val="200000"/>
                        </a:lnSpc>
                        <a:spcBef>
                          <a:spcPts val="0"/>
                        </a:spcBef>
                        <a:spcAft>
                          <a:spcPts val="0"/>
                        </a:spcAft>
                      </a:pPr>
                      <a:r>
                        <a:rPr lang="en-US" sz="1600" b="1">
                          <a:effectLst/>
                        </a:rPr>
                        <a:t>Res-5</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E</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89187161"/>
                  </a:ext>
                </a:extLst>
              </a:tr>
              <a:tr h="361605">
                <a:tc>
                  <a:txBody>
                    <a:bodyPr/>
                    <a:lstStyle/>
                    <a:p>
                      <a:pPr marL="0" marR="0" algn="ctr">
                        <a:lnSpc>
                          <a:spcPct val="200000"/>
                        </a:lnSpc>
                        <a:spcBef>
                          <a:spcPts val="0"/>
                        </a:spcBef>
                        <a:spcAft>
                          <a:spcPts val="0"/>
                        </a:spcAft>
                      </a:pPr>
                      <a:r>
                        <a:rPr lang="en-US" sz="1600" b="1">
                          <a:effectLst/>
                        </a:rPr>
                        <a:t>Res-6</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dirty="0">
                          <a:effectLst/>
                        </a:rPr>
                        <a:t>K</a:t>
                      </a:r>
                      <a:endParaRPr lang="en-US" sz="1600" b="1"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229928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921208828"/>
              </p:ext>
            </p:extLst>
          </p:nvPr>
        </p:nvGraphicFramePr>
        <p:xfrm>
          <a:off x="3420533" y="1898271"/>
          <a:ext cx="6402596" cy="3901440"/>
        </p:xfrm>
        <a:graphic>
          <a:graphicData uri="http://schemas.openxmlformats.org/drawingml/2006/table">
            <a:tbl>
              <a:tblPr firstRow="1" firstCol="1" bandRow="1"/>
              <a:tblGrid>
                <a:gridCol w="1011386">
                  <a:extLst>
                    <a:ext uri="{9D8B030D-6E8A-4147-A177-3AD203B41FA5}">
                      <a16:colId xmlns:a16="http://schemas.microsoft.com/office/drawing/2014/main" val="199006028"/>
                    </a:ext>
                  </a:extLst>
                </a:gridCol>
                <a:gridCol w="900997">
                  <a:extLst>
                    <a:ext uri="{9D8B030D-6E8A-4147-A177-3AD203B41FA5}">
                      <a16:colId xmlns:a16="http://schemas.microsoft.com/office/drawing/2014/main" val="310972512"/>
                    </a:ext>
                  </a:extLst>
                </a:gridCol>
                <a:gridCol w="900220">
                  <a:extLst>
                    <a:ext uri="{9D8B030D-6E8A-4147-A177-3AD203B41FA5}">
                      <a16:colId xmlns:a16="http://schemas.microsoft.com/office/drawing/2014/main" val="3198344859"/>
                    </a:ext>
                  </a:extLst>
                </a:gridCol>
                <a:gridCol w="886226">
                  <a:extLst>
                    <a:ext uri="{9D8B030D-6E8A-4147-A177-3AD203B41FA5}">
                      <a16:colId xmlns:a16="http://schemas.microsoft.com/office/drawing/2014/main" val="2399344130"/>
                    </a:ext>
                  </a:extLst>
                </a:gridCol>
                <a:gridCol w="910326">
                  <a:extLst>
                    <a:ext uri="{9D8B030D-6E8A-4147-A177-3AD203B41FA5}">
                      <a16:colId xmlns:a16="http://schemas.microsoft.com/office/drawing/2014/main" val="2466569317"/>
                    </a:ext>
                  </a:extLst>
                </a:gridCol>
                <a:gridCol w="887003">
                  <a:extLst>
                    <a:ext uri="{9D8B030D-6E8A-4147-A177-3AD203B41FA5}">
                      <a16:colId xmlns:a16="http://schemas.microsoft.com/office/drawing/2014/main" val="447223294"/>
                    </a:ext>
                  </a:extLst>
                </a:gridCol>
                <a:gridCol w="906438">
                  <a:extLst>
                    <a:ext uri="{9D8B030D-6E8A-4147-A177-3AD203B41FA5}">
                      <a16:colId xmlns:a16="http://schemas.microsoft.com/office/drawing/2014/main" val="2134130844"/>
                    </a:ext>
                  </a:extLst>
                </a:gridCol>
              </a:tblGrid>
              <a:tr h="363006">
                <a:tc>
                  <a:txBody>
                    <a:bodyPr/>
                    <a:lstStyle/>
                    <a:p>
                      <a:pPr marL="0" marR="0" algn="ctr">
                        <a:lnSpc>
                          <a:spcPct val="200000"/>
                        </a:lnSpc>
                        <a:spcBef>
                          <a:spcPts val="0"/>
                        </a:spcBef>
                        <a:spcAft>
                          <a:spcPts val="0"/>
                        </a:spcAft>
                      </a:pPr>
                      <a:r>
                        <a:rPr lang="en-US" sz="1600" b="1" dirty="0">
                          <a:effectLst/>
                        </a:rPr>
                        <a:t>Reservoir</a:t>
                      </a:r>
                      <a:endParaRPr lang="en-US" sz="1600" b="1"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FSTRU.A</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FSTRU.B</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FSTRU.C</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FSTRU.D</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FSTRU.E</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FSTRU.K</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325350800"/>
                  </a:ext>
                </a:extLst>
              </a:tr>
              <a:tr h="363006">
                <a:tc>
                  <a:txBody>
                    <a:bodyPr/>
                    <a:lstStyle/>
                    <a:p>
                      <a:pPr marL="0" marR="0" algn="ctr">
                        <a:lnSpc>
                          <a:spcPct val="200000"/>
                        </a:lnSpc>
                        <a:spcBef>
                          <a:spcPts val="0"/>
                        </a:spcBef>
                        <a:spcAft>
                          <a:spcPts val="0"/>
                        </a:spcAft>
                      </a:pPr>
                      <a:r>
                        <a:rPr lang="en-US" sz="1600" b="1" dirty="0">
                          <a:effectLst/>
                        </a:rPr>
                        <a:t>Res-1</a:t>
                      </a:r>
                      <a:endParaRPr lang="en-US" sz="1600" b="1"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2000" b="1" dirty="0">
                          <a:effectLst/>
                        </a:rPr>
                        <a:t>1</a:t>
                      </a:r>
                      <a:endParaRPr lang="en-US" sz="2000" b="1"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0</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0</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0</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0</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0</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29695092"/>
                  </a:ext>
                </a:extLst>
              </a:tr>
              <a:tr h="363006">
                <a:tc>
                  <a:txBody>
                    <a:bodyPr/>
                    <a:lstStyle/>
                    <a:p>
                      <a:pPr marL="0" marR="0" algn="ctr">
                        <a:lnSpc>
                          <a:spcPct val="200000"/>
                        </a:lnSpc>
                        <a:spcBef>
                          <a:spcPts val="0"/>
                        </a:spcBef>
                        <a:spcAft>
                          <a:spcPts val="0"/>
                        </a:spcAft>
                      </a:pPr>
                      <a:r>
                        <a:rPr lang="en-US" sz="1600" b="1">
                          <a:effectLst/>
                        </a:rPr>
                        <a:t>Res-2</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dirty="0">
                          <a:effectLst/>
                        </a:rPr>
                        <a:t>0</a:t>
                      </a:r>
                      <a:endParaRPr lang="en-US" sz="1600" b="1"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2000" b="1" dirty="0">
                          <a:effectLst/>
                        </a:rPr>
                        <a:t>1</a:t>
                      </a:r>
                      <a:endParaRPr lang="en-US" sz="1600" b="1"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0</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0</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0</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0</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880184657"/>
                  </a:ext>
                </a:extLst>
              </a:tr>
              <a:tr h="363006">
                <a:tc>
                  <a:txBody>
                    <a:bodyPr/>
                    <a:lstStyle/>
                    <a:p>
                      <a:pPr marL="0" marR="0" algn="ctr">
                        <a:lnSpc>
                          <a:spcPct val="200000"/>
                        </a:lnSpc>
                        <a:spcBef>
                          <a:spcPts val="0"/>
                        </a:spcBef>
                        <a:spcAft>
                          <a:spcPts val="0"/>
                        </a:spcAft>
                      </a:pPr>
                      <a:r>
                        <a:rPr lang="en-US" sz="1600" b="1">
                          <a:effectLst/>
                        </a:rPr>
                        <a:t>Res-3</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0</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dirty="0">
                          <a:effectLst/>
                        </a:rPr>
                        <a:t>0</a:t>
                      </a:r>
                      <a:endParaRPr lang="en-US" sz="1600" b="1"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dirty="0">
                          <a:effectLst/>
                        </a:rPr>
                        <a:t>1</a:t>
                      </a:r>
                      <a:endParaRPr lang="en-US" sz="1600" b="1"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0</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0</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0</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22411892"/>
                  </a:ext>
                </a:extLst>
              </a:tr>
              <a:tr h="363006">
                <a:tc>
                  <a:txBody>
                    <a:bodyPr/>
                    <a:lstStyle/>
                    <a:p>
                      <a:pPr marL="0" marR="0" algn="ctr">
                        <a:lnSpc>
                          <a:spcPct val="200000"/>
                        </a:lnSpc>
                        <a:spcBef>
                          <a:spcPts val="0"/>
                        </a:spcBef>
                        <a:spcAft>
                          <a:spcPts val="0"/>
                        </a:spcAft>
                      </a:pPr>
                      <a:r>
                        <a:rPr lang="en-US" sz="1600" b="1">
                          <a:effectLst/>
                        </a:rPr>
                        <a:t>Res-4</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0</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dirty="0">
                          <a:effectLst/>
                        </a:rPr>
                        <a:t>0</a:t>
                      </a:r>
                      <a:endParaRPr lang="en-US" sz="1600" b="1"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dirty="0">
                          <a:effectLst/>
                        </a:rPr>
                        <a:t>0</a:t>
                      </a:r>
                      <a:endParaRPr lang="en-US" sz="1600" b="1"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dirty="0">
                          <a:effectLst/>
                        </a:rPr>
                        <a:t>1</a:t>
                      </a:r>
                      <a:endParaRPr lang="en-US" sz="1600" b="1"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0</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0</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90356184"/>
                  </a:ext>
                </a:extLst>
              </a:tr>
              <a:tr h="363006">
                <a:tc>
                  <a:txBody>
                    <a:bodyPr/>
                    <a:lstStyle/>
                    <a:p>
                      <a:pPr marL="0" marR="0" algn="ctr">
                        <a:lnSpc>
                          <a:spcPct val="200000"/>
                        </a:lnSpc>
                        <a:spcBef>
                          <a:spcPts val="0"/>
                        </a:spcBef>
                        <a:spcAft>
                          <a:spcPts val="0"/>
                        </a:spcAft>
                      </a:pPr>
                      <a:r>
                        <a:rPr lang="en-US" sz="1600" b="1">
                          <a:effectLst/>
                        </a:rPr>
                        <a:t>Res-5</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0</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0</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0</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dirty="0">
                          <a:effectLst/>
                        </a:rPr>
                        <a:t>0</a:t>
                      </a:r>
                      <a:endParaRPr lang="en-US" sz="1600" b="1"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dirty="0">
                          <a:effectLst/>
                        </a:rPr>
                        <a:t>1</a:t>
                      </a:r>
                      <a:endParaRPr lang="en-US" sz="1600" b="1"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0</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9762944"/>
                  </a:ext>
                </a:extLst>
              </a:tr>
              <a:tr h="363006">
                <a:tc>
                  <a:txBody>
                    <a:bodyPr/>
                    <a:lstStyle/>
                    <a:p>
                      <a:pPr marL="0" marR="0" algn="ctr">
                        <a:lnSpc>
                          <a:spcPct val="200000"/>
                        </a:lnSpc>
                        <a:spcBef>
                          <a:spcPts val="0"/>
                        </a:spcBef>
                        <a:spcAft>
                          <a:spcPts val="0"/>
                        </a:spcAft>
                      </a:pPr>
                      <a:r>
                        <a:rPr lang="en-US" sz="1600" b="1">
                          <a:effectLst/>
                        </a:rPr>
                        <a:t>Res-6</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0</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0</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0</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a:effectLst/>
                        </a:rPr>
                        <a:t>0</a:t>
                      </a:r>
                      <a:endParaRPr lang="en-US" sz="1600" b="1">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b="1" dirty="0">
                          <a:effectLst/>
                        </a:rPr>
                        <a:t>0</a:t>
                      </a:r>
                      <a:endParaRPr lang="en-US" sz="1600" b="1"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dirty="0">
                          <a:effectLst/>
                        </a:rPr>
                        <a:t>1</a:t>
                      </a:r>
                      <a:endParaRPr lang="en-US" sz="1600" b="1"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52923630"/>
                  </a:ext>
                </a:extLst>
              </a:tr>
            </a:tbl>
          </a:graphicData>
        </a:graphic>
      </p:graphicFrame>
      <p:cxnSp>
        <p:nvCxnSpPr>
          <p:cNvPr id="25" name="Connector: Curved 24"/>
          <p:cNvCxnSpPr>
            <a:cxnSpLocks/>
          </p:cNvCxnSpPr>
          <p:nvPr/>
        </p:nvCxnSpPr>
        <p:spPr>
          <a:xfrm>
            <a:off x="2135928" y="1362498"/>
            <a:ext cx="2351405" cy="535773"/>
          </a:xfrm>
          <a:prstGeom prst="curvedConnector3">
            <a:avLst>
              <a:gd name="adj1" fmla="val 10041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7686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92887"/>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a:solidFill>
                  <a:schemeClr val="bg1"/>
                </a:solidFill>
                <a:latin typeface="Futura T Light"/>
              </a:rPr>
              <a:t>Bias and Variance, Training and Test data sets</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14</a:t>
            </a:fld>
            <a:endParaRPr lang="en-US" sz="1600"/>
          </a:p>
        </p:txBody>
      </p:sp>
      <p:sp>
        <p:nvSpPr>
          <p:cNvPr id="2" name="TextBox 1"/>
          <p:cNvSpPr txBox="1"/>
          <p:nvPr/>
        </p:nvSpPr>
        <p:spPr>
          <a:xfrm>
            <a:off x="602902" y="1055077"/>
            <a:ext cx="530915" cy="401007"/>
          </a:xfrm>
          <a:prstGeom prst="rect">
            <a:avLst/>
          </a:prstGeom>
          <a:noFill/>
        </p:spPr>
        <p:txBody>
          <a:bodyPr wrap="none" rtlCol="0">
            <a:spAutoFit/>
          </a:bodyPr>
          <a:lstStyle/>
          <a:p>
            <a:pPr marL="342900" indent="-342900">
              <a:buFont typeface="Arial" panose="020B0604020202020204" pitchFamily="34" charset="0"/>
              <a:buChar char="•"/>
            </a:pPr>
            <a:endParaRPr lang="en-US"/>
          </a:p>
        </p:txBody>
      </p:sp>
      <p:pic>
        <p:nvPicPr>
          <p:cNvPr id="6" name="Picture 5"/>
          <p:cNvPicPr/>
          <p:nvPr/>
        </p:nvPicPr>
        <p:blipFill>
          <a:blip r:embed="rId5"/>
          <a:stretch>
            <a:fillRect/>
          </a:stretch>
        </p:blipFill>
        <p:spPr>
          <a:xfrm>
            <a:off x="137071" y="1115617"/>
            <a:ext cx="6267192" cy="4118585"/>
          </a:xfrm>
          <a:prstGeom prst="rect">
            <a:avLst/>
          </a:prstGeom>
        </p:spPr>
      </p:pic>
      <p:sp>
        <p:nvSpPr>
          <p:cNvPr id="5" name="TextBox 4"/>
          <p:cNvSpPr txBox="1"/>
          <p:nvPr/>
        </p:nvSpPr>
        <p:spPr>
          <a:xfrm>
            <a:off x="1133817" y="5272289"/>
            <a:ext cx="4625882" cy="338554"/>
          </a:xfrm>
          <a:prstGeom prst="rect">
            <a:avLst/>
          </a:prstGeom>
          <a:noFill/>
        </p:spPr>
        <p:txBody>
          <a:bodyPr wrap="none" rtlCol="0">
            <a:spAutoFit/>
          </a:bodyPr>
          <a:lstStyle/>
          <a:p>
            <a:r>
              <a:rPr lang="en-US" sz="1600" dirty="0"/>
              <a:t>“Applied predictive modelling, Max Kuhn &amp; K Johnson</a:t>
            </a:r>
          </a:p>
        </p:txBody>
      </p:sp>
      <p:pic>
        <p:nvPicPr>
          <p:cNvPr id="7" name="Picture 6"/>
          <p:cNvPicPr>
            <a:picLocks noChangeAspect="1"/>
          </p:cNvPicPr>
          <p:nvPr/>
        </p:nvPicPr>
        <p:blipFill>
          <a:blip r:embed="rId6"/>
          <a:stretch>
            <a:fillRect/>
          </a:stretch>
        </p:blipFill>
        <p:spPr>
          <a:xfrm>
            <a:off x="6497053" y="1143798"/>
            <a:ext cx="3468557" cy="6201544"/>
          </a:xfrm>
          <a:prstGeom prst="rect">
            <a:avLst/>
          </a:prstGeom>
        </p:spPr>
      </p:pic>
      <p:cxnSp>
        <p:nvCxnSpPr>
          <p:cNvPr id="9" name="Straight Connector 8"/>
          <p:cNvCxnSpPr>
            <a:cxnSpLocks/>
          </p:cNvCxnSpPr>
          <p:nvPr/>
        </p:nvCxnSpPr>
        <p:spPr>
          <a:xfrm>
            <a:off x="4691135" y="1739267"/>
            <a:ext cx="0" cy="2156883"/>
          </a:xfrm>
          <a:prstGeom prst="line">
            <a:avLst/>
          </a:prstGeom>
          <a:ln>
            <a:solidFill>
              <a:srgbClr val="B20538"/>
            </a:solidFill>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058132" y="962968"/>
            <a:ext cx="1942135" cy="709681"/>
          </a:xfrm>
          <a:prstGeom prst="rect">
            <a:avLst/>
          </a:prstGeom>
          <a:noFill/>
        </p:spPr>
        <p:txBody>
          <a:bodyPr wrap="none" rtlCol="0">
            <a:spAutoFit/>
          </a:bodyPr>
          <a:lstStyle/>
          <a:p>
            <a:r>
              <a:rPr lang="en-US" b="1" dirty="0">
                <a:solidFill>
                  <a:srgbClr val="B20538"/>
                </a:solidFill>
              </a:rPr>
              <a:t>Optimum model</a:t>
            </a:r>
          </a:p>
          <a:p>
            <a:r>
              <a:rPr lang="en-US" b="1" dirty="0">
                <a:solidFill>
                  <a:srgbClr val="B20538"/>
                </a:solidFill>
              </a:rPr>
              <a:t>Complexity</a:t>
            </a:r>
          </a:p>
        </p:txBody>
      </p:sp>
      <p:sp>
        <p:nvSpPr>
          <p:cNvPr id="13" name="TextBox 12"/>
          <p:cNvSpPr txBox="1"/>
          <p:nvPr/>
        </p:nvSpPr>
        <p:spPr>
          <a:xfrm>
            <a:off x="1641936" y="5615742"/>
            <a:ext cx="3609643" cy="401007"/>
          </a:xfrm>
          <a:prstGeom prst="rect">
            <a:avLst/>
          </a:prstGeom>
          <a:noFill/>
        </p:spPr>
        <p:txBody>
          <a:bodyPr wrap="none" rtlCol="0">
            <a:spAutoFit/>
          </a:bodyPr>
          <a:lstStyle/>
          <a:p>
            <a:pPr algn="just"/>
            <a:r>
              <a:rPr lang="en-US" b="1" dirty="0">
                <a:latin typeface="Times New Roman" panose="02020603050405020304" pitchFamily="18" charset="0"/>
                <a:cs typeface="Times New Roman" panose="02020603050405020304" pitchFamily="18" charset="0"/>
              </a:rPr>
              <a:t>80% Train data, 20% Test data</a:t>
            </a:r>
          </a:p>
        </p:txBody>
      </p:sp>
    </p:spTree>
    <p:extLst>
      <p:ext uri="{BB962C8B-B14F-4D97-AF65-F5344CB8AC3E}">
        <p14:creationId xmlns:p14="http://schemas.microsoft.com/office/powerpoint/2010/main" val="2440752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92887"/>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dirty="0">
                <a:solidFill>
                  <a:schemeClr val="bg1"/>
                </a:solidFill>
                <a:latin typeface="Futura T Light"/>
              </a:rPr>
              <a:t>Linear regression and its cousins</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15</a:t>
            </a:fld>
            <a:endParaRPr lang="en-US" sz="160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510795934"/>
                  </p:ext>
                </p:extLst>
              </p:nvPr>
            </p:nvGraphicFramePr>
            <p:xfrm>
              <a:off x="638007" y="908772"/>
              <a:ext cx="4244900" cy="5831078"/>
            </p:xfrm>
            <a:graphic>
              <a:graphicData uri="http://schemas.openxmlformats.org/drawingml/2006/table">
                <a:tbl>
                  <a:tblPr firstRow="1" firstCol="1" bandRow="1">
                    <a:tableStyleId>{5C22544A-7EE6-4342-B048-85BDC9FD1C3A}</a:tableStyleId>
                  </a:tblPr>
                  <a:tblGrid>
                    <a:gridCol w="1609617">
                      <a:extLst>
                        <a:ext uri="{9D8B030D-6E8A-4147-A177-3AD203B41FA5}">
                          <a16:colId xmlns:a16="http://schemas.microsoft.com/office/drawing/2014/main" val="3511853208"/>
                        </a:ext>
                      </a:extLst>
                    </a:gridCol>
                    <a:gridCol w="2635283">
                      <a:extLst>
                        <a:ext uri="{9D8B030D-6E8A-4147-A177-3AD203B41FA5}">
                          <a16:colId xmlns:a16="http://schemas.microsoft.com/office/drawing/2014/main" val="2511060890"/>
                        </a:ext>
                      </a:extLst>
                    </a:gridCol>
                  </a:tblGrid>
                  <a:tr h="589971">
                    <a:tc>
                      <a:txBody>
                        <a:bodyPr/>
                        <a:lstStyle/>
                        <a:p>
                          <a:pPr marL="0" marR="0" algn="ctr">
                            <a:lnSpc>
                              <a:spcPct val="200000"/>
                            </a:lnSpc>
                            <a:spcBef>
                              <a:spcPts val="0"/>
                            </a:spcBef>
                            <a:spcAft>
                              <a:spcPts val="0"/>
                            </a:spcAft>
                            <a:tabLst>
                              <a:tab pos="228600" algn="l"/>
                              <a:tab pos="457200" algn="l"/>
                            </a:tabLst>
                          </a:pPr>
                          <a:r>
                            <a:rPr lang="en-US" sz="1100" u="none" strike="noStrike" dirty="0">
                              <a:solidFill>
                                <a:sysClr val="windowText" lastClr="000000"/>
                              </a:solidFill>
                              <a:effectLst/>
                              <a:latin typeface="Times New Roman" panose="02020603050405020304" pitchFamily="18" charset="0"/>
                              <a:cs typeface="Times New Roman" panose="02020603050405020304" pitchFamily="18" charset="0"/>
                            </a:rPr>
                            <a:t>Model</a:t>
                          </a:r>
                          <a:endParaRPr lang="en-US" sz="1100" i="1" u="sng"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200000"/>
                            </a:lnSpc>
                            <a:spcBef>
                              <a:spcPts val="0"/>
                            </a:spcBef>
                            <a:spcAft>
                              <a:spcPts val="0"/>
                            </a:spcAft>
                            <a:tabLst>
                              <a:tab pos="228600" algn="l"/>
                              <a:tab pos="457200" algn="l"/>
                            </a:tabLst>
                          </a:pPr>
                          <a:r>
                            <a:rPr lang="en-US" sz="1100" u="none" strike="noStrike" dirty="0">
                              <a:solidFill>
                                <a:sysClr val="windowText" lastClr="000000"/>
                              </a:solidFill>
                              <a:effectLst/>
                              <a:latin typeface="Times New Roman" panose="02020603050405020304" pitchFamily="18" charset="0"/>
                              <a:cs typeface="Times New Roman" panose="02020603050405020304" pitchFamily="18" charset="0"/>
                            </a:rPr>
                            <a:t>Contribution of each observation to loss function</a:t>
                          </a:r>
                          <a:endParaRPr lang="en-US" sz="1100" i="1" u="sng"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6865125"/>
                      </a:ext>
                    </a:extLst>
                  </a:tr>
                  <a:tr h="714418">
                    <a:tc>
                      <a:txBody>
                        <a:bodyPr/>
                        <a:lstStyle/>
                        <a:p>
                          <a:pPr marL="0" marR="0" algn="ctr">
                            <a:lnSpc>
                              <a:spcPct val="200000"/>
                            </a:lnSpc>
                            <a:spcBef>
                              <a:spcPts val="0"/>
                            </a:spcBef>
                            <a:spcAft>
                              <a:spcPts val="0"/>
                            </a:spcAft>
                            <a:tabLst>
                              <a:tab pos="228600" algn="l"/>
                              <a:tab pos="457200" algn="l"/>
                            </a:tabLst>
                          </a:pPr>
                          <a:r>
                            <a:rPr lang="en-US" sz="1100" b="0" u="none" strike="noStrike" dirty="0">
                              <a:solidFill>
                                <a:sysClr val="windowText" lastClr="000000"/>
                              </a:solidFill>
                              <a:effectLst/>
                              <a:latin typeface="Times New Roman" panose="02020603050405020304" pitchFamily="18" charset="0"/>
                              <a:cs typeface="Times New Roman" panose="02020603050405020304" pitchFamily="18" charset="0"/>
                            </a:rPr>
                            <a:t>Ordinary least squares regression</a:t>
                          </a:r>
                          <a:endParaRPr lang="en-US" sz="1100" b="0" i="1" u="sng"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200000"/>
                            </a:lnSpc>
                            <a:spcBef>
                              <a:spcPts val="0"/>
                            </a:spcBef>
                            <a:spcAft>
                              <a:spcPts val="0"/>
                            </a:spcAft>
                            <a:tabLst>
                              <a:tab pos="228600" algn="l"/>
                              <a:tab pos="457200" algn="l"/>
                            </a:tabLs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1100" i="1" u="none" strike="noStrike" smtClean="0">
                                        <a:solidFill>
                                          <a:sysClr val="windowText" lastClr="000000"/>
                                        </a:solidFill>
                                        <a:effectLst/>
                                        <a:latin typeface="Cambria Math" panose="02040503050406030204" pitchFamily="18" charset="0"/>
                                      </a:rPr>
                                    </m:ctrlPr>
                                  </m:naryPr>
                                  <m:sub/>
                                  <m:sup/>
                                  <m:e>
                                    <m:sSup>
                                      <m:sSupPr>
                                        <m:ctrlPr>
                                          <a:rPr lang="en-US" sz="1100" i="1" u="none" strike="noStrike">
                                            <a:solidFill>
                                              <a:sysClr val="windowText" lastClr="000000"/>
                                            </a:solidFill>
                                            <a:effectLst/>
                                            <a:latin typeface="Cambria Math" panose="02040503050406030204" pitchFamily="18" charset="0"/>
                                          </a:rPr>
                                        </m:ctrlPr>
                                      </m:sSupPr>
                                      <m:e>
                                        <m:r>
                                          <a:rPr lang="en-US" sz="1100" u="none" strike="noStrike">
                                            <a:solidFill>
                                              <a:sysClr val="windowText" lastClr="000000"/>
                                            </a:solidFill>
                                            <a:effectLst/>
                                            <a:latin typeface="Cambria Math" panose="02040503050406030204" pitchFamily="18" charset="0"/>
                                          </a:rPr>
                                          <m:t>(</m:t>
                                        </m:r>
                                        <m:sSub>
                                          <m:sSubPr>
                                            <m:ctrlPr>
                                              <a:rPr lang="en-US" sz="1100" i="1" u="none" strike="noStrike">
                                                <a:solidFill>
                                                  <a:sysClr val="windowText" lastClr="000000"/>
                                                </a:solidFill>
                                                <a:effectLst/>
                                                <a:latin typeface="Cambria Math" panose="02040503050406030204" pitchFamily="18" charset="0"/>
                                              </a:rPr>
                                            </m:ctrlPr>
                                          </m:sSubPr>
                                          <m:e>
                                            <m:r>
                                              <a:rPr lang="en-US" sz="1100" u="none" strike="noStrike">
                                                <a:solidFill>
                                                  <a:sysClr val="windowText" lastClr="000000"/>
                                                </a:solidFill>
                                                <a:effectLst/>
                                                <a:latin typeface="Cambria Math" panose="02040503050406030204" pitchFamily="18" charset="0"/>
                                              </a:rPr>
                                              <m:t>𝑦</m:t>
                                            </m:r>
                                          </m:e>
                                          <m:sub>
                                            <m:r>
                                              <a:rPr lang="en-US" sz="1100" u="none" strike="noStrike">
                                                <a:solidFill>
                                                  <a:sysClr val="windowText" lastClr="000000"/>
                                                </a:solidFill>
                                                <a:effectLst/>
                                                <a:latin typeface="Cambria Math" panose="02040503050406030204" pitchFamily="18" charset="0"/>
                                              </a:rPr>
                                              <m:t>𝑖</m:t>
                                            </m:r>
                                          </m:sub>
                                        </m:sSub>
                                        <m:r>
                                          <a:rPr lang="en-US" sz="1100" u="none" strike="noStrike">
                                            <a:solidFill>
                                              <a:sysClr val="windowText" lastClr="000000"/>
                                            </a:solidFill>
                                            <a:effectLst/>
                                            <a:latin typeface="Cambria Math" panose="02040503050406030204" pitchFamily="18" charset="0"/>
                                          </a:rPr>
                                          <m:t>−</m:t>
                                        </m:r>
                                        <m:sSub>
                                          <m:sSubPr>
                                            <m:ctrlPr>
                                              <a:rPr lang="en-US" sz="1100" i="1" u="none" strike="noStrike">
                                                <a:solidFill>
                                                  <a:sysClr val="windowText" lastClr="000000"/>
                                                </a:solidFill>
                                                <a:effectLst/>
                                                <a:latin typeface="Cambria Math" panose="02040503050406030204" pitchFamily="18" charset="0"/>
                                              </a:rPr>
                                            </m:ctrlPr>
                                          </m:sSubPr>
                                          <m:e>
                                            <m:acc>
                                              <m:accPr>
                                                <m:chr m:val="̂"/>
                                                <m:ctrlPr>
                                                  <a:rPr lang="en-US" sz="1100" i="1" u="none" strike="noStrike">
                                                    <a:solidFill>
                                                      <a:sysClr val="windowText" lastClr="000000"/>
                                                    </a:solidFill>
                                                    <a:effectLst/>
                                                    <a:latin typeface="Cambria Math" panose="02040503050406030204" pitchFamily="18" charset="0"/>
                                                  </a:rPr>
                                                </m:ctrlPr>
                                              </m:accPr>
                                              <m:e>
                                                <m:r>
                                                  <a:rPr lang="en-US" sz="1100" u="none" strike="noStrike">
                                                    <a:solidFill>
                                                      <a:sysClr val="windowText" lastClr="000000"/>
                                                    </a:solidFill>
                                                    <a:effectLst/>
                                                    <a:latin typeface="Cambria Math" panose="02040503050406030204" pitchFamily="18" charset="0"/>
                                                  </a:rPr>
                                                  <m:t>𝑦</m:t>
                                                </m:r>
                                              </m:e>
                                            </m:acc>
                                          </m:e>
                                          <m:sub>
                                            <m:r>
                                              <a:rPr lang="en-US" sz="1100" u="none" strike="noStrike">
                                                <a:solidFill>
                                                  <a:sysClr val="windowText" lastClr="000000"/>
                                                </a:solidFill>
                                                <a:effectLst/>
                                                <a:latin typeface="Cambria Math" panose="02040503050406030204" pitchFamily="18" charset="0"/>
                                              </a:rPr>
                                              <m:t>𝑖</m:t>
                                            </m:r>
                                          </m:sub>
                                        </m:sSub>
                                        <m:r>
                                          <a:rPr lang="en-US" sz="1100" u="none" strike="noStrike">
                                            <a:solidFill>
                                              <a:sysClr val="windowText" lastClr="000000"/>
                                            </a:solidFill>
                                            <a:effectLst/>
                                            <a:latin typeface="Cambria Math" panose="02040503050406030204" pitchFamily="18" charset="0"/>
                                          </a:rPr>
                                          <m:t>)</m:t>
                                        </m:r>
                                      </m:e>
                                      <m:sup>
                                        <m:r>
                                          <a:rPr lang="en-US" sz="1100" u="none" strike="noStrike">
                                            <a:solidFill>
                                              <a:sysClr val="windowText" lastClr="000000"/>
                                            </a:solidFill>
                                            <a:effectLst/>
                                            <a:latin typeface="Cambria Math" panose="02040503050406030204" pitchFamily="18" charset="0"/>
                                          </a:rPr>
                                          <m:t>2</m:t>
                                        </m:r>
                                      </m:sup>
                                    </m:sSup>
                                  </m:e>
                                </m:nary>
                              </m:oMath>
                            </m:oMathPara>
                          </a14:m>
                          <a:endParaRPr lang="en-US" sz="1100" i="1" u="sng"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00018"/>
                      </a:ext>
                    </a:extLst>
                  </a:tr>
                  <a:tr h="714418">
                    <a:tc>
                      <a:txBody>
                        <a:bodyPr/>
                        <a:lstStyle/>
                        <a:p>
                          <a:pPr marL="0" marR="0" algn="ctr">
                            <a:lnSpc>
                              <a:spcPct val="200000"/>
                            </a:lnSpc>
                            <a:spcBef>
                              <a:spcPts val="0"/>
                            </a:spcBef>
                            <a:spcAft>
                              <a:spcPts val="0"/>
                            </a:spcAft>
                            <a:tabLst>
                              <a:tab pos="228600" algn="l"/>
                              <a:tab pos="457200" algn="l"/>
                            </a:tabLst>
                          </a:pPr>
                          <a:r>
                            <a:rPr lang="en-US" sz="1100" b="0" u="none" strike="noStrike" dirty="0">
                              <a:solidFill>
                                <a:sysClr val="windowText" lastClr="000000"/>
                              </a:solidFill>
                              <a:effectLst/>
                              <a:latin typeface="Times New Roman" panose="02020603050405020304" pitchFamily="18" charset="0"/>
                              <a:cs typeface="Times New Roman" panose="02020603050405020304" pitchFamily="18" charset="0"/>
                            </a:rPr>
                            <a:t>Least absolute value regression.</a:t>
                          </a:r>
                          <a:endParaRPr lang="en-US" sz="1100" b="0" i="1" u="sng"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200000"/>
                            </a:lnSpc>
                            <a:spcBef>
                              <a:spcPts val="0"/>
                            </a:spcBef>
                            <a:spcAft>
                              <a:spcPts val="0"/>
                            </a:spcAft>
                            <a:tabLst>
                              <a:tab pos="228600" algn="l"/>
                              <a:tab pos="457200" algn="l"/>
                            </a:tabLs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1100" i="1" u="none" strike="noStrike" smtClean="0">
                                        <a:solidFill>
                                          <a:sysClr val="windowText" lastClr="000000"/>
                                        </a:solidFill>
                                        <a:effectLst/>
                                        <a:latin typeface="Cambria Math" panose="02040503050406030204" pitchFamily="18" charset="0"/>
                                      </a:rPr>
                                    </m:ctrlPr>
                                  </m:naryPr>
                                  <m:sub/>
                                  <m:sup/>
                                  <m:e>
                                    <m:r>
                                      <a:rPr lang="en-US" sz="1100" u="none" strike="noStrike">
                                        <a:solidFill>
                                          <a:sysClr val="windowText" lastClr="000000"/>
                                        </a:solidFill>
                                        <a:effectLst/>
                                        <a:latin typeface="Cambria Math" panose="02040503050406030204" pitchFamily="18" charset="0"/>
                                      </a:rPr>
                                      <m:t>|</m:t>
                                    </m:r>
                                    <m:sSub>
                                      <m:sSubPr>
                                        <m:ctrlPr>
                                          <a:rPr lang="en-US" sz="1100" i="1" u="none" strike="noStrike">
                                            <a:solidFill>
                                              <a:sysClr val="windowText" lastClr="000000"/>
                                            </a:solidFill>
                                            <a:effectLst/>
                                            <a:latin typeface="Cambria Math" panose="02040503050406030204" pitchFamily="18" charset="0"/>
                                          </a:rPr>
                                        </m:ctrlPr>
                                      </m:sSubPr>
                                      <m:e>
                                        <m:r>
                                          <a:rPr lang="en-US" sz="1100" u="none" strike="noStrike">
                                            <a:solidFill>
                                              <a:sysClr val="windowText" lastClr="000000"/>
                                            </a:solidFill>
                                            <a:effectLst/>
                                            <a:latin typeface="Cambria Math" panose="02040503050406030204" pitchFamily="18" charset="0"/>
                                          </a:rPr>
                                          <m:t>𝑦</m:t>
                                        </m:r>
                                      </m:e>
                                      <m:sub>
                                        <m:r>
                                          <a:rPr lang="en-US" sz="1100" u="none" strike="noStrike">
                                            <a:solidFill>
                                              <a:sysClr val="windowText" lastClr="000000"/>
                                            </a:solidFill>
                                            <a:effectLst/>
                                            <a:latin typeface="Cambria Math" panose="02040503050406030204" pitchFamily="18" charset="0"/>
                                          </a:rPr>
                                          <m:t>𝑖</m:t>
                                        </m:r>
                                      </m:sub>
                                    </m:sSub>
                                    <m:r>
                                      <a:rPr lang="en-US" sz="1100" u="none" strike="noStrike">
                                        <a:solidFill>
                                          <a:sysClr val="windowText" lastClr="000000"/>
                                        </a:solidFill>
                                        <a:effectLst/>
                                        <a:latin typeface="Cambria Math" panose="02040503050406030204" pitchFamily="18" charset="0"/>
                                      </a:rPr>
                                      <m:t>−</m:t>
                                    </m:r>
                                    <m:sSub>
                                      <m:sSubPr>
                                        <m:ctrlPr>
                                          <a:rPr lang="en-US" sz="1100" i="1" u="none" strike="noStrike">
                                            <a:solidFill>
                                              <a:sysClr val="windowText" lastClr="000000"/>
                                            </a:solidFill>
                                            <a:effectLst/>
                                            <a:latin typeface="Cambria Math" panose="02040503050406030204" pitchFamily="18" charset="0"/>
                                          </a:rPr>
                                        </m:ctrlPr>
                                      </m:sSubPr>
                                      <m:e>
                                        <m:acc>
                                          <m:accPr>
                                            <m:chr m:val="̂"/>
                                            <m:ctrlPr>
                                              <a:rPr lang="en-US" sz="1100" i="1" u="none" strike="noStrike">
                                                <a:solidFill>
                                                  <a:sysClr val="windowText" lastClr="000000"/>
                                                </a:solidFill>
                                                <a:effectLst/>
                                                <a:latin typeface="Cambria Math" panose="02040503050406030204" pitchFamily="18" charset="0"/>
                                              </a:rPr>
                                            </m:ctrlPr>
                                          </m:accPr>
                                          <m:e>
                                            <m:r>
                                              <a:rPr lang="en-US" sz="1100" u="none" strike="noStrike">
                                                <a:solidFill>
                                                  <a:sysClr val="windowText" lastClr="000000"/>
                                                </a:solidFill>
                                                <a:effectLst/>
                                                <a:latin typeface="Cambria Math" panose="02040503050406030204" pitchFamily="18" charset="0"/>
                                              </a:rPr>
                                              <m:t>𝑦</m:t>
                                            </m:r>
                                          </m:e>
                                        </m:acc>
                                      </m:e>
                                      <m:sub>
                                        <m:r>
                                          <a:rPr lang="en-US" sz="1100" u="none" strike="noStrike">
                                            <a:solidFill>
                                              <a:sysClr val="windowText" lastClr="000000"/>
                                            </a:solidFill>
                                            <a:effectLst/>
                                            <a:latin typeface="Cambria Math" panose="02040503050406030204" pitchFamily="18" charset="0"/>
                                          </a:rPr>
                                          <m:t>𝑖</m:t>
                                        </m:r>
                                      </m:sub>
                                    </m:sSub>
                                    <m:r>
                                      <a:rPr lang="en-US" sz="1100" u="none" strike="noStrike">
                                        <a:solidFill>
                                          <a:sysClr val="windowText" lastClr="000000"/>
                                        </a:solidFill>
                                        <a:effectLst/>
                                        <a:latin typeface="Cambria Math" panose="02040503050406030204" pitchFamily="18" charset="0"/>
                                      </a:rPr>
                                      <m:t>|</m:t>
                                    </m:r>
                                  </m:e>
                                </m:nary>
                              </m:oMath>
                            </m:oMathPara>
                          </a14:m>
                          <a:endParaRPr lang="en-US" sz="1100" i="1" u="sng"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4608020"/>
                      </a:ext>
                    </a:extLst>
                  </a:tr>
                  <a:tr h="968740">
                    <a:tc>
                      <a:txBody>
                        <a:bodyPr/>
                        <a:lstStyle/>
                        <a:p>
                          <a:pPr marL="0" marR="0" algn="ctr">
                            <a:lnSpc>
                              <a:spcPct val="200000"/>
                            </a:lnSpc>
                            <a:spcBef>
                              <a:spcPts val="0"/>
                            </a:spcBef>
                            <a:spcAft>
                              <a:spcPts val="0"/>
                            </a:spcAft>
                            <a:tabLst>
                              <a:tab pos="228600" algn="l"/>
                              <a:tab pos="457200" algn="l"/>
                            </a:tabLst>
                          </a:pPr>
                          <a:r>
                            <a:rPr lang="en-US" sz="1100" b="0" u="none" strike="noStrike">
                              <a:solidFill>
                                <a:sysClr val="windowText" lastClr="000000"/>
                              </a:solidFill>
                              <a:effectLst/>
                              <a:latin typeface="Times New Roman" panose="02020603050405020304" pitchFamily="18" charset="0"/>
                              <a:cs typeface="Times New Roman" panose="02020603050405020304" pitchFamily="18" charset="0"/>
                            </a:rPr>
                            <a:t>Huber loss function</a:t>
                          </a:r>
                          <a:endParaRPr lang="en-US" sz="1100" b="0" i="1" u="sng">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200000"/>
                            </a:lnSpc>
                            <a:spcBef>
                              <a:spcPts val="0"/>
                            </a:spcBef>
                            <a:spcAft>
                              <a:spcPts val="0"/>
                            </a:spcAft>
                            <a:tabLst>
                              <a:tab pos="228600" algn="l"/>
                              <a:tab pos="457200" algn="l"/>
                            </a:tabLst>
                          </a:pPr>
                          <a14:m>
                            <m:oMath xmlns:m="http://schemas.openxmlformats.org/officeDocument/2006/math">
                              <m:sSup>
                                <m:sSupPr>
                                  <m:ctrlPr>
                                    <a:rPr lang="en-US" sz="1100" i="1" u="none" strike="noStrike" smtClean="0">
                                      <a:solidFill>
                                        <a:sysClr val="windowText" lastClr="000000"/>
                                      </a:solidFill>
                                      <a:effectLst/>
                                      <a:latin typeface="Cambria Math" panose="02040503050406030204" pitchFamily="18" charset="0"/>
                                    </a:rPr>
                                  </m:ctrlPr>
                                </m:sSupPr>
                                <m:e>
                                  <m:f>
                                    <m:fPr>
                                      <m:ctrlPr>
                                        <a:rPr lang="en-US" sz="1100" i="1" u="none" strike="noStrike">
                                          <a:solidFill>
                                            <a:sysClr val="windowText" lastClr="000000"/>
                                          </a:solidFill>
                                          <a:effectLst/>
                                          <a:latin typeface="Cambria Math" panose="02040503050406030204" pitchFamily="18" charset="0"/>
                                        </a:rPr>
                                      </m:ctrlPr>
                                    </m:fPr>
                                    <m:num>
                                      <m:r>
                                        <a:rPr lang="en-US" sz="1100" u="none" strike="noStrike">
                                          <a:solidFill>
                                            <a:sysClr val="windowText" lastClr="000000"/>
                                          </a:solidFill>
                                          <a:effectLst/>
                                          <a:latin typeface="Cambria Math" panose="02040503050406030204" pitchFamily="18" charset="0"/>
                                        </a:rPr>
                                        <m:t>1</m:t>
                                      </m:r>
                                    </m:num>
                                    <m:den>
                                      <m:r>
                                        <a:rPr lang="en-US" sz="1100" u="none" strike="noStrike">
                                          <a:solidFill>
                                            <a:sysClr val="windowText" lastClr="000000"/>
                                          </a:solidFill>
                                          <a:effectLst/>
                                          <a:latin typeface="Cambria Math" panose="02040503050406030204" pitchFamily="18" charset="0"/>
                                        </a:rPr>
                                        <m:t>2</m:t>
                                      </m:r>
                                    </m:den>
                                  </m:f>
                                  <m:r>
                                    <a:rPr lang="en-US" sz="1100" u="none" strike="noStrike">
                                      <a:solidFill>
                                        <a:sysClr val="windowText" lastClr="000000"/>
                                      </a:solidFill>
                                      <a:effectLst/>
                                      <a:latin typeface="Cambria Math" panose="02040503050406030204" pitchFamily="18" charset="0"/>
                                    </a:rPr>
                                    <m:t>(</m:t>
                                  </m:r>
                                  <m:sSub>
                                    <m:sSubPr>
                                      <m:ctrlPr>
                                        <a:rPr lang="en-US" sz="1100" i="1" u="none" strike="noStrike">
                                          <a:solidFill>
                                            <a:sysClr val="windowText" lastClr="000000"/>
                                          </a:solidFill>
                                          <a:effectLst/>
                                          <a:latin typeface="Cambria Math" panose="02040503050406030204" pitchFamily="18" charset="0"/>
                                        </a:rPr>
                                      </m:ctrlPr>
                                    </m:sSubPr>
                                    <m:e>
                                      <m:r>
                                        <a:rPr lang="en-US" sz="1100" u="none" strike="noStrike">
                                          <a:solidFill>
                                            <a:sysClr val="windowText" lastClr="000000"/>
                                          </a:solidFill>
                                          <a:effectLst/>
                                          <a:latin typeface="Cambria Math" panose="02040503050406030204" pitchFamily="18" charset="0"/>
                                        </a:rPr>
                                        <m:t>𝑦</m:t>
                                      </m:r>
                                    </m:e>
                                    <m:sub>
                                      <m:r>
                                        <a:rPr lang="en-US" sz="1100" u="none" strike="noStrike">
                                          <a:solidFill>
                                            <a:sysClr val="windowText" lastClr="000000"/>
                                          </a:solidFill>
                                          <a:effectLst/>
                                          <a:latin typeface="Cambria Math" panose="02040503050406030204" pitchFamily="18" charset="0"/>
                                        </a:rPr>
                                        <m:t>𝑖</m:t>
                                      </m:r>
                                    </m:sub>
                                  </m:sSub>
                                  <m:r>
                                    <a:rPr lang="en-US" sz="1100" u="none" strike="noStrike">
                                      <a:solidFill>
                                        <a:sysClr val="windowText" lastClr="000000"/>
                                      </a:solidFill>
                                      <a:effectLst/>
                                      <a:latin typeface="Cambria Math" panose="02040503050406030204" pitchFamily="18" charset="0"/>
                                    </a:rPr>
                                    <m:t>−</m:t>
                                  </m:r>
                                  <m:sSub>
                                    <m:sSubPr>
                                      <m:ctrlPr>
                                        <a:rPr lang="en-US" sz="1100" i="1" u="none" strike="noStrike">
                                          <a:solidFill>
                                            <a:sysClr val="windowText" lastClr="000000"/>
                                          </a:solidFill>
                                          <a:effectLst/>
                                          <a:latin typeface="Cambria Math" panose="02040503050406030204" pitchFamily="18" charset="0"/>
                                        </a:rPr>
                                      </m:ctrlPr>
                                    </m:sSubPr>
                                    <m:e>
                                      <m:acc>
                                        <m:accPr>
                                          <m:chr m:val="̂"/>
                                          <m:ctrlPr>
                                            <a:rPr lang="en-US" sz="1100" i="1" u="none" strike="noStrike">
                                              <a:solidFill>
                                                <a:sysClr val="windowText" lastClr="000000"/>
                                              </a:solidFill>
                                              <a:effectLst/>
                                              <a:latin typeface="Cambria Math" panose="02040503050406030204" pitchFamily="18" charset="0"/>
                                            </a:rPr>
                                          </m:ctrlPr>
                                        </m:accPr>
                                        <m:e>
                                          <m:r>
                                            <a:rPr lang="en-US" sz="1100" u="none" strike="noStrike">
                                              <a:solidFill>
                                                <a:sysClr val="windowText" lastClr="000000"/>
                                              </a:solidFill>
                                              <a:effectLst/>
                                              <a:latin typeface="Cambria Math" panose="02040503050406030204" pitchFamily="18" charset="0"/>
                                            </a:rPr>
                                            <m:t>𝑦</m:t>
                                          </m:r>
                                        </m:e>
                                      </m:acc>
                                    </m:e>
                                    <m:sub>
                                      <m:r>
                                        <a:rPr lang="en-US" sz="1100" u="none" strike="noStrike">
                                          <a:solidFill>
                                            <a:sysClr val="windowText" lastClr="000000"/>
                                          </a:solidFill>
                                          <a:effectLst/>
                                          <a:latin typeface="Cambria Math" panose="02040503050406030204" pitchFamily="18" charset="0"/>
                                        </a:rPr>
                                        <m:t>𝑖</m:t>
                                      </m:r>
                                    </m:sub>
                                  </m:sSub>
                                  <m:r>
                                    <a:rPr lang="en-US" sz="1100" u="none" strike="noStrike">
                                      <a:solidFill>
                                        <a:sysClr val="windowText" lastClr="000000"/>
                                      </a:solidFill>
                                      <a:effectLst/>
                                      <a:latin typeface="Cambria Math" panose="02040503050406030204" pitchFamily="18" charset="0"/>
                                    </a:rPr>
                                    <m:t>)</m:t>
                                  </m:r>
                                </m:e>
                                <m:sup>
                                  <m:r>
                                    <a:rPr lang="en-US" sz="1100" u="none" strike="noStrike">
                                      <a:solidFill>
                                        <a:sysClr val="windowText" lastClr="000000"/>
                                      </a:solidFill>
                                      <a:effectLst/>
                                      <a:latin typeface="Cambria Math" panose="02040503050406030204" pitchFamily="18" charset="0"/>
                                    </a:rPr>
                                    <m:t>2</m:t>
                                  </m:r>
                                </m:sup>
                              </m:sSup>
                              <m:r>
                                <a:rPr lang="en-US" sz="1100" u="none" strike="noStrike">
                                  <a:solidFill>
                                    <a:sysClr val="windowText" lastClr="000000"/>
                                  </a:solidFill>
                                  <a:effectLst/>
                                  <a:latin typeface="Cambria Math" panose="02040503050406030204" pitchFamily="18" charset="0"/>
                                </a:rPr>
                                <m:t>  </m:t>
                              </m:r>
                              <m:r>
                                <a:rPr lang="en-US" sz="1100" u="none" strike="noStrike">
                                  <a:solidFill>
                                    <a:sysClr val="windowText" lastClr="000000"/>
                                  </a:solidFill>
                                  <a:effectLst/>
                                  <a:latin typeface="Cambria Math" panose="02040503050406030204" pitchFamily="18" charset="0"/>
                                </a:rPr>
                                <m:t>𝑖𝑓</m:t>
                              </m:r>
                              <m:r>
                                <a:rPr lang="en-US" sz="1100" u="none" strike="noStrike">
                                  <a:solidFill>
                                    <a:sysClr val="windowText" lastClr="000000"/>
                                  </a:solidFill>
                                  <a:effectLst/>
                                  <a:latin typeface="Cambria Math" panose="02040503050406030204" pitchFamily="18" charset="0"/>
                                </a:rPr>
                                <m:t> </m:t>
                              </m:r>
                            </m:oMath>
                          </a14:m>
                          <a:r>
                            <a:rPr lang="en-US" sz="1100" u="none" strike="noStrike" dirty="0">
                              <a:solidFill>
                                <a:sysClr val="windowText" lastClr="000000"/>
                              </a:solidFill>
                              <a:effectLst/>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sz="1100" i="1" u="none" strike="noStrike">
                                      <a:solidFill>
                                        <a:sysClr val="windowText" lastClr="000000"/>
                                      </a:solidFill>
                                      <a:effectLst/>
                                      <a:latin typeface="Cambria Math" panose="02040503050406030204" pitchFamily="18" charset="0"/>
                                    </a:rPr>
                                  </m:ctrlPr>
                                </m:dPr>
                                <m:e>
                                  <m:sSub>
                                    <m:sSubPr>
                                      <m:ctrlPr>
                                        <a:rPr lang="en-US" sz="1100" i="1" u="none" strike="noStrike">
                                          <a:solidFill>
                                            <a:sysClr val="windowText" lastClr="000000"/>
                                          </a:solidFill>
                                          <a:effectLst/>
                                          <a:latin typeface="Cambria Math" panose="02040503050406030204" pitchFamily="18" charset="0"/>
                                        </a:rPr>
                                      </m:ctrlPr>
                                    </m:sSubPr>
                                    <m:e>
                                      <m:r>
                                        <a:rPr lang="en-US" sz="1100" u="none" strike="noStrike">
                                          <a:solidFill>
                                            <a:sysClr val="windowText" lastClr="000000"/>
                                          </a:solidFill>
                                          <a:effectLst/>
                                          <a:latin typeface="Cambria Math" panose="02040503050406030204" pitchFamily="18" charset="0"/>
                                        </a:rPr>
                                        <m:t>𝑦</m:t>
                                      </m:r>
                                    </m:e>
                                    <m:sub>
                                      <m:r>
                                        <a:rPr lang="en-US" sz="1100" u="none" strike="noStrike">
                                          <a:solidFill>
                                            <a:sysClr val="windowText" lastClr="000000"/>
                                          </a:solidFill>
                                          <a:effectLst/>
                                          <a:latin typeface="Cambria Math" panose="02040503050406030204" pitchFamily="18" charset="0"/>
                                        </a:rPr>
                                        <m:t>𝑖</m:t>
                                      </m:r>
                                    </m:sub>
                                  </m:sSub>
                                  <m:r>
                                    <a:rPr lang="en-US" sz="1100" u="none" strike="noStrike">
                                      <a:solidFill>
                                        <a:sysClr val="windowText" lastClr="000000"/>
                                      </a:solidFill>
                                      <a:effectLst/>
                                      <a:latin typeface="Cambria Math" panose="02040503050406030204" pitchFamily="18" charset="0"/>
                                    </a:rPr>
                                    <m:t>−</m:t>
                                  </m:r>
                                  <m:sSub>
                                    <m:sSubPr>
                                      <m:ctrlPr>
                                        <a:rPr lang="en-US" sz="1100" i="1" u="none" strike="noStrike">
                                          <a:solidFill>
                                            <a:sysClr val="windowText" lastClr="000000"/>
                                          </a:solidFill>
                                          <a:effectLst/>
                                          <a:latin typeface="Cambria Math" panose="02040503050406030204" pitchFamily="18" charset="0"/>
                                        </a:rPr>
                                      </m:ctrlPr>
                                    </m:sSubPr>
                                    <m:e>
                                      <m:acc>
                                        <m:accPr>
                                          <m:chr m:val="̂"/>
                                          <m:ctrlPr>
                                            <a:rPr lang="en-US" sz="1100" i="1" u="none" strike="noStrike">
                                              <a:solidFill>
                                                <a:sysClr val="windowText" lastClr="000000"/>
                                              </a:solidFill>
                                              <a:effectLst/>
                                              <a:latin typeface="Cambria Math" panose="02040503050406030204" pitchFamily="18" charset="0"/>
                                            </a:rPr>
                                          </m:ctrlPr>
                                        </m:accPr>
                                        <m:e>
                                          <m:r>
                                            <a:rPr lang="en-US" sz="1100" u="none" strike="noStrike">
                                              <a:solidFill>
                                                <a:sysClr val="windowText" lastClr="000000"/>
                                              </a:solidFill>
                                              <a:effectLst/>
                                              <a:latin typeface="Cambria Math" panose="02040503050406030204" pitchFamily="18" charset="0"/>
                                            </a:rPr>
                                            <m:t>𝑦</m:t>
                                          </m:r>
                                        </m:e>
                                      </m:acc>
                                    </m:e>
                                    <m:sub>
                                      <m:r>
                                        <a:rPr lang="en-US" sz="1100" u="none" strike="noStrike">
                                          <a:solidFill>
                                            <a:sysClr val="windowText" lastClr="000000"/>
                                          </a:solidFill>
                                          <a:effectLst/>
                                          <a:latin typeface="Cambria Math" panose="02040503050406030204" pitchFamily="18" charset="0"/>
                                        </a:rPr>
                                        <m:t>𝑖</m:t>
                                      </m:r>
                                    </m:sub>
                                  </m:sSub>
                                </m:e>
                              </m:d>
                              <m:r>
                                <a:rPr lang="en-US" sz="1100" u="none" strike="noStrike">
                                  <a:solidFill>
                                    <a:sysClr val="windowText" lastClr="000000"/>
                                  </a:solidFill>
                                  <a:effectLst/>
                                  <a:latin typeface="Cambria Math" panose="02040503050406030204" pitchFamily="18" charset="0"/>
                                </a:rPr>
                                <m:t> ≤  </m:t>
                              </m:r>
                              <m:r>
                                <a:rPr lang="en-US" sz="1100" u="none" strike="noStrike">
                                  <a:solidFill>
                                    <a:sysClr val="windowText" lastClr="000000"/>
                                  </a:solidFill>
                                  <a:effectLst/>
                                  <a:latin typeface="Cambria Math" panose="02040503050406030204" pitchFamily="18" charset="0"/>
                                </a:rPr>
                                <m:t>𝑘</m:t>
                              </m:r>
                            </m:oMath>
                          </a14:m>
                          <a:endParaRPr lang="en-US" sz="1100" u="sng" dirty="0">
                            <a:solidFill>
                              <a:sysClr val="windowText" lastClr="000000"/>
                            </a:solidFill>
                            <a:effectLst/>
                            <a:latin typeface="Times New Roman" panose="02020603050405020304" pitchFamily="18" charset="0"/>
                            <a:cs typeface="Times New Roman" panose="02020603050405020304" pitchFamily="18" charset="0"/>
                          </a:endParaRPr>
                        </a:p>
                        <a:p>
                          <a:pPr marL="0" marR="0" algn="ctr">
                            <a:lnSpc>
                              <a:spcPct val="200000"/>
                            </a:lnSpc>
                            <a:spcBef>
                              <a:spcPts val="0"/>
                            </a:spcBef>
                            <a:spcAft>
                              <a:spcPts val="0"/>
                            </a:spcAft>
                            <a:tabLst>
                              <a:tab pos="228600" algn="l"/>
                              <a:tab pos="457200" algn="l"/>
                            </a:tabLst>
                          </a:pPr>
                          <a14:m>
                            <m:oMathPara xmlns:m="http://schemas.openxmlformats.org/officeDocument/2006/math">
                              <m:oMathParaPr>
                                <m:jc m:val="centerGroup"/>
                              </m:oMathParaPr>
                              <m:oMath xmlns:m="http://schemas.openxmlformats.org/officeDocument/2006/math">
                                <m:r>
                                  <a:rPr lang="en-US" sz="1100" u="none" strike="noStrike">
                                    <a:solidFill>
                                      <a:sysClr val="windowText" lastClr="000000"/>
                                    </a:solidFill>
                                    <a:effectLst/>
                                    <a:latin typeface="Cambria Math" panose="02040503050406030204" pitchFamily="18" charset="0"/>
                                  </a:rPr>
                                  <m:t>𝑘</m:t>
                                </m:r>
                                <m:d>
                                  <m:dPr>
                                    <m:begChr m:val="|"/>
                                    <m:endChr m:val="|"/>
                                    <m:ctrlPr>
                                      <a:rPr lang="en-US" sz="1100" i="1" u="none" strike="noStrike">
                                        <a:solidFill>
                                          <a:sysClr val="windowText" lastClr="000000"/>
                                        </a:solidFill>
                                        <a:effectLst/>
                                        <a:latin typeface="Cambria Math" panose="02040503050406030204" pitchFamily="18" charset="0"/>
                                      </a:rPr>
                                    </m:ctrlPr>
                                  </m:dPr>
                                  <m:e>
                                    <m:sSub>
                                      <m:sSubPr>
                                        <m:ctrlPr>
                                          <a:rPr lang="en-US" sz="1100" i="1" u="none" strike="noStrike">
                                            <a:solidFill>
                                              <a:sysClr val="windowText" lastClr="000000"/>
                                            </a:solidFill>
                                            <a:effectLst/>
                                            <a:latin typeface="Cambria Math" panose="02040503050406030204" pitchFamily="18" charset="0"/>
                                          </a:rPr>
                                        </m:ctrlPr>
                                      </m:sSubPr>
                                      <m:e>
                                        <m:r>
                                          <a:rPr lang="en-US" sz="1100" u="none" strike="noStrike">
                                            <a:solidFill>
                                              <a:sysClr val="windowText" lastClr="000000"/>
                                            </a:solidFill>
                                            <a:effectLst/>
                                            <a:latin typeface="Cambria Math" panose="02040503050406030204" pitchFamily="18" charset="0"/>
                                          </a:rPr>
                                          <m:t>𝑦</m:t>
                                        </m:r>
                                      </m:e>
                                      <m:sub>
                                        <m:r>
                                          <a:rPr lang="en-US" sz="1100" u="none" strike="noStrike">
                                            <a:solidFill>
                                              <a:sysClr val="windowText" lastClr="000000"/>
                                            </a:solidFill>
                                            <a:effectLst/>
                                            <a:latin typeface="Cambria Math" panose="02040503050406030204" pitchFamily="18" charset="0"/>
                                          </a:rPr>
                                          <m:t>𝑖</m:t>
                                        </m:r>
                                      </m:sub>
                                    </m:sSub>
                                    <m:r>
                                      <a:rPr lang="en-US" sz="1100" u="none" strike="noStrike">
                                        <a:solidFill>
                                          <a:sysClr val="windowText" lastClr="000000"/>
                                        </a:solidFill>
                                        <a:effectLst/>
                                        <a:latin typeface="Cambria Math" panose="02040503050406030204" pitchFamily="18" charset="0"/>
                                      </a:rPr>
                                      <m:t>−</m:t>
                                    </m:r>
                                    <m:sSub>
                                      <m:sSubPr>
                                        <m:ctrlPr>
                                          <a:rPr lang="en-US" sz="1100" i="1" u="none" strike="noStrike">
                                            <a:solidFill>
                                              <a:sysClr val="windowText" lastClr="000000"/>
                                            </a:solidFill>
                                            <a:effectLst/>
                                            <a:latin typeface="Cambria Math" panose="02040503050406030204" pitchFamily="18" charset="0"/>
                                          </a:rPr>
                                        </m:ctrlPr>
                                      </m:sSubPr>
                                      <m:e>
                                        <m:acc>
                                          <m:accPr>
                                            <m:chr m:val="̂"/>
                                            <m:ctrlPr>
                                              <a:rPr lang="en-US" sz="1100" i="1" u="none" strike="noStrike">
                                                <a:solidFill>
                                                  <a:sysClr val="windowText" lastClr="000000"/>
                                                </a:solidFill>
                                                <a:effectLst/>
                                                <a:latin typeface="Cambria Math" panose="02040503050406030204" pitchFamily="18" charset="0"/>
                                              </a:rPr>
                                            </m:ctrlPr>
                                          </m:accPr>
                                          <m:e>
                                            <m:r>
                                              <a:rPr lang="en-US" sz="1100" u="none" strike="noStrike">
                                                <a:solidFill>
                                                  <a:sysClr val="windowText" lastClr="000000"/>
                                                </a:solidFill>
                                                <a:effectLst/>
                                                <a:latin typeface="Cambria Math" panose="02040503050406030204" pitchFamily="18" charset="0"/>
                                              </a:rPr>
                                              <m:t>𝑦</m:t>
                                            </m:r>
                                          </m:e>
                                        </m:acc>
                                      </m:e>
                                      <m:sub>
                                        <m:r>
                                          <a:rPr lang="en-US" sz="1100" u="none" strike="noStrike">
                                            <a:solidFill>
                                              <a:sysClr val="windowText" lastClr="000000"/>
                                            </a:solidFill>
                                            <a:effectLst/>
                                            <a:latin typeface="Cambria Math" panose="02040503050406030204" pitchFamily="18" charset="0"/>
                                          </a:rPr>
                                          <m:t>𝑖</m:t>
                                        </m:r>
                                      </m:sub>
                                    </m:sSub>
                                  </m:e>
                                </m:d>
                                <m:r>
                                  <a:rPr lang="en-US" sz="1100" u="none" strike="noStrike">
                                    <a:solidFill>
                                      <a:sysClr val="windowText" lastClr="000000"/>
                                    </a:solidFill>
                                    <a:effectLst/>
                                    <a:latin typeface="Cambria Math" panose="02040503050406030204" pitchFamily="18" charset="0"/>
                                  </a:rPr>
                                  <m:t>−</m:t>
                                </m:r>
                                <m:f>
                                  <m:fPr>
                                    <m:ctrlPr>
                                      <a:rPr lang="en-US" sz="1100" i="1" u="none" strike="noStrike">
                                        <a:solidFill>
                                          <a:sysClr val="windowText" lastClr="000000"/>
                                        </a:solidFill>
                                        <a:effectLst/>
                                        <a:latin typeface="Cambria Math" panose="02040503050406030204" pitchFamily="18" charset="0"/>
                                      </a:rPr>
                                    </m:ctrlPr>
                                  </m:fPr>
                                  <m:num>
                                    <m:r>
                                      <a:rPr lang="en-US" sz="1100" u="none" strike="noStrike">
                                        <a:solidFill>
                                          <a:sysClr val="windowText" lastClr="000000"/>
                                        </a:solidFill>
                                        <a:effectLst/>
                                        <a:latin typeface="Cambria Math" panose="02040503050406030204" pitchFamily="18" charset="0"/>
                                      </a:rPr>
                                      <m:t>1</m:t>
                                    </m:r>
                                  </m:num>
                                  <m:den>
                                    <m:r>
                                      <a:rPr lang="en-US" sz="1100" u="none" strike="noStrike">
                                        <a:solidFill>
                                          <a:sysClr val="windowText" lastClr="000000"/>
                                        </a:solidFill>
                                        <a:effectLst/>
                                        <a:latin typeface="Cambria Math" panose="02040503050406030204" pitchFamily="18" charset="0"/>
                                      </a:rPr>
                                      <m:t>2</m:t>
                                    </m:r>
                                  </m:den>
                                </m:f>
                                <m:sSup>
                                  <m:sSupPr>
                                    <m:ctrlPr>
                                      <a:rPr lang="en-US" sz="1100" i="1" u="none" strike="noStrike">
                                        <a:solidFill>
                                          <a:sysClr val="windowText" lastClr="000000"/>
                                        </a:solidFill>
                                        <a:effectLst/>
                                        <a:latin typeface="Cambria Math" panose="02040503050406030204" pitchFamily="18" charset="0"/>
                                      </a:rPr>
                                    </m:ctrlPr>
                                  </m:sSupPr>
                                  <m:e>
                                    <m:r>
                                      <a:rPr lang="en-US" sz="1100" u="none" strike="noStrike">
                                        <a:solidFill>
                                          <a:sysClr val="windowText" lastClr="000000"/>
                                        </a:solidFill>
                                        <a:effectLst/>
                                        <a:latin typeface="Cambria Math" panose="02040503050406030204" pitchFamily="18" charset="0"/>
                                      </a:rPr>
                                      <m:t>𝑘</m:t>
                                    </m:r>
                                  </m:e>
                                  <m:sup>
                                    <m:r>
                                      <a:rPr lang="en-US" sz="1100" u="none" strike="noStrike">
                                        <a:solidFill>
                                          <a:sysClr val="windowText" lastClr="000000"/>
                                        </a:solidFill>
                                        <a:effectLst/>
                                        <a:latin typeface="Cambria Math" panose="02040503050406030204" pitchFamily="18" charset="0"/>
                                      </a:rPr>
                                      <m:t>2</m:t>
                                    </m:r>
                                  </m:sup>
                                </m:sSup>
                                <m:r>
                                  <a:rPr lang="en-US" sz="1100" u="none" strike="noStrike">
                                    <a:solidFill>
                                      <a:sysClr val="windowText" lastClr="000000"/>
                                    </a:solidFill>
                                    <a:effectLst/>
                                    <a:latin typeface="Cambria Math" panose="02040503050406030204" pitchFamily="18" charset="0"/>
                                  </a:rPr>
                                  <m:t>    </m:t>
                                </m:r>
                                <m:r>
                                  <a:rPr lang="en-US" sz="1100" u="none" strike="noStrike">
                                    <a:solidFill>
                                      <a:sysClr val="windowText" lastClr="000000"/>
                                    </a:solidFill>
                                    <a:effectLst/>
                                    <a:latin typeface="Cambria Math" panose="02040503050406030204" pitchFamily="18" charset="0"/>
                                  </a:rPr>
                                  <m:t>𝑖𝑓</m:t>
                                </m:r>
                                <m:r>
                                  <a:rPr lang="en-US" sz="1100" u="none" strike="noStrike">
                                    <a:solidFill>
                                      <a:sysClr val="windowText" lastClr="000000"/>
                                    </a:solidFill>
                                    <a:effectLst/>
                                    <a:latin typeface="Cambria Math" panose="02040503050406030204" pitchFamily="18" charset="0"/>
                                  </a:rPr>
                                  <m:t>   </m:t>
                                </m:r>
                                <m:d>
                                  <m:dPr>
                                    <m:ctrlPr>
                                      <a:rPr lang="en-US" sz="1100" i="1" u="none" strike="noStrike">
                                        <a:solidFill>
                                          <a:sysClr val="windowText" lastClr="000000"/>
                                        </a:solidFill>
                                        <a:effectLst/>
                                        <a:latin typeface="Cambria Math" panose="02040503050406030204" pitchFamily="18" charset="0"/>
                                      </a:rPr>
                                    </m:ctrlPr>
                                  </m:dPr>
                                  <m:e>
                                    <m:sSub>
                                      <m:sSubPr>
                                        <m:ctrlPr>
                                          <a:rPr lang="en-US" sz="1100" i="1" u="none" strike="noStrike">
                                            <a:solidFill>
                                              <a:sysClr val="windowText" lastClr="000000"/>
                                            </a:solidFill>
                                            <a:effectLst/>
                                            <a:latin typeface="Cambria Math" panose="02040503050406030204" pitchFamily="18" charset="0"/>
                                          </a:rPr>
                                        </m:ctrlPr>
                                      </m:sSubPr>
                                      <m:e>
                                        <m:r>
                                          <a:rPr lang="en-US" sz="1100" u="none" strike="noStrike">
                                            <a:solidFill>
                                              <a:sysClr val="windowText" lastClr="000000"/>
                                            </a:solidFill>
                                            <a:effectLst/>
                                            <a:latin typeface="Cambria Math" panose="02040503050406030204" pitchFamily="18" charset="0"/>
                                          </a:rPr>
                                          <m:t>𝑦</m:t>
                                        </m:r>
                                      </m:e>
                                      <m:sub>
                                        <m:r>
                                          <a:rPr lang="en-US" sz="1100" u="none" strike="noStrike">
                                            <a:solidFill>
                                              <a:sysClr val="windowText" lastClr="000000"/>
                                            </a:solidFill>
                                            <a:effectLst/>
                                            <a:latin typeface="Cambria Math" panose="02040503050406030204" pitchFamily="18" charset="0"/>
                                          </a:rPr>
                                          <m:t>𝑖</m:t>
                                        </m:r>
                                      </m:sub>
                                    </m:sSub>
                                    <m:r>
                                      <a:rPr lang="en-US" sz="1100" u="none" strike="noStrike">
                                        <a:solidFill>
                                          <a:sysClr val="windowText" lastClr="000000"/>
                                        </a:solidFill>
                                        <a:effectLst/>
                                        <a:latin typeface="Cambria Math" panose="02040503050406030204" pitchFamily="18" charset="0"/>
                                      </a:rPr>
                                      <m:t>−</m:t>
                                    </m:r>
                                    <m:sSub>
                                      <m:sSubPr>
                                        <m:ctrlPr>
                                          <a:rPr lang="en-US" sz="1100" i="1" u="none" strike="noStrike">
                                            <a:solidFill>
                                              <a:sysClr val="windowText" lastClr="000000"/>
                                            </a:solidFill>
                                            <a:effectLst/>
                                            <a:latin typeface="Cambria Math" panose="02040503050406030204" pitchFamily="18" charset="0"/>
                                          </a:rPr>
                                        </m:ctrlPr>
                                      </m:sSubPr>
                                      <m:e>
                                        <m:acc>
                                          <m:accPr>
                                            <m:chr m:val="̂"/>
                                            <m:ctrlPr>
                                              <a:rPr lang="en-US" sz="1100" i="1" u="none" strike="noStrike">
                                                <a:solidFill>
                                                  <a:sysClr val="windowText" lastClr="000000"/>
                                                </a:solidFill>
                                                <a:effectLst/>
                                                <a:latin typeface="Cambria Math" panose="02040503050406030204" pitchFamily="18" charset="0"/>
                                              </a:rPr>
                                            </m:ctrlPr>
                                          </m:accPr>
                                          <m:e>
                                            <m:r>
                                              <a:rPr lang="en-US" sz="1100" u="none" strike="noStrike">
                                                <a:solidFill>
                                                  <a:sysClr val="windowText" lastClr="000000"/>
                                                </a:solidFill>
                                                <a:effectLst/>
                                                <a:latin typeface="Cambria Math" panose="02040503050406030204" pitchFamily="18" charset="0"/>
                                              </a:rPr>
                                              <m:t>𝑦</m:t>
                                            </m:r>
                                          </m:e>
                                        </m:acc>
                                      </m:e>
                                      <m:sub>
                                        <m:r>
                                          <a:rPr lang="en-US" sz="1100" u="none" strike="noStrike">
                                            <a:solidFill>
                                              <a:sysClr val="windowText" lastClr="000000"/>
                                            </a:solidFill>
                                            <a:effectLst/>
                                            <a:latin typeface="Cambria Math" panose="02040503050406030204" pitchFamily="18" charset="0"/>
                                          </a:rPr>
                                          <m:t>𝑖</m:t>
                                        </m:r>
                                      </m:sub>
                                    </m:sSub>
                                  </m:e>
                                </m:d>
                                <m:r>
                                  <a:rPr lang="en-US" sz="1100" u="none" strike="noStrike">
                                    <a:solidFill>
                                      <a:sysClr val="windowText" lastClr="000000"/>
                                    </a:solidFill>
                                    <a:effectLst/>
                                    <a:latin typeface="Cambria Math" panose="02040503050406030204" pitchFamily="18" charset="0"/>
                                  </a:rPr>
                                  <m:t>  &gt;  </m:t>
                                </m:r>
                                <m:r>
                                  <a:rPr lang="en-US" sz="1100" u="none" strike="noStrike">
                                    <a:solidFill>
                                      <a:sysClr val="windowText" lastClr="000000"/>
                                    </a:solidFill>
                                    <a:effectLst/>
                                    <a:latin typeface="Cambria Math" panose="02040503050406030204" pitchFamily="18" charset="0"/>
                                  </a:rPr>
                                  <m:t>𝑘</m:t>
                                </m:r>
                              </m:oMath>
                            </m:oMathPara>
                          </a14:m>
                          <a:endParaRPr lang="en-US" sz="1100" i="1" u="sng"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2847063"/>
                      </a:ext>
                    </a:extLst>
                  </a:tr>
                  <a:tr h="714418">
                    <a:tc>
                      <a:txBody>
                        <a:bodyPr/>
                        <a:lstStyle/>
                        <a:p>
                          <a:pPr marL="0" marR="0" algn="ctr">
                            <a:lnSpc>
                              <a:spcPct val="200000"/>
                            </a:lnSpc>
                            <a:spcBef>
                              <a:spcPts val="0"/>
                            </a:spcBef>
                            <a:spcAft>
                              <a:spcPts val="0"/>
                            </a:spcAft>
                            <a:tabLst>
                              <a:tab pos="228600" algn="l"/>
                              <a:tab pos="457200" algn="l"/>
                            </a:tabLst>
                          </a:pPr>
                          <a:r>
                            <a:rPr lang="en-US" sz="1100" b="0" u="none" strike="noStrike" dirty="0">
                              <a:solidFill>
                                <a:sysClr val="windowText" lastClr="000000"/>
                              </a:solidFill>
                              <a:effectLst/>
                              <a:latin typeface="Times New Roman" panose="02020603050405020304" pitchFamily="18" charset="0"/>
                              <a:cs typeface="Times New Roman" panose="02020603050405020304" pitchFamily="18" charset="0"/>
                            </a:rPr>
                            <a:t>Ridge regression</a:t>
                          </a:r>
                          <a:endParaRPr lang="en-US" sz="1100" b="0" i="1" u="sng"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200000"/>
                            </a:lnSpc>
                            <a:spcBef>
                              <a:spcPts val="0"/>
                            </a:spcBef>
                            <a:spcAft>
                              <a:spcPts val="0"/>
                            </a:spcAft>
                            <a:tabLst>
                              <a:tab pos="228600" algn="l"/>
                              <a:tab pos="457200" algn="l"/>
                            </a:tabLs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1100" i="1" u="none" strike="noStrike" smtClean="0">
                                        <a:solidFill>
                                          <a:sysClr val="windowText" lastClr="000000"/>
                                        </a:solidFill>
                                        <a:effectLst/>
                                        <a:latin typeface="Cambria Math" panose="02040503050406030204" pitchFamily="18" charset="0"/>
                                      </a:rPr>
                                    </m:ctrlPr>
                                  </m:naryPr>
                                  <m:sub/>
                                  <m:sup/>
                                  <m:e>
                                    <m:sSup>
                                      <m:sSupPr>
                                        <m:ctrlPr>
                                          <a:rPr lang="en-US" sz="1100" i="1" u="none" strike="noStrike">
                                            <a:solidFill>
                                              <a:sysClr val="windowText" lastClr="000000"/>
                                            </a:solidFill>
                                            <a:effectLst/>
                                            <a:latin typeface="Cambria Math" panose="02040503050406030204" pitchFamily="18" charset="0"/>
                                          </a:rPr>
                                        </m:ctrlPr>
                                      </m:sSupPr>
                                      <m:e>
                                        <m:r>
                                          <a:rPr lang="en-US" sz="1100" u="none" strike="noStrike">
                                            <a:solidFill>
                                              <a:sysClr val="windowText" lastClr="000000"/>
                                            </a:solidFill>
                                            <a:effectLst/>
                                            <a:latin typeface="Cambria Math" panose="02040503050406030204" pitchFamily="18" charset="0"/>
                                          </a:rPr>
                                          <m:t>(</m:t>
                                        </m:r>
                                        <m:sSub>
                                          <m:sSubPr>
                                            <m:ctrlPr>
                                              <a:rPr lang="en-US" sz="1100" i="1" u="none" strike="noStrike">
                                                <a:solidFill>
                                                  <a:sysClr val="windowText" lastClr="000000"/>
                                                </a:solidFill>
                                                <a:effectLst/>
                                                <a:latin typeface="Cambria Math" panose="02040503050406030204" pitchFamily="18" charset="0"/>
                                              </a:rPr>
                                            </m:ctrlPr>
                                          </m:sSubPr>
                                          <m:e>
                                            <m:r>
                                              <a:rPr lang="en-US" sz="1100" u="none" strike="noStrike">
                                                <a:solidFill>
                                                  <a:sysClr val="windowText" lastClr="000000"/>
                                                </a:solidFill>
                                                <a:effectLst/>
                                                <a:latin typeface="Cambria Math" panose="02040503050406030204" pitchFamily="18" charset="0"/>
                                              </a:rPr>
                                              <m:t>𝑦</m:t>
                                            </m:r>
                                          </m:e>
                                          <m:sub>
                                            <m:r>
                                              <a:rPr lang="en-US" sz="1100" u="none" strike="noStrike">
                                                <a:solidFill>
                                                  <a:sysClr val="windowText" lastClr="000000"/>
                                                </a:solidFill>
                                                <a:effectLst/>
                                                <a:latin typeface="Cambria Math" panose="02040503050406030204" pitchFamily="18" charset="0"/>
                                              </a:rPr>
                                              <m:t>𝑖</m:t>
                                            </m:r>
                                          </m:sub>
                                        </m:sSub>
                                        <m:r>
                                          <a:rPr lang="en-US" sz="1100" u="none" strike="noStrike">
                                            <a:solidFill>
                                              <a:sysClr val="windowText" lastClr="000000"/>
                                            </a:solidFill>
                                            <a:effectLst/>
                                            <a:latin typeface="Cambria Math" panose="02040503050406030204" pitchFamily="18" charset="0"/>
                                          </a:rPr>
                                          <m:t>−</m:t>
                                        </m:r>
                                        <m:sSub>
                                          <m:sSubPr>
                                            <m:ctrlPr>
                                              <a:rPr lang="en-US" sz="1100" i="1" u="none" strike="noStrike">
                                                <a:solidFill>
                                                  <a:sysClr val="windowText" lastClr="000000"/>
                                                </a:solidFill>
                                                <a:effectLst/>
                                                <a:latin typeface="Cambria Math" panose="02040503050406030204" pitchFamily="18" charset="0"/>
                                              </a:rPr>
                                            </m:ctrlPr>
                                          </m:sSubPr>
                                          <m:e>
                                            <m:acc>
                                              <m:accPr>
                                                <m:chr m:val="̂"/>
                                                <m:ctrlPr>
                                                  <a:rPr lang="en-US" sz="1100" i="1" u="none" strike="noStrike">
                                                    <a:solidFill>
                                                      <a:sysClr val="windowText" lastClr="000000"/>
                                                    </a:solidFill>
                                                    <a:effectLst/>
                                                    <a:latin typeface="Cambria Math" panose="02040503050406030204" pitchFamily="18" charset="0"/>
                                                  </a:rPr>
                                                </m:ctrlPr>
                                              </m:accPr>
                                              <m:e>
                                                <m:r>
                                                  <a:rPr lang="en-US" sz="1100" u="none" strike="noStrike">
                                                    <a:solidFill>
                                                      <a:sysClr val="windowText" lastClr="000000"/>
                                                    </a:solidFill>
                                                    <a:effectLst/>
                                                    <a:latin typeface="Cambria Math" panose="02040503050406030204" pitchFamily="18" charset="0"/>
                                                  </a:rPr>
                                                  <m:t>𝑦</m:t>
                                                </m:r>
                                              </m:e>
                                            </m:acc>
                                          </m:e>
                                          <m:sub>
                                            <m:r>
                                              <a:rPr lang="en-US" sz="1100" u="none" strike="noStrike">
                                                <a:solidFill>
                                                  <a:sysClr val="windowText" lastClr="000000"/>
                                                </a:solidFill>
                                                <a:effectLst/>
                                                <a:latin typeface="Cambria Math" panose="02040503050406030204" pitchFamily="18" charset="0"/>
                                              </a:rPr>
                                              <m:t>𝑖</m:t>
                                            </m:r>
                                          </m:sub>
                                        </m:sSub>
                                        <m:r>
                                          <a:rPr lang="en-US" sz="1100" u="none" strike="noStrike">
                                            <a:solidFill>
                                              <a:sysClr val="windowText" lastClr="000000"/>
                                            </a:solidFill>
                                            <a:effectLst/>
                                            <a:latin typeface="Cambria Math" panose="02040503050406030204" pitchFamily="18" charset="0"/>
                                          </a:rPr>
                                          <m:t>)</m:t>
                                        </m:r>
                                      </m:e>
                                      <m:sup>
                                        <m:r>
                                          <a:rPr lang="en-US" sz="1100" u="none" strike="noStrike">
                                            <a:solidFill>
                                              <a:sysClr val="windowText" lastClr="000000"/>
                                            </a:solidFill>
                                            <a:effectLst/>
                                            <a:latin typeface="Cambria Math" panose="02040503050406030204" pitchFamily="18" charset="0"/>
                                          </a:rPr>
                                          <m:t>2</m:t>
                                        </m:r>
                                      </m:sup>
                                    </m:sSup>
                                  </m:e>
                                </m:nary>
                                <m:r>
                                  <a:rPr lang="en-US" sz="1100" u="none" strike="noStrike">
                                    <a:solidFill>
                                      <a:sysClr val="windowText" lastClr="000000"/>
                                    </a:solidFill>
                                    <a:effectLst/>
                                    <a:latin typeface="Cambria Math" panose="02040503050406030204" pitchFamily="18" charset="0"/>
                                  </a:rPr>
                                  <m:t>+ </m:t>
                                </m:r>
                                <m:r>
                                  <a:rPr lang="en-US" sz="1100" u="none" strike="noStrike">
                                    <a:solidFill>
                                      <a:sysClr val="windowText" lastClr="000000"/>
                                    </a:solidFill>
                                    <a:effectLst/>
                                    <a:latin typeface="Cambria Math" panose="02040503050406030204" pitchFamily="18" charset="0"/>
                                  </a:rPr>
                                  <m:t>𝜆</m:t>
                                </m:r>
                                <m:nary>
                                  <m:naryPr>
                                    <m:chr m:val="∑"/>
                                    <m:limLoc m:val="undOvr"/>
                                    <m:subHide m:val="on"/>
                                    <m:supHide m:val="on"/>
                                    <m:ctrlPr>
                                      <a:rPr lang="en-US" sz="1100" i="1" u="none" strike="noStrike">
                                        <a:solidFill>
                                          <a:sysClr val="windowText" lastClr="000000"/>
                                        </a:solidFill>
                                        <a:effectLst/>
                                        <a:latin typeface="Cambria Math" panose="02040503050406030204" pitchFamily="18" charset="0"/>
                                      </a:rPr>
                                    </m:ctrlPr>
                                  </m:naryPr>
                                  <m:sub/>
                                  <m:sup/>
                                  <m:e>
                                    <m:sSup>
                                      <m:sSupPr>
                                        <m:ctrlPr>
                                          <a:rPr lang="en-US" sz="1100" i="1" u="none" strike="noStrike">
                                            <a:solidFill>
                                              <a:sysClr val="windowText" lastClr="000000"/>
                                            </a:solidFill>
                                            <a:effectLst/>
                                            <a:latin typeface="Cambria Math" panose="02040503050406030204" pitchFamily="18" charset="0"/>
                                          </a:rPr>
                                        </m:ctrlPr>
                                      </m:sSupPr>
                                      <m:e>
                                        <m:acc>
                                          <m:accPr>
                                            <m:chr m:val="̂"/>
                                            <m:ctrlPr>
                                              <a:rPr lang="en-US" sz="1100" i="1" u="none" strike="noStrike">
                                                <a:solidFill>
                                                  <a:sysClr val="windowText" lastClr="000000"/>
                                                </a:solidFill>
                                                <a:effectLst/>
                                                <a:latin typeface="Cambria Math" panose="02040503050406030204" pitchFamily="18" charset="0"/>
                                              </a:rPr>
                                            </m:ctrlPr>
                                          </m:accPr>
                                          <m:e>
                                            <m:sSub>
                                              <m:sSubPr>
                                                <m:ctrlPr>
                                                  <a:rPr lang="en-US" sz="1100" i="1" u="none" strike="noStrike">
                                                    <a:solidFill>
                                                      <a:sysClr val="windowText" lastClr="000000"/>
                                                    </a:solidFill>
                                                    <a:effectLst/>
                                                    <a:latin typeface="Cambria Math" panose="02040503050406030204" pitchFamily="18" charset="0"/>
                                                  </a:rPr>
                                                </m:ctrlPr>
                                              </m:sSubPr>
                                              <m:e>
                                                <m:r>
                                                  <a:rPr lang="en-US" sz="1100" u="none" strike="noStrike">
                                                    <a:solidFill>
                                                      <a:sysClr val="windowText" lastClr="000000"/>
                                                    </a:solidFill>
                                                    <a:effectLst/>
                                                    <a:latin typeface="Cambria Math" panose="02040503050406030204" pitchFamily="18" charset="0"/>
                                                  </a:rPr>
                                                  <m:t>𝛽</m:t>
                                                </m:r>
                                              </m:e>
                                              <m:sub>
                                                <m:r>
                                                  <a:rPr lang="en-US" sz="1100" u="none" strike="noStrike">
                                                    <a:solidFill>
                                                      <a:sysClr val="windowText" lastClr="000000"/>
                                                    </a:solidFill>
                                                    <a:effectLst/>
                                                    <a:latin typeface="Cambria Math" panose="02040503050406030204" pitchFamily="18" charset="0"/>
                                                  </a:rPr>
                                                  <m:t>𝑗</m:t>
                                                </m:r>
                                              </m:sub>
                                            </m:sSub>
                                          </m:e>
                                        </m:acc>
                                      </m:e>
                                      <m:sup>
                                        <m:r>
                                          <a:rPr lang="en-US" sz="1100" u="none" strike="noStrike">
                                            <a:solidFill>
                                              <a:sysClr val="windowText" lastClr="000000"/>
                                            </a:solidFill>
                                            <a:effectLst/>
                                            <a:latin typeface="Cambria Math" panose="02040503050406030204" pitchFamily="18" charset="0"/>
                                          </a:rPr>
                                          <m:t>2</m:t>
                                        </m:r>
                                      </m:sup>
                                    </m:sSup>
                                  </m:e>
                                </m:nary>
                              </m:oMath>
                            </m:oMathPara>
                          </a14:m>
                          <a:endParaRPr lang="en-US" sz="1100" i="1" u="sng"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5511346"/>
                      </a:ext>
                    </a:extLst>
                  </a:tr>
                  <a:tr h="714418">
                    <a:tc>
                      <a:txBody>
                        <a:bodyPr/>
                        <a:lstStyle/>
                        <a:p>
                          <a:pPr marL="0" marR="0" algn="ctr">
                            <a:lnSpc>
                              <a:spcPct val="200000"/>
                            </a:lnSpc>
                            <a:spcBef>
                              <a:spcPts val="0"/>
                            </a:spcBef>
                            <a:spcAft>
                              <a:spcPts val="0"/>
                            </a:spcAft>
                            <a:tabLst>
                              <a:tab pos="228600" algn="l"/>
                              <a:tab pos="457200" algn="l"/>
                            </a:tabLst>
                          </a:pPr>
                          <a:r>
                            <a:rPr lang="en-US" sz="1100" b="0" u="none" strike="noStrike">
                              <a:solidFill>
                                <a:sysClr val="windowText" lastClr="000000"/>
                              </a:solidFill>
                              <a:effectLst/>
                              <a:latin typeface="Times New Roman" panose="02020603050405020304" pitchFamily="18" charset="0"/>
                              <a:cs typeface="Times New Roman" panose="02020603050405020304" pitchFamily="18" charset="0"/>
                            </a:rPr>
                            <a:t>Least absolute shrinkage operator (LASSO)</a:t>
                          </a:r>
                          <a:endParaRPr lang="en-US" sz="1100" b="0" i="1" u="sng">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200000"/>
                            </a:lnSpc>
                            <a:spcBef>
                              <a:spcPts val="0"/>
                            </a:spcBef>
                            <a:spcAft>
                              <a:spcPts val="0"/>
                            </a:spcAft>
                            <a:tabLst>
                              <a:tab pos="228600" algn="l"/>
                              <a:tab pos="457200" algn="l"/>
                            </a:tabLs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1100" i="1" u="none" strike="noStrike" smtClean="0">
                                        <a:solidFill>
                                          <a:sysClr val="windowText" lastClr="000000"/>
                                        </a:solidFill>
                                        <a:effectLst/>
                                        <a:latin typeface="Cambria Math" panose="02040503050406030204" pitchFamily="18" charset="0"/>
                                      </a:rPr>
                                    </m:ctrlPr>
                                  </m:naryPr>
                                  <m:sub/>
                                  <m:sup/>
                                  <m:e>
                                    <m:sSup>
                                      <m:sSupPr>
                                        <m:ctrlPr>
                                          <a:rPr lang="en-US" sz="1100" i="1" u="none" strike="noStrike">
                                            <a:solidFill>
                                              <a:sysClr val="windowText" lastClr="000000"/>
                                            </a:solidFill>
                                            <a:effectLst/>
                                            <a:latin typeface="Cambria Math" panose="02040503050406030204" pitchFamily="18" charset="0"/>
                                          </a:rPr>
                                        </m:ctrlPr>
                                      </m:sSupPr>
                                      <m:e>
                                        <m:r>
                                          <a:rPr lang="en-US" sz="1100" u="none" strike="noStrike">
                                            <a:solidFill>
                                              <a:sysClr val="windowText" lastClr="000000"/>
                                            </a:solidFill>
                                            <a:effectLst/>
                                            <a:latin typeface="Cambria Math" panose="02040503050406030204" pitchFamily="18" charset="0"/>
                                          </a:rPr>
                                          <m:t>(</m:t>
                                        </m:r>
                                        <m:sSub>
                                          <m:sSubPr>
                                            <m:ctrlPr>
                                              <a:rPr lang="en-US" sz="1100" i="1" u="none" strike="noStrike">
                                                <a:solidFill>
                                                  <a:sysClr val="windowText" lastClr="000000"/>
                                                </a:solidFill>
                                                <a:effectLst/>
                                                <a:latin typeface="Cambria Math" panose="02040503050406030204" pitchFamily="18" charset="0"/>
                                              </a:rPr>
                                            </m:ctrlPr>
                                          </m:sSubPr>
                                          <m:e>
                                            <m:r>
                                              <a:rPr lang="en-US" sz="1100" u="none" strike="noStrike">
                                                <a:solidFill>
                                                  <a:sysClr val="windowText" lastClr="000000"/>
                                                </a:solidFill>
                                                <a:effectLst/>
                                                <a:latin typeface="Cambria Math" panose="02040503050406030204" pitchFamily="18" charset="0"/>
                                              </a:rPr>
                                              <m:t>𝑦</m:t>
                                            </m:r>
                                          </m:e>
                                          <m:sub>
                                            <m:r>
                                              <a:rPr lang="en-US" sz="1100" u="none" strike="noStrike">
                                                <a:solidFill>
                                                  <a:sysClr val="windowText" lastClr="000000"/>
                                                </a:solidFill>
                                                <a:effectLst/>
                                                <a:latin typeface="Cambria Math" panose="02040503050406030204" pitchFamily="18" charset="0"/>
                                              </a:rPr>
                                              <m:t>𝑖</m:t>
                                            </m:r>
                                          </m:sub>
                                        </m:sSub>
                                        <m:r>
                                          <a:rPr lang="en-US" sz="1100" u="none" strike="noStrike">
                                            <a:solidFill>
                                              <a:sysClr val="windowText" lastClr="000000"/>
                                            </a:solidFill>
                                            <a:effectLst/>
                                            <a:latin typeface="Cambria Math" panose="02040503050406030204" pitchFamily="18" charset="0"/>
                                          </a:rPr>
                                          <m:t>−</m:t>
                                        </m:r>
                                        <m:sSub>
                                          <m:sSubPr>
                                            <m:ctrlPr>
                                              <a:rPr lang="en-US" sz="1100" i="1" u="none" strike="noStrike">
                                                <a:solidFill>
                                                  <a:sysClr val="windowText" lastClr="000000"/>
                                                </a:solidFill>
                                                <a:effectLst/>
                                                <a:latin typeface="Cambria Math" panose="02040503050406030204" pitchFamily="18" charset="0"/>
                                              </a:rPr>
                                            </m:ctrlPr>
                                          </m:sSubPr>
                                          <m:e>
                                            <m:acc>
                                              <m:accPr>
                                                <m:chr m:val="̂"/>
                                                <m:ctrlPr>
                                                  <a:rPr lang="en-US" sz="1100" i="1" u="none" strike="noStrike">
                                                    <a:solidFill>
                                                      <a:sysClr val="windowText" lastClr="000000"/>
                                                    </a:solidFill>
                                                    <a:effectLst/>
                                                    <a:latin typeface="Cambria Math" panose="02040503050406030204" pitchFamily="18" charset="0"/>
                                                  </a:rPr>
                                                </m:ctrlPr>
                                              </m:accPr>
                                              <m:e>
                                                <m:r>
                                                  <a:rPr lang="en-US" sz="1100" u="none" strike="noStrike">
                                                    <a:solidFill>
                                                      <a:sysClr val="windowText" lastClr="000000"/>
                                                    </a:solidFill>
                                                    <a:effectLst/>
                                                    <a:latin typeface="Cambria Math" panose="02040503050406030204" pitchFamily="18" charset="0"/>
                                                  </a:rPr>
                                                  <m:t>𝑦</m:t>
                                                </m:r>
                                              </m:e>
                                            </m:acc>
                                          </m:e>
                                          <m:sub>
                                            <m:r>
                                              <a:rPr lang="en-US" sz="1100" u="none" strike="noStrike">
                                                <a:solidFill>
                                                  <a:sysClr val="windowText" lastClr="000000"/>
                                                </a:solidFill>
                                                <a:effectLst/>
                                                <a:latin typeface="Cambria Math" panose="02040503050406030204" pitchFamily="18" charset="0"/>
                                              </a:rPr>
                                              <m:t>𝑖</m:t>
                                            </m:r>
                                          </m:sub>
                                        </m:sSub>
                                        <m:r>
                                          <a:rPr lang="en-US" sz="1100" u="none" strike="noStrike">
                                            <a:solidFill>
                                              <a:sysClr val="windowText" lastClr="000000"/>
                                            </a:solidFill>
                                            <a:effectLst/>
                                            <a:latin typeface="Cambria Math" panose="02040503050406030204" pitchFamily="18" charset="0"/>
                                          </a:rPr>
                                          <m:t>)</m:t>
                                        </m:r>
                                      </m:e>
                                      <m:sup>
                                        <m:r>
                                          <a:rPr lang="en-US" sz="1100" u="none" strike="noStrike">
                                            <a:solidFill>
                                              <a:sysClr val="windowText" lastClr="000000"/>
                                            </a:solidFill>
                                            <a:effectLst/>
                                            <a:latin typeface="Cambria Math" panose="02040503050406030204" pitchFamily="18" charset="0"/>
                                          </a:rPr>
                                          <m:t>2</m:t>
                                        </m:r>
                                      </m:sup>
                                    </m:sSup>
                                  </m:e>
                                </m:nary>
                                <m:r>
                                  <a:rPr lang="en-US" sz="1100" u="none" strike="noStrike">
                                    <a:solidFill>
                                      <a:sysClr val="windowText" lastClr="000000"/>
                                    </a:solidFill>
                                    <a:effectLst/>
                                    <a:latin typeface="Cambria Math" panose="02040503050406030204" pitchFamily="18" charset="0"/>
                                  </a:rPr>
                                  <m:t>+ </m:t>
                                </m:r>
                                <m:r>
                                  <a:rPr lang="en-US" sz="1100" u="none" strike="noStrike">
                                    <a:solidFill>
                                      <a:sysClr val="windowText" lastClr="000000"/>
                                    </a:solidFill>
                                    <a:effectLst/>
                                    <a:latin typeface="Cambria Math" panose="02040503050406030204" pitchFamily="18" charset="0"/>
                                  </a:rPr>
                                  <m:t>𝜆</m:t>
                                </m:r>
                                <m:nary>
                                  <m:naryPr>
                                    <m:chr m:val="∑"/>
                                    <m:limLoc m:val="undOvr"/>
                                    <m:subHide m:val="on"/>
                                    <m:supHide m:val="on"/>
                                    <m:ctrlPr>
                                      <a:rPr lang="en-US" sz="1100" i="1" u="none" strike="noStrike">
                                        <a:solidFill>
                                          <a:sysClr val="windowText" lastClr="000000"/>
                                        </a:solidFill>
                                        <a:effectLst/>
                                        <a:latin typeface="Cambria Math" panose="02040503050406030204" pitchFamily="18" charset="0"/>
                                      </a:rPr>
                                    </m:ctrlPr>
                                  </m:naryPr>
                                  <m:sub/>
                                  <m:sup/>
                                  <m:e>
                                    <m:sSub>
                                      <m:sSubPr>
                                        <m:ctrlPr>
                                          <a:rPr lang="en-US" sz="1100" i="1" u="none" strike="noStrike">
                                            <a:solidFill>
                                              <a:sysClr val="windowText" lastClr="000000"/>
                                            </a:solidFill>
                                            <a:effectLst/>
                                            <a:latin typeface="Cambria Math" panose="02040503050406030204" pitchFamily="18" charset="0"/>
                                          </a:rPr>
                                        </m:ctrlPr>
                                      </m:sSubPr>
                                      <m:e>
                                        <m:r>
                                          <a:rPr lang="en-US" sz="1100" u="none" strike="noStrike">
                                            <a:solidFill>
                                              <a:sysClr val="windowText" lastClr="000000"/>
                                            </a:solidFill>
                                            <a:effectLst/>
                                            <a:latin typeface="Cambria Math" panose="02040503050406030204" pitchFamily="18" charset="0"/>
                                          </a:rPr>
                                          <m:t>|</m:t>
                                        </m:r>
                                        <m:r>
                                          <a:rPr lang="en-US" sz="1100" u="none" strike="noStrike">
                                            <a:solidFill>
                                              <a:sysClr val="windowText" lastClr="000000"/>
                                            </a:solidFill>
                                            <a:effectLst/>
                                            <a:latin typeface="Cambria Math" panose="02040503050406030204" pitchFamily="18" charset="0"/>
                                          </a:rPr>
                                          <m:t>𝛽</m:t>
                                        </m:r>
                                      </m:e>
                                      <m:sub>
                                        <m:r>
                                          <a:rPr lang="en-US" sz="1100" u="none" strike="noStrike">
                                            <a:solidFill>
                                              <a:sysClr val="windowText" lastClr="000000"/>
                                            </a:solidFill>
                                            <a:effectLst/>
                                            <a:latin typeface="Cambria Math" panose="02040503050406030204" pitchFamily="18" charset="0"/>
                                          </a:rPr>
                                          <m:t>𝑗</m:t>
                                        </m:r>
                                      </m:sub>
                                    </m:sSub>
                                    <m:r>
                                      <a:rPr lang="en-US" sz="1100" u="none" strike="noStrike">
                                        <a:solidFill>
                                          <a:sysClr val="windowText" lastClr="000000"/>
                                        </a:solidFill>
                                        <a:effectLst/>
                                        <a:latin typeface="Cambria Math" panose="02040503050406030204" pitchFamily="18" charset="0"/>
                                      </a:rPr>
                                      <m:t>|</m:t>
                                    </m:r>
                                  </m:e>
                                </m:nary>
                              </m:oMath>
                            </m:oMathPara>
                          </a14:m>
                          <a:endParaRPr lang="en-US" sz="1100" i="1" u="sng"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5658713"/>
                      </a:ext>
                    </a:extLst>
                  </a:tr>
                  <a:tr h="714418">
                    <a:tc>
                      <a:txBody>
                        <a:bodyPr/>
                        <a:lstStyle/>
                        <a:p>
                          <a:pPr marL="0" marR="0" algn="ctr">
                            <a:lnSpc>
                              <a:spcPct val="200000"/>
                            </a:lnSpc>
                            <a:spcBef>
                              <a:spcPts val="0"/>
                            </a:spcBef>
                            <a:spcAft>
                              <a:spcPts val="0"/>
                            </a:spcAft>
                            <a:tabLst>
                              <a:tab pos="228600" algn="l"/>
                              <a:tab pos="457200" algn="l"/>
                            </a:tabLst>
                          </a:pPr>
                          <a:r>
                            <a:rPr lang="en-US" sz="1100" b="0" u="none" strike="noStrike" dirty="0">
                              <a:solidFill>
                                <a:sysClr val="windowText" lastClr="000000"/>
                              </a:solidFill>
                              <a:effectLst/>
                              <a:latin typeface="Times New Roman" panose="02020603050405020304" pitchFamily="18" charset="0"/>
                              <a:cs typeface="Times New Roman" panose="02020603050405020304" pitchFamily="18" charset="0"/>
                            </a:rPr>
                            <a:t>Elastic net regression</a:t>
                          </a:r>
                          <a:endParaRPr lang="en-US" sz="1100" b="0" i="1" u="sng"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200000"/>
                            </a:lnSpc>
                            <a:spcBef>
                              <a:spcPts val="0"/>
                            </a:spcBef>
                            <a:spcAft>
                              <a:spcPts val="0"/>
                            </a:spcAft>
                            <a:tabLst>
                              <a:tab pos="228600" algn="l"/>
                              <a:tab pos="457200" algn="l"/>
                            </a:tabLs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1100" i="1" u="none" strike="noStrike" smtClean="0">
                                        <a:solidFill>
                                          <a:sysClr val="windowText" lastClr="000000"/>
                                        </a:solidFill>
                                        <a:effectLst/>
                                        <a:latin typeface="Cambria Math" panose="02040503050406030204" pitchFamily="18" charset="0"/>
                                      </a:rPr>
                                    </m:ctrlPr>
                                  </m:naryPr>
                                  <m:sub/>
                                  <m:sup/>
                                  <m:e>
                                    <m:sSup>
                                      <m:sSupPr>
                                        <m:ctrlPr>
                                          <a:rPr lang="en-US" sz="1100" i="1" u="none" strike="noStrike">
                                            <a:solidFill>
                                              <a:sysClr val="windowText" lastClr="000000"/>
                                            </a:solidFill>
                                            <a:effectLst/>
                                            <a:latin typeface="Cambria Math" panose="02040503050406030204" pitchFamily="18" charset="0"/>
                                          </a:rPr>
                                        </m:ctrlPr>
                                      </m:sSupPr>
                                      <m:e>
                                        <m:r>
                                          <a:rPr lang="en-US" sz="1100" u="none" strike="noStrike">
                                            <a:solidFill>
                                              <a:sysClr val="windowText" lastClr="000000"/>
                                            </a:solidFill>
                                            <a:effectLst/>
                                            <a:latin typeface="Cambria Math" panose="02040503050406030204" pitchFamily="18" charset="0"/>
                                          </a:rPr>
                                          <m:t>(</m:t>
                                        </m:r>
                                        <m:sSub>
                                          <m:sSubPr>
                                            <m:ctrlPr>
                                              <a:rPr lang="en-US" sz="1100" i="1" u="none" strike="noStrike">
                                                <a:solidFill>
                                                  <a:sysClr val="windowText" lastClr="000000"/>
                                                </a:solidFill>
                                                <a:effectLst/>
                                                <a:latin typeface="Cambria Math" panose="02040503050406030204" pitchFamily="18" charset="0"/>
                                              </a:rPr>
                                            </m:ctrlPr>
                                          </m:sSubPr>
                                          <m:e>
                                            <m:r>
                                              <a:rPr lang="en-US" sz="1100" u="none" strike="noStrike">
                                                <a:solidFill>
                                                  <a:sysClr val="windowText" lastClr="000000"/>
                                                </a:solidFill>
                                                <a:effectLst/>
                                                <a:latin typeface="Cambria Math" panose="02040503050406030204" pitchFamily="18" charset="0"/>
                                              </a:rPr>
                                              <m:t>𝑦</m:t>
                                            </m:r>
                                          </m:e>
                                          <m:sub>
                                            <m:r>
                                              <a:rPr lang="en-US" sz="1100" u="none" strike="noStrike">
                                                <a:solidFill>
                                                  <a:sysClr val="windowText" lastClr="000000"/>
                                                </a:solidFill>
                                                <a:effectLst/>
                                                <a:latin typeface="Cambria Math" panose="02040503050406030204" pitchFamily="18" charset="0"/>
                                              </a:rPr>
                                              <m:t>𝑖</m:t>
                                            </m:r>
                                          </m:sub>
                                        </m:sSub>
                                        <m:r>
                                          <a:rPr lang="en-US" sz="1100" u="none" strike="noStrike">
                                            <a:solidFill>
                                              <a:sysClr val="windowText" lastClr="000000"/>
                                            </a:solidFill>
                                            <a:effectLst/>
                                            <a:latin typeface="Cambria Math" panose="02040503050406030204" pitchFamily="18" charset="0"/>
                                          </a:rPr>
                                          <m:t>−</m:t>
                                        </m:r>
                                        <m:sSub>
                                          <m:sSubPr>
                                            <m:ctrlPr>
                                              <a:rPr lang="en-US" sz="1100" i="1" u="none" strike="noStrike">
                                                <a:solidFill>
                                                  <a:sysClr val="windowText" lastClr="000000"/>
                                                </a:solidFill>
                                                <a:effectLst/>
                                                <a:latin typeface="Cambria Math" panose="02040503050406030204" pitchFamily="18" charset="0"/>
                                              </a:rPr>
                                            </m:ctrlPr>
                                          </m:sSubPr>
                                          <m:e>
                                            <m:acc>
                                              <m:accPr>
                                                <m:chr m:val="̂"/>
                                                <m:ctrlPr>
                                                  <a:rPr lang="en-US" sz="1100" i="1" u="none" strike="noStrike">
                                                    <a:solidFill>
                                                      <a:sysClr val="windowText" lastClr="000000"/>
                                                    </a:solidFill>
                                                    <a:effectLst/>
                                                    <a:latin typeface="Cambria Math" panose="02040503050406030204" pitchFamily="18" charset="0"/>
                                                  </a:rPr>
                                                </m:ctrlPr>
                                              </m:accPr>
                                              <m:e>
                                                <m:r>
                                                  <a:rPr lang="en-US" sz="1100" u="none" strike="noStrike">
                                                    <a:solidFill>
                                                      <a:sysClr val="windowText" lastClr="000000"/>
                                                    </a:solidFill>
                                                    <a:effectLst/>
                                                    <a:latin typeface="Cambria Math" panose="02040503050406030204" pitchFamily="18" charset="0"/>
                                                  </a:rPr>
                                                  <m:t>𝑦</m:t>
                                                </m:r>
                                              </m:e>
                                            </m:acc>
                                          </m:e>
                                          <m:sub>
                                            <m:r>
                                              <a:rPr lang="en-US" sz="1100" u="none" strike="noStrike">
                                                <a:solidFill>
                                                  <a:sysClr val="windowText" lastClr="000000"/>
                                                </a:solidFill>
                                                <a:effectLst/>
                                                <a:latin typeface="Cambria Math" panose="02040503050406030204" pitchFamily="18" charset="0"/>
                                              </a:rPr>
                                              <m:t>𝑖</m:t>
                                            </m:r>
                                          </m:sub>
                                        </m:sSub>
                                        <m:r>
                                          <a:rPr lang="en-US" sz="1100" u="none" strike="noStrike">
                                            <a:solidFill>
                                              <a:sysClr val="windowText" lastClr="000000"/>
                                            </a:solidFill>
                                            <a:effectLst/>
                                            <a:latin typeface="Cambria Math" panose="02040503050406030204" pitchFamily="18" charset="0"/>
                                          </a:rPr>
                                          <m:t>)</m:t>
                                        </m:r>
                                      </m:e>
                                      <m:sup>
                                        <m:r>
                                          <a:rPr lang="en-US" sz="1100" u="none" strike="noStrike">
                                            <a:solidFill>
                                              <a:sysClr val="windowText" lastClr="000000"/>
                                            </a:solidFill>
                                            <a:effectLst/>
                                            <a:latin typeface="Cambria Math" panose="02040503050406030204" pitchFamily="18" charset="0"/>
                                          </a:rPr>
                                          <m:t>2</m:t>
                                        </m:r>
                                      </m:sup>
                                    </m:sSup>
                                  </m:e>
                                </m:nary>
                                <m:r>
                                  <a:rPr lang="en-US" sz="1100" u="none" strike="noStrike">
                                    <a:solidFill>
                                      <a:sysClr val="windowText" lastClr="000000"/>
                                    </a:solidFill>
                                    <a:effectLst/>
                                    <a:latin typeface="Cambria Math" panose="02040503050406030204" pitchFamily="18" charset="0"/>
                                  </a:rPr>
                                  <m:t>+ </m:t>
                                </m:r>
                                <m:sSub>
                                  <m:sSubPr>
                                    <m:ctrlPr>
                                      <a:rPr lang="en-US" sz="1100" i="1" u="none" strike="noStrike">
                                        <a:solidFill>
                                          <a:sysClr val="windowText" lastClr="000000"/>
                                        </a:solidFill>
                                        <a:effectLst/>
                                        <a:latin typeface="Cambria Math" panose="02040503050406030204" pitchFamily="18" charset="0"/>
                                      </a:rPr>
                                    </m:ctrlPr>
                                  </m:sSubPr>
                                  <m:e>
                                    <m:r>
                                      <a:rPr lang="en-US" sz="1100" u="none" strike="noStrike">
                                        <a:solidFill>
                                          <a:sysClr val="windowText" lastClr="000000"/>
                                        </a:solidFill>
                                        <a:effectLst/>
                                        <a:latin typeface="Cambria Math" panose="02040503050406030204" pitchFamily="18" charset="0"/>
                                      </a:rPr>
                                      <m:t>𝜆</m:t>
                                    </m:r>
                                  </m:e>
                                  <m:sub>
                                    <m:r>
                                      <a:rPr lang="en-US" sz="1100" u="none" strike="noStrike">
                                        <a:solidFill>
                                          <a:sysClr val="windowText" lastClr="000000"/>
                                        </a:solidFill>
                                        <a:effectLst/>
                                        <a:latin typeface="Cambria Math" panose="02040503050406030204" pitchFamily="18" charset="0"/>
                                      </a:rPr>
                                      <m:t>1</m:t>
                                    </m:r>
                                  </m:sub>
                                </m:sSub>
                                <m:nary>
                                  <m:naryPr>
                                    <m:chr m:val="∑"/>
                                    <m:limLoc m:val="undOvr"/>
                                    <m:subHide m:val="on"/>
                                    <m:supHide m:val="on"/>
                                    <m:ctrlPr>
                                      <a:rPr lang="en-US" sz="1100" i="1" u="none" strike="noStrike">
                                        <a:solidFill>
                                          <a:sysClr val="windowText" lastClr="000000"/>
                                        </a:solidFill>
                                        <a:effectLst/>
                                        <a:latin typeface="Cambria Math" panose="02040503050406030204" pitchFamily="18" charset="0"/>
                                      </a:rPr>
                                    </m:ctrlPr>
                                  </m:naryPr>
                                  <m:sub/>
                                  <m:sup/>
                                  <m:e>
                                    <m:sSub>
                                      <m:sSubPr>
                                        <m:ctrlPr>
                                          <a:rPr lang="en-US" sz="1100" i="1" u="none" strike="noStrike">
                                            <a:solidFill>
                                              <a:sysClr val="windowText" lastClr="000000"/>
                                            </a:solidFill>
                                            <a:effectLst/>
                                            <a:latin typeface="Cambria Math" panose="02040503050406030204" pitchFamily="18" charset="0"/>
                                          </a:rPr>
                                        </m:ctrlPr>
                                      </m:sSubPr>
                                      <m:e>
                                        <m:r>
                                          <a:rPr lang="en-US" sz="1100" u="none" strike="noStrike">
                                            <a:solidFill>
                                              <a:sysClr val="windowText" lastClr="000000"/>
                                            </a:solidFill>
                                            <a:effectLst/>
                                            <a:latin typeface="Cambria Math" panose="02040503050406030204" pitchFamily="18" charset="0"/>
                                          </a:rPr>
                                          <m:t>|</m:t>
                                        </m:r>
                                        <m:r>
                                          <a:rPr lang="en-US" sz="1100" u="none" strike="noStrike">
                                            <a:solidFill>
                                              <a:sysClr val="windowText" lastClr="000000"/>
                                            </a:solidFill>
                                            <a:effectLst/>
                                            <a:latin typeface="Cambria Math" panose="02040503050406030204" pitchFamily="18" charset="0"/>
                                          </a:rPr>
                                          <m:t>𝛽</m:t>
                                        </m:r>
                                      </m:e>
                                      <m:sub>
                                        <m:r>
                                          <a:rPr lang="en-US" sz="1100" u="none" strike="noStrike">
                                            <a:solidFill>
                                              <a:sysClr val="windowText" lastClr="000000"/>
                                            </a:solidFill>
                                            <a:effectLst/>
                                            <a:latin typeface="Cambria Math" panose="02040503050406030204" pitchFamily="18" charset="0"/>
                                          </a:rPr>
                                          <m:t>𝑗</m:t>
                                        </m:r>
                                      </m:sub>
                                    </m:sSub>
                                    <m:r>
                                      <a:rPr lang="en-US" sz="1100" u="none" strike="noStrike">
                                        <a:solidFill>
                                          <a:sysClr val="windowText" lastClr="000000"/>
                                        </a:solidFill>
                                        <a:effectLst/>
                                        <a:latin typeface="Cambria Math" panose="02040503050406030204" pitchFamily="18" charset="0"/>
                                      </a:rPr>
                                      <m:t>|</m:t>
                                    </m:r>
                                  </m:e>
                                </m:nary>
                                <m:r>
                                  <a:rPr lang="en-US" sz="1100" u="none" strike="noStrike">
                                    <a:solidFill>
                                      <a:sysClr val="windowText" lastClr="000000"/>
                                    </a:solidFill>
                                    <a:effectLst/>
                                    <a:latin typeface="Cambria Math" panose="02040503050406030204" pitchFamily="18" charset="0"/>
                                  </a:rPr>
                                  <m:t>+ </m:t>
                                </m:r>
                                <m:sSub>
                                  <m:sSubPr>
                                    <m:ctrlPr>
                                      <a:rPr lang="en-US" sz="1100" i="1" u="none" strike="noStrike">
                                        <a:solidFill>
                                          <a:sysClr val="windowText" lastClr="000000"/>
                                        </a:solidFill>
                                        <a:effectLst/>
                                        <a:latin typeface="Cambria Math" panose="02040503050406030204" pitchFamily="18" charset="0"/>
                                      </a:rPr>
                                    </m:ctrlPr>
                                  </m:sSubPr>
                                  <m:e>
                                    <m:r>
                                      <a:rPr lang="en-US" sz="1100" u="none" strike="noStrike">
                                        <a:solidFill>
                                          <a:sysClr val="windowText" lastClr="000000"/>
                                        </a:solidFill>
                                        <a:effectLst/>
                                        <a:latin typeface="Cambria Math" panose="02040503050406030204" pitchFamily="18" charset="0"/>
                                      </a:rPr>
                                      <m:t>𝜆</m:t>
                                    </m:r>
                                  </m:e>
                                  <m:sub>
                                    <m:r>
                                      <a:rPr lang="en-US" sz="1100" u="none" strike="noStrike">
                                        <a:solidFill>
                                          <a:sysClr val="windowText" lastClr="000000"/>
                                        </a:solidFill>
                                        <a:effectLst/>
                                        <a:latin typeface="Cambria Math" panose="02040503050406030204" pitchFamily="18" charset="0"/>
                                      </a:rPr>
                                      <m:t>2</m:t>
                                    </m:r>
                                  </m:sub>
                                </m:sSub>
                                <m:nary>
                                  <m:naryPr>
                                    <m:chr m:val="∑"/>
                                    <m:limLoc m:val="undOvr"/>
                                    <m:subHide m:val="on"/>
                                    <m:supHide m:val="on"/>
                                    <m:ctrlPr>
                                      <a:rPr lang="en-US" sz="1100" i="1" u="none" strike="noStrike">
                                        <a:solidFill>
                                          <a:sysClr val="windowText" lastClr="000000"/>
                                        </a:solidFill>
                                        <a:effectLst/>
                                        <a:latin typeface="Cambria Math" panose="02040503050406030204" pitchFamily="18" charset="0"/>
                                      </a:rPr>
                                    </m:ctrlPr>
                                  </m:naryPr>
                                  <m:sub/>
                                  <m:sup/>
                                  <m:e>
                                    <m:sSup>
                                      <m:sSupPr>
                                        <m:ctrlPr>
                                          <a:rPr lang="en-US" sz="1100" i="1" u="none" strike="noStrike">
                                            <a:solidFill>
                                              <a:sysClr val="windowText" lastClr="000000"/>
                                            </a:solidFill>
                                            <a:effectLst/>
                                            <a:latin typeface="Cambria Math" panose="02040503050406030204" pitchFamily="18" charset="0"/>
                                          </a:rPr>
                                        </m:ctrlPr>
                                      </m:sSupPr>
                                      <m:e>
                                        <m:acc>
                                          <m:accPr>
                                            <m:chr m:val="̂"/>
                                            <m:ctrlPr>
                                              <a:rPr lang="en-US" sz="1100" i="1" u="none" strike="noStrike">
                                                <a:solidFill>
                                                  <a:sysClr val="windowText" lastClr="000000"/>
                                                </a:solidFill>
                                                <a:effectLst/>
                                                <a:latin typeface="Cambria Math" panose="02040503050406030204" pitchFamily="18" charset="0"/>
                                              </a:rPr>
                                            </m:ctrlPr>
                                          </m:accPr>
                                          <m:e>
                                            <m:sSub>
                                              <m:sSubPr>
                                                <m:ctrlPr>
                                                  <a:rPr lang="en-US" sz="1100" i="1" u="none" strike="noStrike">
                                                    <a:solidFill>
                                                      <a:sysClr val="windowText" lastClr="000000"/>
                                                    </a:solidFill>
                                                    <a:effectLst/>
                                                    <a:latin typeface="Cambria Math" panose="02040503050406030204" pitchFamily="18" charset="0"/>
                                                  </a:rPr>
                                                </m:ctrlPr>
                                              </m:sSubPr>
                                              <m:e>
                                                <m:r>
                                                  <a:rPr lang="en-US" sz="1100" u="none" strike="noStrike">
                                                    <a:solidFill>
                                                      <a:sysClr val="windowText" lastClr="000000"/>
                                                    </a:solidFill>
                                                    <a:effectLst/>
                                                    <a:latin typeface="Cambria Math" panose="02040503050406030204" pitchFamily="18" charset="0"/>
                                                  </a:rPr>
                                                  <m:t>𝛽</m:t>
                                                </m:r>
                                              </m:e>
                                              <m:sub>
                                                <m:r>
                                                  <a:rPr lang="en-US" sz="1100" u="none" strike="noStrike">
                                                    <a:solidFill>
                                                      <a:sysClr val="windowText" lastClr="000000"/>
                                                    </a:solidFill>
                                                    <a:effectLst/>
                                                    <a:latin typeface="Cambria Math" panose="02040503050406030204" pitchFamily="18" charset="0"/>
                                                  </a:rPr>
                                                  <m:t>𝑗</m:t>
                                                </m:r>
                                              </m:sub>
                                            </m:sSub>
                                          </m:e>
                                        </m:acc>
                                      </m:e>
                                      <m:sup>
                                        <m:r>
                                          <a:rPr lang="en-US" sz="1100" u="none" strike="noStrike">
                                            <a:solidFill>
                                              <a:sysClr val="windowText" lastClr="000000"/>
                                            </a:solidFill>
                                            <a:effectLst/>
                                            <a:latin typeface="Cambria Math" panose="02040503050406030204" pitchFamily="18" charset="0"/>
                                          </a:rPr>
                                          <m:t>2</m:t>
                                        </m:r>
                                      </m:sup>
                                    </m:sSup>
                                  </m:e>
                                </m:nary>
                              </m:oMath>
                            </m:oMathPara>
                          </a14:m>
                          <a:endParaRPr lang="en-US" sz="1100" i="1" u="sng"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49021239"/>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510795934"/>
                  </p:ext>
                </p:extLst>
              </p:nvPr>
            </p:nvGraphicFramePr>
            <p:xfrm>
              <a:off x="638007" y="908772"/>
              <a:ext cx="4244900" cy="5831078"/>
            </p:xfrm>
            <a:graphic>
              <a:graphicData uri="http://schemas.openxmlformats.org/drawingml/2006/table">
                <a:tbl>
                  <a:tblPr firstRow="1" firstCol="1" bandRow="1">
                    <a:tableStyleId>{5C22544A-7EE6-4342-B048-85BDC9FD1C3A}</a:tableStyleId>
                  </a:tblPr>
                  <a:tblGrid>
                    <a:gridCol w="1609617">
                      <a:extLst>
                        <a:ext uri="{9D8B030D-6E8A-4147-A177-3AD203B41FA5}">
                          <a16:colId xmlns:a16="http://schemas.microsoft.com/office/drawing/2014/main" val="3511853208"/>
                        </a:ext>
                      </a:extLst>
                    </a:gridCol>
                    <a:gridCol w="2635283">
                      <a:extLst>
                        <a:ext uri="{9D8B030D-6E8A-4147-A177-3AD203B41FA5}">
                          <a16:colId xmlns:a16="http://schemas.microsoft.com/office/drawing/2014/main" val="2511060890"/>
                        </a:ext>
                      </a:extLst>
                    </a:gridCol>
                  </a:tblGrid>
                  <a:tr h="670560">
                    <a:tc>
                      <a:txBody>
                        <a:bodyPr/>
                        <a:lstStyle/>
                        <a:p>
                          <a:pPr marL="0" marR="0" algn="ctr">
                            <a:lnSpc>
                              <a:spcPct val="200000"/>
                            </a:lnSpc>
                            <a:spcBef>
                              <a:spcPts val="0"/>
                            </a:spcBef>
                            <a:spcAft>
                              <a:spcPts val="0"/>
                            </a:spcAft>
                            <a:tabLst>
                              <a:tab pos="228600" algn="l"/>
                              <a:tab pos="457200" algn="l"/>
                            </a:tabLst>
                          </a:pPr>
                          <a:r>
                            <a:rPr lang="en-US" sz="1100" u="none" strike="noStrike" dirty="0">
                              <a:solidFill>
                                <a:sysClr val="windowText" lastClr="000000"/>
                              </a:solidFill>
                              <a:effectLst/>
                              <a:latin typeface="Times New Roman" panose="02020603050405020304" pitchFamily="18" charset="0"/>
                              <a:cs typeface="Times New Roman" panose="02020603050405020304" pitchFamily="18" charset="0"/>
                            </a:rPr>
                            <a:t>Model</a:t>
                          </a:r>
                          <a:endParaRPr lang="en-US" sz="1100" i="1" u="sng"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200000"/>
                            </a:lnSpc>
                            <a:spcBef>
                              <a:spcPts val="0"/>
                            </a:spcBef>
                            <a:spcAft>
                              <a:spcPts val="0"/>
                            </a:spcAft>
                            <a:tabLst>
                              <a:tab pos="228600" algn="l"/>
                              <a:tab pos="457200" algn="l"/>
                            </a:tabLst>
                          </a:pPr>
                          <a:r>
                            <a:rPr lang="en-US" sz="1100" u="none" strike="noStrike" dirty="0">
                              <a:solidFill>
                                <a:sysClr val="windowText" lastClr="000000"/>
                              </a:solidFill>
                              <a:effectLst/>
                              <a:latin typeface="Times New Roman" panose="02020603050405020304" pitchFamily="18" charset="0"/>
                              <a:cs typeface="Times New Roman" panose="02020603050405020304" pitchFamily="18" charset="0"/>
                            </a:rPr>
                            <a:t>Contribution of each observation to loss function</a:t>
                          </a:r>
                          <a:endParaRPr lang="en-US" sz="1100" i="1" u="sng"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6865125"/>
                      </a:ext>
                    </a:extLst>
                  </a:tr>
                  <a:tr h="811911">
                    <a:tc>
                      <a:txBody>
                        <a:bodyPr/>
                        <a:lstStyle/>
                        <a:p>
                          <a:pPr marL="0" marR="0" algn="ctr">
                            <a:lnSpc>
                              <a:spcPct val="200000"/>
                            </a:lnSpc>
                            <a:spcBef>
                              <a:spcPts val="0"/>
                            </a:spcBef>
                            <a:spcAft>
                              <a:spcPts val="0"/>
                            </a:spcAft>
                            <a:tabLst>
                              <a:tab pos="228600" algn="l"/>
                              <a:tab pos="457200" algn="l"/>
                            </a:tabLst>
                          </a:pPr>
                          <a:r>
                            <a:rPr lang="en-US" sz="1100" b="0" u="none" strike="noStrike" dirty="0">
                              <a:solidFill>
                                <a:sysClr val="windowText" lastClr="000000"/>
                              </a:solidFill>
                              <a:effectLst/>
                              <a:latin typeface="Times New Roman" panose="02020603050405020304" pitchFamily="18" charset="0"/>
                              <a:cs typeface="Times New Roman" panose="02020603050405020304" pitchFamily="18" charset="0"/>
                            </a:rPr>
                            <a:t>Ordinary least squares regression</a:t>
                          </a:r>
                          <a:endParaRPr lang="en-US" sz="1100" b="0" i="1" u="sng"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61432" t="-83459" r="-462" b="-538346"/>
                          </a:stretch>
                        </a:blipFill>
                      </a:tcPr>
                    </a:tc>
                    <a:extLst>
                      <a:ext uri="{0D108BD9-81ED-4DB2-BD59-A6C34878D82A}">
                        <a16:rowId xmlns:a16="http://schemas.microsoft.com/office/drawing/2014/main" val="8600018"/>
                      </a:ext>
                    </a:extLst>
                  </a:tr>
                  <a:tr h="811911">
                    <a:tc>
                      <a:txBody>
                        <a:bodyPr/>
                        <a:lstStyle/>
                        <a:p>
                          <a:pPr marL="0" marR="0" algn="ctr">
                            <a:lnSpc>
                              <a:spcPct val="200000"/>
                            </a:lnSpc>
                            <a:spcBef>
                              <a:spcPts val="0"/>
                            </a:spcBef>
                            <a:spcAft>
                              <a:spcPts val="0"/>
                            </a:spcAft>
                            <a:tabLst>
                              <a:tab pos="228600" algn="l"/>
                              <a:tab pos="457200" algn="l"/>
                            </a:tabLst>
                          </a:pPr>
                          <a:r>
                            <a:rPr lang="en-US" sz="1100" b="0" u="none" strike="noStrike" dirty="0">
                              <a:solidFill>
                                <a:sysClr val="windowText" lastClr="000000"/>
                              </a:solidFill>
                              <a:effectLst/>
                              <a:latin typeface="Times New Roman" panose="02020603050405020304" pitchFamily="18" charset="0"/>
                              <a:cs typeface="Times New Roman" panose="02020603050405020304" pitchFamily="18" charset="0"/>
                            </a:rPr>
                            <a:t>Least absolute value regression.</a:t>
                          </a:r>
                          <a:endParaRPr lang="en-US" sz="1100" b="0" i="1" u="sng"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61432" t="-182090" r="-462" b="-434328"/>
                          </a:stretch>
                        </a:blipFill>
                      </a:tcPr>
                    </a:tc>
                    <a:extLst>
                      <a:ext uri="{0D108BD9-81ED-4DB2-BD59-A6C34878D82A}">
                        <a16:rowId xmlns:a16="http://schemas.microsoft.com/office/drawing/2014/main" val="2954608020"/>
                      </a:ext>
                    </a:extLst>
                  </a:tr>
                  <a:tr h="1100963">
                    <a:tc>
                      <a:txBody>
                        <a:bodyPr/>
                        <a:lstStyle/>
                        <a:p>
                          <a:pPr marL="0" marR="0" algn="ctr">
                            <a:lnSpc>
                              <a:spcPct val="200000"/>
                            </a:lnSpc>
                            <a:spcBef>
                              <a:spcPts val="0"/>
                            </a:spcBef>
                            <a:spcAft>
                              <a:spcPts val="0"/>
                            </a:spcAft>
                            <a:tabLst>
                              <a:tab pos="228600" algn="l"/>
                              <a:tab pos="457200" algn="l"/>
                            </a:tabLst>
                          </a:pPr>
                          <a:r>
                            <a:rPr lang="en-US" sz="1100" b="0" u="none" strike="noStrike">
                              <a:solidFill>
                                <a:sysClr val="windowText" lastClr="000000"/>
                              </a:solidFill>
                              <a:effectLst/>
                              <a:latin typeface="Times New Roman" panose="02020603050405020304" pitchFamily="18" charset="0"/>
                              <a:cs typeface="Times New Roman" panose="02020603050405020304" pitchFamily="18" charset="0"/>
                            </a:rPr>
                            <a:t>Huber loss function</a:t>
                          </a:r>
                          <a:endParaRPr lang="en-US" sz="1100" b="0" i="1" u="sng">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61432" t="-210000" r="-462" b="-223333"/>
                          </a:stretch>
                        </a:blipFill>
                      </a:tcPr>
                    </a:tc>
                    <a:extLst>
                      <a:ext uri="{0D108BD9-81ED-4DB2-BD59-A6C34878D82A}">
                        <a16:rowId xmlns:a16="http://schemas.microsoft.com/office/drawing/2014/main" val="2132847063"/>
                      </a:ext>
                    </a:extLst>
                  </a:tr>
                  <a:tr h="811911">
                    <a:tc>
                      <a:txBody>
                        <a:bodyPr/>
                        <a:lstStyle/>
                        <a:p>
                          <a:pPr marL="0" marR="0" algn="ctr">
                            <a:lnSpc>
                              <a:spcPct val="200000"/>
                            </a:lnSpc>
                            <a:spcBef>
                              <a:spcPts val="0"/>
                            </a:spcBef>
                            <a:spcAft>
                              <a:spcPts val="0"/>
                            </a:spcAft>
                            <a:tabLst>
                              <a:tab pos="228600" algn="l"/>
                              <a:tab pos="457200" algn="l"/>
                            </a:tabLst>
                          </a:pPr>
                          <a:r>
                            <a:rPr lang="en-US" sz="1100" b="0" u="none" strike="noStrike" dirty="0">
                              <a:solidFill>
                                <a:sysClr val="windowText" lastClr="000000"/>
                              </a:solidFill>
                              <a:effectLst/>
                              <a:latin typeface="Times New Roman" panose="02020603050405020304" pitchFamily="18" charset="0"/>
                              <a:cs typeface="Times New Roman" panose="02020603050405020304" pitchFamily="18" charset="0"/>
                            </a:rPr>
                            <a:t>Ridge regression</a:t>
                          </a:r>
                          <a:endParaRPr lang="en-US" sz="1100" b="0" i="1" u="sng"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61432" t="-419549" r="-462" b="-202256"/>
                          </a:stretch>
                        </a:blipFill>
                      </a:tcPr>
                    </a:tc>
                    <a:extLst>
                      <a:ext uri="{0D108BD9-81ED-4DB2-BD59-A6C34878D82A}">
                        <a16:rowId xmlns:a16="http://schemas.microsoft.com/office/drawing/2014/main" val="855511346"/>
                      </a:ext>
                    </a:extLst>
                  </a:tr>
                  <a:tr h="811911">
                    <a:tc>
                      <a:txBody>
                        <a:bodyPr/>
                        <a:lstStyle/>
                        <a:p>
                          <a:pPr marL="0" marR="0" algn="ctr">
                            <a:lnSpc>
                              <a:spcPct val="200000"/>
                            </a:lnSpc>
                            <a:spcBef>
                              <a:spcPts val="0"/>
                            </a:spcBef>
                            <a:spcAft>
                              <a:spcPts val="0"/>
                            </a:spcAft>
                            <a:tabLst>
                              <a:tab pos="228600" algn="l"/>
                              <a:tab pos="457200" algn="l"/>
                            </a:tabLst>
                          </a:pPr>
                          <a:r>
                            <a:rPr lang="en-US" sz="1100" b="0" u="none" strike="noStrike">
                              <a:solidFill>
                                <a:sysClr val="windowText" lastClr="000000"/>
                              </a:solidFill>
                              <a:effectLst/>
                              <a:latin typeface="Times New Roman" panose="02020603050405020304" pitchFamily="18" charset="0"/>
                              <a:cs typeface="Times New Roman" panose="02020603050405020304" pitchFamily="18" charset="0"/>
                            </a:rPr>
                            <a:t>Least absolute shrinkage operator (LASSO)</a:t>
                          </a:r>
                          <a:endParaRPr lang="en-US" sz="1100" b="0" i="1" u="sng">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61432" t="-515672" r="-462" b="-100746"/>
                          </a:stretch>
                        </a:blipFill>
                      </a:tcPr>
                    </a:tc>
                    <a:extLst>
                      <a:ext uri="{0D108BD9-81ED-4DB2-BD59-A6C34878D82A}">
                        <a16:rowId xmlns:a16="http://schemas.microsoft.com/office/drawing/2014/main" val="2135658713"/>
                      </a:ext>
                    </a:extLst>
                  </a:tr>
                  <a:tr h="811911">
                    <a:tc>
                      <a:txBody>
                        <a:bodyPr/>
                        <a:lstStyle/>
                        <a:p>
                          <a:pPr marL="0" marR="0" algn="ctr">
                            <a:lnSpc>
                              <a:spcPct val="200000"/>
                            </a:lnSpc>
                            <a:spcBef>
                              <a:spcPts val="0"/>
                            </a:spcBef>
                            <a:spcAft>
                              <a:spcPts val="0"/>
                            </a:spcAft>
                            <a:tabLst>
                              <a:tab pos="228600" algn="l"/>
                              <a:tab pos="457200" algn="l"/>
                            </a:tabLst>
                          </a:pPr>
                          <a:r>
                            <a:rPr lang="en-US" sz="1100" b="0" u="none" strike="noStrike" dirty="0">
                              <a:solidFill>
                                <a:sysClr val="windowText" lastClr="000000"/>
                              </a:solidFill>
                              <a:effectLst/>
                              <a:latin typeface="Times New Roman" panose="02020603050405020304" pitchFamily="18" charset="0"/>
                              <a:cs typeface="Times New Roman" panose="02020603050405020304" pitchFamily="18" charset="0"/>
                            </a:rPr>
                            <a:t>Elastic net regression</a:t>
                          </a:r>
                          <a:endParaRPr lang="en-US" sz="1100" b="0" i="1" u="sng"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61432" t="-620301" r="-462" b="-1504"/>
                          </a:stretch>
                        </a:blipFill>
                      </a:tcPr>
                    </a:tc>
                    <a:extLst>
                      <a:ext uri="{0D108BD9-81ED-4DB2-BD59-A6C34878D82A}">
                        <a16:rowId xmlns:a16="http://schemas.microsoft.com/office/drawing/2014/main" val="3749021239"/>
                      </a:ext>
                    </a:extLst>
                  </a:tr>
                </a:tbl>
              </a:graphicData>
            </a:graphic>
          </p:graphicFrame>
        </mc:Fallback>
      </mc:AlternateContent>
      <mc:AlternateContent xmlns:mc="http://schemas.openxmlformats.org/markup-compatibility/2006" xmlns:a14="http://schemas.microsoft.com/office/drawing/2010/main">
        <mc:Choice Requires="a14">
          <p:sp>
            <p:nvSpPr>
              <p:cNvPr id="2" name="TextBox 1"/>
              <p:cNvSpPr txBox="1"/>
              <p:nvPr/>
            </p:nvSpPr>
            <p:spPr>
              <a:xfrm>
                <a:off x="4517469" y="1686267"/>
                <a:ext cx="54093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𝑦</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2</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3</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3</m:t>
                          </m:r>
                        </m:sub>
                      </m:sSub>
                      <m:r>
                        <a:rPr lang="en-US" sz="1800" i="1">
                          <a:latin typeface="Cambria Math" panose="02040503050406030204" pitchFamily="18" charset="0"/>
                        </a:rPr>
                        <m:t>+ . . . . . . . </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𝑛</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𝑛</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𝑒</m:t>
                          </m:r>
                        </m:e>
                        <m:sub>
                          <m:r>
                            <a:rPr lang="en-US" sz="1800" i="1">
                              <a:latin typeface="Cambria Math" panose="02040503050406030204" pitchFamily="18" charset="0"/>
                            </a:rPr>
                            <m:t>𝑖</m:t>
                          </m:r>
                        </m:sub>
                      </m:sSub>
                    </m:oMath>
                  </m:oMathPara>
                </a14:m>
                <a:endParaRPr lang="en-US" sz="1800" dirty="0"/>
              </a:p>
            </p:txBody>
          </p:sp>
        </mc:Choice>
        <mc:Fallback xmlns="">
          <p:sp>
            <p:nvSpPr>
              <p:cNvPr id="2" name="TextBox 1"/>
              <p:cNvSpPr txBox="1">
                <a:spLocks noRot="1" noChangeAspect="1" noMove="1" noResize="1" noEditPoints="1" noAdjustHandles="1" noChangeArrowheads="1" noChangeShapeType="1" noTextEdit="1"/>
              </p:cNvSpPr>
              <p:nvPr/>
            </p:nvSpPr>
            <p:spPr>
              <a:xfrm>
                <a:off x="4517469" y="1686267"/>
                <a:ext cx="5409398" cy="369332"/>
              </a:xfrm>
              <a:prstGeom prst="rect">
                <a:avLst/>
              </a:prstGeom>
              <a:blipFill>
                <a:blip r:embed="rId6"/>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5384118" y="2210731"/>
                <a:ext cx="2777812" cy="848566"/>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𝑆𝑆𝐸</m:t>
                      </m:r>
                      <m:r>
                        <a:rPr lang="en-US" sz="1800" i="1">
                          <a:latin typeface="Cambria Math" panose="02040503050406030204" pitchFamily="18" charset="0"/>
                        </a:rPr>
                        <m:t>= </m:t>
                      </m:r>
                      <m:nary>
                        <m:naryPr>
                          <m:chr m:val="∑"/>
                          <m:limLoc m:val="undOvr"/>
                          <m:ctrlPr>
                            <a:rPr lang="en-US" sz="1800" i="1">
                              <a:latin typeface="Cambria Math" panose="02040503050406030204" pitchFamily="18" charset="0"/>
                            </a:rPr>
                          </m:ctrlPr>
                        </m:naryPr>
                        <m:sub>
                          <m:r>
                            <a:rPr lang="en-US" sz="1800" i="1">
                              <a:latin typeface="Cambria Math" panose="02040503050406030204" pitchFamily="18" charset="0"/>
                            </a:rPr>
                            <m:t>𝑖</m:t>
                          </m:r>
                          <m:r>
                            <a:rPr lang="en-US" sz="1800" i="1">
                              <a:latin typeface="Cambria Math" panose="02040503050406030204" pitchFamily="18" charset="0"/>
                            </a:rPr>
                            <m:t>=1</m:t>
                          </m:r>
                        </m:sub>
                        <m:sup>
                          <m:r>
                            <a:rPr lang="en-US" sz="1800" i="1">
                              <a:latin typeface="Cambria Math" panose="02040503050406030204" pitchFamily="18" charset="0"/>
                            </a:rPr>
                            <m:t>𝑛</m:t>
                          </m:r>
                        </m:sup>
                        <m:e>
                          <m:sSup>
                            <m:sSupPr>
                              <m:ctrlPr>
                                <a:rPr lang="en-US" sz="1800" i="1">
                                  <a:latin typeface="Cambria Math" panose="02040503050406030204" pitchFamily="18" charset="0"/>
                                </a:rPr>
                              </m:ctrlPr>
                            </m:sSupPr>
                            <m:e>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r>
                                <a:rPr lang="en-US" sz="1800" i="1">
                                  <a:latin typeface="Cambria Math" panose="02040503050406030204" pitchFamily="18" charset="0"/>
                                </a:rPr>
                                <m:t>−</m:t>
                              </m:r>
                              <m:acc>
                                <m:accPr>
                                  <m:chr m:val="̂"/>
                                  <m:ctrlPr>
                                    <a:rPr lang="en-US" sz="1800" i="1">
                                      <a:latin typeface="Cambria Math" panose="02040503050406030204" pitchFamily="18" charset="0"/>
                                    </a:rPr>
                                  </m:ctrlPr>
                                </m:accPr>
                                <m:e>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e>
                              </m:acc>
                              <m:r>
                                <a:rPr lang="en-US" sz="1800" i="1">
                                  <a:latin typeface="Cambria Math" panose="02040503050406030204" pitchFamily="18" charset="0"/>
                                </a:rPr>
                                <m:t>)</m:t>
                              </m:r>
                            </m:e>
                            <m:sup>
                              <m:r>
                                <a:rPr lang="en-US" sz="1800" i="1">
                                  <a:latin typeface="Cambria Math" panose="02040503050406030204" pitchFamily="18" charset="0"/>
                                </a:rPr>
                                <m:t>2</m:t>
                              </m:r>
                            </m:sup>
                          </m:sSup>
                        </m:e>
                      </m:nary>
                    </m:oMath>
                  </m:oMathPara>
                </a14:m>
                <a:endParaRPr lang="en-US" sz="1800" dirty="0"/>
              </a:p>
            </p:txBody>
          </p:sp>
        </mc:Choice>
        <mc:Fallback xmlns="">
          <p:sp>
            <p:nvSpPr>
              <p:cNvPr id="7" name="Rectangle 6"/>
              <p:cNvSpPr>
                <a:spLocks noRot="1" noChangeAspect="1" noMove="1" noResize="1" noEditPoints="1" noAdjustHandles="1" noChangeArrowheads="1" noChangeShapeType="1" noTextEdit="1"/>
              </p:cNvSpPr>
              <p:nvPr/>
            </p:nvSpPr>
            <p:spPr>
              <a:xfrm>
                <a:off x="5384118" y="2210731"/>
                <a:ext cx="2777812" cy="848566"/>
              </a:xfrm>
              <a:prstGeom prst="rect">
                <a:avLst/>
              </a:prstGeom>
              <a:blipFill>
                <a:blip r:embed="rId7"/>
                <a:stretch>
                  <a:fillRect/>
                </a:stretch>
              </a:blipFill>
            </p:spPr>
            <p:txBody>
              <a:bodyPr/>
              <a:lstStyle/>
              <a:p>
                <a:r>
                  <a:rPr lang="en-US">
                    <a:noFill/>
                  </a:rPr>
                  <a:t> </a:t>
                </a:r>
              </a:p>
            </p:txBody>
          </p:sp>
        </mc:Fallback>
      </mc:AlternateContent>
      <p:sp>
        <p:nvSpPr>
          <p:cNvPr id="9" name="TextBox 8"/>
          <p:cNvSpPr txBox="1"/>
          <p:nvPr/>
        </p:nvSpPr>
        <p:spPr>
          <a:xfrm>
            <a:off x="5384119" y="3471930"/>
            <a:ext cx="4185010" cy="2062103"/>
          </a:xfrm>
          <a:prstGeom prst="rect">
            <a:avLst/>
          </a:prstGeom>
          <a:noFill/>
        </p:spPr>
        <p:txBody>
          <a:bodyPr wrap="square" rtlCol="0">
            <a:spAutoFit/>
          </a:bodyPr>
          <a:lstStyle/>
          <a:p>
            <a:r>
              <a:rPr lang="en-US" sz="1600" b="1" i="1" u="sng" dirty="0"/>
              <a:t>Pros</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Easy to interpret </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Easy to compare the weightage of predictors</a:t>
            </a:r>
          </a:p>
          <a:p>
            <a:pPr marL="342900" indent="-342900">
              <a:buFont typeface="Arial" panose="020B0604020202020204" pitchFamily="34" charset="0"/>
              <a:buChar char="•"/>
            </a:pPr>
            <a:endParaRPr lang="en-US" sz="1600" dirty="0"/>
          </a:p>
          <a:p>
            <a:r>
              <a:rPr lang="en-US" sz="1600" b="1" i="1" u="sng" dirty="0"/>
              <a:t>Cons</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Non linear interactions</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Highly correlated predictors</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No bounds on target</a:t>
            </a:r>
          </a:p>
        </p:txBody>
      </p:sp>
    </p:spTree>
    <p:extLst>
      <p:ext uri="{BB962C8B-B14F-4D97-AF65-F5344CB8AC3E}">
        <p14:creationId xmlns:p14="http://schemas.microsoft.com/office/powerpoint/2010/main" val="2283151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dirty="0">
                <a:solidFill>
                  <a:schemeClr val="bg1"/>
                </a:solidFill>
                <a:latin typeface="Futura T Light"/>
              </a:rPr>
              <a:t>Closed form solution – OLS Regression</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16</a:t>
            </a:fld>
            <a:endParaRPr lang="en-US" sz="1600"/>
          </a:p>
        </p:txBody>
      </p:sp>
      <mc:AlternateContent xmlns:mc="http://schemas.openxmlformats.org/markup-compatibility/2006">
        <mc:Choice xmlns:a14="http://schemas.microsoft.com/office/drawing/2010/main" Requires="a14">
          <p:graphicFrame>
            <p:nvGraphicFramePr>
              <p:cNvPr id="2" name="Table 1"/>
              <p:cNvGraphicFramePr>
                <a:graphicFrameLocks noGrp="1"/>
              </p:cNvGraphicFramePr>
              <p:nvPr>
                <p:extLst>
                  <p:ext uri="{D42A27DB-BD31-4B8C-83A1-F6EECF244321}">
                    <p14:modId xmlns:p14="http://schemas.microsoft.com/office/powerpoint/2010/main" val="2197379824"/>
                  </p:ext>
                </p:extLst>
              </p:nvPr>
            </p:nvGraphicFramePr>
            <p:xfrm>
              <a:off x="1211091" y="1405393"/>
              <a:ext cx="4244900" cy="1180973"/>
            </p:xfrm>
            <a:graphic>
              <a:graphicData uri="http://schemas.openxmlformats.org/drawingml/2006/table">
                <a:tbl>
                  <a:tblPr firstRow="1" firstCol="1" bandRow="1">
                    <a:tableStyleId>{5C22544A-7EE6-4342-B048-85BDC9FD1C3A}</a:tableStyleId>
                  </a:tblPr>
                  <a:tblGrid>
                    <a:gridCol w="2358496">
                      <a:extLst>
                        <a:ext uri="{9D8B030D-6E8A-4147-A177-3AD203B41FA5}">
                          <a16:colId xmlns:a16="http://schemas.microsoft.com/office/drawing/2014/main" val="4222055235"/>
                        </a:ext>
                      </a:extLst>
                    </a:gridCol>
                    <a:gridCol w="1886404">
                      <a:extLst>
                        <a:ext uri="{9D8B030D-6E8A-4147-A177-3AD203B41FA5}">
                          <a16:colId xmlns:a16="http://schemas.microsoft.com/office/drawing/2014/main" val="769303325"/>
                        </a:ext>
                      </a:extLst>
                    </a:gridCol>
                  </a:tblGrid>
                  <a:tr h="1167342">
                    <a:tc>
                      <a:txBody>
                        <a:bodyPr/>
                        <a:lstStyle/>
                        <a:p>
                          <a:pPr marL="0" marR="0" algn="ctr">
                            <a:lnSpc>
                              <a:spcPct val="200000"/>
                            </a:lnSpc>
                            <a:spcBef>
                              <a:spcPts val="0"/>
                            </a:spcBef>
                            <a:spcAft>
                              <a:spcPts val="0"/>
                            </a:spcAft>
                            <a:tabLst>
                              <a:tab pos="228600" algn="l"/>
                              <a:tab pos="457200" algn="l"/>
                            </a:tabLst>
                          </a:pPr>
                          <a:r>
                            <a:rPr lang="en-US" sz="1600" b="0" u="none" strike="noStrike" dirty="0">
                              <a:solidFill>
                                <a:sysClr val="windowText" lastClr="000000"/>
                              </a:solidFill>
                              <a:effectLst/>
                              <a:latin typeface="Times New Roman" panose="02020603050405020304" pitchFamily="18" charset="0"/>
                              <a:cs typeface="Times New Roman" panose="02020603050405020304" pitchFamily="18" charset="0"/>
                            </a:rPr>
                            <a:t>Ordinary least squares regression</a:t>
                          </a:r>
                          <a:endParaRPr lang="en-US" sz="1600" b="0" i="1" u="sng"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200000"/>
                            </a:lnSpc>
                            <a:spcBef>
                              <a:spcPts val="0"/>
                            </a:spcBef>
                            <a:spcAft>
                              <a:spcPts val="0"/>
                            </a:spcAft>
                            <a:tabLst>
                              <a:tab pos="228600" algn="l"/>
                              <a:tab pos="457200" algn="l"/>
                            </a:tabLs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1600" i="1" u="none" strike="noStrike" smtClean="0">
                                        <a:solidFill>
                                          <a:sysClr val="windowText" lastClr="000000"/>
                                        </a:solidFill>
                                        <a:effectLst/>
                                        <a:latin typeface="Cambria Math" panose="02040503050406030204" pitchFamily="18" charset="0"/>
                                      </a:rPr>
                                    </m:ctrlPr>
                                  </m:naryPr>
                                  <m:sub/>
                                  <m:sup/>
                                  <m:e>
                                    <m:sSup>
                                      <m:sSupPr>
                                        <m:ctrlPr>
                                          <a:rPr lang="en-US" sz="1600" i="1" u="none" strike="noStrike">
                                            <a:solidFill>
                                              <a:sysClr val="windowText" lastClr="000000"/>
                                            </a:solidFill>
                                            <a:effectLst/>
                                            <a:latin typeface="Cambria Math" panose="02040503050406030204" pitchFamily="18" charset="0"/>
                                          </a:rPr>
                                        </m:ctrlPr>
                                      </m:sSupPr>
                                      <m:e>
                                        <m:r>
                                          <a:rPr lang="en-US" sz="1600" u="none" strike="noStrike">
                                            <a:solidFill>
                                              <a:sysClr val="windowText" lastClr="000000"/>
                                            </a:solidFill>
                                            <a:effectLst/>
                                            <a:latin typeface="Cambria Math" panose="02040503050406030204" pitchFamily="18" charset="0"/>
                                          </a:rPr>
                                          <m:t>(</m:t>
                                        </m:r>
                                        <m:sSub>
                                          <m:sSubPr>
                                            <m:ctrlPr>
                                              <a:rPr lang="en-US" sz="1600" i="1" u="none" strike="noStrike">
                                                <a:solidFill>
                                                  <a:sysClr val="windowText" lastClr="000000"/>
                                                </a:solidFill>
                                                <a:effectLst/>
                                                <a:latin typeface="Cambria Math" panose="02040503050406030204" pitchFamily="18" charset="0"/>
                                              </a:rPr>
                                            </m:ctrlPr>
                                          </m:sSubPr>
                                          <m:e>
                                            <m:r>
                                              <a:rPr lang="en-US" sz="1600" u="none" strike="noStrike">
                                                <a:solidFill>
                                                  <a:sysClr val="windowText" lastClr="000000"/>
                                                </a:solidFill>
                                                <a:effectLst/>
                                                <a:latin typeface="Cambria Math" panose="02040503050406030204" pitchFamily="18" charset="0"/>
                                              </a:rPr>
                                              <m:t>𝑦</m:t>
                                            </m:r>
                                          </m:e>
                                          <m:sub>
                                            <m:r>
                                              <a:rPr lang="en-US" sz="1600" u="none" strike="noStrike">
                                                <a:solidFill>
                                                  <a:sysClr val="windowText" lastClr="000000"/>
                                                </a:solidFill>
                                                <a:effectLst/>
                                                <a:latin typeface="Cambria Math" panose="02040503050406030204" pitchFamily="18" charset="0"/>
                                              </a:rPr>
                                              <m:t>𝑖</m:t>
                                            </m:r>
                                          </m:sub>
                                        </m:sSub>
                                        <m:r>
                                          <a:rPr lang="en-US" sz="1600" u="none" strike="noStrike">
                                            <a:solidFill>
                                              <a:sysClr val="windowText" lastClr="000000"/>
                                            </a:solidFill>
                                            <a:effectLst/>
                                            <a:latin typeface="Cambria Math" panose="02040503050406030204" pitchFamily="18" charset="0"/>
                                          </a:rPr>
                                          <m:t>−</m:t>
                                        </m:r>
                                        <m:sSub>
                                          <m:sSubPr>
                                            <m:ctrlPr>
                                              <a:rPr lang="en-US" sz="1600" i="1" u="none" strike="noStrike">
                                                <a:solidFill>
                                                  <a:sysClr val="windowText" lastClr="000000"/>
                                                </a:solidFill>
                                                <a:effectLst/>
                                                <a:latin typeface="Cambria Math" panose="02040503050406030204" pitchFamily="18" charset="0"/>
                                              </a:rPr>
                                            </m:ctrlPr>
                                          </m:sSubPr>
                                          <m:e>
                                            <m:acc>
                                              <m:accPr>
                                                <m:chr m:val="̂"/>
                                                <m:ctrlPr>
                                                  <a:rPr lang="en-US" sz="1600" i="1" u="none" strike="noStrike">
                                                    <a:solidFill>
                                                      <a:sysClr val="windowText" lastClr="000000"/>
                                                    </a:solidFill>
                                                    <a:effectLst/>
                                                    <a:latin typeface="Cambria Math" panose="02040503050406030204" pitchFamily="18" charset="0"/>
                                                  </a:rPr>
                                                </m:ctrlPr>
                                              </m:accPr>
                                              <m:e>
                                                <m:r>
                                                  <a:rPr lang="en-US" sz="1600" u="none" strike="noStrike">
                                                    <a:solidFill>
                                                      <a:sysClr val="windowText" lastClr="000000"/>
                                                    </a:solidFill>
                                                    <a:effectLst/>
                                                    <a:latin typeface="Cambria Math" panose="02040503050406030204" pitchFamily="18" charset="0"/>
                                                  </a:rPr>
                                                  <m:t>𝑦</m:t>
                                                </m:r>
                                              </m:e>
                                            </m:acc>
                                          </m:e>
                                          <m:sub>
                                            <m:r>
                                              <a:rPr lang="en-US" sz="1600" u="none" strike="noStrike">
                                                <a:solidFill>
                                                  <a:sysClr val="windowText" lastClr="000000"/>
                                                </a:solidFill>
                                                <a:effectLst/>
                                                <a:latin typeface="Cambria Math" panose="02040503050406030204" pitchFamily="18" charset="0"/>
                                              </a:rPr>
                                              <m:t>𝑖</m:t>
                                            </m:r>
                                          </m:sub>
                                        </m:sSub>
                                        <m:r>
                                          <a:rPr lang="en-US" sz="1600" u="none" strike="noStrike">
                                            <a:solidFill>
                                              <a:sysClr val="windowText" lastClr="000000"/>
                                            </a:solidFill>
                                            <a:effectLst/>
                                            <a:latin typeface="Cambria Math" panose="02040503050406030204" pitchFamily="18" charset="0"/>
                                          </a:rPr>
                                          <m:t>)</m:t>
                                        </m:r>
                                      </m:e>
                                      <m:sup>
                                        <m:r>
                                          <a:rPr lang="en-US" sz="1600" u="none" strike="noStrike">
                                            <a:solidFill>
                                              <a:sysClr val="windowText" lastClr="000000"/>
                                            </a:solidFill>
                                            <a:effectLst/>
                                            <a:latin typeface="Cambria Math" panose="02040503050406030204" pitchFamily="18" charset="0"/>
                                          </a:rPr>
                                          <m:t>2</m:t>
                                        </m:r>
                                      </m:sup>
                                    </m:sSup>
                                  </m:e>
                                </m:nary>
                              </m:oMath>
                            </m:oMathPara>
                          </a14:m>
                          <a:endParaRPr lang="en-US" sz="1600" i="1" u="sng"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5284736"/>
                      </a:ext>
                    </a:extLst>
                  </a:tr>
                </a:tbl>
              </a:graphicData>
            </a:graphic>
          </p:graphicFrame>
        </mc:Choice>
        <mc:Fallback>
          <p:graphicFrame>
            <p:nvGraphicFramePr>
              <p:cNvPr id="2" name="Table 1"/>
              <p:cNvGraphicFramePr>
                <a:graphicFrameLocks noGrp="1"/>
              </p:cNvGraphicFramePr>
              <p:nvPr>
                <p:extLst>
                  <p:ext uri="{D42A27DB-BD31-4B8C-83A1-F6EECF244321}">
                    <p14:modId xmlns:p14="http://schemas.microsoft.com/office/powerpoint/2010/main" val="2197379824"/>
                  </p:ext>
                </p:extLst>
              </p:nvPr>
            </p:nvGraphicFramePr>
            <p:xfrm>
              <a:off x="1211091" y="1405393"/>
              <a:ext cx="4244900" cy="1180973"/>
            </p:xfrm>
            <a:graphic>
              <a:graphicData uri="http://schemas.openxmlformats.org/drawingml/2006/table">
                <a:tbl>
                  <a:tblPr firstRow="1" firstCol="1" bandRow="1">
                    <a:tableStyleId>{5C22544A-7EE6-4342-B048-85BDC9FD1C3A}</a:tableStyleId>
                  </a:tblPr>
                  <a:tblGrid>
                    <a:gridCol w="2358496">
                      <a:extLst>
                        <a:ext uri="{9D8B030D-6E8A-4147-A177-3AD203B41FA5}">
                          <a16:colId xmlns:a16="http://schemas.microsoft.com/office/drawing/2014/main" val="4222055235"/>
                        </a:ext>
                      </a:extLst>
                    </a:gridCol>
                    <a:gridCol w="1886404">
                      <a:extLst>
                        <a:ext uri="{9D8B030D-6E8A-4147-A177-3AD203B41FA5}">
                          <a16:colId xmlns:a16="http://schemas.microsoft.com/office/drawing/2014/main" val="769303325"/>
                        </a:ext>
                      </a:extLst>
                    </a:gridCol>
                  </a:tblGrid>
                  <a:tr h="1180973">
                    <a:tc>
                      <a:txBody>
                        <a:bodyPr/>
                        <a:lstStyle/>
                        <a:p>
                          <a:pPr marL="0" marR="0" algn="ctr">
                            <a:lnSpc>
                              <a:spcPct val="200000"/>
                            </a:lnSpc>
                            <a:spcBef>
                              <a:spcPts val="0"/>
                            </a:spcBef>
                            <a:spcAft>
                              <a:spcPts val="0"/>
                            </a:spcAft>
                            <a:tabLst>
                              <a:tab pos="228600" algn="l"/>
                              <a:tab pos="457200" algn="l"/>
                            </a:tabLst>
                          </a:pPr>
                          <a:r>
                            <a:rPr lang="en-US" sz="1600" b="0" u="none" strike="noStrike" dirty="0">
                              <a:solidFill>
                                <a:sysClr val="windowText" lastClr="000000"/>
                              </a:solidFill>
                              <a:effectLst/>
                              <a:latin typeface="Times New Roman" panose="02020603050405020304" pitchFamily="18" charset="0"/>
                              <a:cs typeface="Times New Roman" panose="02020603050405020304" pitchFamily="18" charset="0"/>
                            </a:rPr>
                            <a:t>Ordinary least squares regression</a:t>
                          </a:r>
                          <a:endParaRPr lang="en-US" sz="1600" b="0" i="1" u="sng"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25484" t="-513" r="-645" b="-1026"/>
                          </a:stretch>
                        </a:blipFill>
                      </a:tcPr>
                    </a:tc>
                    <a:extLst>
                      <a:ext uri="{0D108BD9-81ED-4DB2-BD59-A6C34878D82A}">
                        <a16:rowId xmlns:a16="http://schemas.microsoft.com/office/drawing/2014/main" val="1525284736"/>
                      </a:ext>
                    </a:extLst>
                  </a:tr>
                </a:tbl>
              </a:graphicData>
            </a:graphic>
          </p:graphicFrame>
        </mc:Fallback>
      </mc:AlternateContent>
      <mc:AlternateContent xmlns:mc="http://schemas.openxmlformats.org/markup-compatibility/2006">
        <mc:Choice xmlns:a14="http://schemas.microsoft.com/office/drawing/2010/main" Requires="a14">
          <p:sp>
            <p:nvSpPr>
              <p:cNvPr id="8" name="TextBox 7"/>
              <p:cNvSpPr txBox="1"/>
              <p:nvPr/>
            </p:nvSpPr>
            <p:spPr>
              <a:xfrm>
                <a:off x="2242741" y="5183553"/>
                <a:ext cx="2878667" cy="430887"/>
              </a:xfrm>
              <a:prstGeom prst="rect">
                <a:avLst/>
              </a:prstGeom>
              <a:noFill/>
            </p:spPr>
            <p:txBody>
              <a:bodyPr wrap="square" lIns="0" tIns="0" rIns="0" bIns="0" rtlCol="0">
                <a:spAutoFit/>
              </a:bodyPr>
              <a:lstStyle/>
              <a:p>
                <a:pPr/>
                <a:r>
                  <a:rPr lang="el-GR" sz="2800" b="0" dirty="0"/>
                  <a:t>β</a:t>
                </a:r>
                <a14:m>
                  <m:oMath xmlns:m="http://schemas.openxmlformats.org/officeDocument/2006/math">
                    <m:r>
                      <a:rPr lang="en-US" sz="2800" b="0" i="1" smtClean="0">
                        <a:latin typeface="Cambria Math" panose="02040503050406030204" pitchFamily="18" charset="0"/>
                      </a:rPr>
                      <m:t>= </m:t>
                    </m:r>
                    <m:sSup>
                      <m:sSupPr>
                        <m:ctrlPr>
                          <a:rPr lang="en-US" sz="2800" b="0" i="1" smtClean="0">
                            <a:solidFill>
                              <a:srgbClr val="B20538"/>
                            </a:solidFill>
                            <a:latin typeface="Cambria Math" panose="02040503050406030204" pitchFamily="18" charset="0"/>
                          </a:rPr>
                        </m:ctrlPr>
                      </m:sSupPr>
                      <m:e>
                        <m:r>
                          <a:rPr lang="en-US" sz="2800" b="0" i="1" smtClean="0">
                            <a:solidFill>
                              <a:srgbClr val="B20538"/>
                            </a:solidFill>
                            <a:latin typeface="Cambria Math" panose="02040503050406030204" pitchFamily="18" charset="0"/>
                          </a:rPr>
                          <m:t>(</m:t>
                        </m:r>
                        <m:sSup>
                          <m:sSupPr>
                            <m:ctrlPr>
                              <a:rPr lang="en-US" sz="2800" i="1">
                                <a:solidFill>
                                  <a:srgbClr val="B20538"/>
                                </a:solidFill>
                                <a:latin typeface="Cambria Math" panose="02040503050406030204" pitchFamily="18" charset="0"/>
                              </a:rPr>
                            </m:ctrlPr>
                          </m:sSupPr>
                          <m:e>
                            <m:r>
                              <a:rPr lang="en-US" sz="2800" i="1">
                                <a:solidFill>
                                  <a:srgbClr val="B20538"/>
                                </a:solidFill>
                                <a:latin typeface="Cambria Math" panose="02040503050406030204" pitchFamily="18" charset="0"/>
                              </a:rPr>
                              <m:t>𝑋</m:t>
                            </m:r>
                          </m:e>
                          <m:sup>
                            <m:r>
                              <a:rPr lang="en-US" sz="2800" i="1">
                                <a:solidFill>
                                  <a:srgbClr val="B20538"/>
                                </a:solidFill>
                                <a:latin typeface="Cambria Math" panose="02040503050406030204" pitchFamily="18" charset="0"/>
                              </a:rPr>
                              <m:t>𝑇</m:t>
                            </m:r>
                          </m:sup>
                        </m:sSup>
                        <m:r>
                          <a:rPr lang="en-US" sz="2800" b="0" i="1" smtClean="0">
                            <a:solidFill>
                              <a:srgbClr val="B20538"/>
                            </a:solidFill>
                            <a:latin typeface="Cambria Math" panose="02040503050406030204" pitchFamily="18" charset="0"/>
                          </a:rPr>
                          <m:t>𝑋</m:t>
                        </m:r>
                        <m:r>
                          <a:rPr lang="en-US" sz="2800" b="0" i="1" smtClean="0">
                            <a:solidFill>
                              <a:srgbClr val="B20538"/>
                            </a:solidFill>
                            <a:latin typeface="Cambria Math" panose="02040503050406030204" pitchFamily="18" charset="0"/>
                          </a:rPr>
                          <m:t>)</m:t>
                        </m:r>
                      </m:e>
                      <m:sup>
                        <m:r>
                          <a:rPr lang="en-US" sz="2800" b="0" i="1" smtClean="0">
                            <a:solidFill>
                              <a:srgbClr val="B20538"/>
                            </a:solidFill>
                            <a:latin typeface="Cambria Math" panose="02040503050406030204" pitchFamily="18" charset="0"/>
                          </a:rPr>
                          <m:t>−1</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𝑌</m:t>
                    </m:r>
                  </m:oMath>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2242741" y="5183553"/>
                <a:ext cx="2878667" cy="430887"/>
              </a:xfrm>
              <a:prstGeom prst="rect">
                <a:avLst/>
              </a:prstGeom>
              <a:blipFill>
                <a:blip r:embed="rId4"/>
                <a:stretch>
                  <a:fillRect l="-7627" t="-23944" b="-50704"/>
                </a:stretch>
              </a:blipFill>
            </p:spPr>
            <p:txBody>
              <a:bodyPr/>
              <a:lstStyle/>
              <a:p>
                <a:r>
                  <a:rPr lang="en-US">
                    <a:noFill/>
                  </a:rPr>
                  <a:t> </a:t>
                </a:r>
              </a:p>
            </p:txBody>
          </p:sp>
        </mc:Fallback>
      </mc:AlternateContent>
      <p:sp>
        <p:nvSpPr>
          <p:cNvPr id="10" name="TextBox 9"/>
          <p:cNvSpPr txBox="1"/>
          <p:nvPr/>
        </p:nvSpPr>
        <p:spPr>
          <a:xfrm>
            <a:off x="5970465" y="5158087"/>
            <a:ext cx="3730095" cy="1327030"/>
          </a:xfrm>
          <a:prstGeom prst="rect">
            <a:avLst/>
          </a:prstGeom>
          <a:noFill/>
        </p:spPr>
        <p:txBody>
          <a:bodyPr wrap="square" rtlCol="0">
            <a:spAutoFit/>
          </a:bodyPr>
          <a:lstStyle/>
          <a:p>
            <a:pPr marL="342900" indent="-342900">
              <a:buFont typeface="Arial" panose="020B0604020202020204" pitchFamily="34" charset="0"/>
              <a:buChar char="•"/>
            </a:pPr>
            <a:r>
              <a:rPr lang="en-US" b="1" dirty="0"/>
              <a:t>High Correlation between predictors</a:t>
            </a:r>
          </a:p>
          <a:p>
            <a:pPr marL="342900" indent="-342900">
              <a:buFont typeface="Arial" panose="020B0604020202020204" pitchFamily="34" charset="0"/>
              <a:buChar char="•"/>
            </a:pPr>
            <a:r>
              <a:rPr lang="en-US" b="1" dirty="0"/>
              <a:t>No. of predictors greater than No. of observations.</a:t>
            </a:r>
          </a:p>
        </p:txBody>
      </p:sp>
      <mc:AlternateContent xmlns:mc="http://schemas.openxmlformats.org/markup-compatibility/2006">
        <mc:Choice xmlns:a14="http://schemas.microsoft.com/office/drawing/2010/main" Requires="a14">
          <p:sp>
            <p:nvSpPr>
              <p:cNvPr id="4" name="TextBox 3"/>
              <p:cNvSpPr txBox="1"/>
              <p:nvPr/>
            </p:nvSpPr>
            <p:spPr>
              <a:xfrm>
                <a:off x="1589758" y="2993150"/>
                <a:ext cx="1542062" cy="308674"/>
              </a:xfrm>
              <a:prstGeom prst="rect">
                <a:avLst/>
              </a:prstGeom>
              <a:noFill/>
            </p:spPr>
            <p:txBody>
              <a:bodyPr wrap="square" lIns="0" tIns="0" rIns="0" bIns="0" rtlCol="0">
                <a:spAutoFit/>
              </a:bodyPr>
              <a:lstStyle/>
              <a:p>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 </m:t>
                    </m:r>
                  </m:oMath>
                </a14:m>
                <a:r>
                  <a:rPr lang="en-US" i="1" dirty="0">
                    <a:latin typeface="Cambria Math" panose="02040503050406030204" pitchFamily="18" charset="0"/>
                  </a:rPr>
                  <a:t>X </a:t>
                </a:r>
                <a:r>
                  <a:rPr lang="el-GR" i="1" dirty="0">
                    <a:latin typeface="Cambria Math" panose="02040503050406030204" pitchFamily="18" charset="0"/>
                  </a:rPr>
                  <a:t>β</a:t>
                </a:r>
                <a:r>
                  <a:rPr lang="en-US" i="1" dirty="0">
                    <a:latin typeface="Cambria Math" panose="02040503050406030204" pitchFamily="18" charset="0"/>
                  </a:rPr>
                  <a:t> + </a:t>
                </a:r>
                <a:r>
                  <a:rPr lang="el-GR" i="1" dirty="0">
                    <a:latin typeface="Cambria Math" panose="02040503050406030204" pitchFamily="18" charset="0"/>
                  </a:rPr>
                  <a:t>ε</a:t>
                </a:r>
                <a:endParaRPr lang="en-US" i="1" dirty="0">
                  <a:latin typeface="Cambria Math" panose="02040503050406030204"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1589758" y="2993150"/>
                <a:ext cx="1542062" cy="308674"/>
              </a:xfrm>
              <a:prstGeom prst="rect">
                <a:avLst/>
              </a:prstGeom>
              <a:blipFill>
                <a:blip r:embed="rId5"/>
                <a:stretch>
                  <a:fillRect l="-5929" t="-25490" b="-4902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3760202" y="2993150"/>
                <a:ext cx="1361206" cy="30867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ε</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𝛽</m:t>
                      </m:r>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3760202" y="2993150"/>
                <a:ext cx="1361206" cy="308674"/>
              </a:xfrm>
              <a:prstGeom prst="rect">
                <a:avLst/>
              </a:prstGeom>
              <a:blipFill>
                <a:blip r:embed="rId6"/>
                <a:stretch>
                  <a:fillRect l="-2242" r="-5381"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2223916" y="3579256"/>
                <a:ext cx="2897492" cy="308674"/>
              </a:xfrm>
              <a:prstGeom prst="rect">
                <a:avLst/>
              </a:prstGeom>
              <a:noFill/>
            </p:spPr>
            <p:txBody>
              <a:bodyPr wrap="square" lIns="0" tIns="0" rIns="0" bIns="0" rtlCol="0">
                <a:spAutoFit/>
              </a:bodyPr>
              <a:lstStyle/>
              <a:p>
                <a:r>
                  <a:rPr lang="el-GR" dirty="0"/>
                  <a:t>ε</a:t>
                </a:r>
                <a14:m>
                  <m:oMath xmlns:m="http://schemas.openxmlformats.org/officeDocument/2006/math">
                    <m:sSup>
                      <m:sSupPr>
                        <m:ctrlPr>
                          <a:rPr lang="el-GR" i="1" smtClean="0">
                            <a:latin typeface="Cambria Math" panose="02040503050406030204" pitchFamily="18" charset="0"/>
                          </a:rPr>
                        </m:ctrlPr>
                      </m:sSupPr>
                      <m:e>
                        <m:r>
                          <m:rPr>
                            <m:sty m:val="p"/>
                          </m:rPr>
                          <a:rPr lang="el-GR" i="1" smtClean="0">
                            <a:latin typeface="Cambria Math" panose="02040503050406030204" pitchFamily="18" charset="0"/>
                          </a:rPr>
                          <m:t>ε</m:t>
                        </m:r>
                      </m:e>
                      <m:sup>
                        <m:r>
                          <a:rPr lang="en-US" b="0" i="1" smtClean="0">
                            <a:latin typeface="Cambria Math" panose="02040503050406030204" pitchFamily="18" charset="0"/>
                          </a:rPr>
                          <m:t>′ </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𝑋</m:t>
                            </m:r>
                            <m:r>
                              <a:rPr lang="el-GR" b="0" i="1" smtClean="0">
                                <a:latin typeface="Cambria Math" panose="02040503050406030204" pitchFamily="18" charset="0"/>
                              </a:rPr>
                              <m:t>𝛽</m:t>
                            </m:r>
                          </m:e>
                        </m:d>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𝑋</m:t>
                    </m:r>
                    <m:r>
                      <m:rPr>
                        <m:sty m:val="p"/>
                      </m:rPr>
                      <a:rPr lang="el-GR" b="0" i="1" smtClean="0">
                        <a:latin typeface="Cambria Math" panose="02040503050406030204" pitchFamily="18" charset="0"/>
                      </a:rPr>
                      <m:t>β</m:t>
                    </m:r>
                    <m:r>
                      <a:rPr lang="en-US" b="0" i="1" smtClean="0">
                        <a:latin typeface="Cambria Math" panose="02040503050406030204" pitchFamily="18" charset="0"/>
                      </a:rPr>
                      <m:t>)</m:t>
                    </m:r>
                  </m:oMath>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2223916" y="3579256"/>
                <a:ext cx="2897492" cy="308674"/>
              </a:xfrm>
              <a:prstGeom prst="rect">
                <a:avLst/>
              </a:prstGeom>
              <a:blipFill>
                <a:blip r:embed="rId7"/>
                <a:stretch>
                  <a:fillRect l="-5474" t="-25490" r="-632" b="-4902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1589758" y="4294714"/>
                <a:ext cx="4594015" cy="482055"/>
              </a:xfrm>
              <a:prstGeom prst="rect">
                <a:avLst/>
              </a:prstGeom>
              <a:noFill/>
            </p:spPr>
            <p:txBody>
              <a:bodyPr wrap="none" lIns="0" tIns="0" rIns="0" bIns="0" rtlCol="0">
                <a:spAutoFit/>
              </a:bodyPr>
              <a:lstStyle/>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𝑑</m:t>
                        </m:r>
                        <m:r>
                          <m:rPr>
                            <m:sty m:val="p"/>
                          </m:rPr>
                          <a:rPr lang="el-GR" b="0" i="1" smtClean="0">
                            <a:latin typeface="Cambria Math" panose="02040503050406030204" pitchFamily="18" charset="0"/>
                          </a:rPr>
                          <m:t>β</m:t>
                        </m:r>
                      </m:den>
                    </m:f>
                    <m:r>
                      <a:rPr lang="en-US" b="0" i="0" smtClean="0">
                        <a:latin typeface="Cambria Math" panose="02040503050406030204" pitchFamily="18" charset="0"/>
                      </a:rPr>
                      <m:t> </m:t>
                    </m:r>
                    <m:d>
                      <m:dPr>
                        <m:ctrlPr>
                          <a:rPr lang="en-US" b="0" i="0"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𝑋</m:t>
                                </m:r>
                                <m:r>
                                  <a:rPr lang="el-GR" b="0" i="1" smtClean="0">
                                    <a:latin typeface="Cambria Math" panose="02040503050406030204" pitchFamily="18" charset="0"/>
                                  </a:rPr>
                                  <m:t>𝛽</m:t>
                                </m:r>
                              </m:e>
                            </m:d>
                          </m:e>
                          <m:sup>
                            <m:r>
                              <a:rPr lang="en-US" b="0" i="1" smtClean="0">
                                <a:latin typeface="Cambria Math" panose="02040503050406030204" pitchFamily="18" charset="0"/>
                              </a:rPr>
                              <m:t>′</m:t>
                            </m:r>
                          </m:sup>
                        </m:sSup>
                        <m:d>
                          <m:dPr>
                            <m:ctrlPr>
                              <a:rPr lang="en-US" b="0" i="0" smtClean="0">
                                <a:latin typeface="Cambria Math" panose="02040503050406030204" pitchFamily="18" charset="0"/>
                              </a:rPr>
                            </m:ctrlPr>
                          </m:dPr>
                          <m:e>
                            <m:r>
                              <m:rPr>
                                <m:sty m:val="p"/>
                              </m:rPr>
                              <a:rPr lang="en-US" b="0" i="0" smtClean="0">
                                <a:latin typeface="Cambria Math" panose="02040503050406030204" pitchFamily="18" charset="0"/>
                              </a:rPr>
                              <m:t>Y</m:t>
                            </m:r>
                            <m:r>
                              <a:rPr lang="en-US" b="0" i="0" smtClean="0">
                                <a:latin typeface="Cambria Math" panose="02040503050406030204" pitchFamily="18" charset="0"/>
                              </a:rPr>
                              <m:t>−</m:t>
                            </m:r>
                            <m:r>
                              <m:rPr>
                                <m:sty m:val="p"/>
                              </m:rPr>
                              <a:rPr lang="en-US" b="0" i="0" smtClean="0">
                                <a:latin typeface="Cambria Math" panose="02040503050406030204" pitchFamily="18" charset="0"/>
                              </a:rPr>
                              <m:t>X</m:t>
                            </m:r>
                            <m:r>
                              <m:rPr>
                                <m:sty m:val="p"/>
                              </m:rPr>
                              <a:rPr lang="el-GR" b="0" i="1" smtClean="0">
                                <a:latin typeface="Cambria Math" panose="02040503050406030204" pitchFamily="18" charset="0"/>
                              </a:rPr>
                              <m:t>β</m:t>
                            </m:r>
                          </m:e>
                        </m:d>
                      </m:e>
                    </m:d>
                    <m:r>
                      <a:rPr lang="en-US" b="0" i="0"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𝑋</m:t>
                    </m:r>
                    <m:r>
                      <m:rPr>
                        <m:sty m:val="p"/>
                      </m:rPr>
                      <a:rPr lang="el-GR" b="0" i="1" smtClean="0">
                        <a:latin typeface="Cambria Math" panose="02040503050406030204" pitchFamily="18" charset="0"/>
                      </a:rPr>
                      <m:t>β</m:t>
                    </m:r>
                    <m:r>
                      <a:rPr lang="en-US" b="0" i="1" smtClean="0">
                        <a:latin typeface="Cambria Math" panose="02040503050406030204" pitchFamily="18" charset="0"/>
                      </a:rPr>
                      <m:t>)</m:t>
                    </m:r>
                  </m:oMath>
                </a14:m>
                <a:r>
                  <a:rPr lang="en-US" dirty="0"/>
                  <a:t> </a:t>
                </a:r>
              </a:p>
            </p:txBody>
          </p:sp>
        </mc:Choice>
        <mc:Fallback>
          <p:sp>
            <p:nvSpPr>
              <p:cNvPr id="11" name="TextBox 10"/>
              <p:cNvSpPr txBox="1">
                <a:spLocks noRot="1" noChangeAspect="1" noMove="1" noResize="1" noEditPoints="1" noAdjustHandles="1" noChangeArrowheads="1" noChangeShapeType="1" noTextEdit="1"/>
              </p:cNvSpPr>
              <p:nvPr/>
            </p:nvSpPr>
            <p:spPr>
              <a:xfrm>
                <a:off x="1589758" y="4294714"/>
                <a:ext cx="4594015" cy="482055"/>
              </a:xfrm>
              <a:prstGeom prst="rect">
                <a:avLst/>
              </a:prstGeom>
              <a:blipFill>
                <a:blip r:embed="rId8"/>
                <a:stretch>
                  <a:fillRect l="-133"/>
                </a:stretch>
              </a:blipFill>
            </p:spPr>
            <p:txBody>
              <a:bodyPr/>
              <a:lstStyle/>
              <a:p>
                <a:r>
                  <a:rPr lang="en-US">
                    <a:noFill/>
                  </a:rPr>
                  <a:t> </a:t>
                </a:r>
              </a:p>
            </p:txBody>
          </p:sp>
        </mc:Fallback>
      </mc:AlternateContent>
    </p:spTree>
    <p:extLst>
      <p:ext uri="{BB962C8B-B14F-4D97-AF65-F5344CB8AC3E}">
        <p14:creationId xmlns:p14="http://schemas.microsoft.com/office/powerpoint/2010/main" val="225846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a:solidFill>
                  <a:schemeClr val="bg1"/>
                </a:solidFill>
                <a:latin typeface="Futura T Light"/>
              </a:rPr>
              <a:t>Removing highly correlated predictors</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17</a:t>
            </a:fld>
            <a:endParaRPr lang="en-US" sz="1600"/>
          </a:p>
        </p:txBody>
      </p:sp>
      <p:pic>
        <p:nvPicPr>
          <p:cNvPr id="6" name="Picture 5"/>
          <p:cNvPicPr>
            <a:picLocks noChangeAspect="1"/>
          </p:cNvPicPr>
          <p:nvPr/>
        </p:nvPicPr>
        <p:blipFill rotWithShape="1">
          <a:blip r:embed="rId3"/>
          <a:srcRect l="17505" t="21864"/>
          <a:stretch/>
        </p:blipFill>
        <p:spPr>
          <a:xfrm>
            <a:off x="1357430" y="907532"/>
            <a:ext cx="6978313" cy="6609577"/>
          </a:xfrm>
          <a:prstGeom prst="rect">
            <a:avLst/>
          </a:prstGeom>
          <a:noFill/>
          <a:ln w="28575">
            <a:noFill/>
          </a:ln>
        </p:spPr>
      </p:pic>
      <p:sp>
        <p:nvSpPr>
          <p:cNvPr id="7" name="Oval 6"/>
          <p:cNvSpPr/>
          <p:nvPr/>
        </p:nvSpPr>
        <p:spPr>
          <a:xfrm>
            <a:off x="4684143" y="4670993"/>
            <a:ext cx="345057" cy="273607"/>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472771" y="3442833"/>
            <a:ext cx="345057" cy="310551"/>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8392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92887"/>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dirty="0">
                <a:solidFill>
                  <a:schemeClr val="bg1"/>
                </a:solidFill>
                <a:latin typeface="Futura T Light"/>
              </a:rPr>
              <a:t>Modelling- Multiple linear Regression</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18</a:t>
            </a:fld>
            <a:endParaRPr lang="en-US" sz="1600"/>
          </a:p>
        </p:txBody>
      </p:sp>
      <p:sp>
        <p:nvSpPr>
          <p:cNvPr id="2" name="TextBox 1"/>
          <p:cNvSpPr txBox="1"/>
          <p:nvPr/>
        </p:nvSpPr>
        <p:spPr>
          <a:xfrm>
            <a:off x="-322158" y="1055077"/>
            <a:ext cx="5921559" cy="1387688"/>
          </a:xfrm>
          <a:prstGeom prst="rect">
            <a:avLst/>
          </a:prstGeom>
          <a:noFill/>
        </p:spPr>
        <p:txBody>
          <a:bodyPr wrap="square" rtlCol="0">
            <a:spAutoFit/>
          </a:bodyPr>
          <a:lstStyle/>
          <a:p>
            <a:r>
              <a:rPr lang="en-US" sz="2400" dirty="0">
                <a:latin typeface="Futura T Light"/>
              </a:rPr>
              <a:t>	</a:t>
            </a:r>
            <a:r>
              <a:rPr lang="en-US" b="1" i="1" u="sng" dirty="0"/>
              <a:t>Beta Coefficients of numeric  predictors</a:t>
            </a:r>
          </a:p>
          <a:p>
            <a:endParaRPr lang="en-US" b="1" i="1" u="sng" dirty="0"/>
          </a:p>
          <a:p>
            <a:pPr marL="342900" indent="-342900">
              <a:buFont typeface="Arial" panose="020B0604020202020204" pitchFamily="34" charset="0"/>
              <a:buChar char="•"/>
            </a:pPr>
            <a:endParaRPr lang="en-US" dirty="0"/>
          </a:p>
          <a:p>
            <a:r>
              <a:rPr lang="en-US" dirty="0"/>
              <a:t>	</a:t>
            </a:r>
            <a:endParaRPr lang="en-US"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768388147"/>
              </p:ext>
            </p:extLst>
          </p:nvPr>
        </p:nvGraphicFramePr>
        <p:xfrm>
          <a:off x="407558" y="1718203"/>
          <a:ext cx="3611216" cy="3337560"/>
        </p:xfrm>
        <a:graphic>
          <a:graphicData uri="http://schemas.openxmlformats.org/drawingml/2006/table">
            <a:tbl>
              <a:tblPr firstRow="1" bandRow="1">
                <a:tableStyleId>{21E4AEA4-8DFA-4A89-87EB-49C32662AFE0}</a:tableStyleId>
              </a:tblPr>
              <a:tblGrid>
                <a:gridCol w="2588661">
                  <a:extLst>
                    <a:ext uri="{9D8B030D-6E8A-4147-A177-3AD203B41FA5}">
                      <a16:colId xmlns:a16="http://schemas.microsoft.com/office/drawing/2014/main" val="1524688388"/>
                    </a:ext>
                  </a:extLst>
                </a:gridCol>
                <a:gridCol w="1022555">
                  <a:extLst>
                    <a:ext uri="{9D8B030D-6E8A-4147-A177-3AD203B41FA5}">
                      <a16:colId xmlns:a16="http://schemas.microsoft.com/office/drawing/2014/main" val="2526626905"/>
                    </a:ext>
                  </a:extLst>
                </a:gridCol>
              </a:tblGrid>
              <a:tr h="370840">
                <a:tc>
                  <a:txBody>
                    <a:bodyPr/>
                    <a:lstStyle/>
                    <a:p>
                      <a:r>
                        <a:rPr lang="en-US" b="1" dirty="0">
                          <a:solidFill>
                            <a:schemeClr val="bg1"/>
                          </a:solidFill>
                        </a:rPr>
                        <a:t> Numeric Predictor</a:t>
                      </a:r>
                    </a:p>
                  </a:txBody>
                  <a:tcPr>
                    <a:solidFill>
                      <a:srgbClr val="B20538"/>
                    </a:solidFill>
                  </a:tcPr>
                </a:tc>
                <a:tc>
                  <a:txBody>
                    <a:bodyPr/>
                    <a:lstStyle/>
                    <a:p>
                      <a:r>
                        <a:rPr lang="en-US" b="1" dirty="0">
                          <a:solidFill>
                            <a:schemeClr val="bg1"/>
                          </a:solidFill>
                        </a:rPr>
                        <a:t>Beta</a:t>
                      </a:r>
                    </a:p>
                  </a:txBody>
                  <a:tcPr>
                    <a:solidFill>
                      <a:srgbClr val="B20538"/>
                    </a:solidFill>
                  </a:tcPr>
                </a:tc>
                <a:extLst>
                  <a:ext uri="{0D108BD9-81ED-4DB2-BD59-A6C34878D82A}">
                    <a16:rowId xmlns:a16="http://schemas.microsoft.com/office/drawing/2014/main" val="4193918693"/>
                  </a:ext>
                </a:extLst>
              </a:tr>
              <a:tr h="370840">
                <a:tc>
                  <a:txBody>
                    <a:bodyPr/>
                    <a:lstStyle/>
                    <a:p>
                      <a:r>
                        <a:rPr lang="en-US" b="1" dirty="0">
                          <a:solidFill>
                            <a:schemeClr val="bg1"/>
                          </a:solidFill>
                        </a:rPr>
                        <a:t>Intercept</a:t>
                      </a:r>
                    </a:p>
                  </a:txBody>
                  <a:tcPr>
                    <a:solidFill>
                      <a:srgbClr val="B20538"/>
                    </a:solidFill>
                  </a:tcPr>
                </a:tc>
                <a:tc>
                  <a:txBody>
                    <a:bodyPr/>
                    <a:lstStyle/>
                    <a:p>
                      <a:r>
                        <a:rPr lang="en-US" b="1" dirty="0">
                          <a:solidFill>
                            <a:schemeClr val="bg1"/>
                          </a:solidFill>
                        </a:rPr>
                        <a:t>0.368</a:t>
                      </a:r>
                    </a:p>
                  </a:txBody>
                  <a:tcPr>
                    <a:solidFill>
                      <a:srgbClr val="B20538"/>
                    </a:solidFill>
                  </a:tcPr>
                </a:tc>
                <a:extLst>
                  <a:ext uri="{0D108BD9-81ED-4DB2-BD59-A6C34878D82A}">
                    <a16:rowId xmlns:a16="http://schemas.microsoft.com/office/drawing/2014/main" val="1827953795"/>
                  </a:ext>
                </a:extLst>
              </a:tr>
              <a:tr h="370840">
                <a:tc>
                  <a:txBody>
                    <a:bodyPr/>
                    <a:lstStyle/>
                    <a:p>
                      <a:r>
                        <a:rPr lang="en-US" b="1" dirty="0">
                          <a:solidFill>
                            <a:schemeClr val="bg1"/>
                          </a:solidFill>
                        </a:rPr>
                        <a:t>Porosity</a:t>
                      </a:r>
                    </a:p>
                  </a:txBody>
                  <a:tcPr>
                    <a:solidFill>
                      <a:srgbClr val="B20538"/>
                    </a:solidFill>
                  </a:tcPr>
                </a:tc>
                <a:tc>
                  <a:txBody>
                    <a:bodyPr/>
                    <a:lstStyle/>
                    <a:p>
                      <a:r>
                        <a:rPr lang="en-US" b="1" dirty="0">
                          <a:solidFill>
                            <a:schemeClr val="bg1"/>
                          </a:solidFill>
                        </a:rPr>
                        <a:t>-0.008</a:t>
                      </a:r>
                    </a:p>
                  </a:txBody>
                  <a:tcPr>
                    <a:solidFill>
                      <a:srgbClr val="B20538"/>
                    </a:solidFill>
                  </a:tcPr>
                </a:tc>
                <a:extLst>
                  <a:ext uri="{0D108BD9-81ED-4DB2-BD59-A6C34878D82A}">
                    <a16:rowId xmlns:a16="http://schemas.microsoft.com/office/drawing/2014/main" val="4188595801"/>
                  </a:ext>
                </a:extLst>
              </a:tr>
              <a:tr h="370840">
                <a:tc>
                  <a:txBody>
                    <a:bodyPr/>
                    <a:lstStyle/>
                    <a:p>
                      <a:r>
                        <a:rPr lang="en-US" b="1" dirty="0">
                          <a:solidFill>
                            <a:schemeClr val="bg1"/>
                          </a:solidFill>
                        </a:rPr>
                        <a:t>End point mobility</a:t>
                      </a:r>
                      <a:r>
                        <a:rPr lang="en-US" b="1" baseline="0" dirty="0">
                          <a:solidFill>
                            <a:schemeClr val="bg1"/>
                          </a:solidFill>
                        </a:rPr>
                        <a:t> ratio</a:t>
                      </a:r>
                      <a:endParaRPr lang="en-US" b="1" dirty="0">
                        <a:solidFill>
                          <a:schemeClr val="bg1"/>
                        </a:solidFill>
                      </a:endParaRPr>
                    </a:p>
                  </a:txBody>
                  <a:tcPr>
                    <a:solidFill>
                      <a:srgbClr val="B20538"/>
                    </a:solidFill>
                  </a:tcPr>
                </a:tc>
                <a:tc>
                  <a:txBody>
                    <a:bodyPr/>
                    <a:lstStyle/>
                    <a:p>
                      <a:r>
                        <a:rPr lang="en-US" b="1" dirty="0">
                          <a:solidFill>
                            <a:schemeClr val="bg1"/>
                          </a:solidFill>
                        </a:rPr>
                        <a:t>0.030</a:t>
                      </a:r>
                    </a:p>
                  </a:txBody>
                  <a:tcPr>
                    <a:solidFill>
                      <a:srgbClr val="B20538"/>
                    </a:solidFill>
                  </a:tcPr>
                </a:tc>
                <a:extLst>
                  <a:ext uri="{0D108BD9-81ED-4DB2-BD59-A6C34878D82A}">
                    <a16:rowId xmlns:a16="http://schemas.microsoft.com/office/drawing/2014/main" val="2580247882"/>
                  </a:ext>
                </a:extLst>
              </a:tr>
              <a:tr h="370840">
                <a:tc>
                  <a:txBody>
                    <a:bodyPr/>
                    <a:lstStyle/>
                    <a:p>
                      <a:r>
                        <a:rPr lang="en-US" b="1" dirty="0" err="1">
                          <a:solidFill>
                            <a:schemeClr val="bg1"/>
                          </a:solidFill>
                        </a:rPr>
                        <a:t>Nalpha</a:t>
                      </a:r>
                      <a:endParaRPr lang="en-US" b="1" dirty="0">
                        <a:solidFill>
                          <a:schemeClr val="bg1"/>
                        </a:solidFill>
                      </a:endParaRPr>
                    </a:p>
                  </a:txBody>
                  <a:tcPr>
                    <a:solidFill>
                      <a:srgbClr val="B20538"/>
                    </a:solidFill>
                  </a:tcPr>
                </a:tc>
                <a:tc>
                  <a:txBody>
                    <a:bodyPr/>
                    <a:lstStyle/>
                    <a:p>
                      <a:r>
                        <a:rPr lang="en-US" b="1" dirty="0">
                          <a:solidFill>
                            <a:schemeClr val="bg1"/>
                          </a:solidFill>
                        </a:rPr>
                        <a:t>-0.076</a:t>
                      </a:r>
                    </a:p>
                  </a:txBody>
                  <a:tcPr>
                    <a:solidFill>
                      <a:srgbClr val="B20538"/>
                    </a:solidFill>
                  </a:tcPr>
                </a:tc>
                <a:extLst>
                  <a:ext uri="{0D108BD9-81ED-4DB2-BD59-A6C34878D82A}">
                    <a16:rowId xmlns:a16="http://schemas.microsoft.com/office/drawing/2014/main" val="4253701615"/>
                  </a:ext>
                </a:extLst>
              </a:tr>
              <a:tr h="370840">
                <a:tc>
                  <a:txBody>
                    <a:bodyPr/>
                    <a:lstStyle/>
                    <a:p>
                      <a:r>
                        <a:rPr lang="en-US" b="1" dirty="0">
                          <a:solidFill>
                            <a:schemeClr val="bg1"/>
                          </a:solidFill>
                        </a:rPr>
                        <a:t>Ng</a:t>
                      </a:r>
                    </a:p>
                  </a:txBody>
                  <a:tcPr>
                    <a:solidFill>
                      <a:srgbClr val="B20538"/>
                    </a:solidFill>
                  </a:tcPr>
                </a:tc>
                <a:tc>
                  <a:txBody>
                    <a:bodyPr/>
                    <a:lstStyle/>
                    <a:p>
                      <a:r>
                        <a:rPr lang="en-US" b="1" dirty="0">
                          <a:solidFill>
                            <a:schemeClr val="bg1"/>
                          </a:solidFill>
                        </a:rPr>
                        <a:t>-0.181</a:t>
                      </a:r>
                    </a:p>
                  </a:txBody>
                  <a:tcPr>
                    <a:solidFill>
                      <a:srgbClr val="B20538"/>
                    </a:solidFill>
                  </a:tcPr>
                </a:tc>
                <a:extLst>
                  <a:ext uri="{0D108BD9-81ED-4DB2-BD59-A6C34878D82A}">
                    <a16:rowId xmlns:a16="http://schemas.microsoft.com/office/drawing/2014/main" val="3923360086"/>
                  </a:ext>
                </a:extLst>
              </a:tr>
              <a:tr h="370840">
                <a:tc>
                  <a:txBody>
                    <a:bodyPr/>
                    <a:lstStyle/>
                    <a:p>
                      <a:r>
                        <a:rPr lang="en-US" b="1" dirty="0" err="1">
                          <a:solidFill>
                            <a:schemeClr val="bg1"/>
                          </a:solidFill>
                        </a:rPr>
                        <a:t>Npc</a:t>
                      </a:r>
                      <a:endParaRPr lang="en-US" b="1" dirty="0">
                        <a:solidFill>
                          <a:schemeClr val="bg1"/>
                        </a:solidFill>
                      </a:endParaRPr>
                    </a:p>
                  </a:txBody>
                  <a:tcPr>
                    <a:solidFill>
                      <a:srgbClr val="B20538"/>
                    </a:solidFill>
                  </a:tcPr>
                </a:tc>
                <a:tc>
                  <a:txBody>
                    <a:bodyPr/>
                    <a:lstStyle/>
                    <a:p>
                      <a:r>
                        <a:rPr lang="en-US" b="1" dirty="0">
                          <a:solidFill>
                            <a:schemeClr val="bg1"/>
                          </a:solidFill>
                        </a:rPr>
                        <a:t>-0.068</a:t>
                      </a:r>
                    </a:p>
                  </a:txBody>
                  <a:tcPr>
                    <a:solidFill>
                      <a:srgbClr val="B20538"/>
                    </a:solidFill>
                  </a:tcPr>
                </a:tc>
                <a:extLst>
                  <a:ext uri="{0D108BD9-81ED-4DB2-BD59-A6C34878D82A}">
                    <a16:rowId xmlns:a16="http://schemas.microsoft.com/office/drawing/2014/main" val="4226868289"/>
                  </a:ext>
                </a:extLst>
              </a:tr>
              <a:tr h="370840">
                <a:tc>
                  <a:txBody>
                    <a:bodyPr/>
                    <a:lstStyle/>
                    <a:p>
                      <a:r>
                        <a:rPr lang="en-US" b="1" dirty="0" err="1">
                          <a:solidFill>
                            <a:schemeClr val="bg1"/>
                          </a:solidFill>
                        </a:rPr>
                        <a:t>Dev_factor</a:t>
                      </a:r>
                      <a:endParaRPr lang="en-US" b="1" dirty="0">
                        <a:solidFill>
                          <a:schemeClr val="bg1"/>
                        </a:solidFill>
                      </a:endParaRPr>
                    </a:p>
                  </a:txBody>
                  <a:tcPr>
                    <a:solidFill>
                      <a:srgbClr val="B20538"/>
                    </a:solidFill>
                  </a:tcPr>
                </a:tc>
                <a:tc>
                  <a:txBody>
                    <a:bodyPr/>
                    <a:lstStyle/>
                    <a:p>
                      <a:r>
                        <a:rPr lang="en-US" b="1" dirty="0">
                          <a:solidFill>
                            <a:schemeClr val="bg1"/>
                          </a:solidFill>
                        </a:rPr>
                        <a:t>0.145</a:t>
                      </a:r>
                    </a:p>
                  </a:txBody>
                  <a:tcPr>
                    <a:solidFill>
                      <a:srgbClr val="B20538"/>
                    </a:solidFill>
                  </a:tcPr>
                </a:tc>
                <a:extLst>
                  <a:ext uri="{0D108BD9-81ED-4DB2-BD59-A6C34878D82A}">
                    <a16:rowId xmlns:a16="http://schemas.microsoft.com/office/drawing/2014/main" val="3349363369"/>
                  </a:ext>
                </a:extLst>
              </a:tr>
              <a:tr h="370840">
                <a:tc>
                  <a:txBody>
                    <a:bodyPr/>
                    <a:lstStyle/>
                    <a:p>
                      <a:r>
                        <a:rPr lang="en-US" b="1" dirty="0" err="1">
                          <a:solidFill>
                            <a:schemeClr val="bg1"/>
                          </a:solidFill>
                        </a:rPr>
                        <a:t>Hetro_factor</a:t>
                      </a:r>
                      <a:endParaRPr lang="en-US" b="1" dirty="0">
                        <a:solidFill>
                          <a:schemeClr val="bg1"/>
                        </a:solidFill>
                      </a:endParaRPr>
                    </a:p>
                  </a:txBody>
                  <a:tcPr>
                    <a:solidFill>
                      <a:srgbClr val="B20538"/>
                    </a:solidFill>
                  </a:tcPr>
                </a:tc>
                <a:tc>
                  <a:txBody>
                    <a:bodyPr/>
                    <a:lstStyle/>
                    <a:p>
                      <a:r>
                        <a:rPr lang="en-US" b="1" dirty="0">
                          <a:solidFill>
                            <a:schemeClr val="bg1"/>
                          </a:solidFill>
                        </a:rPr>
                        <a:t>-0.016</a:t>
                      </a:r>
                    </a:p>
                  </a:txBody>
                  <a:tcPr>
                    <a:solidFill>
                      <a:srgbClr val="B20538"/>
                    </a:solidFill>
                  </a:tcPr>
                </a:tc>
                <a:extLst>
                  <a:ext uri="{0D108BD9-81ED-4DB2-BD59-A6C34878D82A}">
                    <a16:rowId xmlns:a16="http://schemas.microsoft.com/office/drawing/2014/main" val="2651826007"/>
                  </a:ext>
                </a:extLst>
              </a:tr>
            </a:tbl>
          </a:graphicData>
        </a:graphic>
      </p:graphicFrame>
      <p:sp>
        <p:nvSpPr>
          <p:cNvPr id="10" name="TextBox 9"/>
          <p:cNvSpPr txBox="1"/>
          <p:nvPr/>
        </p:nvSpPr>
        <p:spPr>
          <a:xfrm>
            <a:off x="4125041" y="1055077"/>
            <a:ext cx="6194253" cy="1387688"/>
          </a:xfrm>
          <a:prstGeom prst="rect">
            <a:avLst/>
          </a:prstGeom>
          <a:noFill/>
        </p:spPr>
        <p:txBody>
          <a:bodyPr wrap="square" rtlCol="0">
            <a:spAutoFit/>
          </a:bodyPr>
          <a:lstStyle/>
          <a:p>
            <a:r>
              <a:rPr lang="en-US" sz="2400" dirty="0">
                <a:latin typeface="Futura T Light"/>
              </a:rPr>
              <a:t>	</a:t>
            </a:r>
            <a:r>
              <a:rPr lang="en-US" b="1" i="1" u="sng" dirty="0"/>
              <a:t>Beta Coefficients of dummy categorical predictors</a:t>
            </a:r>
          </a:p>
          <a:p>
            <a:endParaRPr lang="en-US" b="1" i="1" u="sng" dirty="0"/>
          </a:p>
          <a:p>
            <a:pPr marL="342900" indent="-342900">
              <a:buFont typeface="Arial" panose="020B0604020202020204" pitchFamily="34" charset="0"/>
              <a:buChar char="•"/>
            </a:pPr>
            <a:endParaRPr lang="en-US" dirty="0"/>
          </a:p>
          <a:p>
            <a:r>
              <a:rPr lang="en-US" dirty="0"/>
              <a:t>	</a:t>
            </a:r>
            <a:endParaRPr lang="en-US" dirty="0">
              <a:latin typeface="Times New Roman" panose="02020603050405020304" pitchFamily="18" charset="0"/>
              <a:cs typeface="Times New Roman" panose="020206030504050203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068063823"/>
              </p:ext>
            </p:extLst>
          </p:nvPr>
        </p:nvGraphicFramePr>
        <p:xfrm>
          <a:off x="5127451" y="1718203"/>
          <a:ext cx="3465942" cy="2966720"/>
        </p:xfrm>
        <a:graphic>
          <a:graphicData uri="http://schemas.openxmlformats.org/drawingml/2006/table">
            <a:tbl>
              <a:tblPr firstRow="1" bandRow="1">
                <a:tableStyleId>{21E4AEA4-8DFA-4A89-87EB-49C32662AFE0}</a:tableStyleId>
              </a:tblPr>
              <a:tblGrid>
                <a:gridCol w="2239982">
                  <a:extLst>
                    <a:ext uri="{9D8B030D-6E8A-4147-A177-3AD203B41FA5}">
                      <a16:colId xmlns:a16="http://schemas.microsoft.com/office/drawing/2014/main" val="1524688388"/>
                    </a:ext>
                  </a:extLst>
                </a:gridCol>
                <a:gridCol w="1225960">
                  <a:extLst>
                    <a:ext uri="{9D8B030D-6E8A-4147-A177-3AD203B41FA5}">
                      <a16:colId xmlns:a16="http://schemas.microsoft.com/office/drawing/2014/main" val="2526626905"/>
                    </a:ext>
                  </a:extLst>
                </a:gridCol>
              </a:tblGrid>
              <a:tr h="370840">
                <a:tc>
                  <a:txBody>
                    <a:bodyPr/>
                    <a:lstStyle/>
                    <a:p>
                      <a:r>
                        <a:rPr lang="en-US" b="1" dirty="0">
                          <a:solidFill>
                            <a:schemeClr val="bg1"/>
                          </a:solidFill>
                        </a:rPr>
                        <a:t> Categorical</a:t>
                      </a:r>
                      <a:r>
                        <a:rPr lang="en-US" b="1" baseline="0" dirty="0">
                          <a:solidFill>
                            <a:schemeClr val="bg1"/>
                          </a:solidFill>
                        </a:rPr>
                        <a:t> </a:t>
                      </a:r>
                      <a:r>
                        <a:rPr lang="en-US" b="1" dirty="0">
                          <a:solidFill>
                            <a:schemeClr val="bg1"/>
                          </a:solidFill>
                        </a:rPr>
                        <a:t>Predictor</a:t>
                      </a:r>
                    </a:p>
                  </a:txBody>
                  <a:tcPr>
                    <a:solidFill>
                      <a:srgbClr val="B20538"/>
                    </a:solidFill>
                  </a:tcPr>
                </a:tc>
                <a:tc>
                  <a:txBody>
                    <a:bodyPr/>
                    <a:lstStyle/>
                    <a:p>
                      <a:r>
                        <a:rPr lang="en-US" b="1" dirty="0">
                          <a:solidFill>
                            <a:schemeClr val="bg1"/>
                          </a:solidFill>
                        </a:rPr>
                        <a:t>Beta</a:t>
                      </a:r>
                    </a:p>
                  </a:txBody>
                  <a:tcPr>
                    <a:solidFill>
                      <a:srgbClr val="B20538"/>
                    </a:solidFill>
                  </a:tcPr>
                </a:tc>
                <a:extLst>
                  <a:ext uri="{0D108BD9-81ED-4DB2-BD59-A6C34878D82A}">
                    <a16:rowId xmlns:a16="http://schemas.microsoft.com/office/drawing/2014/main" val="4193918693"/>
                  </a:ext>
                </a:extLst>
              </a:tr>
              <a:tr h="370840">
                <a:tc>
                  <a:txBody>
                    <a:bodyPr/>
                    <a:lstStyle/>
                    <a:p>
                      <a:r>
                        <a:rPr lang="en-US" b="1" dirty="0">
                          <a:solidFill>
                            <a:schemeClr val="bg1"/>
                          </a:solidFill>
                        </a:rPr>
                        <a:t>FSTRU.A</a:t>
                      </a:r>
                    </a:p>
                  </a:txBody>
                  <a:tcPr>
                    <a:solidFill>
                      <a:srgbClr val="B20538"/>
                    </a:solidFill>
                  </a:tcPr>
                </a:tc>
                <a:tc>
                  <a:txBody>
                    <a:bodyPr/>
                    <a:lstStyle/>
                    <a:p>
                      <a:r>
                        <a:rPr lang="en-US" b="1" dirty="0">
                          <a:solidFill>
                            <a:schemeClr val="bg1"/>
                          </a:solidFill>
                        </a:rPr>
                        <a:t>-0.019</a:t>
                      </a:r>
                    </a:p>
                  </a:txBody>
                  <a:tcPr>
                    <a:solidFill>
                      <a:srgbClr val="B20538"/>
                    </a:solidFill>
                  </a:tcPr>
                </a:tc>
                <a:extLst>
                  <a:ext uri="{0D108BD9-81ED-4DB2-BD59-A6C34878D82A}">
                    <a16:rowId xmlns:a16="http://schemas.microsoft.com/office/drawing/2014/main" val="1827953795"/>
                  </a:ext>
                </a:extLst>
              </a:tr>
              <a:tr h="370840">
                <a:tc>
                  <a:txBody>
                    <a:bodyPr/>
                    <a:lstStyle/>
                    <a:p>
                      <a:r>
                        <a:rPr lang="en-US" b="1" dirty="0">
                          <a:solidFill>
                            <a:schemeClr val="bg1"/>
                          </a:solidFill>
                        </a:rPr>
                        <a:t>FSTRU.B</a:t>
                      </a:r>
                    </a:p>
                  </a:txBody>
                  <a:tcPr>
                    <a:solidFill>
                      <a:srgbClr val="B20538"/>
                    </a:solidFill>
                  </a:tcPr>
                </a:tc>
                <a:tc>
                  <a:txBody>
                    <a:bodyPr/>
                    <a:lstStyle/>
                    <a:p>
                      <a:r>
                        <a:rPr lang="en-US" b="1" dirty="0">
                          <a:solidFill>
                            <a:schemeClr val="bg1"/>
                          </a:solidFill>
                        </a:rPr>
                        <a:t>-0.039</a:t>
                      </a:r>
                    </a:p>
                  </a:txBody>
                  <a:tcPr>
                    <a:solidFill>
                      <a:srgbClr val="B20538"/>
                    </a:solidFill>
                  </a:tcPr>
                </a:tc>
                <a:extLst>
                  <a:ext uri="{0D108BD9-81ED-4DB2-BD59-A6C34878D82A}">
                    <a16:rowId xmlns:a16="http://schemas.microsoft.com/office/drawing/2014/main" val="4188595801"/>
                  </a:ext>
                </a:extLst>
              </a:tr>
              <a:tr h="370840">
                <a:tc>
                  <a:txBody>
                    <a:bodyPr/>
                    <a:lstStyle/>
                    <a:p>
                      <a:r>
                        <a:rPr lang="en-US" b="1" dirty="0">
                          <a:solidFill>
                            <a:schemeClr val="bg1"/>
                          </a:solidFill>
                        </a:rPr>
                        <a:t>Play_type.A1</a:t>
                      </a:r>
                    </a:p>
                  </a:txBody>
                  <a:tcPr>
                    <a:solidFill>
                      <a:srgbClr val="B20538"/>
                    </a:solidFill>
                  </a:tcPr>
                </a:tc>
                <a:tc>
                  <a:txBody>
                    <a:bodyPr/>
                    <a:lstStyle/>
                    <a:p>
                      <a:r>
                        <a:rPr lang="en-US" b="1" dirty="0">
                          <a:solidFill>
                            <a:schemeClr val="bg1"/>
                          </a:solidFill>
                        </a:rPr>
                        <a:t>0.028</a:t>
                      </a:r>
                    </a:p>
                  </a:txBody>
                  <a:tcPr>
                    <a:solidFill>
                      <a:srgbClr val="B20538"/>
                    </a:solidFill>
                  </a:tcPr>
                </a:tc>
                <a:extLst>
                  <a:ext uri="{0D108BD9-81ED-4DB2-BD59-A6C34878D82A}">
                    <a16:rowId xmlns:a16="http://schemas.microsoft.com/office/drawing/2014/main" val="2580247882"/>
                  </a:ext>
                </a:extLst>
              </a:tr>
              <a:tr h="370840">
                <a:tc>
                  <a:txBody>
                    <a:bodyPr/>
                    <a:lstStyle/>
                    <a:p>
                      <a:r>
                        <a:rPr lang="en-US" b="1" dirty="0">
                          <a:solidFill>
                            <a:schemeClr val="bg1"/>
                          </a:solidFill>
                        </a:rPr>
                        <a:t>Play_type.F1</a:t>
                      </a:r>
                    </a:p>
                  </a:txBody>
                  <a:tcPr>
                    <a:solidFill>
                      <a:srgbClr val="B20538"/>
                    </a:solidFill>
                  </a:tcPr>
                </a:tc>
                <a:tc>
                  <a:txBody>
                    <a:bodyPr/>
                    <a:lstStyle/>
                    <a:p>
                      <a:r>
                        <a:rPr lang="en-US" b="1" dirty="0">
                          <a:solidFill>
                            <a:schemeClr val="bg1"/>
                          </a:solidFill>
                        </a:rPr>
                        <a:t>-0.033</a:t>
                      </a:r>
                    </a:p>
                  </a:txBody>
                  <a:tcPr>
                    <a:solidFill>
                      <a:srgbClr val="B20538"/>
                    </a:solidFill>
                  </a:tcPr>
                </a:tc>
                <a:extLst>
                  <a:ext uri="{0D108BD9-81ED-4DB2-BD59-A6C34878D82A}">
                    <a16:rowId xmlns:a16="http://schemas.microsoft.com/office/drawing/2014/main" val="4253701615"/>
                  </a:ext>
                </a:extLst>
              </a:tr>
              <a:tr h="370840">
                <a:tc>
                  <a:txBody>
                    <a:bodyPr/>
                    <a:lstStyle/>
                    <a:p>
                      <a:r>
                        <a:rPr lang="en-US" b="1" dirty="0">
                          <a:solidFill>
                            <a:schemeClr val="bg1"/>
                          </a:solidFill>
                        </a:rPr>
                        <a:t>DRIVE.COM</a:t>
                      </a:r>
                    </a:p>
                  </a:txBody>
                  <a:tcPr>
                    <a:solidFill>
                      <a:srgbClr val="B20538"/>
                    </a:solidFill>
                  </a:tcPr>
                </a:tc>
                <a:tc>
                  <a:txBody>
                    <a:bodyPr/>
                    <a:lstStyle/>
                    <a:p>
                      <a:r>
                        <a:rPr lang="en-US" b="1" dirty="0">
                          <a:solidFill>
                            <a:schemeClr val="bg1"/>
                          </a:solidFill>
                        </a:rPr>
                        <a:t>-0.015</a:t>
                      </a:r>
                    </a:p>
                  </a:txBody>
                  <a:tcPr>
                    <a:solidFill>
                      <a:srgbClr val="B20538"/>
                    </a:solidFill>
                  </a:tcPr>
                </a:tc>
                <a:extLst>
                  <a:ext uri="{0D108BD9-81ED-4DB2-BD59-A6C34878D82A}">
                    <a16:rowId xmlns:a16="http://schemas.microsoft.com/office/drawing/2014/main" val="3923360086"/>
                  </a:ext>
                </a:extLst>
              </a:tr>
              <a:tr h="370840">
                <a:tc>
                  <a:txBody>
                    <a:bodyPr/>
                    <a:lstStyle/>
                    <a:p>
                      <a:r>
                        <a:rPr lang="en-US" b="1" dirty="0">
                          <a:solidFill>
                            <a:schemeClr val="bg1"/>
                          </a:solidFill>
                        </a:rPr>
                        <a:t>DRIVE.DEP</a:t>
                      </a:r>
                    </a:p>
                  </a:txBody>
                  <a:tcPr>
                    <a:solidFill>
                      <a:srgbClr val="B20538"/>
                    </a:solidFill>
                  </a:tcPr>
                </a:tc>
                <a:tc>
                  <a:txBody>
                    <a:bodyPr/>
                    <a:lstStyle/>
                    <a:p>
                      <a:r>
                        <a:rPr lang="en-US" b="1" dirty="0">
                          <a:solidFill>
                            <a:schemeClr val="bg1"/>
                          </a:solidFill>
                        </a:rPr>
                        <a:t>-0.044</a:t>
                      </a:r>
                    </a:p>
                  </a:txBody>
                  <a:tcPr>
                    <a:solidFill>
                      <a:srgbClr val="B20538"/>
                    </a:solidFill>
                  </a:tcPr>
                </a:tc>
                <a:extLst>
                  <a:ext uri="{0D108BD9-81ED-4DB2-BD59-A6C34878D82A}">
                    <a16:rowId xmlns:a16="http://schemas.microsoft.com/office/drawing/2014/main" val="4226868289"/>
                  </a:ext>
                </a:extLst>
              </a:tr>
              <a:tr h="370840">
                <a:tc>
                  <a:txBody>
                    <a:bodyPr/>
                    <a:lstStyle/>
                    <a:p>
                      <a:r>
                        <a:rPr lang="en-US" b="1" dirty="0">
                          <a:solidFill>
                            <a:schemeClr val="bg1"/>
                          </a:solidFill>
                        </a:rPr>
                        <a:t>RES_TYPE.N</a:t>
                      </a:r>
                    </a:p>
                  </a:txBody>
                  <a:tcPr>
                    <a:solidFill>
                      <a:srgbClr val="B20538"/>
                    </a:solidFill>
                  </a:tcPr>
                </a:tc>
                <a:tc>
                  <a:txBody>
                    <a:bodyPr/>
                    <a:lstStyle/>
                    <a:p>
                      <a:r>
                        <a:rPr lang="en-US" b="1" dirty="0">
                          <a:solidFill>
                            <a:schemeClr val="bg1"/>
                          </a:solidFill>
                        </a:rPr>
                        <a:t>0.021</a:t>
                      </a:r>
                    </a:p>
                  </a:txBody>
                  <a:tcPr>
                    <a:solidFill>
                      <a:srgbClr val="B20538"/>
                    </a:solidFill>
                  </a:tcPr>
                </a:tc>
                <a:extLst>
                  <a:ext uri="{0D108BD9-81ED-4DB2-BD59-A6C34878D82A}">
                    <a16:rowId xmlns:a16="http://schemas.microsoft.com/office/drawing/2014/main" val="3349363369"/>
                  </a:ext>
                </a:extLst>
              </a:tr>
            </a:tbl>
          </a:graphicData>
        </a:graphic>
      </p:graphicFrame>
      <p:sp>
        <p:nvSpPr>
          <p:cNvPr id="9" name="TextBox 8"/>
          <p:cNvSpPr txBox="1"/>
          <p:nvPr/>
        </p:nvSpPr>
        <p:spPr>
          <a:xfrm>
            <a:off x="904833" y="5301159"/>
            <a:ext cx="2153282" cy="646331"/>
          </a:xfrm>
          <a:prstGeom prst="rect">
            <a:avLst/>
          </a:prstGeom>
          <a:noFill/>
        </p:spPr>
        <p:txBody>
          <a:bodyPr wrap="none" rtlCol="0">
            <a:spAutoFit/>
          </a:bodyPr>
          <a:lstStyle/>
          <a:p>
            <a:r>
              <a:rPr lang="en-US" sz="1800" dirty="0">
                <a:latin typeface="Times New Roman" panose="02020603050405020304" pitchFamily="18" charset="0"/>
                <a:cs typeface="Times New Roman" panose="02020603050405020304" pitchFamily="18" charset="0"/>
              </a:rPr>
              <a:t>FSTRU.A - Anticline</a:t>
            </a:r>
          </a:p>
          <a:p>
            <a:r>
              <a:rPr lang="en-US" sz="1800" dirty="0">
                <a:latin typeface="Times New Roman" panose="02020603050405020304" pitchFamily="18" charset="0"/>
                <a:cs typeface="Times New Roman" panose="02020603050405020304" pitchFamily="18" charset="0"/>
              </a:rPr>
              <a:t>FSTRU.B - Fault</a:t>
            </a:r>
          </a:p>
        </p:txBody>
      </p:sp>
      <p:sp>
        <p:nvSpPr>
          <p:cNvPr id="12" name="TextBox 11"/>
          <p:cNvSpPr txBox="1"/>
          <p:nvPr/>
        </p:nvSpPr>
        <p:spPr>
          <a:xfrm>
            <a:off x="3658901" y="5236925"/>
            <a:ext cx="3880999" cy="923330"/>
          </a:xfrm>
          <a:prstGeom prst="rect">
            <a:avLst/>
          </a:prstGeom>
          <a:noFill/>
        </p:spPr>
        <p:txBody>
          <a:bodyPr wrap="none" rtlCol="0">
            <a:spAutoFit/>
          </a:bodyPr>
          <a:lstStyle/>
          <a:p>
            <a:r>
              <a:rPr lang="en-US" sz="1800" dirty="0">
                <a:latin typeface="Times New Roman" panose="02020603050405020304" pitchFamily="18" charset="0"/>
                <a:cs typeface="Times New Roman" panose="02020603050405020304" pitchFamily="18" charset="0"/>
              </a:rPr>
              <a:t>DRIVE.COM – Combination drive</a:t>
            </a:r>
          </a:p>
          <a:p>
            <a:r>
              <a:rPr lang="en-US" sz="1800" dirty="0">
                <a:latin typeface="Times New Roman" panose="02020603050405020304" pitchFamily="18" charset="0"/>
                <a:cs typeface="Times New Roman" panose="02020603050405020304" pitchFamily="18" charset="0"/>
              </a:rPr>
              <a:t>DRIVE.DEP – Depletion drive</a:t>
            </a:r>
          </a:p>
          <a:p>
            <a:r>
              <a:rPr lang="en-US" sz="1800" dirty="0">
                <a:latin typeface="Times New Roman" panose="02020603050405020304" pitchFamily="18" charset="0"/>
                <a:cs typeface="Times New Roman" panose="02020603050405020304" pitchFamily="18" charset="0"/>
              </a:rPr>
              <a:t>DRIVE.WTR – Water drive (Base case)</a:t>
            </a:r>
          </a:p>
        </p:txBody>
      </p:sp>
      <p:sp>
        <p:nvSpPr>
          <p:cNvPr id="5" name="TextBox 4"/>
          <p:cNvSpPr txBox="1"/>
          <p:nvPr/>
        </p:nvSpPr>
        <p:spPr>
          <a:xfrm>
            <a:off x="5700745" y="4760420"/>
            <a:ext cx="2319353" cy="401007"/>
          </a:xfrm>
          <a:prstGeom prst="rect">
            <a:avLst/>
          </a:prstGeom>
          <a:noFill/>
        </p:spPr>
        <p:txBody>
          <a:bodyPr wrap="none" rtlCol="0">
            <a:spAutoFit/>
          </a:bodyPr>
          <a:lstStyle/>
          <a:p>
            <a:r>
              <a:rPr lang="en-US" b="1" dirty="0"/>
              <a:t>Out of 31 predictors</a:t>
            </a:r>
          </a:p>
        </p:txBody>
      </p:sp>
      <p:graphicFrame>
        <p:nvGraphicFramePr>
          <p:cNvPr id="13" name="Table 12"/>
          <p:cNvGraphicFramePr>
            <a:graphicFrameLocks noGrp="1"/>
          </p:cNvGraphicFramePr>
          <p:nvPr>
            <p:extLst>
              <p:ext uri="{D42A27DB-BD31-4B8C-83A1-F6EECF244321}">
                <p14:modId xmlns:p14="http://schemas.microsoft.com/office/powerpoint/2010/main" val="1606718459"/>
              </p:ext>
            </p:extLst>
          </p:nvPr>
        </p:nvGraphicFramePr>
        <p:xfrm>
          <a:off x="4567435" y="6303631"/>
          <a:ext cx="4025958" cy="731520"/>
        </p:xfrm>
        <a:graphic>
          <a:graphicData uri="http://schemas.openxmlformats.org/drawingml/2006/table">
            <a:tbl>
              <a:tblPr firstRow="1" bandRow="1">
                <a:tableStyleId>{21E4AEA4-8DFA-4A89-87EB-49C32662AFE0}</a:tableStyleId>
              </a:tblPr>
              <a:tblGrid>
                <a:gridCol w="3309265">
                  <a:extLst>
                    <a:ext uri="{9D8B030D-6E8A-4147-A177-3AD203B41FA5}">
                      <a16:colId xmlns:a16="http://schemas.microsoft.com/office/drawing/2014/main" val="721021819"/>
                    </a:ext>
                  </a:extLst>
                </a:gridCol>
                <a:gridCol w="716693">
                  <a:extLst>
                    <a:ext uri="{9D8B030D-6E8A-4147-A177-3AD203B41FA5}">
                      <a16:colId xmlns:a16="http://schemas.microsoft.com/office/drawing/2014/main" val="2446159836"/>
                    </a:ext>
                  </a:extLst>
                </a:gridCol>
              </a:tblGrid>
              <a:tr h="300790">
                <a:tc>
                  <a:txBody>
                    <a:bodyPr/>
                    <a:lstStyle/>
                    <a:p>
                      <a:r>
                        <a:rPr lang="en-US" dirty="0"/>
                        <a:t>Root mean square error (RMSE)</a:t>
                      </a:r>
                    </a:p>
                  </a:txBody>
                  <a:tcPr>
                    <a:solidFill>
                      <a:srgbClr val="B20538"/>
                    </a:solidFill>
                  </a:tcPr>
                </a:tc>
                <a:tc>
                  <a:txBody>
                    <a:bodyPr/>
                    <a:lstStyle/>
                    <a:p>
                      <a:r>
                        <a:rPr lang="en-US" dirty="0"/>
                        <a:t>9%</a:t>
                      </a:r>
                    </a:p>
                  </a:txBody>
                  <a:tcPr>
                    <a:solidFill>
                      <a:srgbClr val="B20538"/>
                    </a:solidFill>
                  </a:tcPr>
                </a:tc>
                <a:extLst>
                  <a:ext uri="{0D108BD9-81ED-4DB2-BD59-A6C34878D82A}">
                    <a16:rowId xmlns:a16="http://schemas.microsoft.com/office/drawing/2014/main" val="1761580270"/>
                  </a:ext>
                </a:extLst>
              </a:tr>
              <a:tr h="220836">
                <a:tc>
                  <a:txBody>
                    <a:bodyPr/>
                    <a:lstStyle/>
                    <a:p>
                      <a:r>
                        <a:rPr lang="en-US" sz="1800" b="1" kern="1200" dirty="0">
                          <a:solidFill>
                            <a:schemeClr val="bg1"/>
                          </a:solidFill>
                        </a:rPr>
                        <a:t>Mean absolute error (MAE)</a:t>
                      </a:r>
                      <a:endParaRPr lang="en-US" sz="1800" b="1" kern="1200" dirty="0">
                        <a:solidFill>
                          <a:schemeClr val="bg1"/>
                        </a:solidFill>
                        <a:latin typeface="+mn-lt"/>
                        <a:ea typeface="+mn-ea"/>
                        <a:cs typeface="+mn-cs"/>
                      </a:endParaRPr>
                    </a:p>
                  </a:txBody>
                  <a:tcPr>
                    <a:solidFill>
                      <a:srgbClr val="B20538"/>
                    </a:solidFill>
                  </a:tcPr>
                </a:tc>
                <a:tc>
                  <a:txBody>
                    <a:bodyPr/>
                    <a:lstStyle/>
                    <a:p>
                      <a:r>
                        <a:rPr lang="en-US" b="1" dirty="0">
                          <a:solidFill>
                            <a:schemeClr val="bg1"/>
                          </a:solidFill>
                        </a:rPr>
                        <a:t>7%</a:t>
                      </a:r>
                    </a:p>
                  </a:txBody>
                  <a:tcPr>
                    <a:solidFill>
                      <a:srgbClr val="B20538"/>
                    </a:solidFill>
                  </a:tcPr>
                </a:tc>
                <a:extLst>
                  <a:ext uri="{0D108BD9-81ED-4DB2-BD59-A6C34878D82A}">
                    <a16:rowId xmlns:a16="http://schemas.microsoft.com/office/drawing/2014/main" val="1839197269"/>
                  </a:ext>
                </a:extLst>
              </a:tr>
            </a:tbl>
          </a:graphicData>
        </a:graphic>
      </p:graphicFrame>
    </p:spTree>
    <p:extLst>
      <p:ext uri="{BB962C8B-B14F-4D97-AF65-F5344CB8AC3E}">
        <p14:creationId xmlns:p14="http://schemas.microsoft.com/office/powerpoint/2010/main" val="3307934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92887"/>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dirty="0">
                <a:solidFill>
                  <a:schemeClr val="bg1"/>
                </a:solidFill>
                <a:latin typeface="Futura T Light"/>
              </a:rPr>
              <a:t>LASSO</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19</a:t>
            </a:fld>
            <a:endParaRPr lang="en-US" sz="1600"/>
          </a:p>
        </p:txBody>
      </p:sp>
      <p:pic>
        <p:nvPicPr>
          <p:cNvPr id="7" name="Picture 6"/>
          <p:cNvPicPr>
            <a:picLocks noChangeAspect="1"/>
          </p:cNvPicPr>
          <p:nvPr/>
        </p:nvPicPr>
        <p:blipFill rotWithShape="1">
          <a:blip r:embed="rId5"/>
          <a:srcRect l="2433" b="5299"/>
          <a:stretch/>
        </p:blipFill>
        <p:spPr>
          <a:xfrm>
            <a:off x="1015996" y="2282819"/>
            <a:ext cx="8756328" cy="4625966"/>
          </a:xfrm>
          <a:prstGeom prst="rect">
            <a:avLst/>
          </a:prstGeom>
        </p:spPr>
      </p:pic>
      <p:sp>
        <p:nvSpPr>
          <p:cNvPr id="8" name="TextBox 7"/>
          <p:cNvSpPr txBox="1"/>
          <p:nvPr/>
        </p:nvSpPr>
        <p:spPr>
          <a:xfrm>
            <a:off x="4974814" y="6873267"/>
            <a:ext cx="838691" cy="401007"/>
          </a:xfrm>
          <a:prstGeom prst="rect">
            <a:avLst/>
          </a:prstGeom>
          <a:noFill/>
        </p:spPr>
        <p:txBody>
          <a:bodyPr wrap="none" rtlCol="0">
            <a:spAutoFit/>
          </a:bodyPr>
          <a:lstStyle/>
          <a:p>
            <a:r>
              <a:rPr lang="en-US" b="1" dirty="0"/>
              <a:t>Log(</a:t>
            </a:r>
            <a:r>
              <a:rPr lang="el-GR" b="1" dirty="0"/>
              <a:t>λ</a:t>
            </a:r>
            <a:r>
              <a:rPr lang="en-US" b="1" dirty="0"/>
              <a:t>)</a:t>
            </a:r>
          </a:p>
        </p:txBody>
      </p:sp>
      <p:sp>
        <p:nvSpPr>
          <p:cNvPr id="13" name="TextBox 12"/>
          <p:cNvSpPr txBox="1"/>
          <p:nvPr/>
        </p:nvSpPr>
        <p:spPr>
          <a:xfrm rot="16200000">
            <a:off x="-385541" y="4395299"/>
            <a:ext cx="2402068" cy="401007"/>
          </a:xfrm>
          <a:prstGeom prst="rect">
            <a:avLst/>
          </a:prstGeom>
          <a:noFill/>
        </p:spPr>
        <p:txBody>
          <a:bodyPr wrap="none" rtlCol="0">
            <a:spAutoFit/>
          </a:bodyPr>
          <a:lstStyle/>
          <a:p>
            <a:r>
              <a:rPr lang="en-US" b="1" dirty="0"/>
              <a:t>Mean Absolute Error</a:t>
            </a:r>
          </a:p>
        </p:txBody>
      </p:sp>
      <mc:AlternateContent xmlns:mc="http://schemas.openxmlformats.org/markup-compatibility/2006">
        <mc:Choice xmlns:a14="http://schemas.microsoft.com/office/drawing/2010/main" Requires="a14">
          <p:graphicFrame>
            <p:nvGraphicFramePr>
              <p:cNvPr id="9" name="Table 8"/>
              <p:cNvGraphicFramePr>
                <a:graphicFrameLocks noGrp="1"/>
              </p:cNvGraphicFramePr>
              <p:nvPr>
                <p:extLst>
                  <p:ext uri="{D42A27DB-BD31-4B8C-83A1-F6EECF244321}">
                    <p14:modId xmlns:p14="http://schemas.microsoft.com/office/powerpoint/2010/main" val="1899575941"/>
                  </p:ext>
                </p:extLst>
              </p:nvPr>
            </p:nvGraphicFramePr>
            <p:xfrm>
              <a:off x="411792" y="944249"/>
              <a:ext cx="4849737" cy="1033399"/>
            </p:xfrm>
            <a:graphic>
              <a:graphicData uri="http://schemas.openxmlformats.org/drawingml/2006/table">
                <a:tbl>
                  <a:tblPr firstRow="1" firstCol="1" bandRow="1">
                    <a:tableStyleId>{5C22544A-7EE6-4342-B048-85BDC9FD1C3A}</a:tableStyleId>
                  </a:tblPr>
                  <a:tblGrid>
                    <a:gridCol w="2405549">
                      <a:extLst>
                        <a:ext uri="{9D8B030D-6E8A-4147-A177-3AD203B41FA5}">
                          <a16:colId xmlns:a16="http://schemas.microsoft.com/office/drawing/2014/main" val="504569302"/>
                        </a:ext>
                      </a:extLst>
                    </a:gridCol>
                    <a:gridCol w="2444188">
                      <a:extLst>
                        <a:ext uri="{9D8B030D-6E8A-4147-A177-3AD203B41FA5}">
                          <a16:colId xmlns:a16="http://schemas.microsoft.com/office/drawing/2014/main" val="452000152"/>
                        </a:ext>
                      </a:extLst>
                    </a:gridCol>
                  </a:tblGrid>
                  <a:tr h="1027331">
                    <a:tc>
                      <a:txBody>
                        <a:bodyPr/>
                        <a:lstStyle/>
                        <a:p>
                          <a:pPr marL="0" marR="0" algn="ctr">
                            <a:lnSpc>
                              <a:spcPct val="200000"/>
                            </a:lnSpc>
                            <a:spcBef>
                              <a:spcPts val="0"/>
                            </a:spcBef>
                            <a:spcAft>
                              <a:spcPts val="0"/>
                            </a:spcAft>
                            <a:tabLst>
                              <a:tab pos="228600" algn="l"/>
                              <a:tab pos="457200" algn="l"/>
                            </a:tabLst>
                          </a:pPr>
                          <a:r>
                            <a:rPr lang="en-US" sz="1400" b="0" u="none" strike="noStrike" dirty="0">
                              <a:solidFill>
                                <a:sysClr val="windowText" lastClr="000000"/>
                              </a:solidFill>
                              <a:effectLst/>
                              <a:latin typeface="Times New Roman" panose="02020603050405020304" pitchFamily="18" charset="0"/>
                              <a:cs typeface="Times New Roman" panose="02020603050405020304" pitchFamily="18" charset="0"/>
                            </a:rPr>
                            <a:t>Least absolute shrinkage operator (LASSO)</a:t>
                          </a:r>
                          <a:endParaRPr lang="en-US" sz="1400" b="0" i="1" u="sng"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200000"/>
                            </a:lnSpc>
                            <a:spcBef>
                              <a:spcPts val="0"/>
                            </a:spcBef>
                            <a:spcAft>
                              <a:spcPts val="0"/>
                            </a:spcAft>
                            <a:tabLst>
                              <a:tab pos="228600" algn="l"/>
                              <a:tab pos="457200" algn="l"/>
                            </a:tabLs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1400" i="1" u="none" strike="noStrike" smtClean="0">
                                        <a:solidFill>
                                          <a:sysClr val="windowText" lastClr="000000"/>
                                        </a:solidFill>
                                        <a:effectLst/>
                                        <a:latin typeface="Cambria Math" panose="02040503050406030204" pitchFamily="18" charset="0"/>
                                      </a:rPr>
                                    </m:ctrlPr>
                                  </m:naryPr>
                                  <m:sub/>
                                  <m:sup/>
                                  <m:e>
                                    <m:sSup>
                                      <m:sSupPr>
                                        <m:ctrlPr>
                                          <a:rPr lang="en-US" sz="1400" i="1" u="none" strike="noStrike">
                                            <a:solidFill>
                                              <a:sysClr val="windowText" lastClr="000000"/>
                                            </a:solidFill>
                                            <a:effectLst/>
                                            <a:latin typeface="Cambria Math" panose="02040503050406030204" pitchFamily="18" charset="0"/>
                                          </a:rPr>
                                        </m:ctrlPr>
                                      </m:sSupPr>
                                      <m:e>
                                        <m:r>
                                          <a:rPr lang="en-US" sz="1400" u="none" strike="noStrike">
                                            <a:solidFill>
                                              <a:sysClr val="windowText" lastClr="000000"/>
                                            </a:solidFill>
                                            <a:effectLst/>
                                            <a:latin typeface="Cambria Math" panose="02040503050406030204" pitchFamily="18" charset="0"/>
                                          </a:rPr>
                                          <m:t>(</m:t>
                                        </m:r>
                                        <m:sSub>
                                          <m:sSubPr>
                                            <m:ctrlPr>
                                              <a:rPr lang="en-US" sz="1400" i="1" u="none" strike="noStrike">
                                                <a:solidFill>
                                                  <a:sysClr val="windowText" lastClr="000000"/>
                                                </a:solidFill>
                                                <a:effectLst/>
                                                <a:latin typeface="Cambria Math" panose="02040503050406030204" pitchFamily="18" charset="0"/>
                                              </a:rPr>
                                            </m:ctrlPr>
                                          </m:sSubPr>
                                          <m:e>
                                            <m:r>
                                              <a:rPr lang="en-US" sz="1400" u="none" strike="noStrike">
                                                <a:solidFill>
                                                  <a:sysClr val="windowText" lastClr="000000"/>
                                                </a:solidFill>
                                                <a:effectLst/>
                                                <a:latin typeface="Cambria Math" panose="02040503050406030204" pitchFamily="18" charset="0"/>
                                              </a:rPr>
                                              <m:t>𝑦</m:t>
                                            </m:r>
                                          </m:e>
                                          <m:sub>
                                            <m:r>
                                              <a:rPr lang="en-US" sz="1400" u="none" strike="noStrike">
                                                <a:solidFill>
                                                  <a:sysClr val="windowText" lastClr="000000"/>
                                                </a:solidFill>
                                                <a:effectLst/>
                                                <a:latin typeface="Cambria Math" panose="02040503050406030204" pitchFamily="18" charset="0"/>
                                              </a:rPr>
                                              <m:t>𝑖</m:t>
                                            </m:r>
                                          </m:sub>
                                        </m:sSub>
                                        <m:r>
                                          <a:rPr lang="en-US" sz="1400" u="none" strike="noStrike">
                                            <a:solidFill>
                                              <a:sysClr val="windowText" lastClr="000000"/>
                                            </a:solidFill>
                                            <a:effectLst/>
                                            <a:latin typeface="Cambria Math" panose="02040503050406030204" pitchFamily="18" charset="0"/>
                                          </a:rPr>
                                          <m:t>−</m:t>
                                        </m:r>
                                        <m:sSub>
                                          <m:sSubPr>
                                            <m:ctrlPr>
                                              <a:rPr lang="en-US" sz="1400" i="1" u="none" strike="noStrike">
                                                <a:solidFill>
                                                  <a:sysClr val="windowText" lastClr="000000"/>
                                                </a:solidFill>
                                                <a:effectLst/>
                                                <a:latin typeface="Cambria Math" panose="02040503050406030204" pitchFamily="18" charset="0"/>
                                              </a:rPr>
                                            </m:ctrlPr>
                                          </m:sSubPr>
                                          <m:e>
                                            <m:acc>
                                              <m:accPr>
                                                <m:chr m:val="̂"/>
                                                <m:ctrlPr>
                                                  <a:rPr lang="en-US" sz="1400" i="1" u="none" strike="noStrike">
                                                    <a:solidFill>
                                                      <a:sysClr val="windowText" lastClr="000000"/>
                                                    </a:solidFill>
                                                    <a:effectLst/>
                                                    <a:latin typeface="Cambria Math" panose="02040503050406030204" pitchFamily="18" charset="0"/>
                                                  </a:rPr>
                                                </m:ctrlPr>
                                              </m:accPr>
                                              <m:e>
                                                <m:r>
                                                  <a:rPr lang="en-US" sz="1400" u="none" strike="noStrike">
                                                    <a:solidFill>
                                                      <a:sysClr val="windowText" lastClr="000000"/>
                                                    </a:solidFill>
                                                    <a:effectLst/>
                                                    <a:latin typeface="Cambria Math" panose="02040503050406030204" pitchFamily="18" charset="0"/>
                                                  </a:rPr>
                                                  <m:t>𝑦</m:t>
                                                </m:r>
                                              </m:e>
                                            </m:acc>
                                          </m:e>
                                          <m:sub>
                                            <m:r>
                                              <a:rPr lang="en-US" sz="1400" u="none" strike="noStrike">
                                                <a:solidFill>
                                                  <a:sysClr val="windowText" lastClr="000000"/>
                                                </a:solidFill>
                                                <a:effectLst/>
                                                <a:latin typeface="Cambria Math" panose="02040503050406030204" pitchFamily="18" charset="0"/>
                                              </a:rPr>
                                              <m:t>𝑖</m:t>
                                            </m:r>
                                          </m:sub>
                                        </m:sSub>
                                        <m:r>
                                          <a:rPr lang="en-US" sz="1400" u="none" strike="noStrike">
                                            <a:solidFill>
                                              <a:sysClr val="windowText" lastClr="000000"/>
                                            </a:solidFill>
                                            <a:effectLst/>
                                            <a:latin typeface="Cambria Math" panose="02040503050406030204" pitchFamily="18" charset="0"/>
                                          </a:rPr>
                                          <m:t>)</m:t>
                                        </m:r>
                                      </m:e>
                                      <m:sup>
                                        <m:r>
                                          <a:rPr lang="en-US" sz="1400" u="none" strike="noStrike">
                                            <a:solidFill>
                                              <a:sysClr val="windowText" lastClr="000000"/>
                                            </a:solidFill>
                                            <a:effectLst/>
                                            <a:latin typeface="Cambria Math" panose="02040503050406030204" pitchFamily="18" charset="0"/>
                                          </a:rPr>
                                          <m:t>2</m:t>
                                        </m:r>
                                      </m:sup>
                                    </m:sSup>
                                  </m:e>
                                </m:nary>
                                <m:r>
                                  <a:rPr lang="en-US" sz="1400" u="none" strike="noStrike">
                                    <a:solidFill>
                                      <a:sysClr val="windowText" lastClr="000000"/>
                                    </a:solidFill>
                                    <a:effectLst/>
                                    <a:latin typeface="Cambria Math" panose="02040503050406030204" pitchFamily="18" charset="0"/>
                                  </a:rPr>
                                  <m:t>+ </m:t>
                                </m:r>
                                <m:r>
                                  <a:rPr lang="en-US" sz="1400" u="none" strike="noStrike">
                                    <a:solidFill>
                                      <a:sysClr val="windowText" lastClr="000000"/>
                                    </a:solidFill>
                                    <a:effectLst/>
                                    <a:latin typeface="Cambria Math" panose="02040503050406030204" pitchFamily="18" charset="0"/>
                                  </a:rPr>
                                  <m:t>𝜆</m:t>
                                </m:r>
                                <m:nary>
                                  <m:naryPr>
                                    <m:chr m:val="∑"/>
                                    <m:limLoc m:val="undOvr"/>
                                    <m:subHide m:val="on"/>
                                    <m:supHide m:val="on"/>
                                    <m:ctrlPr>
                                      <a:rPr lang="en-US" sz="1400" i="1" u="none" strike="noStrike">
                                        <a:solidFill>
                                          <a:sysClr val="windowText" lastClr="000000"/>
                                        </a:solidFill>
                                        <a:effectLst/>
                                        <a:latin typeface="Cambria Math" panose="02040503050406030204" pitchFamily="18" charset="0"/>
                                      </a:rPr>
                                    </m:ctrlPr>
                                  </m:naryPr>
                                  <m:sub/>
                                  <m:sup/>
                                  <m:e>
                                    <m:sSub>
                                      <m:sSubPr>
                                        <m:ctrlPr>
                                          <a:rPr lang="en-US" sz="1400" i="1" u="none" strike="noStrike">
                                            <a:solidFill>
                                              <a:sysClr val="windowText" lastClr="000000"/>
                                            </a:solidFill>
                                            <a:effectLst/>
                                            <a:latin typeface="Cambria Math" panose="02040503050406030204" pitchFamily="18" charset="0"/>
                                          </a:rPr>
                                        </m:ctrlPr>
                                      </m:sSubPr>
                                      <m:e>
                                        <m:r>
                                          <a:rPr lang="en-US" sz="1400" u="none" strike="noStrike">
                                            <a:solidFill>
                                              <a:sysClr val="windowText" lastClr="000000"/>
                                            </a:solidFill>
                                            <a:effectLst/>
                                            <a:latin typeface="Cambria Math" panose="02040503050406030204" pitchFamily="18" charset="0"/>
                                          </a:rPr>
                                          <m:t>|</m:t>
                                        </m:r>
                                        <m:r>
                                          <a:rPr lang="en-US" sz="1400" u="none" strike="noStrike">
                                            <a:solidFill>
                                              <a:sysClr val="windowText" lastClr="000000"/>
                                            </a:solidFill>
                                            <a:effectLst/>
                                            <a:latin typeface="Cambria Math" panose="02040503050406030204" pitchFamily="18" charset="0"/>
                                          </a:rPr>
                                          <m:t>𝛽</m:t>
                                        </m:r>
                                      </m:e>
                                      <m:sub>
                                        <m:r>
                                          <a:rPr lang="en-US" sz="1400" u="none" strike="noStrike">
                                            <a:solidFill>
                                              <a:sysClr val="windowText" lastClr="000000"/>
                                            </a:solidFill>
                                            <a:effectLst/>
                                            <a:latin typeface="Cambria Math" panose="02040503050406030204" pitchFamily="18" charset="0"/>
                                          </a:rPr>
                                          <m:t>𝑗</m:t>
                                        </m:r>
                                      </m:sub>
                                    </m:sSub>
                                    <m:r>
                                      <a:rPr lang="en-US" sz="1400" u="none" strike="noStrike">
                                        <a:solidFill>
                                          <a:sysClr val="windowText" lastClr="000000"/>
                                        </a:solidFill>
                                        <a:effectLst/>
                                        <a:latin typeface="Cambria Math" panose="02040503050406030204" pitchFamily="18" charset="0"/>
                                      </a:rPr>
                                      <m:t>|</m:t>
                                    </m:r>
                                  </m:e>
                                </m:nary>
                              </m:oMath>
                            </m:oMathPara>
                          </a14:m>
                          <a:endParaRPr lang="en-US" sz="1400" i="1" u="sng"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2642793"/>
                      </a:ext>
                    </a:extLst>
                  </a:tr>
                </a:tbl>
              </a:graphicData>
            </a:graphic>
          </p:graphicFrame>
        </mc:Choice>
        <mc:Fallback>
          <p:graphicFrame>
            <p:nvGraphicFramePr>
              <p:cNvPr id="9" name="Table 8"/>
              <p:cNvGraphicFramePr>
                <a:graphicFrameLocks noGrp="1"/>
              </p:cNvGraphicFramePr>
              <p:nvPr>
                <p:extLst>
                  <p:ext uri="{D42A27DB-BD31-4B8C-83A1-F6EECF244321}">
                    <p14:modId xmlns:p14="http://schemas.microsoft.com/office/powerpoint/2010/main" val="1899575941"/>
                  </p:ext>
                </p:extLst>
              </p:nvPr>
            </p:nvGraphicFramePr>
            <p:xfrm>
              <a:off x="411792" y="944249"/>
              <a:ext cx="4849737" cy="1033399"/>
            </p:xfrm>
            <a:graphic>
              <a:graphicData uri="http://schemas.openxmlformats.org/drawingml/2006/table">
                <a:tbl>
                  <a:tblPr firstRow="1" firstCol="1" bandRow="1">
                    <a:tableStyleId>{5C22544A-7EE6-4342-B048-85BDC9FD1C3A}</a:tableStyleId>
                  </a:tblPr>
                  <a:tblGrid>
                    <a:gridCol w="2405549">
                      <a:extLst>
                        <a:ext uri="{9D8B030D-6E8A-4147-A177-3AD203B41FA5}">
                          <a16:colId xmlns:a16="http://schemas.microsoft.com/office/drawing/2014/main" val="504569302"/>
                        </a:ext>
                      </a:extLst>
                    </a:gridCol>
                    <a:gridCol w="2444188">
                      <a:extLst>
                        <a:ext uri="{9D8B030D-6E8A-4147-A177-3AD203B41FA5}">
                          <a16:colId xmlns:a16="http://schemas.microsoft.com/office/drawing/2014/main" val="452000152"/>
                        </a:ext>
                      </a:extLst>
                    </a:gridCol>
                  </a:tblGrid>
                  <a:tr h="1033399">
                    <a:tc>
                      <a:txBody>
                        <a:bodyPr/>
                        <a:lstStyle/>
                        <a:p>
                          <a:pPr marL="0" marR="0" algn="ctr">
                            <a:lnSpc>
                              <a:spcPct val="200000"/>
                            </a:lnSpc>
                            <a:spcBef>
                              <a:spcPts val="0"/>
                            </a:spcBef>
                            <a:spcAft>
                              <a:spcPts val="0"/>
                            </a:spcAft>
                            <a:tabLst>
                              <a:tab pos="228600" algn="l"/>
                              <a:tab pos="457200" algn="l"/>
                            </a:tabLst>
                          </a:pPr>
                          <a:r>
                            <a:rPr lang="en-US" sz="1400" b="0" u="none" strike="noStrike" dirty="0">
                              <a:solidFill>
                                <a:sysClr val="windowText" lastClr="000000"/>
                              </a:solidFill>
                              <a:effectLst/>
                              <a:latin typeface="Times New Roman" panose="02020603050405020304" pitchFamily="18" charset="0"/>
                              <a:cs typeface="Times New Roman" panose="02020603050405020304" pitchFamily="18" charset="0"/>
                            </a:rPr>
                            <a:t>Least absolute shrinkage operator (LASSO)</a:t>
                          </a:r>
                          <a:endParaRPr lang="en-US" sz="1400" b="0" i="1" u="sng"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55310" marR="55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6"/>
                          <a:stretch>
                            <a:fillRect l="-98507" t="-585" r="-498" b="-1170"/>
                          </a:stretch>
                        </a:blipFill>
                      </a:tcPr>
                    </a:tc>
                    <a:extLst>
                      <a:ext uri="{0D108BD9-81ED-4DB2-BD59-A6C34878D82A}">
                        <a16:rowId xmlns:a16="http://schemas.microsoft.com/office/drawing/2014/main" val="2132642793"/>
                      </a:ext>
                    </a:extLst>
                  </a:tr>
                </a:tbl>
              </a:graphicData>
            </a:graphic>
          </p:graphicFrame>
        </mc:Fallback>
      </mc:AlternateContent>
      <mc:AlternateContent xmlns:mc="http://schemas.openxmlformats.org/markup-compatibility/2006">
        <mc:Choice xmlns:a14="http://schemas.microsoft.com/office/drawing/2010/main" Requires="a14">
          <p:sp>
            <p:nvSpPr>
              <p:cNvPr id="10" name="TextBox 9"/>
              <p:cNvSpPr txBox="1"/>
              <p:nvPr/>
            </p:nvSpPr>
            <p:spPr>
              <a:xfrm>
                <a:off x="6169505" y="1260772"/>
                <a:ext cx="2878667" cy="430887"/>
              </a:xfrm>
              <a:prstGeom prst="rect">
                <a:avLst/>
              </a:prstGeom>
              <a:noFill/>
            </p:spPr>
            <p:txBody>
              <a:bodyPr wrap="square" lIns="0" tIns="0" rIns="0" bIns="0" rtlCol="0">
                <a:spAutoFit/>
              </a:bodyPr>
              <a:lstStyle/>
              <a:p>
                <a:pPr/>
                <a:r>
                  <a:rPr lang="el-GR" sz="2800" b="0" dirty="0"/>
                  <a:t>β</a:t>
                </a:r>
                <a14:m>
                  <m:oMath xmlns:m="http://schemas.openxmlformats.org/officeDocument/2006/math">
                    <m:r>
                      <a:rPr lang="en-US" sz="2800" b="0" i="1" smtClean="0">
                        <a:latin typeface="Cambria Math" panose="02040503050406030204" pitchFamily="18" charset="0"/>
                      </a:rPr>
                      <m:t>= </m:t>
                    </m:r>
                    <m:sSup>
                      <m:sSupPr>
                        <m:ctrlPr>
                          <a:rPr lang="en-US" sz="2800" b="0" i="1" smtClean="0">
                            <a:solidFill>
                              <a:srgbClr val="B20538"/>
                            </a:solidFill>
                            <a:latin typeface="Cambria Math" panose="02040503050406030204" pitchFamily="18" charset="0"/>
                          </a:rPr>
                        </m:ctrlPr>
                      </m:sSupPr>
                      <m:e>
                        <m:r>
                          <a:rPr lang="en-US" sz="2800" b="0" i="1" smtClean="0">
                            <a:solidFill>
                              <a:srgbClr val="B20538"/>
                            </a:solidFill>
                            <a:latin typeface="Cambria Math" panose="02040503050406030204" pitchFamily="18" charset="0"/>
                          </a:rPr>
                          <m:t>(</m:t>
                        </m:r>
                        <m:sSup>
                          <m:sSupPr>
                            <m:ctrlPr>
                              <a:rPr lang="en-US" sz="2800" i="1">
                                <a:solidFill>
                                  <a:srgbClr val="B20538"/>
                                </a:solidFill>
                                <a:latin typeface="Cambria Math" panose="02040503050406030204" pitchFamily="18" charset="0"/>
                              </a:rPr>
                            </m:ctrlPr>
                          </m:sSupPr>
                          <m:e>
                            <m:r>
                              <a:rPr lang="en-US" sz="2800" i="1">
                                <a:solidFill>
                                  <a:srgbClr val="B20538"/>
                                </a:solidFill>
                                <a:latin typeface="Cambria Math" panose="02040503050406030204" pitchFamily="18" charset="0"/>
                              </a:rPr>
                              <m:t>𝑋</m:t>
                            </m:r>
                          </m:e>
                          <m:sup>
                            <m:r>
                              <a:rPr lang="en-US" sz="2800" i="1">
                                <a:solidFill>
                                  <a:srgbClr val="B20538"/>
                                </a:solidFill>
                                <a:latin typeface="Cambria Math" panose="02040503050406030204" pitchFamily="18" charset="0"/>
                              </a:rPr>
                              <m:t>𝑇</m:t>
                            </m:r>
                          </m:sup>
                        </m:sSup>
                        <m:r>
                          <a:rPr lang="en-US" sz="2800" b="0" i="1" smtClean="0">
                            <a:solidFill>
                              <a:srgbClr val="B20538"/>
                            </a:solidFill>
                            <a:latin typeface="Cambria Math" panose="02040503050406030204" pitchFamily="18" charset="0"/>
                          </a:rPr>
                          <m:t>𝑋</m:t>
                        </m:r>
                        <m:r>
                          <a:rPr lang="en-US" sz="2800" b="0" i="1" smtClean="0">
                            <a:solidFill>
                              <a:srgbClr val="B20538"/>
                            </a:solidFill>
                            <a:latin typeface="Cambria Math" panose="02040503050406030204" pitchFamily="18" charset="0"/>
                          </a:rPr>
                          <m:t>)</m:t>
                        </m:r>
                      </m:e>
                      <m:sup>
                        <m:r>
                          <a:rPr lang="en-US" sz="2800" b="0" i="1" smtClean="0">
                            <a:solidFill>
                              <a:srgbClr val="B20538"/>
                            </a:solidFill>
                            <a:latin typeface="Cambria Math" panose="02040503050406030204" pitchFamily="18" charset="0"/>
                          </a:rPr>
                          <m:t>−1</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𝑌</m:t>
                    </m:r>
                  </m:oMath>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6169505" y="1260772"/>
                <a:ext cx="2878667" cy="430887"/>
              </a:xfrm>
              <a:prstGeom prst="rect">
                <a:avLst/>
              </a:prstGeom>
              <a:blipFill>
                <a:blip r:embed="rId7"/>
                <a:stretch>
                  <a:fillRect l="-7415" t="-23944" b="-49296"/>
                </a:stretch>
              </a:blipFill>
            </p:spPr>
            <p:txBody>
              <a:bodyPr/>
              <a:lstStyle/>
              <a:p>
                <a:r>
                  <a:rPr lang="en-US">
                    <a:noFill/>
                  </a:rPr>
                  <a:t> </a:t>
                </a:r>
              </a:p>
            </p:txBody>
          </p:sp>
        </mc:Fallback>
      </mc:AlternateContent>
      <p:sp>
        <p:nvSpPr>
          <p:cNvPr id="2" name="TextBox 1"/>
          <p:cNvSpPr txBox="1"/>
          <p:nvPr/>
        </p:nvSpPr>
        <p:spPr>
          <a:xfrm>
            <a:off x="3509319" y="2059688"/>
            <a:ext cx="4099520" cy="401007"/>
          </a:xfrm>
          <a:prstGeom prst="rect">
            <a:avLst/>
          </a:prstGeom>
          <a:noFill/>
        </p:spPr>
        <p:txBody>
          <a:bodyPr wrap="none" rtlCol="0">
            <a:spAutoFit/>
          </a:bodyPr>
          <a:lstStyle/>
          <a:p>
            <a:r>
              <a:rPr lang="en-US" b="1" dirty="0"/>
              <a:t>No. of non negative beta coefficients</a:t>
            </a:r>
          </a:p>
        </p:txBody>
      </p:sp>
    </p:spTree>
    <p:extLst>
      <p:ext uri="{BB962C8B-B14F-4D97-AF65-F5344CB8AC3E}">
        <p14:creationId xmlns:p14="http://schemas.microsoft.com/office/powerpoint/2010/main" val="13759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dirty="0">
                <a:solidFill>
                  <a:schemeClr val="bg1"/>
                </a:solidFill>
                <a:latin typeface="Futura T Light"/>
              </a:rPr>
              <a:t>LASSO</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20</a:t>
            </a:fld>
            <a:endParaRPr lang="en-US" sz="1600"/>
          </a:p>
        </p:txBody>
      </p:sp>
      <p:pic>
        <p:nvPicPr>
          <p:cNvPr id="2" name="Picture 1"/>
          <p:cNvPicPr>
            <a:picLocks noChangeAspect="1"/>
          </p:cNvPicPr>
          <p:nvPr/>
        </p:nvPicPr>
        <p:blipFill rotWithShape="1">
          <a:blip r:embed="rId3"/>
          <a:srcRect l="2555" b="6782"/>
          <a:stretch/>
        </p:blipFill>
        <p:spPr>
          <a:xfrm>
            <a:off x="675960" y="1587548"/>
            <a:ext cx="9042392" cy="4666817"/>
          </a:xfrm>
          <a:prstGeom prst="rect">
            <a:avLst/>
          </a:prstGeom>
        </p:spPr>
      </p:pic>
      <p:sp>
        <p:nvSpPr>
          <p:cNvPr id="9" name="TextBox 8"/>
          <p:cNvSpPr txBox="1"/>
          <p:nvPr/>
        </p:nvSpPr>
        <p:spPr>
          <a:xfrm>
            <a:off x="4659281" y="6287806"/>
            <a:ext cx="838691" cy="401007"/>
          </a:xfrm>
          <a:prstGeom prst="rect">
            <a:avLst/>
          </a:prstGeom>
          <a:noFill/>
        </p:spPr>
        <p:txBody>
          <a:bodyPr wrap="none" rtlCol="0">
            <a:spAutoFit/>
          </a:bodyPr>
          <a:lstStyle/>
          <a:p>
            <a:r>
              <a:rPr lang="en-US" b="1" dirty="0"/>
              <a:t>Log(</a:t>
            </a:r>
            <a:r>
              <a:rPr lang="el-GR" b="1" dirty="0"/>
              <a:t>λ</a:t>
            </a:r>
            <a:r>
              <a:rPr lang="en-US" b="1" dirty="0"/>
              <a:t>)</a:t>
            </a:r>
          </a:p>
        </p:txBody>
      </p:sp>
      <p:sp>
        <p:nvSpPr>
          <p:cNvPr id="10" name="TextBox 9"/>
          <p:cNvSpPr txBox="1"/>
          <p:nvPr/>
        </p:nvSpPr>
        <p:spPr>
          <a:xfrm rot="16200000">
            <a:off x="-222298" y="3720453"/>
            <a:ext cx="1395510" cy="401007"/>
          </a:xfrm>
          <a:prstGeom prst="rect">
            <a:avLst/>
          </a:prstGeom>
          <a:noFill/>
        </p:spPr>
        <p:txBody>
          <a:bodyPr wrap="none" rtlCol="0">
            <a:spAutoFit/>
          </a:bodyPr>
          <a:lstStyle/>
          <a:p>
            <a:r>
              <a:rPr lang="en-US" b="1" dirty="0"/>
              <a:t>Co efficient</a:t>
            </a:r>
          </a:p>
        </p:txBody>
      </p:sp>
      <p:sp>
        <p:nvSpPr>
          <p:cNvPr id="8" name="TextBox 7"/>
          <p:cNvSpPr txBox="1"/>
          <p:nvPr/>
        </p:nvSpPr>
        <p:spPr>
          <a:xfrm>
            <a:off x="3489028" y="1186541"/>
            <a:ext cx="3416256" cy="401007"/>
          </a:xfrm>
          <a:prstGeom prst="rect">
            <a:avLst/>
          </a:prstGeom>
          <a:noFill/>
        </p:spPr>
        <p:txBody>
          <a:bodyPr wrap="none" rtlCol="0">
            <a:spAutoFit/>
          </a:bodyPr>
          <a:lstStyle/>
          <a:p>
            <a:r>
              <a:rPr lang="en-US" b="1" dirty="0"/>
              <a:t>No. of non negative predictors</a:t>
            </a:r>
          </a:p>
        </p:txBody>
      </p:sp>
    </p:spTree>
    <p:extLst>
      <p:ext uri="{BB962C8B-B14F-4D97-AF65-F5344CB8AC3E}">
        <p14:creationId xmlns:p14="http://schemas.microsoft.com/office/powerpoint/2010/main" val="3238333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93306" y="6164707"/>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0"/>
            <a:ext cx="10058400" cy="753035"/>
          </a:xfrm>
          <a:solidFill>
            <a:srgbClr val="B20538"/>
          </a:solidFill>
        </p:spPr>
        <p:txBody>
          <a:bodyPr>
            <a:normAutofit/>
          </a:bodyPr>
          <a:lstStyle/>
          <a:p>
            <a:pPr marL="393700" algn="l"/>
            <a:r>
              <a:rPr lang="en-US" sz="3200" dirty="0">
                <a:solidFill>
                  <a:schemeClr val="bg1"/>
                </a:solidFill>
                <a:latin typeface="Futura T Light"/>
              </a:rPr>
              <a:t>Outline</a:t>
            </a:r>
          </a:p>
        </p:txBody>
      </p:sp>
      <p:sp>
        <p:nvSpPr>
          <p:cNvPr id="45" name="Content Placeholder 44"/>
          <p:cNvSpPr>
            <a:spLocks noGrp="1"/>
          </p:cNvSpPr>
          <p:nvPr>
            <p:ph idx="1"/>
          </p:nvPr>
        </p:nvSpPr>
        <p:spPr>
          <a:xfrm>
            <a:off x="816453" y="1082497"/>
            <a:ext cx="6405715" cy="4752747"/>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Problem understanding</a:t>
            </a:r>
          </a:p>
          <a:p>
            <a:r>
              <a:rPr lang="en-US" sz="2400" dirty="0">
                <a:latin typeface="Times New Roman" panose="02020603050405020304" pitchFamily="18" charset="0"/>
                <a:cs typeface="Times New Roman" panose="02020603050405020304" pitchFamily="18" charset="0"/>
              </a:rPr>
              <a:t>Earlier data analytical models for predicting RF</a:t>
            </a:r>
          </a:p>
          <a:p>
            <a:r>
              <a:rPr lang="en-US" sz="2400" dirty="0">
                <a:latin typeface="Times New Roman" panose="02020603050405020304" pitchFamily="18" charset="0"/>
                <a:cs typeface="Times New Roman" panose="02020603050405020304" pitchFamily="18" charset="0"/>
              </a:rPr>
              <a:t>Data understanding</a:t>
            </a:r>
          </a:p>
          <a:p>
            <a:r>
              <a:rPr lang="en-US" sz="2400" dirty="0">
                <a:latin typeface="Times New Roman" panose="02020603050405020304" pitchFamily="18" charset="0"/>
                <a:cs typeface="Times New Roman" panose="02020603050405020304" pitchFamily="18" charset="0"/>
              </a:rPr>
              <a:t>Data Preparation/ Feature Engineering</a:t>
            </a:r>
          </a:p>
          <a:p>
            <a:r>
              <a:rPr lang="en-US" sz="2400" dirty="0">
                <a:latin typeface="Times New Roman" panose="02020603050405020304" pitchFamily="18" charset="0"/>
                <a:cs typeface="Times New Roman" panose="02020603050405020304" pitchFamily="18" charset="0"/>
              </a:rPr>
              <a:t>Modeling</a:t>
            </a:r>
          </a:p>
          <a:p>
            <a:pPr lvl="1"/>
            <a:r>
              <a:rPr lang="en-US" sz="1800" dirty="0">
                <a:latin typeface="Times New Roman" panose="02020603050405020304" pitchFamily="18" charset="0"/>
                <a:cs typeface="Times New Roman" panose="02020603050405020304" pitchFamily="18" charset="0"/>
              </a:rPr>
              <a:t>Multiple Linear Regression</a:t>
            </a:r>
          </a:p>
          <a:p>
            <a:pPr lvl="1"/>
            <a:r>
              <a:rPr lang="en-US" sz="1800" dirty="0">
                <a:latin typeface="Times New Roman" panose="02020603050405020304" pitchFamily="18" charset="0"/>
                <a:cs typeface="Times New Roman" panose="02020603050405020304" pitchFamily="18" charset="0"/>
              </a:rPr>
              <a:t>k Nearest Neighbors</a:t>
            </a:r>
          </a:p>
          <a:p>
            <a:pPr lvl="1"/>
            <a:r>
              <a:rPr lang="en-US" sz="1800" dirty="0">
                <a:latin typeface="Times New Roman" panose="02020603050405020304" pitchFamily="18" charset="0"/>
                <a:cs typeface="Times New Roman" panose="02020603050405020304" pitchFamily="18" charset="0"/>
              </a:rPr>
              <a:t>Regression Trees</a:t>
            </a:r>
          </a:p>
          <a:p>
            <a:pPr lvl="1"/>
            <a:r>
              <a:rPr lang="en-US" sz="1800" dirty="0">
                <a:latin typeface="Times New Roman" panose="02020603050405020304" pitchFamily="18" charset="0"/>
                <a:cs typeface="Times New Roman" panose="02020603050405020304" pitchFamily="18" charset="0"/>
              </a:rPr>
              <a:t>Random Forest</a:t>
            </a:r>
          </a:p>
          <a:p>
            <a:pPr lvl="1"/>
            <a:r>
              <a:rPr lang="en-US" sz="1800" dirty="0">
                <a:latin typeface="Times New Roman" panose="02020603050405020304" pitchFamily="18" charset="0"/>
                <a:cs typeface="Times New Roman" panose="02020603050405020304" pitchFamily="18" charset="0"/>
              </a:rPr>
              <a:t>Artificial Neural Network</a:t>
            </a:r>
          </a:p>
          <a:p>
            <a:pPr lvl="1"/>
            <a:r>
              <a:rPr lang="en-US" sz="1800" dirty="0">
                <a:latin typeface="Times New Roman" panose="02020603050405020304" pitchFamily="18" charset="0"/>
                <a:cs typeface="Times New Roman" panose="02020603050405020304" pitchFamily="18" charset="0"/>
              </a:rPr>
              <a:t>Ensemble model</a:t>
            </a:r>
          </a:p>
          <a:p>
            <a:r>
              <a:rPr lang="en-US" sz="2400" dirty="0">
                <a:latin typeface="Times New Roman" panose="02020603050405020304" pitchFamily="18" charset="0"/>
                <a:cs typeface="Times New Roman" panose="02020603050405020304" pitchFamily="18" charset="0"/>
              </a:rPr>
              <a:t>Sensitivity Analysis</a:t>
            </a:r>
          </a:p>
          <a:p>
            <a:r>
              <a:rPr lang="en-US" sz="2400" dirty="0">
                <a:latin typeface="Times New Roman" panose="02020603050405020304" pitchFamily="18" charset="0"/>
                <a:cs typeface="Times New Roman" panose="02020603050405020304" pitchFamily="18" charset="0"/>
              </a:rPr>
              <a:t>Recommendations for future work</a:t>
            </a:r>
          </a:p>
          <a:p>
            <a:r>
              <a:rPr lang="en-US" sz="2400" dirty="0">
                <a:latin typeface="Times New Roman" panose="02020603050405020304" pitchFamily="18" charset="0"/>
                <a:cs typeface="Times New Roman" panose="02020603050405020304" pitchFamily="18" charset="0"/>
              </a:rPr>
              <a:t>Conclusions</a:t>
            </a:r>
          </a:p>
          <a:p>
            <a:endParaRPr lang="en-US" sz="2400" dirty="0">
              <a:latin typeface="Times New Roman" panose="02020603050405020304" pitchFamily="18" charset="0"/>
              <a:cs typeface="Times New Roman" panose="02020603050405020304" pitchFamily="18" charset="0"/>
            </a:endParaRPr>
          </a:p>
          <a:p>
            <a:endParaRPr lang="en-US" sz="2400" dirty="0">
              <a:latin typeface="Garamond"/>
            </a:endParaRPr>
          </a:p>
          <a:p>
            <a:pPr marL="0" indent="0">
              <a:buNone/>
            </a:pPr>
            <a:endParaRPr lang="en-US" sz="2400" dirty="0">
              <a:latin typeface="Garamond"/>
            </a:endParaRP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3</a:t>
            </a:fld>
            <a:endParaRPr lang="en-US"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92887"/>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dirty="0">
                <a:solidFill>
                  <a:schemeClr val="bg1"/>
                </a:solidFill>
                <a:latin typeface="Futura T Light"/>
              </a:rPr>
              <a:t>LASSO</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21</a:t>
            </a:fld>
            <a:endParaRPr lang="en-US" sz="1600"/>
          </a:p>
        </p:txBody>
      </p:sp>
      <p:pic>
        <p:nvPicPr>
          <p:cNvPr id="14" name="Picture 13"/>
          <p:cNvPicPr/>
          <p:nvPr/>
        </p:nvPicPr>
        <p:blipFill>
          <a:blip r:embed="rId5"/>
          <a:stretch>
            <a:fillRect/>
          </a:stretch>
        </p:blipFill>
        <p:spPr>
          <a:xfrm>
            <a:off x="691799" y="883685"/>
            <a:ext cx="3957203" cy="2841291"/>
          </a:xfrm>
          <a:prstGeom prst="rect">
            <a:avLst/>
          </a:prstGeom>
        </p:spPr>
      </p:pic>
      <p:pic>
        <p:nvPicPr>
          <p:cNvPr id="15" name="Picture 14"/>
          <p:cNvPicPr/>
          <p:nvPr/>
        </p:nvPicPr>
        <p:blipFill>
          <a:blip r:embed="rId6"/>
          <a:stretch>
            <a:fillRect/>
          </a:stretch>
        </p:blipFill>
        <p:spPr>
          <a:xfrm>
            <a:off x="4870383" y="739305"/>
            <a:ext cx="4437245" cy="3130050"/>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533039184"/>
              </p:ext>
            </p:extLst>
          </p:nvPr>
        </p:nvGraphicFramePr>
        <p:xfrm>
          <a:off x="5154726" y="3911734"/>
          <a:ext cx="2658177" cy="3433608"/>
        </p:xfrm>
        <a:graphic>
          <a:graphicData uri="http://schemas.openxmlformats.org/drawingml/2006/table">
            <a:tbl>
              <a:tblPr firstRow="1" firstCol="1" bandRow="1">
                <a:tableStyleId>{5C22544A-7EE6-4342-B048-85BDC9FD1C3A}</a:tableStyleId>
              </a:tblPr>
              <a:tblGrid>
                <a:gridCol w="1993633">
                  <a:extLst>
                    <a:ext uri="{9D8B030D-6E8A-4147-A177-3AD203B41FA5}">
                      <a16:colId xmlns:a16="http://schemas.microsoft.com/office/drawing/2014/main" val="3963515007"/>
                    </a:ext>
                  </a:extLst>
                </a:gridCol>
                <a:gridCol w="664544">
                  <a:extLst>
                    <a:ext uri="{9D8B030D-6E8A-4147-A177-3AD203B41FA5}">
                      <a16:colId xmlns:a16="http://schemas.microsoft.com/office/drawing/2014/main" val="165702677"/>
                    </a:ext>
                  </a:extLst>
                </a:gridCol>
              </a:tblGrid>
              <a:tr h="286134">
                <a:tc>
                  <a:txBody>
                    <a:bodyPr/>
                    <a:lstStyle/>
                    <a:p>
                      <a:pPr marL="0" marR="0" algn="ctr">
                        <a:lnSpc>
                          <a:spcPct val="100000"/>
                        </a:lnSpc>
                        <a:spcBef>
                          <a:spcPts val="0"/>
                        </a:spcBef>
                        <a:spcAft>
                          <a:spcPts val="0"/>
                        </a:spcAft>
                      </a:pPr>
                      <a:r>
                        <a:rPr lang="en-US" sz="1100" dirty="0">
                          <a:effectLst/>
                        </a:rPr>
                        <a:t>Coefficient</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9525" marR="9525" marT="9525" marB="0" anchor="ctr">
                    <a:solidFill>
                      <a:srgbClr val="B20538"/>
                    </a:solidFill>
                  </a:tcPr>
                </a:tc>
                <a:tc>
                  <a:txBody>
                    <a:bodyPr/>
                    <a:lstStyle/>
                    <a:p>
                      <a:pPr marL="0" marR="0" algn="ctr">
                        <a:lnSpc>
                          <a:spcPct val="100000"/>
                        </a:lnSpc>
                        <a:spcBef>
                          <a:spcPts val="0"/>
                        </a:spcBef>
                        <a:spcAft>
                          <a:spcPts val="0"/>
                        </a:spcAft>
                      </a:pPr>
                      <a:r>
                        <a:rPr lang="en-US" sz="1100">
                          <a:effectLst/>
                        </a:rPr>
                        <a:t>Value</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9525" marR="9525" marT="9525" marB="0" anchor="ctr">
                    <a:solidFill>
                      <a:srgbClr val="B20538"/>
                    </a:solidFill>
                  </a:tcPr>
                </a:tc>
                <a:extLst>
                  <a:ext uri="{0D108BD9-81ED-4DB2-BD59-A6C34878D82A}">
                    <a16:rowId xmlns:a16="http://schemas.microsoft.com/office/drawing/2014/main" val="4090957405"/>
                  </a:ext>
                </a:extLst>
              </a:tr>
              <a:tr h="286134">
                <a:tc>
                  <a:txBody>
                    <a:bodyPr/>
                    <a:lstStyle/>
                    <a:p>
                      <a:pPr marL="0" marR="0" algn="ctr">
                        <a:lnSpc>
                          <a:spcPct val="100000"/>
                        </a:lnSpc>
                        <a:spcBef>
                          <a:spcPts val="0"/>
                        </a:spcBef>
                        <a:spcAft>
                          <a:spcPts val="0"/>
                        </a:spcAft>
                      </a:pPr>
                      <a:r>
                        <a:rPr lang="en-US" sz="1100" dirty="0">
                          <a:effectLst/>
                        </a:rPr>
                        <a:t>(Intercept)</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9525" marR="9525" marT="9525" marB="0" anchor="ctr">
                    <a:solidFill>
                      <a:srgbClr val="B20538"/>
                    </a:solidFill>
                  </a:tcPr>
                </a:tc>
                <a:tc>
                  <a:txBody>
                    <a:bodyPr/>
                    <a:lstStyle/>
                    <a:p>
                      <a:pPr marL="0" marR="0" algn="ctr">
                        <a:lnSpc>
                          <a:spcPct val="100000"/>
                        </a:lnSpc>
                        <a:spcBef>
                          <a:spcPts val="0"/>
                        </a:spcBef>
                        <a:spcAft>
                          <a:spcPts val="0"/>
                        </a:spcAft>
                      </a:pPr>
                      <a:r>
                        <a:rPr lang="en-US" sz="1100" dirty="0">
                          <a:solidFill>
                            <a:schemeClr val="bg1"/>
                          </a:solidFill>
                          <a:effectLst/>
                        </a:rPr>
                        <a:t>0.346</a:t>
                      </a:r>
                      <a:endParaRPr lang="en-US" sz="1200" dirty="0">
                        <a:solidFill>
                          <a:schemeClr val="bg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9525" marR="9525" marT="9525" marB="0" anchor="ctr">
                    <a:solidFill>
                      <a:srgbClr val="B20538"/>
                    </a:solidFill>
                  </a:tcPr>
                </a:tc>
                <a:extLst>
                  <a:ext uri="{0D108BD9-81ED-4DB2-BD59-A6C34878D82A}">
                    <a16:rowId xmlns:a16="http://schemas.microsoft.com/office/drawing/2014/main" val="2357747806"/>
                  </a:ext>
                </a:extLst>
              </a:tr>
              <a:tr h="286134">
                <a:tc>
                  <a:txBody>
                    <a:bodyPr/>
                    <a:lstStyle/>
                    <a:p>
                      <a:pPr marL="0" marR="0" algn="ctr">
                        <a:lnSpc>
                          <a:spcPct val="100000"/>
                        </a:lnSpc>
                        <a:spcBef>
                          <a:spcPts val="0"/>
                        </a:spcBef>
                        <a:spcAft>
                          <a:spcPts val="0"/>
                        </a:spcAft>
                      </a:pPr>
                      <a:r>
                        <a:rPr lang="en-US" sz="1100" dirty="0" err="1">
                          <a:effectLst/>
                        </a:rPr>
                        <a:t>Dev_factor</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9525" marR="9525" marT="9525" marB="0" anchor="ctr">
                    <a:solidFill>
                      <a:srgbClr val="B20538"/>
                    </a:solidFill>
                  </a:tcPr>
                </a:tc>
                <a:tc>
                  <a:txBody>
                    <a:bodyPr/>
                    <a:lstStyle/>
                    <a:p>
                      <a:pPr marL="0" marR="0" algn="ctr">
                        <a:lnSpc>
                          <a:spcPct val="100000"/>
                        </a:lnSpc>
                        <a:spcBef>
                          <a:spcPts val="0"/>
                        </a:spcBef>
                        <a:spcAft>
                          <a:spcPts val="0"/>
                        </a:spcAft>
                      </a:pPr>
                      <a:r>
                        <a:rPr lang="en-US" sz="1100" dirty="0">
                          <a:solidFill>
                            <a:schemeClr val="bg1"/>
                          </a:solidFill>
                          <a:effectLst/>
                        </a:rPr>
                        <a:t>0.071</a:t>
                      </a:r>
                      <a:endParaRPr lang="en-US" sz="1200" dirty="0">
                        <a:solidFill>
                          <a:schemeClr val="bg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9525" marR="9525" marT="9525" marB="0" anchor="ctr">
                    <a:solidFill>
                      <a:srgbClr val="B20538"/>
                    </a:solidFill>
                  </a:tcPr>
                </a:tc>
                <a:extLst>
                  <a:ext uri="{0D108BD9-81ED-4DB2-BD59-A6C34878D82A}">
                    <a16:rowId xmlns:a16="http://schemas.microsoft.com/office/drawing/2014/main" val="1130037982"/>
                  </a:ext>
                </a:extLst>
              </a:tr>
              <a:tr h="286134">
                <a:tc>
                  <a:txBody>
                    <a:bodyPr/>
                    <a:lstStyle/>
                    <a:p>
                      <a:pPr marL="0" marR="0" algn="ctr">
                        <a:lnSpc>
                          <a:spcPct val="100000"/>
                        </a:lnSpc>
                        <a:spcBef>
                          <a:spcPts val="0"/>
                        </a:spcBef>
                        <a:spcAft>
                          <a:spcPts val="0"/>
                        </a:spcAft>
                      </a:pPr>
                      <a:r>
                        <a:rPr lang="en-US" sz="1100" dirty="0">
                          <a:effectLst/>
                        </a:rPr>
                        <a:t>PLAY_TYPE.A1</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9525" marR="9525" marT="9525" marB="0" anchor="ctr">
                    <a:solidFill>
                      <a:srgbClr val="B20538"/>
                    </a:solidFill>
                  </a:tcPr>
                </a:tc>
                <a:tc>
                  <a:txBody>
                    <a:bodyPr/>
                    <a:lstStyle/>
                    <a:p>
                      <a:pPr marL="0" marR="0" algn="ctr">
                        <a:lnSpc>
                          <a:spcPct val="100000"/>
                        </a:lnSpc>
                        <a:spcBef>
                          <a:spcPts val="0"/>
                        </a:spcBef>
                        <a:spcAft>
                          <a:spcPts val="0"/>
                        </a:spcAft>
                      </a:pPr>
                      <a:r>
                        <a:rPr lang="en-US" sz="1100" dirty="0">
                          <a:solidFill>
                            <a:schemeClr val="bg1"/>
                          </a:solidFill>
                          <a:effectLst/>
                        </a:rPr>
                        <a:t>0.013</a:t>
                      </a:r>
                      <a:endParaRPr lang="en-US" sz="1200" dirty="0">
                        <a:solidFill>
                          <a:schemeClr val="bg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9525" marR="9525" marT="9525" marB="0" anchor="ctr">
                    <a:solidFill>
                      <a:srgbClr val="B20538"/>
                    </a:solidFill>
                  </a:tcPr>
                </a:tc>
                <a:extLst>
                  <a:ext uri="{0D108BD9-81ED-4DB2-BD59-A6C34878D82A}">
                    <a16:rowId xmlns:a16="http://schemas.microsoft.com/office/drawing/2014/main" val="3125538924"/>
                  </a:ext>
                </a:extLst>
              </a:tr>
              <a:tr h="286134">
                <a:tc>
                  <a:txBody>
                    <a:bodyPr/>
                    <a:lstStyle/>
                    <a:p>
                      <a:pPr marL="0" marR="0" algn="ctr">
                        <a:lnSpc>
                          <a:spcPct val="100000"/>
                        </a:lnSpc>
                        <a:spcBef>
                          <a:spcPts val="0"/>
                        </a:spcBef>
                        <a:spcAft>
                          <a:spcPts val="0"/>
                        </a:spcAft>
                      </a:pPr>
                      <a:r>
                        <a:rPr lang="en-US" sz="1100" dirty="0">
                          <a:effectLst/>
                        </a:rPr>
                        <a:t>FSTRU.C</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9525" marR="9525" marT="9525" marB="0" anchor="ctr">
                    <a:solidFill>
                      <a:srgbClr val="B20538"/>
                    </a:solidFill>
                  </a:tcPr>
                </a:tc>
                <a:tc>
                  <a:txBody>
                    <a:bodyPr/>
                    <a:lstStyle/>
                    <a:p>
                      <a:pPr marL="0" marR="0" algn="ctr">
                        <a:lnSpc>
                          <a:spcPct val="100000"/>
                        </a:lnSpc>
                        <a:spcBef>
                          <a:spcPts val="0"/>
                        </a:spcBef>
                        <a:spcAft>
                          <a:spcPts val="0"/>
                        </a:spcAft>
                      </a:pPr>
                      <a:r>
                        <a:rPr lang="en-US" sz="1100" dirty="0">
                          <a:solidFill>
                            <a:schemeClr val="bg1"/>
                          </a:solidFill>
                          <a:effectLst/>
                        </a:rPr>
                        <a:t>0.003</a:t>
                      </a:r>
                      <a:endParaRPr lang="en-US" sz="1200" dirty="0">
                        <a:solidFill>
                          <a:schemeClr val="bg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9525" marR="9525" marT="9525" marB="0" anchor="ctr">
                    <a:solidFill>
                      <a:srgbClr val="B20538"/>
                    </a:solidFill>
                  </a:tcPr>
                </a:tc>
                <a:extLst>
                  <a:ext uri="{0D108BD9-81ED-4DB2-BD59-A6C34878D82A}">
                    <a16:rowId xmlns:a16="http://schemas.microsoft.com/office/drawing/2014/main" val="201287610"/>
                  </a:ext>
                </a:extLst>
              </a:tr>
              <a:tr h="286134">
                <a:tc>
                  <a:txBody>
                    <a:bodyPr/>
                    <a:lstStyle/>
                    <a:p>
                      <a:pPr marL="0" marR="0" algn="ctr">
                        <a:lnSpc>
                          <a:spcPct val="100000"/>
                        </a:lnSpc>
                        <a:spcBef>
                          <a:spcPts val="0"/>
                        </a:spcBef>
                        <a:spcAft>
                          <a:spcPts val="0"/>
                        </a:spcAft>
                      </a:pPr>
                      <a:r>
                        <a:rPr lang="en-US" sz="1100" dirty="0">
                          <a:effectLst/>
                        </a:rPr>
                        <a:t>BHCOMP</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9525" marR="9525" marT="9525" marB="0" anchor="ctr">
                    <a:solidFill>
                      <a:srgbClr val="B20538"/>
                    </a:solidFill>
                  </a:tcPr>
                </a:tc>
                <a:tc>
                  <a:txBody>
                    <a:bodyPr/>
                    <a:lstStyle/>
                    <a:p>
                      <a:pPr marL="0" marR="0" algn="ctr">
                        <a:lnSpc>
                          <a:spcPct val="100000"/>
                        </a:lnSpc>
                        <a:spcBef>
                          <a:spcPts val="0"/>
                        </a:spcBef>
                        <a:spcAft>
                          <a:spcPts val="0"/>
                        </a:spcAft>
                      </a:pPr>
                      <a:r>
                        <a:rPr lang="en-US" sz="1100" dirty="0">
                          <a:solidFill>
                            <a:schemeClr val="bg1"/>
                          </a:solidFill>
                          <a:effectLst/>
                        </a:rPr>
                        <a:t>-0.002</a:t>
                      </a:r>
                      <a:endParaRPr lang="en-US" sz="1200" dirty="0">
                        <a:solidFill>
                          <a:schemeClr val="bg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9525" marR="9525" marT="9525" marB="0" anchor="ctr">
                    <a:solidFill>
                      <a:srgbClr val="B20538"/>
                    </a:solidFill>
                  </a:tcPr>
                </a:tc>
                <a:extLst>
                  <a:ext uri="{0D108BD9-81ED-4DB2-BD59-A6C34878D82A}">
                    <a16:rowId xmlns:a16="http://schemas.microsoft.com/office/drawing/2014/main" val="3804238081"/>
                  </a:ext>
                </a:extLst>
              </a:tr>
              <a:tr h="286134">
                <a:tc>
                  <a:txBody>
                    <a:bodyPr/>
                    <a:lstStyle/>
                    <a:p>
                      <a:pPr marL="0" marR="0" algn="ctr">
                        <a:lnSpc>
                          <a:spcPct val="100000"/>
                        </a:lnSpc>
                        <a:spcBef>
                          <a:spcPts val="0"/>
                        </a:spcBef>
                        <a:spcAft>
                          <a:spcPts val="0"/>
                        </a:spcAft>
                      </a:pPr>
                      <a:r>
                        <a:rPr lang="en-US" sz="1100" dirty="0" err="1">
                          <a:effectLst/>
                        </a:rPr>
                        <a:t>Hetro_factor</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9525" marR="9525" marT="9525" marB="0" anchor="ctr">
                    <a:solidFill>
                      <a:srgbClr val="B20538"/>
                    </a:solidFill>
                  </a:tcPr>
                </a:tc>
                <a:tc>
                  <a:txBody>
                    <a:bodyPr/>
                    <a:lstStyle/>
                    <a:p>
                      <a:pPr marL="0" marR="0" algn="ctr">
                        <a:lnSpc>
                          <a:spcPct val="100000"/>
                        </a:lnSpc>
                        <a:spcBef>
                          <a:spcPts val="0"/>
                        </a:spcBef>
                        <a:spcAft>
                          <a:spcPts val="0"/>
                        </a:spcAft>
                      </a:pPr>
                      <a:r>
                        <a:rPr lang="en-US" sz="1100" dirty="0">
                          <a:solidFill>
                            <a:schemeClr val="bg1"/>
                          </a:solidFill>
                          <a:effectLst/>
                        </a:rPr>
                        <a:t>-0.005</a:t>
                      </a:r>
                      <a:endParaRPr lang="en-US" sz="1200" dirty="0">
                        <a:solidFill>
                          <a:schemeClr val="bg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9525" marR="9525" marT="9525" marB="0" anchor="ctr">
                    <a:solidFill>
                      <a:srgbClr val="B20538"/>
                    </a:solidFill>
                  </a:tcPr>
                </a:tc>
                <a:extLst>
                  <a:ext uri="{0D108BD9-81ED-4DB2-BD59-A6C34878D82A}">
                    <a16:rowId xmlns:a16="http://schemas.microsoft.com/office/drawing/2014/main" val="3539253461"/>
                  </a:ext>
                </a:extLst>
              </a:tr>
              <a:tr h="286134">
                <a:tc>
                  <a:txBody>
                    <a:bodyPr/>
                    <a:lstStyle/>
                    <a:p>
                      <a:pPr marL="0" marR="0" algn="ctr">
                        <a:lnSpc>
                          <a:spcPct val="100000"/>
                        </a:lnSpc>
                        <a:spcBef>
                          <a:spcPts val="0"/>
                        </a:spcBef>
                        <a:spcAft>
                          <a:spcPts val="0"/>
                        </a:spcAft>
                      </a:pPr>
                      <a:r>
                        <a:rPr lang="en-US" sz="1100" dirty="0">
                          <a:effectLst/>
                        </a:rPr>
                        <a:t>DRIVE.COM</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9525" marR="9525" marT="9525" marB="0" anchor="ctr">
                    <a:solidFill>
                      <a:srgbClr val="B20538"/>
                    </a:solidFill>
                  </a:tcPr>
                </a:tc>
                <a:tc>
                  <a:txBody>
                    <a:bodyPr/>
                    <a:lstStyle/>
                    <a:p>
                      <a:pPr marL="0" marR="0" algn="ctr">
                        <a:lnSpc>
                          <a:spcPct val="100000"/>
                        </a:lnSpc>
                        <a:spcBef>
                          <a:spcPts val="0"/>
                        </a:spcBef>
                        <a:spcAft>
                          <a:spcPts val="0"/>
                        </a:spcAft>
                      </a:pPr>
                      <a:r>
                        <a:rPr lang="en-US" sz="1100" dirty="0">
                          <a:solidFill>
                            <a:schemeClr val="bg1"/>
                          </a:solidFill>
                          <a:effectLst/>
                        </a:rPr>
                        <a:t>-0.008</a:t>
                      </a:r>
                      <a:endParaRPr lang="en-US" sz="1200" dirty="0">
                        <a:solidFill>
                          <a:schemeClr val="bg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9525" marR="9525" marT="9525" marB="0" anchor="ctr">
                    <a:solidFill>
                      <a:srgbClr val="B20538"/>
                    </a:solidFill>
                  </a:tcPr>
                </a:tc>
                <a:extLst>
                  <a:ext uri="{0D108BD9-81ED-4DB2-BD59-A6C34878D82A}">
                    <a16:rowId xmlns:a16="http://schemas.microsoft.com/office/drawing/2014/main" val="690388365"/>
                  </a:ext>
                </a:extLst>
              </a:tr>
              <a:tr h="286134">
                <a:tc>
                  <a:txBody>
                    <a:bodyPr/>
                    <a:lstStyle/>
                    <a:p>
                      <a:pPr marL="0" marR="0" algn="ctr">
                        <a:lnSpc>
                          <a:spcPct val="100000"/>
                        </a:lnSpc>
                        <a:spcBef>
                          <a:spcPts val="0"/>
                        </a:spcBef>
                        <a:spcAft>
                          <a:spcPts val="0"/>
                        </a:spcAft>
                      </a:pPr>
                      <a:r>
                        <a:rPr lang="en-US" sz="1100" dirty="0" err="1">
                          <a:effectLst/>
                        </a:rPr>
                        <a:t>Nalpha</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9525" marR="9525" marT="9525" marB="0" anchor="ctr">
                    <a:solidFill>
                      <a:srgbClr val="B20538"/>
                    </a:solidFill>
                  </a:tcPr>
                </a:tc>
                <a:tc>
                  <a:txBody>
                    <a:bodyPr/>
                    <a:lstStyle/>
                    <a:p>
                      <a:pPr marL="0" marR="0" algn="ctr">
                        <a:lnSpc>
                          <a:spcPct val="100000"/>
                        </a:lnSpc>
                        <a:spcBef>
                          <a:spcPts val="0"/>
                        </a:spcBef>
                        <a:spcAft>
                          <a:spcPts val="0"/>
                        </a:spcAft>
                      </a:pPr>
                      <a:r>
                        <a:rPr lang="en-US" sz="1100" dirty="0">
                          <a:solidFill>
                            <a:schemeClr val="bg1"/>
                          </a:solidFill>
                          <a:effectLst/>
                        </a:rPr>
                        <a:t>-0.036</a:t>
                      </a:r>
                      <a:endParaRPr lang="en-US" sz="1200" dirty="0">
                        <a:solidFill>
                          <a:schemeClr val="bg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9525" marR="9525" marT="9525" marB="0" anchor="ctr">
                    <a:solidFill>
                      <a:srgbClr val="B20538"/>
                    </a:solidFill>
                  </a:tcPr>
                </a:tc>
                <a:extLst>
                  <a:ext uri="{0D108BD9-81ED-4DB2-BD59-A6C34878D82A}">
                    <a16:rowId xmlns:a16="http://schemas.microsoft.com/office/drawing/2014/main" val="4082162404"/>
                  </a:ext>
                </a:extLst>
              </a:tr>
              <a:tr h="286134">
                <a:tc>
                  <a:txBody>
                    <a:bodyPr/>
                    <a:lstStyle/>
                    <a:p>
                      <a:pPr marL="0" marR="0" algn="ctr">
                        <a:lnSpc>
                          <a:spcPct val="100000"/>
                        </a:lnSpc>
                        <a:spcBef>
                          <a:spcPts val="0"/>
                        </a:spcBef>
                        <a:spcAft>
                          <a:spcPts val="0"/>
                        </a:spcAft>
                      </a:pPr>
                      <a:r>
                        <a:rPr lang="en-US" sz="1100" dirty="0">
                          <a:effectLst/>
                        </a:rPr>
                        <a:t>Npc</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9525" marR="9525" marT="9525" marB="0" anchor="ctr">
                    <a:solidFill>
                      <a:srgbClr val="B20538"/>
                    </a:solidFill>
                  </a:tcPr>
                </a:tc>
                <a:tc>
                  <a:txBody>
                    <a:bodyPr/>
                    <a:lstStyle/>
                    <a:p>
                      <a:pPr marL="0" marR="0" algn="ctr">
                        <a:lnSpc>
                          <a:spcPct val="100000"/>
                        </a:lnSpc>
                        <a:spcBef>
                          <a:spcPts val="0"/>
                        </a:spcBef>
                        <a:spcAft>
                          <a:spcPts val="0"/>
                        </a:spcAft>
                      </a:pPr>
                      <a:r>
                        <a:rPr lang="en-US" sz="1100" dirty="0">
                          <a:solidFill>
                            <a:schemeClr val="bg1"/>
                          </a:solidFill>
                          <a:effectLst/>
                        </a:rPr>
                        <a:t>-0.041</a:t>
                      </a:r>
                      <a:endParaRPr lang="en-US" sz="1200" dirty="0">
                        <a:solidFill>
                          <a:schemeClr val="bg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9525" marR="9525" marT="9525" marB="0" anchor="ctr">
                    <a:solidFill>
                      <a:srgbClr val="B20538"/>
                    </a:solidFill>
                  </a:tcPr>
                </a:tc>
                <a:extLst>
                  <a:ext uri="{0D108BD9-81ED-4DB2-BD59-A6C34878D82A}">
                    <a16:rowId xmlns:a16="http://schemas.microsoft.com/office/drawing/2014/main" val="2203013542"/>
                  </a:ext>
                </a:extLst>
              </a:tr>
              <a:tr h="286134">
                <a:tc>
                  <a:txBody>
                    <a:bodyPr/>
                    <a:lstStyle/>
                    <a:p>
                      <a:pPr marL="0" marR="0" algn="ctr">
                        <a:lnSpc>
                          <a:spcPct val="100000"/>
                        </a:lnSpc>
                        <a:spcBef>
                          <a:spcPts val="0"/>
                        </a:spcBef>
                        <a:spcAft>
                          <a:spcPts val="0"/>
                        </a:spcAft>
                      </a:pPr>
                      <a:r>
                        <a:rPr lang="en-US" sz="1100">
                          <a:effectLst/>
                        </a:rPr>
                        <a:t>DRIVE.DEP</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9525" marR="9525" marT="9525" marB="0" anchor="ctr">
                    <a:solidFill>
                      <a:srgbClr val="B20538"/>
                    </a:solidFill>
                  </a:tcPr>
                </a:tc>
                <a:tc>
                  <a:txBody>
                    <a:bodyPr/>
                    <a:lstStyle/>
                    <a:p>
                      <a:pPr marL="0" marR="0" algn="ctr">
                        <a:lnSpc>
                          <a:spcPct val="100000"/>
                        </a:lnSpc>
                        <a:spcBef>
                          <a:spcPts val="0"/>
                        </a:spcBef>
                        <a:spcAft>
                          <a:spcPts val="0"/>
                        </a:spcAft>
                      </a:pPr>
                      <a:r>
                        <a:rPr lang="en-US" sz="1100" dirty="0">
                          <a:solidFill>
                            <a:schemeClr val="bg1"/>
                          </a:solidFill>
                          <a:effectLst/>
                        </a:rPr>
                        <a:t>-0.051</a:t>
                      </a:r>
                      <a:endParaRPr lang="en-US" sz="1200" dirty="0">
                        <a:solidFill>
                          <a:schemeClr val="bg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9525" marR="9525" marT="9525" marB="0" anchor="ctr">
                    <a:solidFill>
                      <a:srgbClr val="B20538"/>
                    </a:solidFill>
                  </a:tcPr>
                </a:tc>
                <a:extLst>
                  <a:ext uri="{0D108BD9-81ED-4DB2-BD59-A6C34878D82A}">
                    <a16:rowId xmlns:a16="http://schemas.microsoft.com/office/drawing/2014/main" val="2375515099"/>
                  </a:ext>
                </a:extLst>
              </a:tr>
              <a:tr h="286134">
                <a:tc>
                  <a:txBody>
                    <a:bodyPr/>
                    <a:lstStyle/>
                    <a:p>
                      <a:pPr marL="0" marR="0" algn="ctr">
                        <a:lnSpc>
                          <a:spcPct val="100000"/>
                        </a:lnSpc>
                        <a:spcBef>
                          <a:spcPts val="0"/>
                        </a:spcBef>
                        <a:spcAft>
                          <a:spcPts val="0"/>
                        </a:spcAft>
                      </a:pPr>
                      <a:r>
                        <a:rPr lang="en-US" sz="1100">
                          <a:effectLst/>
                        </a:rPr>
                        <a:t>Ng</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9525" marR="9525" marT="9525" marB="0" anchor="ctr">
                    <a:solidFill>
                      <a:srgbClr val="B20538"/>
                    </a:solidFill>
                  </a:tcPr>
                </a:tc>
                <a:tc>
                  <a:txBody>
                    <a:bodyPr/>
                    <a:lstStyle/>
                    <a:p>
                      <a:pPr marL="0" marR="0" algn="ctr">
                        <a:lnSpc>
                          <a:spcPct val="100000"/>
                        </a:lnSpc>
                        <a:spcBef>
                          <a:spcPts val="0"/>
                        </a:spcBef>
                        <a:spcAft>
                          <a:spcPts val="0"/>
                        </a:spcAft>
                      </a:pPr>
                      <a:r>
                        <a:rPr lang="en-US" sz="1100" dirty="0">
                          <a:solidFill>
                            <a:schemeClr val="bg1"/>
                          </a:solidFill>
                          <a:effectLst/>
                        </a:rPr>
                        <a:t>-0.086</a:t>
                      </a:r>
                      <a:endParaRPr lang="en-US" sz="1200" dirty="0">
                        <a:solidFill>
                          <a:schemeClr val="bg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9525" marR="9525" marT="9525" marB="0" anchor="ctr">
                    <a:solidFill>
                      <a:srgbClr val="B20538"/>
                    </a:solidFill>
                  </a:tcPr>
                </a:tc>
                <a:extLst>
                  <a:ext uri="{0D108BD9-81ED-4DB2-BD59-A6C34878D82A}">
                    <a16:rowId xmlns:a16="http://schemas.microsoft.com/office/drawing/2014/main" val="689845699"/>
                  </a:ext>
                </a:extLst>
              </a:tr>
            </a:tbl>
          </a:graphicData>
        </a:graphic>
      </p:graphicFrame>
      <mc:AlternateContent xmlns:mc="http://schemas.openxmlformats.org/markup-compatibility/2006" xmlns:a14="http://schemas.microsoft.com/office/drawing/2010/main">
        <mc:Choice Requires="a14">
          <p:sp>
            <p:nvSpPr>
              <p:cNvPr id="5" name="Rectangle 4"/>
              <p:cNvSpPr/>
              <p:nvPr/>
            </p:nvSpPr>
            <p:spPr>
              <a:xfrm>
                <a:off x="902993" y="3872896"/>
                <a:ext cx="3534814" cy="6885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1600" i="1">
                              <a:solidFill>
                                <a:sysClr val="windowText" lastClr="000000"/>
                              </a:solidFill>
                              <a:latin typeface="Cambria Math" panose="02040503050406030204" pitchFamily="18" charset="0"/>
                            </a:rPr>
                          </m:ctrlPr>
                        </m:naryPr>
                        <m:sub/>
                        <m:sup/>
                        <m:e>
                          <m:sSup>
                            <m:sSupPr>
                              <m:ctrlPr>
                                <a:rPr lang="en-US" sz="1600" i="1">
                                  <a:solidFill>
                                    <a:sysClr val="windowText" lastClr="000000"/>
                                  </a:solidFill>
                                  <a:latin typeface="Cambria Math" panose="02040503050406030204" pitchFamily="18" charset="0"/>
                                </a:rPr>
                              </m:ctrlPr>
                            </m:sSupPr>
                            <m:e>
                              <m:r>
                                <a:rPr lang="en-US" sz="1600">
                                  <a:solidFill>
                                    <a:sysClr val="windowText" lastClr="000000"/>
                                  </a:solidFill>
                                  <a:latin typeface="Cambria Math" panose="02040503050406030204" pitchFamily="18" charset="0"/>
                                </a:rPr>
                                <m:t>(</m:t>
                              </m:r>
                              <m:sSub>
                                <m:sSubPr>
                                  <m:ctrlPr>
                                    <a:rPr lang="en-US" sz="1600" i="1">
                                      <a:solidFill>
                                        <a:sysClr val="windowText" lastClr="000000"/>
                                      </a:solidFill>
                                      <a:latin typeface="Cambria Math" panose="02040503050406030204" pitchFamily="18" charset="0"/>
                                    </a:rPr>
                                  </m:ctrlPr>
                                </m:sSubPr>
                                <m:e>
                                  <m:r>
                                    <a:rPr lang="en-US" sz="1600">
                                      <a:solidFill>
                                        <a:sysClr val="windowText" lastClr="000000"/>
                                      </a:solidFill>
                                      <a:latin typeface="Cambria Math" panose="02040503050406030204" pitchFamily="18" charset="0"/>
                                    </a:rPr>
                                    <m:t>𝑦</m:t>
                                  </m:r>
                                </m:e>
                                <m:sub>
                                  <m:r>
                                    <a:rPr lang="en-US" sz="1600">
                                      <a:solidFill>
                                        <a:sysClr val="windowText" lastClr="000000"/>
                                      </a:solidFill>
                                      <a:latin typeface="Cambria Math" panose="02040503050406030204" pitchFamily="18" charset="0"/>
                                    </a:rPr>
                                    <m:t>𝑖</m:t>
                                  </m:r>
                                </m:sub>
                              </m:sSub>
                              <m:r>
                                <a:rPr lang="en-US" sz="1600">
                                  <a:solidFill>
                                    <a:sysClr val="windowText" lastClr="000000"/>
                                  </a:solidFill>
                                  <a:latin typeface="Cambria Math" panose="02040503050406030204" pitchFamily="18" charset="0"/>
                                </a:rPr>
                                <m:t>−</m:t>
                              </m:r>
                              <m:sSub>
                                <m:sSubPr>
                                  <m:ctrlPr>
                                    <a:rPr lang="en-US" sz="1600" i="1">
                                      <a:solidFill>
                                        <a:sysClr val="windowText" lastClr="000000"/>
                                      </a:solidFill>
                                      <a:latin typeface="Cambria Math" panose="02040503050406030204" pitchFamily="18" charset="0"/>
                                    </a:rPr>
                                  </m:ctrlPr>
                                </m:sSubPr>
                                <m:e>
                                  <m:acc>
                                    <m:accPr>
                                      <m:chr m:val="̂"/>
                                      <m:ctrlPr>
                                        <a:rPr lang="en-US" sz="1600" i="1">
                                          <a:solidFill>
                                            <a:sysClr val="windowText" lastClr="000000"/>
                                          </a:solidFill>
                                          <a:latin typeface="Cambria Math" panose="02040503050406030204" pitchFamily="18" charset="0"/>
                                        </a:rPr>
                                      </m:ctrlPr>
                                    </m:accPr>
                                    <m:e>
                                      <m:r>
                                        <a:rPr lang="en-US" sz="1600">
                                          <a:solidFill>
                                            <a:sysClr val="windowText" lastClr="000000"/>
                                          </a:solidFill>
                                          <a:latin typeface="Cambria Math" panose="02040503050406030204" pitchFamily="18" charset="0"/>
                                        </a:rPr>
                                        <m:t>𝑦</m:t>
                                      </m:r>
                                    </m:e>
                                  </m:acc>
                                </m:e>
                                <m:sub>
                                  <m:r>
                                    <a:rPr lang="en-US" sz="1600">
                                      <a:solidFill>
                                        <a:sysClr val="windowText" lastClr="000000"/>
                                      </a:solidFill>
                                      <a:latin typeface="Cambria Math" panose="02040503050406030204" pitchFamily="18" charset="0"/>
                                    </a:rPr>
                                    <m:t>𝑖</m:t>
                                  </m:r>
                                </m:sub>
                              </m:sSub>
                              <m:r>
                                <a:rPr lang="en-US" sz="1600">
                                  <a:solidFill>
                                    <a:sysClr val="windowText" lastClr="000000"/>
                                  </a:solidFill>
                                  <a:latin typeface="Cambria Math" panose="02040503050406030204" pitchFamily="18" charset="0"/>
                                </a:rPr>
                                <m:t>)</m:t>
                              </m:r>
                            </m:e>
                            <m:sup>
                              <m:r>
                                <a:rPr lang="en-US" sz="1600">
                                  <a:solidFill>
                                    <a:sysClr val="windowText" lastClr="000000"/>
                                  </a:solidFill>
                                  <a:latin typeface="Cambria Math" panose="02040503050406030204" pitchFamily="18" charset="0"/>
                                </a:rPr>
                                <m:t>2</m:t>
                              </m:r>
                            </m:sup>
                          </m:sSup>
                        </m:e>
                      </m:nary>
                      <m:r>
                        <a:rPr lang="en-US" sz="1600">
                          <a:solidFill>
                            <a:sysClr val="windowText" lastClr="000000"/>
                          </a:solidFill>
                          <a:latin typeface="Cambria Math" panose="02040503050406030204" pitchFamily="18" charset="0"/>
                        </a:rPr>
                        <m:t>+ </m:t>
                      </m:r>
                      <m:r>
                        <a:rPr lang="en-US" sz="1600">
                          <a:solidFill>
                            <a:sysClr val="windowText" lastClr="000000"/>
                          </a:solidFill>
                          <a:latin typeface="Cambria Math" panose="02040503050406030204" pitchFamily="18" charset="0"/>
                        </a:rPr>
                        <m:t>𝜆</m:t>
                      </m:r>
                      <m:nary>
                        <m:naryPr>
                          <m:chr m:val="∑"/>
                          <m:limLoc m:val="undOvr"/>
                          <m:subHide m:val="on"/>
                          <m:supHide m:val="on"/>
                          <m:ctrlPr>
                            <a:rPr lang="en-US" sz="1600" i="1">
                              <a:solidFill>
                                <a:sysClr val="windowText" lastClr="000000"/>
                              </a:solidFill>
                              <a:latin typeface="Cambria Math" panose="02040503050406030204" pitchFamily="18" charset="0"/>
                            </a:rPr>
                          </m:ctrlPr>
                        </m:naryPr>
                        <m:sub/>
                        <m:sup/>
                        <m:e>
                          <m:sSub>
                            <m:sSubPr>
                              <m:ctrlPr>
                                <a:rPr lang="en-US" sz="1600" i="1">
                                  <a:solidFill>
                                    <a:sysClr val="windowText" lastClr="000000"/>
                                  </a:solidFill>
                                  <a:latin typeface="Cambria Math" panose="02040503050406030204" pitchFamily="18" charset="0"/>
                                </a:rPr>
                              </m:ctrlPr>
                            </m:sSubPr>
                            <m:e>
                              <m:r>
                                <a:rPr lang="en-US" sz="1600">
                                  <a:solidFill>
                                    <a:sysClr val="windowText" lastClr="000000"/>
                                  </a:solidFill>
                                  <a:latin typeface="Cambria Math" panose="02040503050406030204" pitchFamily="18" charset="0"/>
                                </a:rPr>
                                <m:t>|</m:t>
                              </m:r>
                              <m:r>
                                <a:rPr lang="en-US" sz="1600">
                                  <a:solidFill>
                                    <a:sysClr val="windowText" lastClr="000000"/>
                                  </a:solidFill>
                                  <a:latin typeface="Cambria Math" panose="02040503050406030204" pitchFamily="18" charset="0"/>
                                </a:rPr>
                                <m:t>𝛽</m:t>
                              </m:r>
                            </m:e>
                            <m:sub>
                              <m:r>
                                <a:rPr lang="en-US" sz="1600">
                                  <a:solidFill>
                                    <a:sysClr val="windowText" lastClr="000000"/>
                                  </a:solidFill>
                                  <a:latin typeface="Cambria Math" panose="02040503050406030204" pitchFamily="18" charset="0"/>
                                </a:rPr>
                                <m:t>𝑗</m:t>
                              </m:r>
                            </m:sub>
                          </m:sSub>
                          <m:r>
                            <a:rPr lang="en-US" sz="1600">
                              <a:solidFill>
                                <a:sysClr val="windowText" lastClr="000000"/>
                              </a:solidFill>
                              <a:latin typeface="Cambria Math" panose="02040503050406030204" pitchFamily="18" charset="0"/>
                            </a:rPr>
                            <m:t>|</m:t>
                          </m:r>
                        </m:e>
                      </m:nary>
                    </m:oMath>
                  </m:oMathPara>
                </a14:m>
                <a:endParaRPr lang="en-US" sz="1600" dirty="0"/>
              </a:p>
            </p:txBody>
          </p:sp>
        </mc:Choice>
        <mc:Fallback xmlns="">
          <p:sp>
            <p:nvSpPr>
              <p:cNvPr id="5" name="Rectangle 4"/>
              <p:cNvSpPr>
                <a:spLocks noRot="1" noChangeAspect="1" noMove="1" noResize="1" noEditPoints="1" noAdjustHandles="1" noChangeArrowheads="1" noChangeShapeType="1" noTextEdit="1"/>
              </p:cNvSpPr>
              <p:nvPr/>
            </p:nvSpPr>
            <p:spPr>
              <a:xfrm>
                <a:off x="902993" y="3872896"/>
                <a:ext cx="3534814" cy="688586"/>
              </a:xfrm>
              <a:prstGeom prst="rect">
                <a:avLst/>
              </a:prstGeom>
              <a:blipFill>
                <a:blip r:embed="rId7"/>
                <a:stretch>
                  <a:fillRect/>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601462630"/>
              </p:ext>
            </p:extLst>
          </p:nvPr>
        </p:nvGraphicFramePr>
        <p:xfrm>
          <a:off x="691799" y="4750190"/>
          <a:ext cx="2438400" cy="150038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875553293"/>
                    </a:ext>
                  </a:extLst>
                </a:gridCol>
                <a:gridCol w="1219200">
                  <a:extLst>
                    <a:ext uri="{9D8B030D-6E8A-4147-A177-3AD203B41FA5}">
                      <a16:colId xmlns:a16="http://schemas.microsoft.com/office/drawing/2014/main" val="1363167513"/>
                    </a:ext>
                  </a:extLst>
                </a:gridCol>
              </a:tblGrid>
              <a:tr h="200025">
                <a:tc>
                  <a:txBody>
                    <a:bodyPr/>
                    <a:lstStyle/>
                    <a:p>
                      <a:pPr marL="0" marR="0" algn="ctr">
                        <a:lnSpc>
                          <a:spcPct val="200000"/>
                        </a:lnSpc>
                        <a:spcBef>
                          <a:spcPts val="0"/>
                        </a:spcBef>
                        <a:spcAft>
                          <a:spcPts val="0"/>
                        </a:spcAft>
                      </a:pPr>
                      <a:r>
                        <a:rPr lang="en-US" sz="1400" b="1" dirty="0" err="1">
                          <a:solidFill>
                            <a:schemeClr val="bg1"/>
                          </a:solidFill>
                          <a:effectLst/>
                        </a:rPr>
                        <a:t>No.of</a:t>
                      </a:r>
                      <a:r>
                        <a:rPr lang="en-US" sz="1400" b="1" dirty="0">
                          <a:solidFill>
                            <a:schemeClr val="bg1"/>
                          </a:solidFill>
                          <a:effectLst/>
                        </a:rPr>
                        <a:t> Predictors</a:t>
                      </a:r>
                      <a:endParaRPr lang="en-US" sz="1600" b="1" dirty="0">
                        <a:solidFill>
                          <a:schemeClr val="bg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9525" marR="9525" marT="9525" marB="0" anchor="b">
                    <a:solidFill>
                      <a:srgbClr val="B20538"/>
                    </a:solidFill>
                  </a:tcPr>
                </a:tc>
                <a:tc>
                  <a:txBody>
                    <a:bodyPr/>
                    <a:lstStyle/>
                    <a:p>
                      <a:pPr marL="0" marR="0" algn="ctr">
                        <a:lnSpc>
                          <a:spcPct val="200000"/>
                        </a:lnSpc>
                        <a:spcBef>
                          <a:spcPts val="0"/>
                        </a:spcBef>
                        <a:spcAft>
                          <a:spcPts val="0"/>
                        </a:spcAft>
                      </a:pPr>
                      <a:r>
                        <a:rPr lang="en-US" sz="1400" b="1">
                          <a:solidFill>
                            <a:schemeClr val="bg1"/>
                          </a:solidFill>
                          <a:effectLst/>
                        </a:rPr>
                        <a:t>11</a:t>
                      </a:r>
                      <a:endParaRPr lang="en-US" sz="1600" b="1">
                        <a:solidFill>
                          <a:schemeClr val="bg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9525" marR="9525" marT="9525" marB="0" anchor="b">
                    <a:solidFill>
                      <a:srgbClr val="B20538"/>
                    </a:solidFill>
                  </a:tcPr>
                </a:tc>
                <a:extLst>
                  <a:ext uri="{0D108BD9-81ED-4DB2-BD59-A6C34878D82A}">
                    <a16:rowId xmlns:a16="http://schemas.microsoft.com/office/drawing/2014/main" val="425956979"/>
                  </a:ext>
                </a:extLst>
              </a:tr>
              <a:tr h="200025">
                <a:tc>
                  <a:txBody>
                    <a:bodyPr/>
                    <a:lstStyle/>
                    <a:p>
                      <a:pPr marL="0" marR="0" algn="ctr">
                        <a:lnSpc>
                          <a:spcPct val="200000"/>
                        </a:lnSpc>
                        <a:spcBef>
                          <a:spcPts val="0"/>
                        </a:spcBef>
                        <a:spcAft>
                          <a:spcPts val="0"/>
                        </a:spcAft>
                      </a:pPr>
                      <a:r>
                        <a:rPr lang="en-US" sz="1400" b="1" dirty="0">
                          <a:solidFill>
                            <a:schemeClr val="bg1"/>
                          </a:solidFill>
                          <a:effectLst/>
                        </a:rPr>
                        <a:t>λ</a:t>
                      </a:r>
                      <a:endParaRPr lang="en-US" sz="1600" b="1" dirty="0">
                        <a:solidFill>
                          <a:schemeClr val="bg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9525" marR="9525" marT="9525" marB="0" anchor="ctr">
                    <a:solidFill>
                      <a:srgbClr val="B20538"/>
                    </a:solidFill>
                  </a:tcPr>
                </a:tc>
                <a:tc>
                  <a:txBody>
                    <a:bodyPr/>
                    <a:lstStyle/>
                    <a:p>
                      <a:pPr marL="0" marR="0" algn="ctr">
                        <a:lnSpc>
                          <a:spcPct val="200000"/>
                        </a:lnSpc>
                        <a:spcBef>
                          <a:spcPts val="0"/>
                        </a:spcBef>
                        <a:spcAft>
                          <a:spcPts val="0"/>
                        </a:spcAft>
                      </a:pPr>
                      <a:r>
                        <a:rPr lang="en-US" sz="1400" b="1" dirty="0">
                          <a:solidFill>
                            <a:schemeClr val="bg1"/>
                          </a:solidFill>
                          <a:effectLst/>
                        </a:rPr>
                        <a:t>0.0098</a:t>
                      </a:r>
                      <a:endParaRPr lang="en-US" sz="1600" b="1" dirty="0">
                        <a:solidFill>
                          <a:schemeClr val="bg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9525" marR="9525" marT="9525" marB="0" anchor="b">
                    <a:solidFill>
                      <a:srgbClr val="B20538"/>
                    </a:solidFill>
                  </a:tcPr>
                </a:tc>
                <a:extLst>
                  <a:ext uri="{0D108BD9-81ED-4DB2-BD59-A6C34878D82A}">
                    <a16:rowId xmlns:a16="http://schemas.microsoft.com/office/drawing/2014/main" val="1592914525"/>
                  </a:ext>
                </a:extLst>
              </a:tr>
              <a:tr h="200025">
                <a:tc>
                  <a:txBody>
                    <a:bodyPr/>
                    <a:lstStyle/>
                    <a:p>
                      <a:pPr marL="0" marR="0" algn="ctr">
                        <a:lnSpc>
                          <a:spcPct val="200000"/>
                        </a:lnSpc>
                        <a:spcBef>
                          <a:spcPts val="0"/>
                        </a:spcBef>
                        <a:spcAft>
                          <a:spcPts val="0"/>
                        </a:spcAft>
                      </a:pPr>
                      <a:r>
                        <a:rPr lang="en-US" sz="1400" b="1">
                          <a:solidFill>
                            <a:schemeClr val="bg1"/>
                          </a:solidFill>
                          <a:effectLst/>
                        </a:rPr>
                        <a:t>MAE</a:t>
                      </a:r>
                      <a:endParaRPr lang="en-US" sz="1600" b="1">
                        <a:solidFill>
                          <a:schemeClr val="bg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9525" marR="9525" marT="9525" marB="0" anchor="b">
                    <a:solidFill>
                      <a:srgbClr val="B20538"/>
                    </a:solidFill>
                  </a:tcPr>
                </a:tc>
                <a:tc>
                  <a:txBody>
                    <a:bodyPr/>
                    <a:lstStyle/>
                    <a:p>
                      <a:pPr marL="0" marR="0" algn="ctr">
                        <a:lnSpc>
                          <a:spcPct val="200000"/>
                        </a:lnSpc>
                        <a:spcBef>
                          <a:spcPts val="0"/>
                        </a:spcBef>
                        <a:spcAft>
                          <a:spcPts val="0"/>
                        </a:spcAft>
                      </a:pPr>
                      <a:r>
                        <a:rPr lang="en-US" sz="1400" b="1" dirty="0">
                          <a:solidFill>
                            <a:schemeClr val="bg1"/>
                          </a:solidFill>
                          <a:effectLst/>
                        </a:rPr>
                        <a:t>9.5%</a:t>
                      </a:r>
                      <a:endParaRPr lang="en-US" sz="1600" b="1" dirty="0">
                        <a:solidFill>
                          <a:schemeClr val="bg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9525" marR="9525" marT="9525" marB="0" anchor="b">
                    <a:solidFill>
                      <a:srgbClr val="B20538"/>
                    </a:solidFill>
                  </a:tcPr>
                </a:tc>
                <a:extLst>
                  <a:ext uri="{0D108BD9-81ED-4DB2-BD59-A6C34878D82A}">
                    <a16:rowId xmlns:a16="http://schemas.microsoft.com/office/drawing/2014/main" val="354114218"/>
                  </a:ext>
                </a:extLst>
              </a:tr>
              <a:tr h="200025">
                <a:tc>
                  <a:txBody>
                    <a:bodyPr/>
                    <a:lstStyle/>
                    <a:p>
                      <a:pPr marL="0" marR="0" algn="ctr">
                        <a:lnSpc>
                          <a:spcPct val="200000"/>
                        </a:lnSpc>
                        <a:spcBef>
                          <a:spcPts val="0"/>
                        </a:spcBef>
                        <a:spcAft>
                          <a:spcPts val="0"/>
                        </a:spcAft>
                      </a:pPr>
                      <a:r>
                        <a:rPr lang="en-US" sz="1400" b="1">
                          <a:solidFill>
                            <a:schemeClr val="bg1"/>
                          </a:solidFill>
                          <a:effectLst/>
                        </a:rPr>
                        <a:t>RMSE</a:t>
                      </a:r>
                      <a:endParaRPr lang="en-US" sz="1600" b="1">
                        <a:solidFill>
                          <a:schemeClr val="bg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9525" marR="9525" marT="9525" marB="0" anchor="b">
                    <a:solidFill>
                      <a:srgbClr val="B20538"/>
                    </a:solidFill>
                  </a:tcPr>
                </a:tc>
                <a:tc>
                  <a:txBody>
                    <a:bodyPr/>
                    <a:lstStyle/>
                    <a:p>
                      <a:pPr marL="0" marR="0" algn="ctr">
                        <a:lnSpc>
                          <a:spcPct val="200000"/>
                        </a:lnSpc>
                        <a:spcBef>
                          <a:spcPts val="0"/>
                        </a:spcBef>
                        <a:spcAft>
                          <a:spcPts val="0"/>
                        </a:spcAft>
                      </a:pPr>
                      <a:r>
                        <a:rPr lang="en-US" sz="1400" b="1" dirty="0">
                          <a:solidFill>
                            <a:schemeClr val="bg1"/>
                          </a:solidFill>
                          <a:effectLst/>
                        </a:rPr>
                        <a:t>11.0%</a:t>
                      </a:r>
                      <a:endParaRPr lang="en-US" sz="1600" b="1" dirty="0">
                        <a:solidFill>
                          <a:schemeClr val="bg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9525" marR="9525" marT="9525" marB="0" anchor="b">
                    <a:solidFill>
                      <a:srgbClr val="B20538"/>
                    </a:solidFill>
                  </a:tcPr>
                </a:tc>
                <a:extLst>
                  <a:ext uri="{0D108BD9-81ED-4DB2-BD59-A6C34878D82A}">
                    <a16:rowId xmlns:a16="http://schemas.microsoft.com/office/drawing/2014/main" val="2592235833"/>
                  </a:ext>
                </a:extLst>
              </a:tr>
            </a:tbl>
          </a:graphicData>
        </a:graphic>
      </p:graphicFrame>
    </p:spTree>
    <p:extLst>
      <p:ext uri="{BB962C8B-B14F-4D97-AF65-F5344CB8AC3E}">
        <p14:creationId xmlns:p14="http://schemas.microsoft.com/office/powerpoint/2010/main" val="2921529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92887"/>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17270"/>
            <a:ext cx="10058400" cy="753035"/>
          </a:xfrm>
          <a:solidFill>
            <a:srgbClr val="B20538"/>
          </a:solidFill>
        </p:spPr>
        <p:txBody>
          <a:bodyPr>
            <a:normAutofit fontScale="90000"/>
          </a:bodyPr>
          <a:lstStyle/>
          <a:p>
            <a:pPr marL="393700" algn="l"/>
            <a:r>
              <a:rPr lang="en-US" sz="3200" dirty="0">
                <a:solidFill>
                  <a:schemeClr val="bg1"/>
                </a:solidFill>
                <a:latin typeface="Futura T Light"/>
              </a:rPr>
              <a:t>Multiple Linear regression- Predicted vs original ORF</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22</a:t>
            </a:fld>
            <a:endParaRPr lang="en-US" sz="1600"/>
          </a:p>
        </p:txBody>
      </p:sp>
      <p:pic>
        <p:nvPicPr>
          <p:cNvPr id="5" name="Picture 4"/>
          <p:cNvPicPr>
            <a:picLocks noChangeAspect="1"/>
          </p:cNvPicPr>
          <p:nvPr/>
        </p:nvPicPr>
        <p:blipFill rotWithShape="1">
          <a:blip r:embed="rId5"/>
          <a:srcRect l="3915" b="9061"/>
          <a:stretch/>
        </p:blipFill>
        <p:spPr>
          <a:xfrm>
            <a:off x="538679" y="1014209"/>
            <a:ext cx="4921596" cy="3561343"/>
          </a:xfrm>
          <a:prstGeom prst="rect">
            <a:avLst/>
          </a:prstGeom>
        </p:spPr>
      </p:pic>
      <p:sp>
        <p:nvSpPr>
          <p:cNvPr id="6" name="Oval 5"/>
          <p:cNvSpPr/>
          <p:nvPr/>
        </p:nvSpPr>
        <p:spPr>
          <a:xfrm>
            <a:off x="777331" y="3480883"/>
            <a:ext cx="550606" cy="766917"/>
          </a:xfrm>
          <a:prstGeom prst="ellipse">
            <a:avLst/>
          </a:prstGeom>
          <a:noFill/>
          <a:ln w="28575">
            <a:solidFill>
              <a:srgbClr val="B2053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a:cxnSpLocks/>
          </p:cNvCxnSpPr>
          <p:nvPr/>
        </p:nvCxnSpPr>
        <p:spPr>
          <a:xfrm>
            <a:off x="1327937" y="3738257"/>
            <a:ext cx="1112754" cy="252167"/>
          </a:xfrm>
          <a:prstGeom prst="line">
            <a:avLst/>
          </a:prstGeom>
          <a:ln>
            <a:solidFill>
              <a:srgbClr val="B20538"/>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418521" y="3839372"/>
            <a:ext cx="1590500" cy="401007"/>
          </a:xfrm>
          <a:prstGeom prst="rect">
            <a:avLst/>
          </a:prstGeom>
          <a:noFill/>
          <a:ln>
            <a:solidFill>
              <a:srgbClr val="B20538"/>
            </a:solidFill>
          </a:ln>
        </p:spPr>
        <p:txBody>
          <a:bodyPr wrap="none" rtlCol="0">
            <a:spAutoFit/>
          </a:bodyPr>
          <a:lstStyle/>
          <a:p>
            <a:r>
              <a:rPr lang="en-US" dirty="0">
                <a:solidFill>
                  <a:srgbClr val="B20538"/>
                </a:solidFill>
              </a:rPr>
              <a:t>Negative ORF</a:t>
            </a:r>
          </a:p>
        </p:txBody>
      </p:sp>
      <p:pic>
        <p:nvPicPr>
          <p:cNvPr id="12" name="Picture 11"/>
          <p:cNvPicPr>
            <a:picLocks noChangeAspect="1"/>
          </p:cNvPicPr>
          <p:nvPr/>
        </p:nvPicPr>
        <p:blipFill rotWithShape="1">
          <a:blip r:embed="rId6"/>
          <a:srcRect l="3622" b="7623"/>
          <a:stretch/>
        </p:blipFill>
        <p:spPr>
          <a:xfrm>
            <a:off x="5680404" y="1097085"/>
            <a:ext cx="4361058" cy="3478468"/>
          </a:xfrm>
          <a:prstGeom prst="rect">
            <a:avLst/>
          </a:prstGeom>
        </p:spPr>
      </p:pic>
      <p:sp>
        <p:nvSpPr>
          <p:cNvPr id="13" name="Oval 12"/>
          <p:cNvSpPr/>
          <p:nvPr/>
        </p:nvSpPr>
        <p:spPr>
          <a:xfrm>
            <a:off x="6068655" y="2322504"/>
            <a:ext cx="1311215" cy="1242205"/>
          </a:xfrm>
          <a:prstGeom prst="ellipse">
            <a:avLst/>
          </a:prstGeom>
          <a:noFill/>
          <a:ln w="28575">
            <a:solidFill>
              <a:srgbClr val="B2053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0"/>
              <a:solidFill>
                <a:srgbClr val="B20538"/>
              </a:solidFill>
              <a:effectLst>
                <a:outerShdw blurRad="38100" dist="19050" dir="2700000" algn="tl" rotWithShape="0">
                  <a:schemeClr val="dk1">
                    <a:alpha val="40000"/>
                  </a:schemeClr>
                </a:outerShdw>
              </a:effectLst>
            </a:endParaRPr>
          </a:p>
        </p:txBody>
      </p:sp>
      <p:sp>
        <p:nvSpPr>
          <p:cNvPr id="2" name="TextBox 1"/>
          <p:cNvSpPr txBox="1"/>
          <p:nvPr/>
        </p:nvSpPr>
        <p:spPr>
          <a:xfrm>
            <a:off x="6912082" y="4575552"/>
            <a:ext cx="1562159" cy="401007"/>
          </a:xfrm>
          <a:prstGeom prst="rect">
            <a:avLst/>
          </a:prstGeom>
          <a:noFill/>
        </p:spPr>
        <p:txBody>
          <a:bodyPr wrap="none" rtlCol="0">
            <a:spAutoFit/>
          </a:bodyPr>
          <a:lstStyle/>
          <a:p>
            <a:r>
              <a:rPr lang="en-US" b="1" dirty="0"/>
              <a:t>Fitted Values</a:t>
            </a:r>
          </a:p>
        </p:txBody>
      </p:sp>
      <p:sp>
        <p:nvSpPr>
          <p:cNvPr id="7" name="TextBox 6"/>
          <p:cNvSpPr txBox="1"/>
          <p:nvPr/>
        </p:nvSpPr>
        <p:spPr>
          <a:xfrm rot="16200000">
            <a:off x="4886116" y="2744487"/>
            <a:ext cx="1187569" cy="401007"/>
          </a:xfrm>
          <a:prstGeom prst="rect">
            <a:avLst/>
          </a:prstGeom>
          <a:noFill/>
        </p:spPr>
        <p:txBody>
          <a:bodyPr wrap="none" rtlCol="0">
            <a:spAutoFit/>
          </a:bodyPr>
          <a:lstStyle/>
          <a:p>
            <a:r>
              <a:rPr lang="en-US" b="1" dirty="0"/>
              <a:t>Residuals</a:t>
            </a:r>
          </a:p>
        </p:txBody>
      </p:sp>
      <p:sp>
        <p:nvSpPr>
          <p:cNvPr id="14" name="TextBox 13"/>
          <p:cNvSpPr txBox="1"/>
          <p:nvPr/>
        </p:nvSpPr>
        <p:spPr>
          <a:xfrm rot="16200000">
            <a:off x="-262502" y="2672827"/>
            <a:ext cx="1201355" cy="401007"/>
          </a:xfrm>
          <a:prstGeom prst="rect">
            <a:avLst/>
          </a:prstGeom>
          <a:noFill/>
        </p:spPr>
        <p:txBody>
          <a:bodyPr wrap="none" rtlCol="0">
            <a:spAutoFit/>
          </a:bodyPr>
          <a:lstStyle/>
          <a:p>
            <a:r>
              <a:rPr lang="en-US" b="1" dirty="0"/>
              <a:t>Predicted</a:t>
            </a:r>
          </a:p>
        </p:txBody>
      </p:sp>
      <p:sp>
        <p:nvSpPr>
          <p:cNvPr id="9" name="TextBox 8"/>
          <p:cNvSpPr txBox="1"/>
          <p:nvPr/>
        </p:nvSpPr>
        <p:spPr>
          <a:xfrm>
            <a:off x="2521113" y="4575552"/>
            <a:ext cx="1519968" cy="401007"/>
          </a:xfrm>
          <a:prstGeom prst="rect">
            <a:avLst/>
          </a:prstGeom>
          <a:noFill/>
        </p:spPr>
        <p:txBody>
          <a:bodyPr wrap="none" rtlCol="0">
            <a:spAutoFit/>
          </a:bodyPr>
          <a:lstStyle/>
          <a:p>
            <a:r>
              <a:rPr lang="en-US" b="1" dirty="0"/>
              <a:t>Original ORF</a:t>
            </a:r>
          </a:p>
        </p:txBody>
      </p:sp>
    </p:spTree>
    <p:extLst>
      <p:ext uri="{BB962C8B-B14F-4D97-AF65-F5344CB8AC3E}">
        <p14:creationId xmlns:p14="http://schemas.microsoft.com/office/powerpoint/2010/main" val="3973738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92887"/>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dirty="0">
                <a:solidFill>
                  <a:schemeClr val="bg1"/>
                </a:solidFill>
                <a:latin typeface="Futura T Light"/>
              </a:rPr>
              <a:t>Modelling Non Linear Interactions</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23</a:t>
            </a:fld>
            <a:endParaRPr lang="en-US" sz="1600"/>
          </a:p>
        </p:txBody>
      </p:sp>
      <p:graphicFrame>
        <p:nvGraphicFramePr>
          <p:cNvPr id="2" name="Diagram 1"/>
          <p:cNvGraphicFramePr/>
          <p:nvPr>
            <p:extLst/>
          </p:nvPr>
        </p:nvGraphicFramePr>
        <p:xfrm>
          <a:off x="423334" y="1229126"/>
          <a:ext cx="4842933" cy="44704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TextBox 4"/>
          <p:cNvSpPr txBox="1"/>
          <p:nvPr/>
        </p:nvSpPr>
        <p:spPr>
          <a:xfrm>
            <a:off x="5325635" y="1229126"/>
            <a:ext cx="4453467" cy="3487750"/>
          </a:xfrm>
          <a:prstGeom prst="rect">
            <a:avLst/>
          </a:prstGeom>
          <a:noFill/>
        </p:spPr>
        <p:txBody>
          <a:bodyPr wrap="square" rtlCol="0">
            <a:spAutoFit/>
          </a:bodyPr>
          <a:lstStyle/>
          <a:p>
            <a:pPr algn="ctr">
              <a:lnSpc>
                <a:spcPct val="150000"/>
              </a:lnSpc>
            </a:pPr>
            <a:r>
              <a:rPr lang="en-US" b="1" dirty="0">
                <a:solidFill>
                  <a:srgbClr val="B20538"/>
                </a:solidFill>
              </a:rPr>
              <a:t>FSTRU.E : Density Number</a:t>
            </a:r>
          </a:p>
          <a:p>
            <a:pPr algn="ctr">
              <a:lnSpc>
                <a:spcPct val="150000"/>
              </a:lnSpc>
            </a:pPr>
            <a:r>
              <a:rPr lang="en-US" b="1" dirty="0">
                <a:solidFill>
                  <a:srgbClr val="B20538"/>
                </a:solidFill>
              </a:rPr>
              <a:t>FSTRU.C : </a:t>
            </a:r>
            <a:r>
              <a:rPr lang="en-US" b="1" dirty="0" err="1">
                <a:solidFill>
                  <a:srgbClr val="B20538"/>
                </a:solidFill>
              </a:rPr>
              <a:t>Mobility_Ratio_endpoint</a:t>
            </a:r>
            <a:endParaRPr lang="en-US" b="1" dirty="0">
              <a:solidFill>
                <a:srgbClr val="B20538"/>
              </a:solidFill>
            </a:endParaRPr>
          </a:p>
          <a:p>
            <a:pPr algn="ctr">
              <a:lnSpc>
                <a:spcPct val="150000"/>
              </a:lnSpc>
            </a:pPr>
            <a:r>
              <a:rPr lang="en-US" b="1" dirty="0">
                <a:solidFill>
                  <a:srgbClr val="B20538"/>
                </a:solidFill>
              </a:rPr>
              <a:t>DRIVE.DEP : </a:t>
            </a:r>
            <a:r>
              <a:rPr lang="en-US" b="1" dirty="0" err="1">
                <a:solidFill>
                  <a:srgbClr val="B20538"/>
                </a:solidFill>
              </a:rPr>
              <a:t>Dev_Number</a:t>
            </a:r>
            <a:endParaRPr lang="en-US" b="1" dirty="0">
              <a:solidFill>
                <a:srgbClr val="B20538"/>
              </a:solidFill>
            </a:endParaRPr>
          </a:p>
          <a:p>
            <a:pPr algn="ctr">
              <a:lnSpc>
                <a:spcPct val="150000"/>
              </a:lnSpc>
            </a:pPr>
            <a:r>
              <a:rPr lang="en-US" b="1" dirty="0" err="1">
                <a:solidFill>
                  <a:srgbClr val="B20538"/>
                </a:solidFill>
              </a:rPr>
              <a:t>Dev_factor</a:t>
            </a:r>
            <a:r>
              <a:rPr lang="en-US" b="1" dirty="0">
                <a:solidFill>
                  <a:srgbClr val="B20538"/>
                </a:solidFill>
              </a:rPr>
              <a:t> : </a:t>
            </a:r>
            <a:r>
              <a:rPr lang="en-US" b="1" dirty="0" err="1">
                <a:solidFill>
                  <a:srgbClr val="B20538"/>
                </a:solidFill>
              </a:rPr>
              <a:t>Hetro_factor</a:t>
            </a:r>
            <a:endParaRPr lang="en-US" b="1" dirty="0">
              <a:solidFill>
                <a:srgbClr val="B20538"/>
              </a:solidFill>
            </a:endParaRPr>
          </a:p>
          <a:p>
            <a:pPr algn="ctr">
              <a:lnSpc>
                <a:spcPct val="150000"/>
              </a:lnSpc>
            </a:pPr>
            <a:r>
              <a:rPr lang="en-US" b="1" dirty="0">
                <a:solidFill>
                  <a:srgbClr val="B20538"/>
                </a:solidFill>
              </a:rPr>
              <a:t>Ng : Npc</a:t>
            </a:r>
          </a:p>
          <a:p>
            <a:pPr algn="ctr">
              <a:lnSpc>
                <a:spcPct val="150000"/>
              </a:lnSpc>
            </a:pPr>
            <a:r>
              <a:rPr lang="en-US" b="1" dirty="0" err="1">
                <a:solidFill>
                  <a:srgbClr val="B20538"/>
                </a:solidFill>
              </a:rPr>
              <a:t>Drive.DEP</a:t>
            </a:r>
            <a:r>
              <a:rPr lang="en-US" b="1" dirty="0">
                <a:solidFill>
                  <a:srgbClr val="B20538"/>
                </a:solidFill>
              </a:rPr>
              <a:t> : Npc</a:t>
            </a:r>
          </a:p>
          <a:p>
            <a:endParaRPr lang="en-US" dirty="0"/>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373662199"/>
              </p:ext>
            </p:extLst>
          </p:nvPr>
        </p:nvGraphicFramePr>
        <p:xfrm>
          <a:off x="7506239" y="5137811"/>
          <a:ext cx="1778817" cy="731520"/>
        </p:xfrm>
        <a:graphic>
          <a:graphicData uri="http://schemas.openxmlformats.org/drawingml/2006/table">
            <a:tbl>
              <a:tblPr firstRow="1" bandRow="1">
                <a:tableStyleId>{21E4AEA4-8DFA-4A89-87EB-49C32662AFE0}</a:tableStyleId>
              </a:tblPr>
              <a:tblGrid>
                <a:gridCol w="847483">
                  <a:extLst>
                    <a:ext uri="{9D8B030D-6E8A-4147-A177-3AD203B41FA5}">
                      <a16:colId xmlns:a16="http://schemas.microsoft.com/office/drawing/2014/main" val="721021819"/>
                    </a:ext>
                  </a:extLst>
                </a:gridCol>
                <a:gridCol w="931334">
                  <a:extLst>
                    <a:ext uri="{9D8B030D-6E8A-4147-A177-3AD203B41FA5}">
                      <a16:colId xmlns:a16="http://schemas.microsoft.com/office/drawing/2014/main" val="2446159836"/>
                    </a:ext>
                  </a:extLst>
                </a:gridCol>
              </a:tblGrid>
              <a:tr h="300790">
                <a:tc>
                  <a:txBody>
                    <a:bodyPr/>
                    <a:lstStyle/>
                    <a:p>
                      <a:r>
                        <a:rPr lang="en-US" dirty="0"/>
                        <a:t>RMSE</a:t>
                      </a:r>
                    </a:p>
                  </a:txBody>
                  <a:tcPr>
                    <a:solidFill>
                      <a:srgbClr val="B20538"/>
                    </a:solidFill>
                  </a:tcPr>
                </a:tc>
                <a:tc>
                  <a:txBody>
                    <a:bodyPr/>
                    <a:lstStyle/>
                    <a:p>
                      <a:r>
                        <a:rPr lang="en-US" dirty="0"/>
                        <a:t> 10%</a:t>
                      </a:r>
                    </a:p>
                  </a:txBody>
                  <a:tcPr>
                    <a:solidFill>
                      <a:srgbClr val="B20538"/>
                    </a:solidFill>
                  </a:tcPr>
                </a:tc>
                <a:extLst>
                  <a:ext uri="{0D108BD9-81ED-4DB2-BD59-A6C34878D82A}">
                    <a16:rowId xmlns:a16="http://schemas.microsoft.com/office/drawing/2014/main" val="1761580270"/>
                  </a:ext>
                </a:extLst>
              </a:tr>
              <a:tr h="220836">
                <a:tc>
                  <a:txBody>
                    <a:bodyPr/>
                    <a:lstStyle/>
                    <a:p>
                      <a:r>
                        <a:rPr lang="en-US" sz="1800" b="1" kern="1200" dirty="0">
                          <a:solidFill>
                            <a:schemeClr val="bg1"/>
                          </a:solidFill>
                        </a:rPr>
                        <a:t>MAE</a:t>
                      </a:r>
                      <a:endParaRPr lang="en-US" sz="1800" b="1" kern="1200" dirty="0">
                        <a:solidFill>
                          <a:schemeClr val="bg1"/>
                        </a:solidFill>
                        <a:latin typeface="+mn-lt"/>
                        <a:ea typeface="+mn-ea"/>
                        <a:cs typeface="+mn-cs"/>
                      </a:endParaRPr>
                    </a:p>
                  </a:txBody>
                  <a:tcPr>
                    <a:solidFill>
                      <a:srgbClr val="B20538"/>
                    </a:solidFill>
                  </a:tcPr>
                </a:tc>
                <a:tc>
                  <a:txBody>
                    <a:bodyPr/>
                    <a:lstStyle/>
                    <a:p>
                      <a:r>
                        <a:rPr lang="en-US" b="1" dirty="0">
                          <a:solidFill>
                            <a:schemeClr val="bg1"/>
                          </a:solidFill>
                        </a:rPr>
                        <a:t> 7%</a:t>
                      </a:r>
                    </a:p>
                  </a:txBody>
                  <a:tcPr>
                    <a:solidFill>
                      <a:srgbClr val="B20538"/>
                    </a:solidFill>
                  </a:tcPr>
                </a:tc>
                <a:extLst>
                  <a:ext uri="{0D108BD9-81ED-4DB2-BD59-A6C34878D82A}">
                    <a16:rowId xmlns:a16="http://schemas.microsoft.com/office/drawing/2014/main" val="1839197269"/>
                  </a:ext>
                </a:extLst>
              </a:tr>
            </a:tbl>
          </a:graphicData>
        </a:graphic>
      </p:graphicFrame>
    </p:spTree>
    <p:extLst>
      <p:ext uri="{BB962C8B-B14F-4D97-AF65-F5344CB8AC3E}">
        <p14:creationId xmlns:p14="http://schemas.microsoft.com/office/powerpoint/2010/main" val="1903247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92887"/>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dirty="0">
                <a:solidFill>
                  <a:schemeClr val="bg1"/>
                </a:solidFill>
                <a:latin typeface="Futura T Light"/>
              </a:rPr>
              <a:t>Modelling- Regression trees</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24</a:t>
            </a:fld>
            <a:endParaRPr lang="en-US" sz="1600"/>
          </a:p>
        </p:txBody>
      </p:sp>
      <p:pic>
        <p:nvPicPr>
          <p:cNvPr id="8" name="Picture 7"/>
          <p:cNvPicPr>
            <a:picLocks noChangeAspect="1"/>
          </p:cNvPicPr>
          <p:nvPr/>
        </p:nvPicPr>
        <p:blipFill>
          <a:blip r:embed="rId5"/>
          <a:stretch>
            <a:fillRect/>
          </a:stretch>
        </p:blipFill>
        <p:spPr>
          <a:xfrm>
            <a:off x="1173893" y="899736"/>
            <a:ext cx="8395235" cy="5676991"/>
          </a:xfrm>
          <a:prstGeom prst="rect">
            <a:avLst/>
          </a:prstGeom>
        </p:spPr>
      </p:pic>
    </p:spTree>
    <p:extLst>
      <p:ext uri="{BB962C8B-B14F-4D97-AF65-F5344CB8AC3E}">
        <p14:creationId xmlns:p14="http://schemas.microsoft.com/office/powerpoint/2010/main" val="1140881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92887"/>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dirty="0">
                <a:solidFill>
                  <a:schemeClr val="bg1"/>
                </a:solidFill>
                <a:latin typeface="Futura T Light"/>
              </a:rPr>
              <a:t>Regression trees size</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25</a:t>
            </a:fld>
            <a:endParaRPr lang="en-US" sz="1600"/>
          </a:p>
        </p:txBody>
      </p:sp>
      <p:pic>
        <p:nvPicPr>
          <p:cNvPr id="2" name="Picture 1"/>
          <p:cNvPicPr>
            <a:picLocks noChangeAspect="1"/>
          </p:cNvPicPr>
          <p:nvPr/>
        </p:nvPicPr>
        <p:blipFill rotWithShape="1">
          <a:blip r:embed="rId5"/>
          <a:srcRect l="2718" t="4677" b="6053"/>
          <a:stretch/>
        </p:blipFill>
        <p:spPr>
          <a:xfrm>
            <a:off x="1219207" y="1320799"/>
            <a:ext cx="8640395" cy="4366123"/>
          </a:xfrm>
          <a:prstGeom prst="rect">
            <a:avLst/>
          </a:prstGeom>
        </p:spPr>
      </p:pic>
      <p:sp>
        <p:nvSpPr>
          <p:cNvPr id="10" name="Oval 9"/>
          <p:cNvSpPr/>
          <p:nvPr/>
        </p:nvSpPr>
        <p:spPr>
          <a:xfrm>
            <a:off x="3568237" y="4005581"/>
            <a:ext cx="276045" cy="517585"/>
          </a:xfrm>
          <a:prstGeom prst="ellipse">
            <a:avLst/>
          </a:prstGeom>
          <a:noFill/>
          <a:ln w="28575">
            <a:solidFill>
              <a:srgbClr val="B2053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513689" y="4523166"/>
            <a:ext cx="2385140" cy="401007"/>
          </a:xfrm>
          <a:prstGeom prst="rect">
            <a:avLst/>
          </a:prstGeom>
          <a:noFill/>
        </p:spPr>
        <p:txBody>
          <a:bodyPr wrap="none" rtlCol="0">
            <a:spAutoFit/>
          </a:bodyPr>
          <a:lstStyle/>
          <a:p>
            <a:r>
              <a:rPr lang="en-US" dirty="0">
                <a:solidFill>
                  <a:srgbClr val="B20538"/>
                </a:solidFill>
              </a:rPr>
              <a:t>Optimum tree length</a:t>
            </a:r>
          </a:p>
        </p:txBody>
      </p:sp>
      <mc:AlternateContent xmlns:mc="http://schemas.openxmlformats.org/markup-compatibility/2006" xmlns:a14="http://schemas.microsoft.com/office/drawing/2010/main">
        <mc:Choice Requires="a14">
          <p:sp>
            <p:nvSpPr>
              <p:cNvPr id="13" name="Rectangle 12"/>
              <p:cNvSpPr/>
              <p:nvPr/>
            </p:nvSpPr>
            <p:spPr>
              <a:xfrm>
                <a:off x="7222168" y="6006196"/>
                <a:ext cx="1652953" cy="7241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𝑝</m:t>
                          </m:r>
                        </m:sub>
                      </m:sSub>
                      <m:r>
                        <a:rPr lang="en-US" i="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𝑆𝑆</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𝑛</m:t>
                              </m:r>
                              <m:r>
                                <a:rPr lang="en-US" i="0">
                                  <a:latin typeface="Cambria Math" panose="02040503050406030204" pitchFamily="18" charset="0"/>
                                </a:rPr>
                                <m:t>+1</m:t>
                              </m:r>
                            </m:sub>
                          </m:sSub>
                        </m:num>
                        <m:den>
                          <m:r>
                            <a:rPr lang="en-US" i="1">
                              <a:latin typeface="Cambria Math" panose="02040503050406030204" pitchFamily="18" charset="0"/>
                            </a:rPr>
                            <m:t>𝑆𝑆</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𝑛</m:t>
                              </m:r>
                            </m:sub>
                          </m:sSub>
                        </m:den>
                      </m:f>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7222168" y="6006196"/>
                <a:ext cx="1652953" cy="724109"/>
              </a:xfrm>
              <a:prstGeom prst="rect">
                <a:avLst/>
              </a:prstGeom>
              <a:blipFill>
                <a:blip r:embed="rId6"/>
                <a:stretch>
                  <a:fillRect/>
                </a:stretch>
              </a:blipFill>
            </p:spPr>
            <p:txBody>
              <a:bodyPr/>
              <a:lstStyle/>
              <a:p>
                <a:r>
                  <a:rPr lang="en-US">
                    <a:noFill/>
                  </a:rPr>
                  <a:t> </a:t>
                </a:r>
              </a:p>
            </p:txBody>
          </p:sp>
        </mc:Fallback>
      </mc:AlternateContent>
      <p:sp>
        <p:nvSpPr>
          <p:cNvPr id="5" name="TextBox 4"/>
          <p:cNvSpPr txBox="1"/>
          <p:nvPr/>
        </p:nvSpPr>
        <p:spPr>
          <a:xfrm>
            <a:off x="4667341" y="5686923"/>
            <a:ext cx="457176" cy="401007"/>
          </a:xfrm>
          <a:prstGeom prst="rect">
            <a:avLst/>
          </a:prstGeom>
          <a:noFill/>
        </p:spPr>
        <p:txBody>
          <a:bodyPr wrap="none" rtlCol="0">
            <a:spAutoFit/>
          </a:bodyPr>
          <a:lstStyle/>
          <a:p>
            <a:r>
              <a:rPr lang="en-US" b="1" dirty="0" err="1"/>
              <a:t>Cp</a:t>
            </a:r>
            <a:endParaRPr lang="en-US" b="1" dirty="0"/>
          </a:p>
        </p:txBody>
      </p:sp>
      <p:sp>
        <p:nvSpPr>
          <p:cNvPr id="14" name="TextBox 13"/>
          <p:cNvSpPr txBox="1"/>
          <p:nvPr/>
        </p:nvSpPr>
        <p:spPr>
          <a:xfrm rot="16200000">
            <a:off x="-29723" y="3472875"/>
            <a:ext cx="2096856" cy="401007"/>
          </a:xfrm>
          <a:prstGeom prst="rect">
            <a:avLst/>
          </a:prstGeom>
          <a:noFill/>
        </p:spPr>
        <p:txBody>
          <a:bodyPr wrap="none" rtlCol="0">
            <a:spAutoFit/>
          </a:bodyPr>
          <a:lstStyle/>
          <a:p>
            <a:r>
              <a:rPr lang="en-US" dirty="0"/>
              <a:t>X </a:t>
            </a:r>
            <a:r>
              <a:rPr lang="en-US" dirty="0" err="1"/>
              <a:t>val</a:t>
            </a:r>
            <a:r>
              <a:rPr lang="en-US" dirty="0"/>
              <a:t> relative error</a:t>
            </a:r>
          </a:p>
        </p:txBody>
      </p:sp>
      <p:sp>
        <p:nvSpPr>
          <p:cNvPr id="15" name="TextBox 14"/>
          <p:cNvSpPr txBox="1"/>
          <p:nvPr/>
        </p:nvSpPr>
        <p:spPr>
          <a:xfrm>
            <a:off x="4800612" y="948621"/>
            <a:ext cx="1096775" cy="401007"/>
          </a:xfrm>
          <a:prstGeom prst="rect">
            <a:avLst/>
          </a:prstGeom>
          <a:noFill/>
        </p:spPr>
        <p:txBody>
          <a:bodyPr wrap="none" rtlCol="0">
            <a:spAutoFit/>
          </a:bodyPr>
          <a:lstStyle/>
          <a:p>
            <a:r>
              <a:rPr lang="en-US" b="1" dirty="0"/>
              <a:t>Tree size</a:t>
            </a:r>
          </a:p>
        </p:txBody>
      </p:sp>
      <mc:AlternateContent xmlns:mc="http://schemas.openxmlformats.org/markup-compatibility/2006">
        <mc:Choice xmlns:a14="http://schemas.microsoft.com/office/drawing/2010/main" Requires="a14">
          <p:sp>
            <p:nvSpPr>
              <p:cNvPr id="12" name="Rectangle 11"/>
              <p:cNvSpPr/>
              <p:nvPr/>
            </p:nvSpPr>
            <p:spPr>
              <a:xfrm>
                <a:off x="5741872" y="1986108"/>
                <a:ext cx="3258152" cy="1031949"/>
              </a:xfrm>
              <a:prstGeom prst="rect">
                <a:avLst/>
              </a:prstGeom>
            </p:spPr>
            <p:txBody>
              <a:bodyPr wrap="square">
                <a:spAutoFit/>
              </a:bodyPr>
              <a:lstStyle/>
              <a:p>
                <a:pPr algn="just"/>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𝑆𝑆𝐸</m:t>
                    </m:r>
                    <m:r>
                      <a:rPr lang="en-US" i="1">
                        <a:latin typeface="Cambria Math" panose="02040503050406030204" pitchFamily="18" charset="0"/>
                      </a:rPr>
                      <m:t>= </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 Є </m:t>
                        </m:r>
                        <m:r>
                          <a:rPr lang="en-US" i="1">
                            <a:latin typeface="Cambria Math" panose="02040503050406030204" pitchFamily="18" charset="0"/>
                          </a:rPr>
                          <m:t>𝑆</m:t>
                        </m:r>
                        <m:r>
                          <a:rPr lang="en-US" i="1">
                            <a:latin typeface="Cambria Math" panose="02040503050406030204" pitchFamily="18" charset="0"/>
                          </a:rPr>
                          <m:t>1</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e>
                                </m:acc>
                              </m:e>
                            </m:d>
                          </m:e>
                          <m:sup>
                            <m:r>
                              <a:rPr lang="en-US" i="1">
                                <a:latin typeface="Cambria Math" panose="02040503050406030204" pitchFamily="18" charset="0"/>
                              </a:rPr>
                              <m:t>2</m:t>
                            </m:r>
                          </m:sup>
                        </m:sSup>
                      </m:e>
                    </m:nary>
                    <m:r>
                      <a:rPr lang="en-US" i="1">
                        <a:latin typeface="Cambria Math" panose="02040503050406030204" pitchFamily="18" charset="0"/>
                      </a:rPr>
                      <m:t> + </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 Є </m:t>
                        </m:r>
                        <m:r>
                          <a:rPr lang="en-US" i="1">
                            <a:latin typeface="Cambria Math" panose="02040503050406030204" pitchFamily="18" charset="0"/>
                          </a:rPr>
                          <m:t>𝑆</m:t>
                        </m:r>
                        <m:r>
                          <a:rPr lang="en-US" i="1">
                            <a:latin typeface="Cambria Math" panose="02040503050406030204" pitchFamily="18" charset="0"/>
                          </a:rPr>
                          <m:t>2</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e>
                                </m:acc>
                              </m:e>
                            </m:d>
                          </m:e>
                          <m:sup>
                            <m:r>
                              <a:rPr lang="en-US" i="1">
                                <a:latin typeface="Cambria Math" panose="02040503050406030204" pitchFamily="18" charset="0"/>
                              </a:rPr>
                              <m:t>2</m:t>
                            </m:r>
                          </m:sup>
                        </m:sSup>
                      </m:e>
                    </m:nary>
                  </m:oMath>
                </a14:m>
                <a:endParaRPr lang="en-US" dirty="0"/>
              </a:p>
            </p:txBody>
          </p:sp>
        </mc:Choice>
        <mc:Fallback>
          <p:sp>
            <p:nvSpPr>
              <p:cNvPr id="12" name="Rectangle 11"/>
              <p:cNvSpPr>
                <a:spLocks noRot="1" noChangeAspect="1" noMove="1" noResize="1" noEditPoints="1" noAdjustHandles="1" noChangeArrowheads="1" noChangeShapeType="1" noTextEdit="1"/>
              </p:cNvSpPr>
              <p:nvPr/>
            </p:nvSpPr>
            <p:spPr>
              <a:xfrm>
                <a:off x="5741872" y="1986108"/>
                <a:ext cx="3258152" cy="1031949"/>
              </a:xfrm>
              <a:prstGeom prst="rect">
                <a:avLst/>
              </a:prstGeom>
              <a:blipFill>
                <a:blip r:embed="rId7"/>
                <a:stretch>
                  <a:fillRect t="-17160" b="-71006"/>
                </a:stretch>
              </a:blipFill>
            </p:spPr>
            <p:txBody>
              <a:bodyPr/>
              <a:lstStyle/>
              <a:p>
                <a:r>
                  <a:rPr lang="en-US">
                    <a:noFill/>
                  </a:rPr>
                  <a:t> </a:t>
                </a:r>
              </a:p>
            </p:txBody>
          </p:sp>
        </mc:Fallback>
      </mc:AlternateContent>
    </p:spTree>
    <p:extLst>
      <p:ext uri="{BB962C8B-B14F-4D97-AF65-F5344CB8AC3E}">
        <p14:creationId xmlns:p14="http://schemas.microsoft.com/office/powerpoint/2010/main" val="320775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92887"/>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dirty="0">
                <a:solidFill>
                  <a:schemeClr val="bg1"/>
                </a:solidFill>
                <a:latin typeface="Futura T Light"/>
              </a:rPr>
              <a:t>Modelling- Regression trees</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26</a:t>
            </a:fld>
            <a:endParaRPr lang="en-US" sz="1600"/>
          </a:p>
        </p:txBody>
      </p:sp>
      <p:pic>
        <p:nvPicPr>
          <p:cNvPr id="2" name="Picture 1"/>
          <p:cNvPicPr>
            <a:picLocks noChangeAspect="1"/>
          </p:cNvPicPr>
          <p:nvPr/>
        </p:nvPicPr>
        <p:blipFill>
          <a:blip r:embed="rId5"/>
          <a:stretch>
            <a:fillRect/>
          </a:stretch>
        </p:blipFill>
        <p:spPr>
          <a:xfrm>
            <a:off x="458237" y="1406079"/>
            <a:ext cx="4335137" cy="3375351"/>
          </a:xfrm>
          <a:prstGeom prst="rect">
            <a:avLst/>
          </a:prstGeom>
        </p:spPr>
      </p:pic>
      <p:pic>
        <p:nvPicPr>
          <p:cNvPr id="5" name="Picture 4"/>
          <p:cNvPicPr>
            <a:picLocks noChangeAspect="1"/>
          </p:cNvPicPr>
          <p:nvPr/>
        </p:nvPicPr>
        <p:blipFill>
          <a:blip r:embed="rId6"/>
          <a:stretch>
            <a:fillRect/>
          </a:stretch>
        </p:blipFill>
        <p:spPr>
          <a:xfrm>
            <a:off x="5453114" y="4347293"/>
            <a:ext cx="3829687" cy="2981806"/>
          </a:xfrm>
          <a:prstGeom prst="rect">
            <a:avLst/>
          </a:prstGeom>
        </p:spPr>
      </p:pic>
      <p:pic>
        <p:nvPicPr>
          <p:cNvPr id="6" name="Picture 5"/>
          <p:cNvPicPr>
            <a:picLocks noChangeAspect="1"/>
          </p:cNvPicPr>
          <p:nvPr/>
        </p:nvPicPr>
        <p:blipFill>
          <a:blip r:embed="rId7"/>
          <a:stretch>
            <a:fillRect/>
          </a:stretch>
        </p:blipFill>
        <p:spPr>
          <a:xfrm>
            <a:off x="5215929" y="847505"/>
            <a:ext cx="4017562" cy="3128087"/>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657085188"/>
              </p:ext>
            </p:extLst>
          </p:nvPr>
        </p:nvGraphicFramePr>
        <p:xfrm>
          <a:off x="1728982" y="4748578"/>
          <a:ext cx="2056936" cy="365760"/>
        </p:xfrm>
        <a:graphic>
          <a:graphicData uri="http://schemas.openxmlformats.org/drawingml/2006/table">
            <a:tbl>
              <a:tblPr firstRow="1" bandRow="1">
                <a:tableStyleId>{21E4AEA4-8DFA-4A89-87EB-49C32662AFE0}</a:tableStyleId>
              </a:tblPr>
              <a:tblGrid>
                <a:gridCol w="1028468">
                  <a:extLst>
                    <a:ext uri="{9D8B030D-6E8A-4147-A177-3AD203B41FA5}">
                      <a16:colId xmlns:a16="http://schemas.microsoft.com/office/drawing/2014/main" val="721021819"/>
                    </a:ext>
                  </a:extLst>
                </a:gridCol>
                <a:gridCol w="1028468">
                  <a:extLst>
                    <a:ext uri="{9D8B030D-6E8A-4147-A177-3AD203B41FA5}">
                      <a16:colId xmlns:a16="http://schemas.microsoft.com/office/drawing/2014/main" val="2446159836"/>
                    </a:ext>
                  </a:extLst>
                </a:gridCol>
              </a:tblGrid>
              <a:tr h="220836">
                <a:tc>
                  <a:txBody>
                    <a:bodyPr/>
                    <a:lstStyle/>
                    <a:p>
                      <a:r>
                        <a:rPr lang="en-US" sz="1800" kern="1200" dirty="0"/>
                        <a:t>Tree Size</a:t>
                      </a:r>
                      <a:endParaRPr lang="en-US" sz="1800" b="1" kern="1200" dirty="0">
                        <a:solidFill>
                          <a:schemeClr val="lt1"/>
                        </a:solidFill>
                        <a:latin typeface="+mn-lt"/>
                        <a:ea typeface="+mn-ea"/>
                        <a:cs typeface="+mn-cs"/>
                      </a:endParaRPr>
                    </a:p>
                  </a:txBody>
                  <a:tcPr>
                    <a:solidFill>
                      <a:srgbClr val="B20538"/>
                    </a:solidFill>
                  </a:tcPr>
                </a:tc>
                <a:tc>
                  <a:txBody>
                    <a:bodyPr/>
                    <a:lstStyle/>
                    <a:p>
                      <a:r>
                        <a:rPr lang="en-US" dirty="0"/>
                        <a:t> 6</a:t>
                      </a:r>
                      <a:endParaRPr lang="en-US" b="1" dirty="0">
                        <a:solidFill>
                          <a:schemeClr val="bg1"/>
                        </a:solidFill>
                      </a:endParaRPr>
                    </a:p>
                  </a:txBody>
                  <a:tcPr>
                    <a:solidFill>
                      <a:srgbClr val="B20538"/>
                    </a:solidFill>
                  </a:tcPr>
                </a:tc>
                <a:extLst>
                  <a:ext uri="{0D108BD9-81ED-4DB2-BD59-A6C34878D82A}">
                    <a16:rowId xmlns:a16="http://schemas.microsoft.com/office/drawing/2014/main" val="804797039"/>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285319965"/>
              </p:ext>
            </p:extLst>
          </p:nvPr>
        </p:nvGraphicFramePr>
        <p:xfrm>
          <a:off x="6338712" y="3964523"/>
          <a:ext cx="2056936" cy="365760"/>
        </p:xfrm>
        <a:graphic>
          <a:graphicData uri="http://schemas.openxmlformats.org/drawingml/2006/table">
            <a:tbl>
              <a:tblPr firstRow="1" bandRow="1">
                <a:tableStyleId>{21E4AEA4-8DFA-4A89-87EB-49C32662AFE0}</a:tableStyleId>
              </a:tblPr>
              <a:tblGrid>
                <a:gridCol w="1028468">
                  <a:extLst>
                    <a:ext uri="{9D8B030D-6E8A-4147-A177-3AD203B41FA5}">
                      <a16:colId xmlns:a16="http://schemas.microsoft.com/office/drawing/2014/main" val="721021819"/>
                    </a:ext>
                  </a:extLst>
                </a:gridCol>
                <a:gridCol w="1028468">
                  <a:extLst>
                    <a:ext uri="{9D8B030D-6E8A-4147-A177-3AD203B41FA5}">
                      <a16:colId xmlns:a16="http://schemas.microsoft.com/office/drawing/2014/main" val="2446159836"/>
                    </a:ext>
                  </a:extLst>
                </a:gridCol>
              </a:tblGrid>
              <a:tr h="220836">
                <a:tc>
                  <a:txBody>
                    <a:bodyPr/>
                    <a:lstStyle/>
                    <a:p>
                      <a:r>
                        <a:rPr lang="en-US" sz="1800" kern="1200" dirty="0"/>
                        <a:t>Tree Size</a:t>
                      </a:r>
                      <a:endParaRPr lang="en-US" sz="1800" b="1" kern="1200" dirty="0">
                        <a:solidFill>
                          <a:schemeClr val="lt1"/>
                        </a:solidFill>
                        <a:latin typeface="+mn-lt"/>
                        <a:ea typeface="+mn-ea"/>
                        <a:cs typeface="+mn-cs"/>
                      </a:endParaRPr>
                    </a:p>
                  </a:txBody>
                  <a:tcPr>
                    <a:solidFill>
                      <a:srgbClr val="B20538"/>
                    </a:solidFill>
                  </a:tcPr>
                </a:tc>
                <a:tc>
                  <a:txBody>
                    <a:bodyPr/>
                    <a:lstStyle/>
                    <a:p>
                      <a:r>
                        <a:rPr lang="en-US" dirty="0"/>
                        <a:t> 20</a:t>
                      </a:r>
                      <a:endParaRPr lang="en-US" b="1" dirty="0">
                        <a:solidFill>
                          <a:schemeClr val="bg1"/>
                        </a:solidFill>
                      </a:endParaRPr>
                    </a:p>
                  </a:txBody>
                  <a:tcPr>
                    <a:solidFill>
                      <a:srgbClr val="B20538"/>
                    </a:solidFill>
                  </a:tcPr>
                </a:tc>
                <a:extLst>
                  <a:ext uri="{0D108BD9-81ED-4DB2-BD59-A6C34878D82A}">
                    <a16:rowId xmlns:a16="http://schemas.microsoft.com/office/drawing/2014/main" val="804797039"/>
                  </a:ext>
                </a:extLst>
              </a:tr>
            </a:tbl>
          </a:graphicData>
        </a:graphic>
      </p:graphicFrame>
      <p:sp>
        <p:nvSpPr>
          <p:cNvPr id="7" name="TextBox 6"/>
          <p:cNvSpPr txBox="1"/>
          <p:nvPr/>
        </p:nvSpPr>
        <p:spPr>
          <a:xfrm>
            <a:off x="9233491" y="2082723"/>
            <a:ext cx="753348" cy="709681"/>
          </a:xfrm>
          <a:prstGeom prst="rect">
            <a:avLst/>
          </a:prstGeom>
          <a:noFill/>
        </p:spPr>
        <p:txBody>
          <a:bodyPr wrap="none" rtlCol="0">
            <a:spAutoFit/>
          </a:bodyPr>
          <a:lstStyle/>
          <a:p>
            <a:r>
              <a:rPr lang="en-US" dirty="0"/>
              <a:t>Train </a:t>
            </a:r>
          </a:p>
          <a:p>
            <a:r>
              <a:rPr lang="en-US" dirty="0"/>
              <a:t>Data</a:t>
            </a:r>
          </a:p>
        </p:txBody>
      </p:sp>
      <p:sp>
        <p:nvSpPr>
          <p:cNvPr id="13" name="TextBox 12"/>
          <p:cNvSpPr txBox="1"/>
          <p:nvPr/>
        </p:nvSpPr>
        <p:spPr>
          <a:xfrm>
            <a:off x="9233491" y="5371466"/>
            <a:ext cx="671274" cy="709681"/>
          </a:xfrm>
          <a:prstGeom prst="rect">
            <a:avLst/>
          </a:prstGeom>
          <a:noFill/>
        </p:spPr>
        <p:txBody>
          <a:bodyPr wrap="none" rtlCol="0">
            <a:spAutoFit/>
          </a:bodyPr>
          <a:lstStyle/>
          <a:p>
            <a:r>
              <a:rPr lang="en-US" dirty="0"/>
              <a:t>Test </a:t>
            </a:r>
          </a:p>
          <a:p>
            <a:r>
              <a:rPr lang="en-US" dirty="0"/>
              <a:t>Data</a:t>
            </a:r>
          </a:p>
        </p:txBody>
      </p:sp>
      <p:graphicFrame>
        <p:nvGraphicFramePr>
          <p:cNvPr id="14" name="Table 13"/>
          <p:cNvGraphicFramePr>
            <a:graphicFrameLocks noGrp="1"/>
          </p:cNvGraphicFramePr>
          <p:nvPr>
            <p:extLst>
              <p:ext uri="{D42A27DB-BD31-4B8C-83A1-F6EECF244321}">
                <p14:modId xmlns:p14="http://schemas.microsoft.com/office/powerpoint/2010/main" val="4090429946"/>
              </p:ext>
            </p:extLst>
          </p:nvPr>
        </p:nvGraphicFramePr>
        <p:xfrm>
          <a:off x="2007101" y="5608911"/>
          <a:ext cx="1778817" cy="731520"/>
        </p:xfrm>
        <a:graphic>
          <a:graphicData uri="http://schemas.openxmlformats.org/drawingml/2006/table">
            <a:tbl>
              <a:tblPr firstRow="1" bandRow="1">
                <a:tableStyleId>{21E4AEA4-8DFA-4A89-87EB-49C32662AFE0}</a:tableStyleId>
              </a:tblPr>
              <a:tblGrid>
                <a:gridCol w="847483">
                  <a:extLst>
                    <a:ext uri="{9D8B030D-6E8A-4147-A177-3AD203B41FA5}">
                      <a16:colId xmlns:a16="http://schemas.microsoft.com/office/drawing/2014/main" val="721021819"/>
                    </a:ext>
                  </a:extLst>
                </a:gridCol>
                <a:gridCol w="931334">
                  <a:extLst>
                    <a:ext uri="{9D8B030D-6E8A-4147-A177-3AD203B41FA5}">
                      <a16:colId xmlns:a16="http://schemas.microsoft.com/office/drawing/2014/main" val="2446159836"/>
                    </a:ext>
                  </a:extLst>
                </a:gridCol>
              </a:tblGrid>
              <a:tr h="300790">
                <a:tc>
                  <a:txBody>
                    <a:bodyPr/>
                    <a:lstStyle/>
                    <a:p>
                      <a:r>
                        <a:rPr lang="en-US" dirty="0"/>
                        <a:t>RMSE</a:t>
                      </a:r>
                    </a:p>
                  </a:txBody>
                  <a:tcPr>
                    <a:solidFill>
                      <a:srgbClr val="B20538"/>
                    </a:solidFill>
                  </a:tcPr>
                </a:tc>
                <a:tc>
                  <a:txBody>
                    <a:bodyPr/>
                    <a:lstStyle/>
                    <a:p>
                      <a:r>
                        <a:rPr lang="en-US" dirty="0"/>
                        <a:t> 13%</a:t>
                      </a:r>
                    </a:p>
                  </a:txBody>
                  <a:tcPr>
                    <a:solidFill>
                      <a:srgbClr val="B20538"/>
                    </a:solidFill>
                  </a:tcPr>
                </a:tc>
                <a:extLst>
                  <a:ext uri="{0D108BD9-81ED-4DB2-BD59-A6C34878D82A}">
                    <a16:rowId xmlns:a16="http://schemas.microsoft.com/office/drawing/2014/main" val="1761580270"/>
                  </a:ext>
                </a:extLst>
              </a:tr>
              <a:tr h="220836">
                <a:tc>
                  <a:txBody>
                    <a:bodyPr/>
                    <a:lstStyle/>
                    <a:p>
                      <a:r>
                        <a:rPr lang="en-US" sz="1800" b="1" kern="1200" dirty="0">
                          <a:solidFill>
                            <a:schemeClr val="bg1"/>
                          </a:solidFill>
                        </a:rPr>
                        <a:t>MAE</a:t>
                      </a:r>
                      <a:endParaRPr lang="en-US" sz="1800" b="1" kern="1200" dirty="0">
                        <a:solidFill>
                          <a:schemeClr val="bg1"/>
                        </a:solidFill>
                        <a:latin typeface="+mn-lt"/>
                        <a:ea typeface="+mn-ea"/>
                        <a:cs typeface="+mn-cs"/>
                      </a:endParaRPr>
                    </a:p>
                  </a:txBody>
                  <a:tcPr>
                    <a:solidFill>
                      <a:srgbClr val="B20538"/>
                    </a:solidFill>
                  </a:tcPr>
                </a:tc>
                <a:tc>
                  <a:txBody>
                    <a:bodyPr/>
                    <a:lstStyle/>
                    <a:p>
                      <a:r>
                        <a:rPr lang="en-US" b="1" dirty="0">
                          <a:solidFill>
                            <a:schemeClr val="bg1"/>
                          </a:solidFill>
                        </a:rPr>
                        <a:t>10%</a:t>
                      </a:r>
                    </a:p>
                  </a:txBody>
                  <a:tcPr>
                    <a:solidFill>
                      <a:srgbClr val="B20538"/>
                    </a:solidFill>
                  </a:tcPr>
                </a:tc>
                <a:extLst>
                  <a:ext uri="{0D108BD9-81ED-4DB2-BD59-A6C34878D82A}">
                    <a16:rowId xmlns:a16="http://schemas.microsoft.com/office/drawing/2014/main" val="1839197269"/>
                  </a:ext>
                </a:extLst>
              </a:tr>
            </a:tbl>
          </a:graphicData>
        </a:graphic>
      </p:graphicFrame>
    </p:spTree>
    <p:extLst>
      <p:ext uri="{BB962C8B-B14F-4D97-AF65-F5344CB8AC3E}">
        <p14:creationId xmlns:p14="http://schemas.microsoft.com/office/powerpoint/2010/main" val="2173955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54236"/>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a:solidFill>
                  <a:schemeClr val="bg1"/>
                </a:solidFill>
                <a:latin typeface="Futura T Light"/>
              </a:rPr>
              <a:t>Modelling – Random Forest</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27</a:t>
            </a:fld>
            <a:endParaRPr lang="en-US" sz="1600"/>
          </a:p>
        </p:txBody>
      </p:sp>
      <p:sp>
        <p:nvSpPr>
          <p:cNvPr id="10" name="TextBox 9"/>
          <p:cNvSpPr txBox="1"/>
          <p:nvPr/>
        </p:nvSpPr>
        <p:spPr>
          <a:xfrm>
            <a:off x="197175" y="1079524"/>
            <a:ext cx="5476038" cy="2561727"/>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Ensemble of many decision trees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split in each tree is made upon randomly selected “m” parameters.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 → N   Random Forest → Single decision tree</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Outcome is average of all the trees</a:t>
            </a:r>
          </a:p>
          <a:p>
            <a:pPr algn="just"/>
            <a:endParaRPr lang="en-US" dirty="0"/>
          </a:p>
          <a:p>
            <a:r>
              <a:rPr lang="en-US" dirty="0"/>
              <a:t>	</a:t>
            </a:r>
            <a:endParaRPr lang="en-US" i="1" u="sng" dirty="0"/>
          </a:p>
          <a:p>
            <a:endParaRPr lang="en-US" dirty="0"/>
          </a:p>
        </p:txBody>
      </p:sp>
      <p:pic>
        <p:nvPicPr>
          <p:cNvPr id="8" name="Picture 7"/>
          <p:cNvPicPr>
            <a:picLocks noChangeAspect="1"/>
          </p:cNvPicPr>
          <p:nvPr/>
        </p:nvPicPr>
        <p:blipFill rotWithShape="1">
          <a:blip r:embed="rId5"/>
          <a:srcRect l="2581" t="10596" r="1505" b="43178"/>
          <a:stretch/>
        </p:blipFill>
        <p:spPr>
          <a:xfrm>
            <a:off x="1383128" y="3195300"/>
            <a:ext cx="8186000" cy="2958936"/>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351344490"/>
              </p:ext>
            </p:extLst>
          </p:nvPr>
        </p:nvGraphicFramePr>
        <p:xfrm>
          <a:off x="7390191" y="1456716"/>
          <a:ext cx="2010914" cy="1483360"/>
        </p:xfrm>
        <a:graphic>
          <a:graphicData uri="http://schemas.openxmlformats.org/drawingml/2006/table">
            <a:tbl>
              <a:tblPr firstRow="1" bandRow="1">
                <a:tableStyleId>{21E4AEA4-8DFA-4A89-87EB-49C32662AFE0}</a:tableStyleId>
              </a:tblPr>
              <a:tblGrid>
                <a:gridCol w="1374124">
                  <a:extLst>
                    <a:ext uri="{9D8B030D-6E8A-4147-A177-3AD203B41FA5}">
                      <a16:colId xmlns:a16="http://schemas.microsoft.com/office/drawing/2014/main" val="276085068"/>
                    </a:ext>
                  </a:extLst>
                </a:gridCol>
                <a:gridCol w="636790">
                  <a:extLst>
                    <a:ext uri="{9D8B030D-6E8A-4147-A177-3AD203B41FA5}">
                      <a16:colId xmlns:a16="http://schemas.microsoft.com/office/drawing/2014/main" val="3237923757"/>
                    </a:ext>
                  </a:extLst>
                </a:gridCol>
              </a:tblGrid>
              <a:tr h="370840">
                <a:tc>
                  <a:txBody>
                    <a:bodyPr/>
                    <a:lstStyle/>
                    <a:p>
                      <a:pPr marL="0" algn="l" defTabSz="457200" rtl="0" eaLnBrk="1" latinLnBrk="0" hangingPunct="1"/>
                      <a:r>
                        <a:rPr lang="en-US" sz="1800" kern="1200" dirty="0"/>
                        <a:t>RMSE</a:t>
                      </a:r>
                      <a:endParaRPr lang="en-US" sz="1800" b="1" kern="1200" dirty="0">
                        <a:solidFill>
                          <a:schemeClr val="lt1"/>
                        </a:solidFill>
                        <a:latin typeface="+mn-lt"/>
                        <a:ea typeface="+mn-ea"/>
                        <a:cs typeface="+mn-cs"/>
                      </a:endParaRPr>
                    </a:p>
                  </a:txBody>
                  <a:tcPr>
                    <a:solidFill>
                      <a:srgbClr val="B20538"/>
                    </a:solidFill>
                  </a:tcPr>
                </a:tc>
                <a:tc>
                  <a:txBody>
                    <a:bodyPr/>
                    <a:lstStyle/>
                    <a:p>
                      <a:pPr marL="0" algn="l" defTabSz="457200" rtl="0" eaLnBrk="1" latinLnBrk="0" hangingPunct="1"/>
                      <a:r>
                        <a:rPr lang="en-US" sz="1800" kern="1200" dirty="0"/>
                        <a:t>11</a:t>
                      </a:r>
                      <a:endParaRPr lang="en-US" sz="1800" b="1" kern="1200" dirty="0">
                        <a:solidFill>
                          <a:schemeClr val="lt1"/>
                        </a:solidFill>
                        <a:latin typeface="+mn-lt"/>
                        <a:ea typeface="+mn-ea"/>
                        <a:cs typeface="+mn-cs"/>
                      </a:endParaRPr>
                    </a:p>
                  </a:txBody>
                  <a:tcPr>
                    <a:solidFill>
                      <a:srgbClr val="B20538"/>
                    </a:solidFill>
                  </a:tcPr>
                </a:tc>
                <a:extLst>
                  <a:ext uri="{0D108BD9-81ED-4DB2-BD59-A6C34878D82A}">
                    <a16:rowId xmlns:a16="http://schemas.microsoft.com/office/drawing/2014/main" val="2444857972"/>
                  </a:ext>
                </a:extLst>
              </a:tr>
              <a:tr h="370840">
                <a:tc>
                  <a:txBody>
                    <a:bodyPr/>
                    <a:lstStyle/>
                    <a:p>
                      <a:pPr marL="0" algn="l" defTabSz="457200" rtl="0" eaLnBrk="1" latinLnBrk="0" hangingPunct="1"/>
                      <a:r>
                        <a:rPr lang="en-US" sz="1800" b="1" kern="1200" dirty="0">
                          <a:solidFill>
                            <a:schemeClr val="bg1"/>
                          </a:solidFill>
                        </a:rPr>
                        <a:t>MAE</a:t>
                      </a:r>
                      <a:endParaRPr lang="en-US" sz="1800" b="1" kern="1200" dirty="0">
                        <a:solidFill>
                          <a:schemeClr val="bg1"/>
                        </a:solidFill>
                        <a:latin typeface="+mn-lt"/>
                        <a:ea typeface="+mn-ea"/>
                        <a:cs typeface="+mn-cs"/>
                      </a:endParaRPr>
                    </a:p>
                  </a:txBody>
                  <a:tcPr>
                    <a:solidFill>
                      <a:srgbClr val="B20538"/>
                    </a:solidFill>
                  </a:tcPr>
                </a:tc>
                <a:tc>
                  <a:txBody>
                    <a:bodyPr/>
                    <a:lstStyle/>
                    <a:p>
                      <a:pPr marL="0" algn="l" defTabSz="457200" rtl="0" eaLnBrk="1" latinLnBrk="0" hangingPunct="1"/>
                      <a:r>
                        <a:rPr lang="en-US" sz="1800" b="1" kern="1200" dirty="0">
                          <a:solidFill>
                            <a:schemeClr val="bg1"/>
                          </a:solidFill>
                        </a:rPr>
                        <a:t>9</a:t>
                      </a:r>
                      <a:endParaRPr lang="en-US" sz="1800" b="1" kern="1200" dirty="0">
                        <a:solidFill>
                          <a:schemeClr val="bg1"/>
                        </a:solidFill>
                        <a:latin typeface="+mn-lt"/>
                        <a:ea typeface="+mn-ea"/>
                        <a:cs typeface="+mn-cs"/>
                      </a:endParaRPr>
                    </a:p>
                  </a:txBody>
                  <a:tcPr>
                    <a:solidFill>
                      <a:srgbClr val="B20538"/>
                    </a:solidFill>
                  </a:tcPr>
                </a:tc>
                <a:extLst>
                  <a:ext uri="{0D108BD9-81ED-4DB2-BD59-A6C34878D82A}">
                    <a16:rowId xmlns:a16="http://schemas.microsoft.com/office/drawing/2014/main" val="1739196434"/>
                  </a:ext>
                </a:extLst>
              </a:tr>
              <a:tr h="370840">
                <a:tc>
                  <a:txBody>
                    <a:bodyPr/>
                    <a:lstStyle/>
                    <a:p>
                      <a:pPr marL="0" algn="l" defTabSz="457200" rtl="0" eaLnBrk="1" latinLnBrk="0" hangingPunct="1"/>
                      <a:r>
                        <a:rPr lang="en-US" sz="1800" b="1" kern="1200" dirty="0">
                          <a:solidFill>
                            <a:schemeClr val="bg1"/>
                          </a:solidFill>
                        </a:rPr>
                        <a:t>m</a:t>
                      </a:r>
                      <a:endParaRPr lang="en-US" sz="1800" b="1" kern="1200" dirty="0">
                        <a:solidFill>
                          <a:schemeClr val="bg1"/>
                        </a:solidFill>
                        <a:latin typeface="+mn-lt"/>
                        <a:ea typeface="+mn-ea"/>
                        <a:cs typeface="+mn-cs"/>
                      </a:endParaRPr>
                    </a:p>
                  </a:txBody>
                  <a:tcPr>
                    <a:solidFill>
                      <a:srgbClr val="B20538"/>
                    </a:solidFill>
                  </a:tcPr>
                </a:tc>
                <a:tc>
                  <a:txBody>
                    <a:bodyPr/>
                    <a:lstStyle/>
                    <a:p>
                      <a:pPr marL="0" algn="l" defTabSz="457200" rtl="0" eaLnBrk="1" latinLnBrk="0" hangingPunct="1"/>
                      <a:r>
                        <a:rPr lang="en-US" sz="1800" b="1" kern="1200" dirty="0">
                          <a:solidFill>
                            <a:schemeClr val="bg1"/>
                          </a:solidFill>
                        </a:rPr>
                        <a:t>3</a:t>
                      </a:r>
                      <a:endParaRPr lang="en-US" sz="1800" b="1" kern="1200" dirty="0">
                        <a:solidFill>
                          <a:schemeClr val="bg1"/>
                        </a:solidFill>
                        <a:latin typeface="+mn-lt"/>
                        <a:ea typeface="+mn-ea"/>
                        <a:cs typeface="+mn-cs"/>
                      </a:endParaRPr>
                    </a:p>
                  </a:txBody>
                  <a:tcPr>
                    <a:solidFill>
                      <a:srgbClr val="B20538"/>
                    </a:solidFill>
                  </a:tcPr>
                </a:tc>
                <a:extLst>
                  <a:ext uri="{0D108BD9-81ED-4DB2-BD59-A6C34878D82A}">
                    <a16:rowId xmlns:a16="http://schemas.microsoft.com/office/drawing/2014/main" val="3343331148"/>
                  </a:ext>
                </a:extLst>
              </a:tr>
              <a:tr h="370840">
                <a:tc>
                  <a:txBody>
                    <a:bodyPr/>
                    <a:lstStyle/>
                    <a:p>
                      <a:pPr marL="0" algn="l" defTabSz="457200" rtl="0" eaLnBrk="1" latinLnBrk="0" hangingPunct="1"/>
                      <a:r>
                        <a:rPr lang="en-US" sz="1800" b="1" kern="1200" dirty="0">
                          <a:solidFill>
                            <a:schemeClr val="bg1"/>
                          </a:solidFill>
                        </a:rPr>
                        <a:t>No. of Tree</a:t>
                      </a:r>
                      <a:endParaRPr lang="en-US" sz="1800" b="1" kern="1200" dirty="0">
                        <a:solidFill>
                          <a:schemeClr val="bg1"/>
                        </a:solidFill>
                        <a:latin typeface="+mn-lt"/>
                        <a:ea typeface="+mn-ea"/>
                        <a:cs typeface="+mn-cs"/>
                      </a:endParaRPr>
                    </a:p>
                  </a:txBody>
                  <a:tcPr>
                    <a:solidFill>
                      <a:srgbClr val="B20538"/>
                    </a:solidFill>
                  </a:tcPr>
                </a:tc>
                <a:tc>
                  <a:txBody>
                    <a:bodyPr/>
                    <a:lstStyle/>
                    <a:p>
                      <a:pPr marL="0" algn="l" defTabSz="457200" rtl="0" eaLnBrk="1" latinLnBrk="0" hangingPunct="1"/>
                      <a:r>
                        <a:rPr lang="en-US" sz="1800" b="1" kern="1200" dirty="0">
                          <a:solidFill>
                            <a:schemeClr val="bg1"/>
                          </a:solidFill>
                        </a:rPr>
                        <a:t>500</a:t>
                      </a:r>
                      <a:endParaRPr lang="en-US" sz="1800" b="1" kern="1200" dirty="0">
                        <a:solidFill>
                          <a:schemeClr val="bg1"/>
                        </a:solidFill>
                        <a:latin typeface="+mn-lt"/>
                        <a:ea typeface="+mn-ea"/>
                        <a:cs typeface="+mn-cs"/>
                      </a:endParaRPr>
                    </a:p>
                  </a:txBody>
                  <a:tcPr>
                    <a:solidFill>
                      <a:srgbClr val="B20538"/>
                    </a:solidFill>
                  </a:tcPr>
                </a:tc>
                <a:extLst>
                  <a:ext uri="{0D108BD9-81ED-4DB2-BD59-A6C34878D82A}">
                    <a16:rowId xmlns:a16="http://schemas.microsoft.com/office/drawing/2014/main" val="533327867"/>
                  </a:ext>
                </a:extLst>
              </a:tr>
            </a:tbl>
          </a:graphicData>
        </a:graphic>
      </p:graphicFrame>
    </p:spTree>
    <p:extLst>
      <p:ext uri="{BB962C8B-B14F-4D97-AF65-F5344CB8AC3E}">
        <p14:creationId xmlns:p14="http://schemas.microsoft.com/office/powerpoint/2010/main" val="3784724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92887"/>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a:solidFill>
                  <a:schemeClr val="bg1"/>
                </a:solidFill>
                <a:latin typeface="Futura T Light"/>
              </a:rPr>
              <a:t>Modelling – Artificial Neural Network</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28</a:t>
            </a:fld>
            <a:endParaRPr lang="en-US" sz="1600"/>
          </a:p>
        </p:txBody>
      </p:sp>
      <p:sp>
        <p:nvSpPr>
          <p:cNvPr id="10" name="TextBox 9"/>
          <p:cNvSpPr txBox="1"/>
          <p:nvPr/>
        </p:nvSpPr>
        <p:spPr>
          <a:xfrm>
            <a:off x="197175" y="1079524"/>
            <a:ext cx="9202464" cy="1018356"/>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a:t>
            </a:r>
            <a:endParaRPr lang="en-US"/>
          </a:p>
          <a:p>
            <a:r>
              <a:rPr lang="en-US"/>
              <a:t>	</a:t>
            </a:r>
            <a:endParaRPr lang="en-US" i="1" u="sng"/>
          </a:p>
          <a:p>
            <a:endParaRPr lang="en-US"/>
          </a:p>
        </p:txBody>
      </p:sp>
      <p:sp>
        <p:nvSpPr>
          <p:cNvPr id="9" name="TextBox 8"/>
          <p:cNvSpPr txBox="1"/>
          <p:nvPr/>
        </p:nvSpPr>
        <p:spPr>
          <a:xfrm>
            <a:off x="6285693" y="4731570"/>
            <a:ext cx="936475" cy="709681"/>
          </a:xfrm>
          <a:prstGeom prst="rect">
            <a:avLst/>
          </a:prstGeom>
          <a:noFill/>
          <a:ln>
            <a:solidFill>
              <a:srgbClr val="FF0000"/>
            </a:solidFill>
          </a:ln>
        </p:spPr>
        <p:txBody>
          <a:bodyPr wrap="none" rtlCol="0">
            <a:spAutoFit/>
          </a:bodyPr>
          <a:lstStyle/>
          <a:p>
            <a:r>
              <a:rPr lang="en-US">
                <a:solidFill>
                  <a:srgbClr val="FF0000"/>
                </a:solidFill>
              </a:rPr>
              <a:t>Hidden</a:t>
            </a:r>
          </a:p>
          <a:p>
            <a:r>
              <a:rPr lang="en-US">
                <a:solidFill>
                  <a:srgbClr val="FF0000"/>
                </a:solidFill>
              </a:rPr>
              <a:t>Layer</a:t>
            </a:r>
          </a:p>
        </p:txBody>
      </p:sp>
      <p:pic>
        <p:nvPicPr>
          <p:cNvPr id="7" name="Picture 6"/>
          <p:cNvPicPr>
            <a:picLocks noChangeAspect="1"/>
          </p:cNvPicPr>
          <p:nvPr/>
        </p:nvPicPr>
        <p:blipFill>
          <a:blip r:embed="rId5"/>
          <a:stretch>
            <a:fillRect/>
          </a:stretch>
        </p:blipFill>
        <p:spPr>
          <a:xfrm>
            <a:off x="2192594" y="800969"/>
            <a:ext cx="7865806" cy="5985163"/>
          </a:xfrm>
          <a:prstGeom prst="rect">
            <a:avLst/>
          </a:prstGeom>
        </p:spPr>
      </p:pic>
      <p:sp>
        <p:nvSpPr>
          <p:cNvPr id="6" name="TextBox 5"/>
          <p:cNvSpPr txBox="1"/>
          <p:nvPr/>
        </p:nvSpPr>
        <p:spPr>
          <a:xfrm>
            <a:off x="924232" y="2849516"/>
            <a:ext cx="1145378" cy="709681"/>
          </a:xfrm>
          <a:prstGeom prst="rect">
            <a:avLst/>
          </a:prstGeom>
          <a:noFill/>
          <a:ln>
            <a:solidFill>
              <a:srgbClr val="FF0000"/>
            </a:solidFill>
          </a:ln>
        </p:spPr>
        <p:txBody>
          <a:bodyPr wrap="none" rtlCol="0">
            <a:spAutoFit/>
          </a:bodyPr>
          <a:lstStyle/>
          <a:p>
            <a:r>
              <a:rPr lang="en-US">
                <a:solidFill>
                  <a:srgbClr val="FF0000"/>
                </a:solidFill>
              </a:rPr>
              <a:t>Predictor</a:t>
            </a:r>
          </a:p>
          <a:p>
            <a:r>
              <a:rPr lang="en-US">
                <a:solidFill>
                  <a:srgbClr val="FF0000"/>
                </a:solidFill>
              </a:rPr>
              <a:t>Variables</a:t>
            </a:r>
          </a:p>
        </p:txBody>
      </p:sp>
      <p:sp>
        <p:nvSpPr>
          <p:cNvPr id="12" name="TextBox 11"/>
          <p:cNvSpPr txBox="1"/>
          <p:nvPr/>
        </p:nvSpPr>
        <p:spPr>
          <a:xfrm>
            <a:off x="6285693" y="1155809"/>
            <a:ext cx="607859" cy="401007"/>
          </a:xfrm>
          <a:prstGeom prst="rect">
            <a:avLst/>
          </a:prstGeom>
          <a:noFill/>
          <a:ln>
            <a:solidFill>
              <a:srgbClr val="FF0000"/>
            </a:solidFill>
          </a:ln>
        </p:spPr>
        <p:txBody>
          <a:bodyPr wrap="none" rtlCol="0">
            <a:spAutoFit/>
          </a:bodyPr>
          <a:lstStyle/>
          <a:p>
            <a:r>
              <a:rPr lang="en-US">
                <a:solidFill>
                  <a:srgbClr val="FF0000"/>
                </a:solidFill>
              </a:rPr>
              <a:t>Bias</a:t>
            </a:r>
          </a:p>
        </p:txBody>
      </p:sp>
      <p:sp>
        <p:nvSpPr>
          <p:cNvPr id="11" name="TextBox 10"/>
          <p:cNvSpPr txBox="1"/>
          <p:nvPr/>
        </p:nvSpPr>
        <p:spPr>
          <a:xfrm>
            <a:off x="8816175" y="4099772"/>
            <a:ext cx="1014445" cy="709681"/>
          </a:xfrm>
          <a:prstGeom prst="rect">
            <a:avLst/>
          </a:prstGeom>
          <a:noFill/>
          <a:ln>
            <a:solidFill>
              <a:srgbClr val="FF0000"/>
            </a:solidFill>
          </a:ln>
        </p:spPr>
        <p:txBody>
          <a:bodyPr wrap="none" rtlCol="0">
            <a:spAutoFit/>
          </a:bodyPr>
          <a:lstStyle/>
          <a:p>
            <a:r>
              <a:rPr lang="en-US">
                <a:solidFill>
                  <a:srgbClr val="FF0000"/>
                </a:solidFill>
              </a:rPr>
              <a:t>Target </a:t>
            </a:r>
          </a:p>
          <a:p>
            <a:r>
              <a:rPr lang="en-US">
                <a:solidFill>
                  <a:srgbClr val="FF0000"/>
                </a:solidFill>
              </a:rPr>
              <a:t>variable</a:t>
            </a:r>
          </a:p>
        </p:txBody>
      </p:sp>
      <p:sp>
        <p:nvSpPr>
          <p:cNvPr id="13" name="TextBox 12"/>
          <p:cNvSpPr txBox="1"/>
          <p:nvPr/>
        </p:nvSpPr>
        <p:spPr>
          <a:xfrm>
            <a:off x="6001811" y="4656335"/>
            <a:ext cx="994183" cy="709681"/>
          </a:xfrm>
          <a:prstGeom prst="rect">
            <a:avLst/>
          </a:prstGeom>
          <a:noFill/>
          <a:ln>
            <a:solidFill>
              <a:srgbClr val="FF0000"/>
            </a:solidFill>
          </a:ln>
        </p:spPr>
        <p:txBody>
          <a:bodyPr wrap="none" rtlCol="0">
            <a:spAutoFit/>
          </a:bodyPr>
          <a:lstStyle/>
          <a:p>
            <a:r>
              <a:rPr lang="en-US">
                <a:solidFill>
                  <a:srgbClr val="FF0000"/>
                </a:solidFill>
              </a:rPr>
              <a:t>Hidden </a:t>
            </a:r>
          </a:p>
          <a:p>
            <a:r>
              <a:rPr lang="en-US">
                <a:solidFill>
                  <a:srgbClr val="FF0000"/>
                </a:solidFill>
              </a:rPr>
              <a:t>Layer</a:t>
            </a:r>
          </a:p>
        </p:txBody>
      </p:sp>
    </p:spTree>
    <p:extLst>
      <p:ext uri="{BB962C8B-B14F-4D97-AF65-F5344CB8AC3E}">
        <p14:creationId xmlns:p14="http://schemas.microsoft.com/office/powerpoint/2010/main" val="350978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92887"/>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a:solidFill>
                  <a:schemeClr val="bg1"/>
                </a:solidFill>
                <a:latin typeface="Futura T Light"/>
              </a:rPr>
              <a:t>Modelling – Artificial Neural Network</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29</a:t>
            </a:fld>
            <a:endParaRPr lang="en-US" sz="1600"/>
          </a:p>
        </p:txBody>
      </p:sp>
      <p:pic>
        <p:nvPicPr>
          <p:cNvPr id="6" name="Picture 5"/>
          <p:cNvPicPr>
            <a:picLocks noChangeAspect="1"/>
          </p:cNvPicPr>
          <p:nvPr/>
        </p:nvPicPr>
        <p:blipFill>
          <a:blip r:embed="rId5"/>
          <a:stretch>
            <a:fillRect/>
          </a:stretch>
        </p:blipFill>
        <p:spPr>
          <a:xfrm>
            <a:off x="1" y="1057391"/>
            <a:ext cx="5024884" cy="4462876"/>
          </a:xfrm>
          <a:prstGeom prst="rect">
            <a:avLst/>
          </a:prstGeom>
        </p:spPr>
      </p:pic>
      <p:pic>
        <p:nvPicPr>
          <p:cNvPr id="12" name="Picture 11"/>
          <p:cNvPicPr>
            <a:picLocks noChangeAspect="1"/>
          </p:cNvPicPr>
          <p:nvPr/>
        </p:nvPicPr>
        <p:blipFill>
          <a:blip r:embed="rId6"/>
          <a:stretch>
            <a:fillRect/>
          </a:stretch>
        </p:blipFill>
        <p:spPr>
          <a:xfrm>
            <a:off x="5259644" y="1057391"/>
            <a:ext cx="4798755" cy="4462876"/>
          </a:xfrm>
          <a:prstGeom prst="rect">
            <a:avLst/>
          </a:prstGeom>
        </p:spPr>
      </p:pic>
      <p:sp>
        <p:nvSpPr>
          <p:cNvPr id="13" name="Oval 12"/>
          <p:cNvSpPr/>
          <p:nvPr/>
        </p:nvSpPr>
        <p:spPr>
          <a:xfrm>
            <a:off x="0" y="4706474"/>
            <a:ext cx="3523005" cy="334297"/>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extLst>
              <p:ext uri="{D42A27DB-BD31-4B8C-83A1-F6EECF244321}">
                <p14:modId xmlns:p14="http://schemas.microsoft.com/office/powerpoint/2010/main" val="1298584939"/>
              </p:ext>
            </p:extLst>
          </p:nvPr>
        </p:nvGraphicFramePr>
        <p:xfrm>
          <a:off x="3996416" y="6097838"/>
          <a:ext cx="2056936" cy="731520"/>
        </p:xfrm>
        <a:graphic>
          <a:graphicData uri="http://schemas.openxmlformats.org/drawingml/2006/table">
            <a:tbl>
              <a:tblPr firstRow="1" bandRow="1">
                <a:tableStyleId>{21E4AEA4-8DFA-4A89-87EB-49C32662AFE0}</a:tableStyleId>
              </a:tblPr>
              <a:tblGrid>
                <a:gridCol w="1028468">
                  <a:extLst>
                    <a:ext uri="{9D8B030D-6E8A-4147-A177-3AD203B41FA5}">
                      <a16:colId xmlns:a16="http://schemas.microsoft.com/office/drawing/2014/main" val="721021819"/>
                    </a:ext>
                  </a:extLst>
                </a:gridCol>
                <a:gridCol w="1028468">
                  <a:extLst>
                    <a:ext uri="{9D8B030D-6E8A-4147-A177-3AD203B41FA5}">
                      <a16:colId xmlns:a16="http://schemas.microsoft.com/office/drawing/2014/main" val="2446159836"/>
                    </a:ext>
                  </a:extLst>
                </a:gridCol>
              </a:tblGrid>
              <a:tr h="365760">
                <a:tc>
                  <a:txBody>
                    <a:bodyPr/>
                    <a:lstStyle/>
                    <a:p>
                      <a:r>
                        <a:rPr lang="en-US" dirty="0"/>
                        <a:t>RMSE</a:t>
                      </a:r>
                    </a:p>
                  </a:txBody>
                  <a:tcPr>
                    <a:solidFill>
                      <a:srgbClr val="B20538"/>
                    </a:solidFill>
                  </a:tcPr>
                </a:tc>
                <a:tc>
                  <a:txBody>
                    <a:bodyPr/>
                    <a:lstStyle/>
                    <a:p>
                      <a:r>
                        <a:rPr lang="en-US" dirty="0"/>
                        <a:t> 9%</a:t>
                      </a:r>
                    </a:p>
                  </a:txBody>
                  <a:tcPr>
                    <a:solidFill>
                      <a:srgbClr val="B20538"/>
                    </a:solidFill>
                  </a:tcPr>
                </a:tc>
                <a:extLst>
                  <a:ext uri="{0D108BD9-81ED-4DB2-BD59-A6C34878D82A}">
                    <a16:rowId xmlns:a16="http://schemas.microsoft.com/office/drawing/2014/main" val="1761580270"/>
                  </a:ext>
                </a:extLst>
              </a:tr>
              <a:tr h="365760">
                <a:tc>
                  <a:txBody>
                    <a:bodyPr/>
                    <a:lstStyle/>
                    <a:p>
                      <a:r>
                        <a:rPr lang="en-US" sz="1800" b="1" kern="1200" dirty="0">
                          <a:solidFill>
                            <a:schemeClr val="bg1"/>
                          </a:solidFill>
                        </a:rPr>
                        <a:t>MAE</a:t>
                      </a:r>
                      <a:endParaRPr lang="en-US" sz="1800" b="1" kern="1200" dirty="0">
                        <a:solidFill>
                          <a:schemeClr val="bg1"/>
                        </a:solidFill>
                        <a:latin typeface="+mn-lt"/>
                        <a:ea typeface="+mn-ea"/>
                        <a:cs typeface="+mn-cs"/>
                      </a:endParaRPr>
                    </a:p>
                  </a:txBody>
                  <a:tcPr>
                    <a:solidFill>
                      <a:srgbClr val="B20538"/>
                    </a:solidFill>
                  </a:tcPr>
                </a:tc>
                <a:tc>
                  <a:txBody>
                    <a:bodyPr/>
                    <a:lstStyle/>
                    <a:p>
                      <a:r>
                        <a:rPr lang="en-US" b="1" dirty="0">
                          <a:solidFill>
                            <a:schemeClr val="bg1"/>
                          </a:solidFill>
                        </a:rPr>
                        <a:t> 6%</a:t>
                      </a:r>
                    </a:p>
                  </a:txBody>
                  <a:tcPr>
                    <a:solidFill>
                      <a:srgbClr val="B20538"/>
                    </a:solidFill>
                  </a:tcPr>
                </a:tc>
                <a:extLst>
                  <a:ext uri="{0D108BD9-81ED-4DB2-BD59-A6C34878D82A}">
                    <a16:rowId xmlns:a16="http://schemas.microsoft.com/office/drawing/2014/main" val="1839197269"/>
                  </a:ext>
                </a:extLst>
              </a:tr>
            </a:tbl>
          </a:graphicData>
        </a:graphic>
      </p:graphicFrame>
    </p:spTree>
    <p:extLst>
      <p:ext uri="{BB962C8B-B14F-4D97-AF65-F5344CB8AC3E}">
        <p14:creationId xmlns:p14="http://schemas.microsoft.com/office/powerpoint/2010/main" val="2372712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92887"/>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dirty="0">
                <a:solidFill>
                  <a:schemeClr val="bg1"/>
                </a:solidFill>
                <a:latin typeface="Futura T Light"/>
              </a:rPr>
              <a:t>Ensemble modelling</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30</a:t>
            </a:fld>
            <a:endParaRPr lang="en-US" sz="1600"/>
          </a:p>
        </p:txBody>
      </p:sp>
      <p:pic>
        <p:nvPicPr>
          <p:cNvPr id="7" name="Picture 6"/>
          <p:cNvPicPr/>
          <p:nvPr/>
        </p:nvPicPr>
        <p:blipFill>
          <a:blip r:embed="rId5"/>
          <a:stretch>
            <a:fillRect/>
          </a:stretch>
        </p:blipFill>
        <p:spPr>
          <a:xfrm>
            <a:off x="97457" y="1802529"/>
            <a:ext cx="4718218" cy="3135232"/>
          </a:xfrm>
          <a:prstGeom prst="rect">
            <a:avLst/>
          </a:prstGeom>
        </p:spPr>
      </p:pic>
      <p:pic>
        <p:nvPicPr>
          <p:cNvPr id="10" name="Picture 9"/>
          <p:cNvPicPr/>
          <p:nvPr/>
        </p:nvPicPr>
        <p:blipFill>
          <a:blip r:embed="rId6"/>
          <a:stretch>
            <a:fillRect/>
          </a:stretch>
        </p:blipFill>
        <p:spPr>
          <a:xfrm>
            <a:off x="5251978" y="1823011"/>
            <a:ext cx="4775200" cy="3211923"/>
          </a:xfrm>
          <a:prstGeom prst="rect">
            <a:avLst/>
          </a:prstGeom>
        </p:spPr>
      </p:pic>
      <p:pic>
        <p:nvPicPr>
          <p:cNvPr id="8" name="Picture 7"/>
          <p:cNvPicPr/>
          <p:nvPr/>
        </p:nvPicPr>
        <p:blipFill>
          <a:blip r:embed="rId7"/>
          <a:stretch>
            <a:fillRect/>
          </a:stretch>
        </p:blipFill>
        <p:spPr>
          <a:xfrm>
            <a:off x="0" y="786527"/>
            <a:ext cx="9986211" cy="5766671"/>
          </a:xfrm>
          <a:prstGeom prst="rect">
            <a:avLst/>
          </a:prstGeom>
        </p:spPr>
      </p:pic>
    </p:spTree>
    <p:extLst>
      <p:ext uri="{BB962C8B-B14F-4D97-AF65-F5344CB8AC3E}">
        <p14:creationId xmlns:p14="http://schemas.microsoft.com/office/powerpoint/2010/main" val="375673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77957"/>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0"/>
            <a:ext cx="10058400" cy="753035"/>
          </a:xfrm>
          <a:solidFill>
            <a:srgbClr val="B20538"/>
          </a:solidFill>
        </p:spPr>
        <p:txBody>
          <a:bodyPr>
            <a:normAutofit/>
          </a:bodyPr>
          <a:lstStyle/>
          <a:p>
            <a:pPr marL="393700" algn="l"/>
            <a:r>
              <a:rPr lang="en-US" sz="3200" dirty="0">
                <a:solidFill>
                  <a:schemeClr val="bg1"/>
                </a:solidFill>
                <a:latin typeface="Futura T Light"/>
              </a:rPr>
              <a:t>Data, Feature Engineering and Model</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latin typeface="Times New Roman" panose="02020603050405020304" pitchFamily="18" charset="0"/>
                <a:cs typeface="Times New Roman" panose="02020603050405020304" pitchFamily="18" charset="0"/>
              </a:rPr>
              <a:pPr/>
              <a:t>4</a:t>
            </a:fld>
            <a:endParaRPr lang="en-US" sz="160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5"/>
          <a:stretch>
            <a:fillRect/>
          </a:stretch>
        </p:blipFill>
        <p:spPr>
          <a:xfrm>
            <a:off x="431381" y="1081330"/>
            <a:ext cx="4734441" cy="3158598"/>
          </a:xfrm>
          <a:prstGeom prst="rect">
            <a:avLst/>
          </a:prstGeom>
        </p:spPr>
      </p:pic>
      <p:pic>
        <p:nvPicPr>
          <p:cNvPr id="8" name="Picture 7"/>
          <p:cNvPicPr>
            <a:picLocks noChangeAspect="1"/>
          </p:cNvPicPr>
          <p:nvPr/>
        </p:nvPicPr>
        <p:blipFill>
          <a:blip r:embed="rId6"/>
          <a:stretch>
            <a:fillRect/>
          </a:stretch>
        </p:blipFill>
        <p:spPr>
          <a:xfrm>
            <a:off x="5597203" y="3351700"/>
            <a:ext cx="3971925" cy="3409950"/>
          </a:xfrm>
          <a:prstGeom prst="rect">
            <a:avLst/>
          </a:prstGeom>
        </p:spPr>
      </p:pic>
      <p:sp>
        <p:nvSpPr>
          <p:cNvPr id="9" name="TextBox 8"/>
          <p:cNvSpPr txBox="1"/>
          <p:nvPr/>
        </p:nvSpPr>
        <p:spPr>
          <a:xfrm>
            <a:off x="757990" y="4220221"/>
            <a:ext cx="1709058" cy="307777"/>
          </a:xfrm>
          <a:prstGeom prst="rect">
            <a:avLst/>
          </a:prstGeom>
          <a:noFill/>
        </p:spPr>
        <p:txBody>
          <a:bodyPr wrap="none" rtlCol="0">
            <a:spAutoFit/>
          </a:bodyPr>
          <a:lstStyle/>
          <a:p>
            <a:r>
              <a:rPr lang="en-US" sz="1400" dirty="0"/>
              <a:t>Lecture slides Dr. Wu</a:t>
            </a:r>
          </a:p>
        </p:txBody>
      </p:sp>
    </p:spTree>
    <p:extLst>
      <p:ext uri="{BB962C8B-B14F-4D97-AF65-F5344CB8AC3E}">
        <p14:creationId xmlns:p14="http://schemas.microsoft.com/office/powerpoint/2010/main" val="147941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92887"/>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dirty="0">
                <a:solidFill>
                  <a:schemeClr val="bg1"/>
                </a:solidFill>
                <a:latin typeface="Futura T Light"/>
              </a:rPr>
              <a:t>Ensemble modelling</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31</a:t>
            </a:fld>
            <a:endParaRPr lang="en-US" sz="1600"/>
          </a:p>
        </p:txBody>
      </p:sp>
      <p:pic>
        <p:nvPicPr>
          <p:cNvPr id="5" name="Picture 4"/>
          <p:cNvPicPr/>
          <p:nvPr/>
        </p:nvPicPr>
        <p:blipFill>
          <a:blip r:embed="rId5"/>
          <a:stretch>
            <a:fillRect/>
          </a:stretch>
        </p:blipFill>
        <p:spPr>
          <a:xfrm>
            <a:off x="455813" y="937691"/>
            <a:ext cx="7799874" cy="5394143"/>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196863190"/>
              </p:ext>
            </p:extLst>
          </p:nvPr>
        </p:nvGraphicFramePr>
        <p:xfrm>
          <a:off x="7222168" y="1888220"/>
          <a:ext cx="2056936" cy="731520"/>
        </p:xfrm>
        <a:graphic>
          <a:graphicData uri="http://schemas.openxmlformats.org/drawingml/2006/table">
            <a:tbl>
              <a:tblPr firstRow="1" bandRow="1">
                <a:tableStyleId>{21E4AEA4-8DFA-4A89-87EB-49C32662AFE0}</a:tableStyleId>
              </a:tblPr>
              <a:tblGrid>
                <a:gridCol w="1028468">
                  <a:extLst>
                    <a:ext uri="{9D8B030D-6E8A-4147-A177-3AD203B41FA5}">
                      <a16:colId xmlns:a16="http://schemas.microsoft.com/office/drawing/2014/main" val="721021819"/>
                    </a:ext>
                  </a:extLst>
                </a:gridCol>
                <a:gridCol w="1028468">
                  <a:extLst>
                    <a:ext uri="{9D8B030D-6E8A-4147-A177-3AD203B41FA5}">
                      <a16:colId xmlns:a16="http://schemas.microsoft.com/office/drawing/2014/main" val="2446159836"/>
                    </a:ext>
                  </a:extLst>
                </a:gridCol>
              </a:tblGrid>
              <a:tr h="365760">
                <a:tc>
                  <a:txBody>
                    <a:bodyPr/>
                    <a:lstStyle/>
                    <a:p>
                      <a:r>
                        <a:rPr lang="en-US" dirty="0"/>
                        <a:t>RMSE</a:t>
                      </a:r>
                    </a:p>
                  </a:txBody>
                  <a:tcPr>
                    <a:solidFill>
                      <a:srgbClr val="B20538"/>
                    </a:solidFill>
                  </a:tcPr>
                </a:tc>
                <a:tc>
                  <a:txBody>
                    <a:bodyPr/>
                    <a:lstStyle/>
                    <a:p>
                      <a:r>
                        <a:rPr lang="en-US" dirty="0"/>
                        <a:t> 6.3%</a:t>
                      </a:r>
                    </a:p>
                  </a:txBody>
                  <a:tcPr>
                    <a:solidFill>
                      <a:srgbClr val="B20538"/>
                    </a:solidFill>
                  </a:tcPr>
                </a:tc>
                <a:extLst>
                  <a:ext uri="{0D108BD9-81ED-4DB2-BD59-A6C34878D82A}">
                    <a16:rowId xmlns:a16="http://schemas.microsoft.com/office/drawing/2014/main" val="1761580270"/>
                  </a:ext>
                </a:extLst>
              </a:tr>
              <a:tr h="365760">
                <a:tc>
                  <a:txBody>
                    <a:bodyPr/>
                    <a:lstStyle/>
                    <a:p>
                      <a:r>
                        <a:rPr lang="en-US" sz="1800" b="1" kern="1200" dirty="0">
                          <a:solidFill>
                            <a:schemeClr val="bg1"/>
                          </a:solidFill>
                        </a:rPr>
                        <a:t>MAE</a:t>
                      </a:r>
                      <a:endParaRPr lang="en-US" sz="1800" b="1" kern="1200" dirty="0">
                        <a:solidFill>
                          <a:schemeClr val="bg1"/>
                        </a:solidFill>
                        <a:latin typeface="+mn-lt"/>
                        <a:ea typeface="+mn-ea"/>
                        <a:cs typeface="+mn-cs"/>
                      </a:endParaRPr>
                    </a:p>
                  </a:txBody>
                  <a:tcPr>
                    <a:solidFill>
                      <a:srgbClr val="B20538"/>
                    </a:solidFill>
                  </a:tcPr>
                </a:tc>
                <a:tc>
                  <a:txBody>
                    <a:bodyPr/>
                    <a:lstStyle/>
                    <a:p>
                      <a:r>
                        <a:rPr lang="en-US" b="1" dirty="0">
                          <a:solidFill>
                            <a:schemeClr val="bg1"/>
                          </a:solidFill>
                        </a:rPr>
                        <a:t> 4.6%</a:t>
                      </a:r>
                    </a:p>
                  </a:txBody>
                  <a:tcPr>
                    <a:solidFill>
                      <a:srgbClr val="B20538"/>
                    </a:solidFill>
                  </a:tcPr>
                </a:tc>
                <a:extLst>
                  <a:ext uri="{0D108BD9-81ED-4DB2-BD59-A6C34878D82A}">
                    <a16:rowId xmlns:a16="http://schemas.microsoft.com/office/drawing/2014/main" val="1839197269"/>
                  </a:ext>
                </a:extLst>
              </a:tr>
            </a:tbl>
          </a:graphicData>
        </a:graphic>
      </p:graphicFrame>
    </p:spTree>
    <p:extLst>
      <p:ext uri="{BB962C8B-B14F-4D97-AF65-F5344CB8AC3E}">
        <p14:creationId xmlns:p14="http://schemas.microsoft.com/office/powerpoint/2010/main" val="3606942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92887"/>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dirty="0">
                <a:solidFill>
                  <a:schemeClr val="bg1"/>
                </a:solidFill>
                <a:latin typeface="Futura T Light"/>
              </a:rPr>
              <a:t>Sensitivity Analysis- No of wells</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32</a:t>
            </a:fld>
            <a:endParaRPr lang="en-US" sz="1600"/>
          </a:p>
        </p:txBody>
      </p:sp>
      <p:pic>
        <p:nvPicPr>
          <p:cNvPr id="6" name="Picture 5"/>
          <p:cNvPicPr/>
          <p:nvPr/>
        </p:nvPicPr>
        <p:blipFill>
          <a:blip r:embed="rId5"/>
          <a:stretch>
            <a:fillRect/>
          </a:stretch>
        </p:blipFill>
        <p:spPr>
          <a:xfrm>
            <a:off x="677333" y="948273"/>
            <a:ext cx="8891795" cy="5384799"/>
          </a:xfrm>
          <a:prstGeom prst="rect">
            <a:avLst/>
          </a:prstGeom>
        </p:spPr>
      </p:pic>
    </p:spTree>
    <p:extLst>
      <p:ext uri="{BB962C8B-B14F-4D97-AF65-F5344CB8AC3E}">
        <p14:creationId xmlns:p14="http://schemas.microsoft.com/office/powerpoint/2010/main" val="430240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92887"/>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dirty="0">
                <a:solidFill>
                  <a:schemeClr val="bg1"/>
                </a:solidFill>
                <a:latin typeface="Futura T Light"/>
              </a:rPr>
              <a:t>Sensitivity Analysis- Porosity</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33</a:t>
            </a:fld>
            <a:endParaRPr lang="en-US" sz="1600"/>
          </a:p>
        </p:txBody>
      </p:sp>
      <p:pic>
        <p:nvPicPr>
          <p:cNvPr id="7" name="Picture 6"/>
          <p:cNvPicPr/>
          <p:nvPr/>
        </p:nvPicPr>
        <p:blipFill>
          <a:blip r:embed="rId5"/>
          <a:stretch>
            <a:fillRect/>
          </a:stretch>
        </p:blipFill>
        <p:spPr>
          <a:xfrm>
            <a:off x="1286933" y="803497"/>
            <a:ext cx="8282195" cy="5851303"/>
          </a:xfrm>
          <a:prstGeom prst="rect">
            <a:avLst/>
          </a:prstGeom>
        </p:spPr>
      </p:pic>
    </p:spTree>
    <p:extLst>
      <p:ext uri="{BB962C8B-B14F-4D97-AF65-F5344CB8AC3E}">
        <p14:creationId xmlns:p14="http://schemas.microsoft.com/office/powerpoint/2010/main" val="2118623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92887"/>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dirty="0">
                <a:solidFill>
                  <a:schemeClr val="bg1"/>
                </a:solidFill>
                <a:latin typeface="Futura T Light"/>
              </a:rPr>
              <a:t>Discussion</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34</a:t>
            </a:fld>
            <a:endParaRPr lang="en-US" sz="1600"/>
          </a:p>
        </p:txBody>
      </p:sp>
      <p:graphicFrame>
        <p:nvGraphicFramePr>
          <p:cNvPr id="9" name="Table 8"/>
          <p:cNvGraphicFramePr>
            <a:graphicFrameLocks noGrp="1"/>
          </p:cNvGraphicFramePr>
          <p:nvPr>
            <p:extLst>
              <p:ext uri="{D42A27DB-BD31-4B8C-83A1-F6EECF244321}">
                <p14:modId xmlns:p14="http://schemas.microsoft.com/office/powerpoint/2010/main" val="2687964211"/>
              </p:ext>
            </p:extLst>
          </p:nvPr>
        </p:nvGraphicFramePr>
        <p:xfrm>
          <a:off x="1032933" y="953459"/>
          <a:ext cx="7489106" cy="5832738"/>
        </p:xfrm>
        <a:graphic>
          <a:graphicData uri="http://schemas.openxmlformats.org/drawingml/2006/table">
            <a:tbl>
              <a:tblPr firstRow="1" firstCol="1" bandRow="1">
                <a:tableStyleId>{5C22544A-7EE6-4342-B048-85BDC9FD1C3A}</a:tableStyleId>
              </a:tblPr>
              <a:tblGrid>
                <a:gridCol w="2384552">
                  <a:extLst>
                    <a:ext uri="{9D8B030D-6E8A-4147-A177-3AD203B41FA5}">
                      <a16:colId xmlns:a16="http://schemas.microsoft.com/office/drawing/2014/main" val="1499396922"/>
                    </a:ext>
                  </a:extLst>
                </a:gridCol>
                <a:gridCol w="688022">
                  <a:extLst>
                    <a:ext uri="{9D8B030D-6E8A-4147-A177-3AD203B41FA5}">
                      <a16:colId xmlns:a16="http://schemas.microsoft.com/office/drawing/2014/main" val="1922210117"/>
                    </a:ext>
                  </a:extLst>
                </a:gridCol>
                <a:gridCol w="589598">
                  <a:extLst>
                    <a:ext uri="{9D8B030D-6E8A-4147-A177-3AD203B41FA5}">
                      <a16:colId xmlns:a16="http://schemas.microsoft.com/office/drawing/2014/main" val="2491200408"/>
                    </a:ext>
                  </a:extLst>
                </a:gridCol>
                <a:gridCol w="3826934">
                  <a:extLst>
                    <a:ext uri="{9D8B030D-6E8A-4147-A177-3AD203B41FA5}">
                      <a16:colId xmlns:a16="http://schemas.microsoft.com/office/drawing/2014/main" val="830275306"/>
                    </a:ext>
                  </a:extLst>
                </a:gridCol>
              </a:tblGrid>
              <a:tr h="581150">
                <a:tc>
                  <a:txBody>
                    <a:bodyPr/>
                    <a:lstStyle/>
                    <a:p>
                      <a:pPr marL="0" marR="0" algn="ctr">
                        <a:lnSpc>
                          <a:spcPct val="200000"/>
                        </a:lnSpc>
                        <a:spcBef>
                          <a:spcPts val="0"/>
                        </a:spcBef>
                        <a:spcAft>
                          <a:spcPts val="0"/>
                        </a:spcAft>
                      </a:pPr>
                      <a:r>
                        <a:rPr lang="en-US" sz="1600" dirty="0">
                          <a:effectLst/>
                        </a:rPr>
                        <a:t>Model</a:t>
                      </a:r>
                      <a:endParaRPr lang="en-US" sz="16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0538"/>
                    </a:solidFill>
                  </a:tcPr>
                </a:tc>
                <a:tc>
                  <a:txBody>
                    <a:bodyPr/>
                    <a:lstStyle/>
                    <a:p>
                      <a:pPr marL="0" marR="0" algn="ctr">
                        <a:lnSpc>
                          <a:spcPct val="200000"/>
                        </a:lnSpc>
                        <a:spcBef>
                          <a:spcPts val="0"/>
                        </a:spcBef>
                        <a:spcAft>
                          <a:spcPts val="0"/>
                        </a:spcAft>
                      </a:pPr>
                      <a:r>
                        <a:rPr lang="en-US" sz="1600" dirty="0">
                          <a:effectLst/>
                        </a:rPr>
                        <a:t>RMSE</a:t>
                      </a:r>
                      <a:endParaRPr lang="en-US" sz="16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0538"/>
                    </a:solidFill>
                  </a:tcPr>
                </a:tc>
                <a:tc>
                  <a:txBody>
                    <a:bodyPr/>
                    <a:lstStyle/>
                    <a:p>
                      <a:pPr marL="0" marR="0" algn="ctr">
                        <a:lnSpc>
                          <a:spcPct val="200000"/>
                        </a:lnSpc>
                        <a:spcBef>
                          <a:spcPts val="0"/>
                        </a:spcBef>
                        <a:spcAft>
                          <a:spcPts val="0"/>
                        </a:spcAft>
                      </a:pPr>
                      <a:r>
                        <a:rPr lang="en-US" sz="1600" dirty="0">
                          <a:effectLst/>
                        </a:rPr>
                        <a:t>MAE</a:t>
                      </a:r>
                      <a:endParaRPr lang="en-US" sz="16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0538"/>
                    </a:solidFill>
                  </a:tcPr>
                </a:tc>
                <a:tc>
                  <a:txBody>
                    <a:bodyPr/>
                    <a:lstStyle/>
                    <a:p>
                      <a:pPr marL="0" marR="0" algn="ctr">
                        <a:lnSpc>
                          <a:spcPct val="200000"/>
                        </a:lnSpc>
                        <a:spcBef>
                          <a:spcPts val="0"/>
                        </a:spcBef>
                        <a:spcAft>
                          <a:spcPts val="0"/>
                        </a:spcAft>
                      </a:pPr>
                      <a:r>
                        <a:rPr lang="en-US" sz="1600" dirty="0">
                          <a:effectLst/>
                          <a:latin typeface="Cambria" panose="02040503050406030204" pitchFamily="18" charset="0"/>
                          <a:ea typeface="Times New Roman" panose="02020603050405020304" pitchFamily="18" charset="0"/>
                          <a:cs typeface="Times New Roman" panose="02020603050405020304" pitchFamily="18" charset="0"/>
                        </a:rPr>
                        <a:t>Remarks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0538"/>
                    </a:solidFill>
                  </a:tcPr>
                </a:tc>
                <a:extLst>
                  <a:ext uri="{0D108BD9-81ED-4DB2-BD59-A6C34878D82A}">
                    <a16:rowId xmlns:a16="http://schemas.microsoft.com/office/drawing/2014/main" val="728619783"/>
                  </a:ext>
                </a:extLst>
              </a:tr>
              <a:tr h="582058">
                <a:tc>
                  <a:txBody>
                    <a:bodyPr/>
                    <a:lstStyle/>
                    <a:p>
                      <a:pPr marL="0" marR="0" algn="ctr">
                        <a:lnSpc>
                          <a:spcPct val="200000"/>
                        </a:lnSpc>
                        <a:spcBef>
                          <a:spcPts val="0"/>
                        </a:spcBef>
                        <a:spcAft>
                          <a:spcPts val="0"/>
                        </a:spcAft>
                      </a:pPr>
                      <a:r>
                        <a:rPr lang="en-US" sz="1600" dirty="0">
                          <a:solidFill>
                            <a:schemeClr val="tx1"/>
                          </a:solidFill>
                          <a:effectLst/>
                        </a:rPr>
                        <a:t>Multiple linear Regression</a:t>
                      </a:r>
                      <a:endParaRPr lang="en-US" sz="16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600" b="1" dirty="0">
                          <a:solidFill>
                            <a:schemeClr val="tx1"/>
                          </a:solidFill>
                          <a:effectLst/>
                        </a:rPr>
                        <a:t>9.0%</a:t>
                      </a:r>
                      <a:endParaRPr lang="en-US" sz="16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600" b="1" dirty="0">
                          <a:solidFill>
                            <a:schemeClr val="tx1"/>
                          </a:solidFill>
                          <a:effectLst/>
                        </a:rPr>
                        <a:t>7.0%</a:t>
                      </a:r>
                      <a:endParaRPr lang="en-US" sz="16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6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No restriction on predicting negative ORF</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2019150"/>
                  </a:ext>
                </a:extLst>
              </a:tr>
              <a:tr h="581150">
                <a:tc>
                  <a:txBody>
                    <a:bodyPr/>
                    <a:lstStyle/>
                    <a:p>
                      <a:pPr marL="0" marR="0" algn="ctr">
                        <a:lnSpc>
                          <a:spcPct val="200000"/>
                        </a:lnSpc>
                        <a:spcBef>
                          <a:spcPts val="0"/>
                        </a:spcBef>
                        <a:spcAft>
                          <a:spcPts val="0"/>
                        </a:spcAft>
                      </a:pPr>
                      <a:r>
                        <a:rPr lang="en-US" sz="1600" dirty="0">
                          <a:solidFill>
                            <a:schemeClr val="tx1"/>
                          </a:solidFill>
                          <a:effectLst/>
                        </a:rPr>
                        <a:t>Robust linear Regression</a:t>
                      </a:r>
                      <a:endParaRPr lang="en-US" sz="16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600">
                          <a:solidFill>
                            <a:schemeClr val="tx1"/>
                          </a:solidFill>
                          <a:effectLst/>
                        </a:rPr>
                        <a:t>9.3%</a:t>
                      </a:r>
                      <a:endParaRPr lang="en-US" sz="160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600" dirty="0">
                          <a:solidFill>
                            <a:schemeClr val="tx1"/>
                          </a:solidFill>
                          <a:effectLst/>
                        </a:rPr>
                        <a:t>7.2%</a:t>
                      </a:r>
                      <a:endParaRPr lang="en-US" sz="16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6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Poor performance at extremes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6289530"/>
                  </a:ext>
                </a:extLst>
              </a:tr>
              <a:tr h="581150">
                <a:tc>
                  <a:txBody>
                    <a:bodyPr/>
                    <a:lstStyle/>
                    <a:p>
                      <a:pPr marL="0" marR="0" algn="ctr">
                        <a:lnSpc>
                          <a:spcPct val="200000"/>
                        </a:lnSpc>
                        <a:spcBef>
                          <a:spcPts val="0"/>
                        </a:spcBef>
                        <a:spcAft>
                          <a:spcPts val="0"/>
                        </a:spcAft>
                      </a:pPr>
                      <a:r>
                        <a:rPr lang="en-US" sz="1600" dirty="0">
                          <a:solidFill>
                            <a:schemeClr val="tx1"/>
                          </a:solidFill>
                          <a:effectLst/>
                        </a:rPr>
                        <a:t>LASSO</a:t>
                      </a:r>
                      <a:endParaRPr lang="en-US" sz="16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600" dirty="0">
                          <a:solidFill>
                            <a:schemeClr val="tx1"/>
                          </a:solidFill>
                          <a:effectLst/>
                        </a:rPr>
                        <a:t>11.0%</a:t>
                      </a:r>
                      <a:endParaRPr lang="en-US" sz="16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600" dirty="0">
                          <a:solidFill>
                            <a:schemeClr val="tx1"/>
                          </a:solidFill>
                          <a:effectLst/>
                        </a:rPr>
                        <a:t>9.5%</a:t>
                      </a:r>
                      <a:endParaRPr lang="en-US" sz="16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6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Can select top predictors and ignore irrelevant predictors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8289937"/>
                  </a:ext>
                </a:extLst>
              </a:tr>
              <a:tr h="581150">
                <a:tc>
                  <a:txBody>
                    <a:bodyPr/>
                    <a:lstStyle/>
                    <a:p>
                      <a:pPr marL="0" marR="0" algn="ctr">
                        <a:lnSpc>
                          <a:spcPct val="200000"/>
                        </a:lnSpc>
                        <a:spcBef>
                          <a:spcPts val="0"/>
                        </a:spcBef>
                        <a:spcAft>
                          <a:spcPts val="0"/>
                        </a:spcAft>
                      </a:pPr>
                      <a:r>
                        <a:rPr lang="en-US" sz="1600" dirty="0">
                          <a:solidFill>
                            <a:schemeClr val="tx1"/>
                          </a:solidFill>
                          <a:effectLst/>
                        </a:rPr>
                        <a:t>Regression Tree</a:t>
                      </a:r>
                      <a:endParaRPr lang="en-US" sz="16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600" dirty="0">
                          <a:solidFill>
                            <a:schemeClr val="tx1"/>
                          </a:solidFill>
                          <a:effectLst/>
                        </a:rPr>
                        <a:t>13%</a:t>
                      </a:r>
                      <a:endParaRPr lang="en-US" sz="16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600" dirty="0">
                          <a:solidFill>
                            <a:schemeClr val="tx1"/>
                          </a:solidFill>
                          <a:effectLst/>
                        </a:rPr>
                        <a:t>10%</a:t>
                      </a:r>
                      <a:endParaRPr lang="en-US" sz="16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6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Model non linear interactions </a:t>
                      </a:r>
                      <a:r>
                        <a:rPr lang="en-US" sz="1600" dirty="0" err="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upto</a:t>
                      </a:r>
                      <a:r>
                        <a:rPr lang="en-US" sz="16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limited extent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5830575"/>
                  </a:ext>
                </a:extLst>
              </a:tr>
              <a:tr h="581150">
                <a:tc>
                  <a:txBody>
                    <a:bodyPr/>
                    <a:lstStyle/>
                    <a:p>
                      <a:pPr marL="0" marR="0" algn="ctr">
                        <a:lnSpc>
                          <a:spcPct val="200000"/>
                        </a:lnSpc>
                        <a:spcBef>
                          <a:spcPts val="0"/>
                        </a:spcBef>
                        <a:spcAft>
                          <a:spcPts val="0"/>
                        </a:spcAft>
                      </a:pPr>
                      <a:r>
                        <a:rPr lang="en-US" sz="1600" dirty="0">
                          <a:solidFill>
                            <a:schemeClr val="tx1"/>
                          </a:solidFill>
                          <a:effectLst/>
                        </a:rPr>
                        <a:t>Random Forest</a:t>
                      </a:r>
                      <a:endParaRPr lang="en-US" sz="16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600" dirty="0">
                          <a:solidFill>
                            <a:schemeClr val="tx1"/>
                          </a:solidFill>
                          <a:effectLst/>
                        </a:rPr>
                        <a:t>11.1%</a:t>
                      </a:r>
                      <a:endParaRPr lang="en-US" sz="16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600" dirty="0">
                          <a:solidFill>
                            <a:schemeClr val="tx1"/>
                          </a:solidFill>
                          <a:effectLst/>
                        </a:rPr>
                        <a:t>9.0%</a:t>
                      </a:r>
                      <a:endParaRPr lang="en-US" sz="16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6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No absurd predictions</a:t>
                      </a:r>
                    </a:p>
                    <a:p>
                      <a:pPr marL="0" marR="0" algn="ctr">
                        <a:lnSpc>
                          <a:spcPct val="200000"/>
                        </a:lnSpc>
                        <a:spcBef>
                          <a:spcPts val="0"/>
                        </a:spcBef>
                        <a:spcAft>
                          <a:spcPts val="0"/>
                        </a:spcAft>
                      </a:pPr>
                      <a:r>
                        <a:rPr lang="en-US" sz="16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Black box model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4491159"/>
                  </a:ext>
                </a:extLst>
              </a:tr>
              <a:tr h="581150">
                <a:tc>
                  <a:txBody>
                    <a:bodyPr/>
                    <a:lstStyle/>
                    <a:p>
                      <a:pPr marL="0" marR="0" algn="ctr">
                        <a:lnSpc>
                          <a:spcPct val="200000"/>
                        </a:lnSpc>
                        <a:spcBef>
                          <a:spcPts val="0"/>
                        </a:spcBef>
                        <a:spcAft>
                          <a:spcPts val="0"/>
                        </a:spcAft>
                      </a:pPr>
                      <a:r>
                        <a:rPr lang="en-US" sz="1600" dirty="0">
                          <a:solidFill>
                            <a:schemeClr val="tx1"/>
                          </a:solidFill>
                          <a:effectLst/>
                        </a:rPr>
                        <a:t>Artificial Neural Network</a:t>
                      </a:r>
                      <a:endParaRPr lang="en-US" sz="16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600" b="1" dirty="0">
                          <a:solidFill>
                            <a:schemeClr val="tx1"/>
                          </a:solidFill>
                          <a:effectLst/>
                        </a:rPr>
                        <a:t>8.5%</a:t>
                      </a:r>
                      <a:endParaRPr lang="en-US" sz="16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600" b="1" dirty="0">
                          <a:solidFill>
                            <a:schemeClr val="tx1"/>
                          </a:solidFill>
                          <a:effectLst/>
                        </a:rPr>
                        <a:t>6.0%</a:t>
                      </a:r>
                      <a:endParaRPr lang="en-US" sz="16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6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Automatically simulates non linear interactions.  Black box model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7991872"/>
                  </a:ext>
                </a:extLst>
              </a:tr>
              <a:tr h="581150">
                <a:tc>
                  <a:txBody>
                    <a:bodyPr/>
                    <a:lstStyle/>
                    <a:p>
                      <a:pPr marL="0" marR="0" algn="ctr">
                        <a:lnSpc>
                          <a:spcPct val="200000"/>
                        </a:lnSpc>
                        <a:spcBef>
                          <a:spcPts val="0"/>
                        </a:spcBef>
                        <a:spcAft>
                          <a:spcPts val="0"/>
                        </a:spcAft>
                      </a:pPr>
                      <a:r>
                        <a:rPr lang="en-US" sz="1600" dirty="0">
                          <a:solidFill>
                            <a:schemeClr val="tx1"/>
                          </a:solidFill>
                          <a:effectLst/>
                        </a:rPr>
                        <a:t>Ensemble Model</a:t>
                      </a:r>
                      <a:endParaRPr lang="en-US" sz="16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600" b="1" dirty="0">
                          <a:solidFill>
                            <a:schemeClr val="tx1"/>
                          </a:solidFill>
                          <a:effectLst/>
                        </a:rPr>
                        <a:t>6.3%</a:t>
                      </a:r>
                      <a:endParaRPr lang="en-US" sz="16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600" b="1" dirty="0">
                          <a:solidFill>
                            <a:schemeClr val="tx1"/>
                          </a:solidFill>
                          <a:effectLst/>
                        </a:rPr>
                        <a:t>4.6%</a:t>
                      </a:r>
                      <a:endParaRPr lang="en-US" sz="16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6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Combines strengths of above models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7729984"/>
                  </a:ext>
                </a:extLst>
              </a:tr>
            </a:tbl>
          </a:graphicData>
        </a:graphic>
      </p:graphicFrame>
    </p:spTree>
    <p:extLst>
      <p:ext uri="{BB962C8B-B14F-4D97-AF65-F5344CB8AC3E}">
        <p14:creationId xmlns:p14="http://schemas.microsoft.com/office/powerpoint/2010/main" val="1392811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92887"/>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dirty="0">
                <a:solidFill>
                  <a:schemeClr val="bg1"/>
                </a:solidFill>
                <a:latin typeface="Futura T Light"/>
              </a:rPr>
              <a:t>Recommendation for further work</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35</a:t>
            </a:fld>
            <a:endParaRPr lang="en-US" sz="1600"/>
          </a:p>
        </p:txBody>
      </p:sp>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extLst>
                  <p:ext uri="{D42A27DB-BD31-4B8C-83A1-F6EECF244321}">
                    <p14:modId xmlns:p14="http://schemas.microsoft.com/office/powerpoint/2010/main" val="3221053617"/>
                  </p:ext>
                </p:extLst>
              </p:nvPr>
            </p:nvGraphicFramePr>
            <p:xfrm>
              <a:off x="619942" y="1470535"/>
              <a:ext cx="3105391" cy="1483360"/>
            </p:xfrm>
            <a:graphic>
              <a:graphicData uri="http://schemas.openxmlformats.org/drawingml/2006/table">
                <a:tbl>
                  <a:tblPr firstRow="1" bandRow="1">
                    <a:tableStyleId>{5C22544A-7EE6-4342-B048-85BDC9FD1C3A}</a:tableStyleId>
                  </a:tblPr>
                  <a:tblGrid>
                    <a:gridCol w="1547525">
                      <a:extLst>
                        <a:ext uri="{9D8B030D-6E8A-4147-A177-3AD203B41FA5}">
                          <a16:colId xmlns:a16="http://schemas.microsoft.com/office/drawing/2014/main" val="3171920753"/>
                        </a:ext>
                      </a:extLst>
                    </a:gridCol>
                    <a:gridCol w="1557866">
                      <a:extLst>
                        <a:ext uri="{9D8B030D-6E8A-4147-A177-3AD203B41FA5}">
                          <a16:colId xmlns:a16="http://schemas.microsoft.com/office/drawing/2014/main" val="3920329208"/>
                        </a:ext>
                      </a:extLst>
                    </a:gridCol>
                  </a:tblGrid>
                  <a:tr h="370840">
                    <a:tc>
                      <a:txBody>
                        <a:bodyPr/>
                        <a:lstStyle/>
                        <a:p>
                          <a:pPr algn="ctr"/>
                          <a:r>
                            <a:rPr lang="en-US" b="1" dirty="0">
                              <a:solidFill>
                                <a:schemeClr val="bg1"/>
                              </a:solidFill>
                            </a:rPr>
                            <a:t>Predictor</a:t>
                          </a:r>
                        </a:p>
                      </a:txBody>
                      <a:tcPr>
                        <a:solidFill>
                          <a:srgbClr val="B20538"/>
                        </a:solidFill>
                      </a:tcPr>
                    </a:tc>
                    <a:tc>
                      <a:txBody>
                        <a:bodyPr/>
                        <a:lstStyle/>
                        <a:p>
                          <a:pPr algn="ctr"/>
                          <a:r>
                            <a:rPr lang="en-US" b="1" dirty="0">
                              <a:solidFill>
                                <a:schemeClr val="bg1"/>
                              </a:solidFill>
                            </a:rPr>
                            <a:t>Co efficient</a:t>
                          </a:r>
                        </a:p>
                      </a:txBody>
                      <a:tcPr>
                        <a:solidFill>
                          <a:srgbClr val="B20538"/>
                        </a:solidFill>
                      </a:tcPr>
                    </a:tc>
                    <a:extLst>
                      <a:ext uri="{0D108BD9-81ED-4DB2-BD59-A6C34878D82A}">
                        <a16:rowId xmlns:a16="http://schemas.microsoft.com/office/drawing/2014/main" val="2906332659"/>
                      </a:ext>
                    </a:extLst>
                  </a:tr>
                  <a:tr h="370840">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𝜱</m:t>
                                </m:r>
                              </m:oMath>
                            </m:oMathPara>
                          </a14:m>
                          <a:endParaRPr lang="en-US" b="1" dirty="0">
                            <a:solidFill>
                              <a:schemeClr val="bg1"/>
                            </a:solidFill>
                          </a:endParaRPr>
                        </a:p>
                      </a:txBody>
                      <a:tcPr>
                        <a:solidFill>
                          <a:srgbClr val="B20538"/>
                        </a:solidFill>
                      </a:tcPr>
                    </a:tc>
                    <a:tc>
                      <a:txBody>
                        <a:bodyPr/>
                        <a:lstStyle/>
                        <a:p>
                          <a:pPr algn="ctr"/>
                          <a:r>
                            <a:rPr lang="en-US" b="1" dirty="0">
                              <a:solidFill>
                                <a:schemeClr val="bg1"/>
                              </a:solidFill>
                            </a:rPr>
                            <a:t>a</a:t>
                          </a:r>
                        </a:p>
                      </a:txBody>
                      <a:tcPr>
                        <a:solidFill>
                          <a:srgbClr val="B20538"/>
                        </a:solidFill>
                      </a:tcPr>
                    </a:tc>
                    <a:extLst>
                      <a:ext uri="{0D108BD9-81ED-4DB2-BD59-A6C34878D82A}">
                        <a16:rowId xmlns:a16="http://schemas.microsoft.com/office/drawing/2014/main" val="2888172319"/>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𝑩𝑯𝑪𝑶𝑴𝑷</m:t>
                                </m:r>
                              </m:oMath>
                            </m:oMathPara>
                          </a14:m>
                          <a:endParaRPr lang="en-US" b="1" dirty="0">
                            <a:solidFill>
                              <a:schemeClr val="bg1"/>
                            </a:solidFill>
                          </a:endParaRPr>
                        </a:p>
                      </a:txBody>
                      <a:tcPr>
                        <a:solidFill>
                          <a:srgbClr val="B20538"/>
                        </a:solidFill>
                      </a:tcPr>
                    </a:tc>
                    <a:tc>
                      <a:txBody>
                        <a:bodyPr/>
                        <a:lstStyle/>
                        <a:p>
                          <a:pPr algn="ctr"/>
                          <a:r>
                            <a:rPr lang="en-US" b="1" dirty="0">
                              <a:solidFill>
                                <a:schemeClr val="bg1"/>
                              </a:solidFill>
                            </a:rPr>
                            <a:t>b</a:t>
                          </a:r>
                        </a:p>
                      </a:txBody>
                      <a:tcPr>
                        <a:solidFill>
                          <a:srgbClr val="B20538"/>
                        </a:solidFill>
                      </a:tcPr>
                    </a:tc>
                    <a:extLst>
                      <a:ext uri="{0D108BD9-81ED-4DB2-BD59-A6C34878D82A}">
                        <a16:rowId xmlns:a16="http://schemas.microsoft.com/office/drawing/2014/main" val="3726415506"/>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𝑫𝒆𝒗</m:t>
                                </m:r>
                                <m:r>
                                  <a:rPr lang="en-US" sz="1800" b="1"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_</m:t>
                                </m:r>
                                <m:r>
                                  <a:rPr lang="en-US" sz="1800" b="1"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𝒇𝒂𝒄𝒕𝒐𝒓</m:t>
                                </m:r>
                              </m:oMath>
                            </m:oMathPara>
                          </a14:m>
                          <a:endParaRPr lang="en-US" b="1" dirty="0">
                            <a:solidFill>
                              <a:schemeClr val="bg1"/>
                            </a:solidFill>
                          </a:endParaRPr>
                        </a:p>
                      </a:txBody>
                      <a:tcPr>
                        <a:solidFill>
                          <a:srgbClr val="B20538"/>
                        </a:solidFill>
                      </a:tcPr>
                    </a:tc>
                    <a:tc>
                      <a:txBody>
                        <a:bodyPr/>
                        <a:lstStyle/>
                        <a:p>
                          <a:pPr algn="ctr"/>
                          <a:r>
                            <a:rPr lang="en-US" b="1" dirty="0">
                              <a:solidFill>
                                <a:schemeClr val="bg1"/>
                              </a:solidFill>
                            </a:rPr>
                            <a:t>c</a:t>
                          </a:r>
                        </a:p>
                      </a:txBody>
                      <a:tcPr>
                        <a:solidFill>
                          <a:srgbClr val="B20538"/>
                        </a:solidFill>
                      </a:tcPr>
                    </a:tc>
                    <a:extLst>
                      <a:ext uri="{0D108BD9-81ED-4DB2-BD59-A6C34878D82A}">
                        <a16:rowId xmlns:a16="http://schemas.microsoft.com/office/drawing/2014/main" val="3179186646"/>
                      </a:ext>
                    </a:extLst>
                  </a:tr>
                </a:tbl>
              </a:graphicData>
            </a:graphic>
          </p:graphicFrame>
        </mc:Choice>
        <mc:Fallback xmlns="">
          <p:graphicFrame>
            <p:nvGraphicFramePr>
              <p:cNvPr id="10" name="Table 9"/>
              <p:cNvGraphicFramePr>
                <a:graphicFrameLocks noGrp="1"/>
              </p:cNvGraphicFramePr>
              <p:nvPr>
                <p:extLst>
                  <p:ext uri="{D42A27DB-BD31-4B8C-83A1-F6EECF244321}">
                    <p14:modId xmlns:p14="http://schemas.microsoft.com/office/powerpoint/2010/main" val="3221053617"/>
                  </p:ext>
                </p:extLst>
              </p:nvPr>
            </p:nvGraphicFramePr>
            <p:xfrm>
              <a:off x="619942" y="1470535"/>
              <a:ext cx="3105391" cy="1483360"/>
            </p:xfrm>
            <a:graphic>
              <a:graphicData uri="http://schemas.openxmlformats.org/drawingml/2006/table">
                <a:tbl>
                  <a:tblPr firstRow="1" bandRow="1">
                    <a:tableStyleId>{5C22544A-7EE6-4342-B048-85BDC9FD1C3A}</a:tableStyleId>
                  </a:tblPr>
                  <a:tblGrid>
                    <a:gridCol w="1547525">
                      <a:extLst>
                        <a:ext uri="{9D8B030D-6E8A-4147-A177-3AD203B41FA5}">
                          <a16:colId xmlns:a16="http://schemas.microsoft.com/office/drawing/2014/main" val="3171920753"/>
                        </a:ext>
                      </a:extLst>
                    </a:gridCol>
                    <a:gridCol w="1557866">
                      <a:extLst>
                        <a:ext uri="{9D8B030D-6E8A-4147-A177-3AD203B41FA5}">
                          <a16:colId xmlns:a16="http://schemas.microsoft.com/office/drawing/2014/main" val="3920329208"/>
                        </a:ext>
                      </a:extLst>
                    </a:gridCol>
                  </a:tblGrid>
                  <a:tr h="370840">
                    <a:tc>
                      <a:txBody>
                        <a:bodyPr/>
                        <a:lstStyle/>
                        <a:p>
                          <a:pPr algn="ctr"/>
                          <a:r>
                            <a:rPr lang="en-US" b="1" dirty="0">
                              <a:solidFill>
                                <a:schemeClr val="bg1"/>
                              </a:solidFill>
                            </a:rPr>
                            <a:t>Predictor</a:t>
                          </a:r>
                        </a:p>
                      </a:txBody>
                      <a:tcPr>
                        <a:solidFill>
                          <a:srgbClr val="B20538"/>
                        </a:solidFill>
                      </a:tcPr>
                    </a:tc>
                    <a:tc>
                      <a:txBody>
                        <a:bodyPr/>
                        <a:lstStyle/>
                        <a:p>
                          <a:pPr algn="ctr"/>
                          <a:r>
                            <a:rPr lang="en-US" b="1" dirty="0">
                              <a:solidFill>
                                <a:schemeClr val="bg1"/>
                              </a:solidFill>
                            </a:rPr>
                            <a:t>Co efficient</a:t>
                          </a:r>
                        </a:p>
                      </a:txBody>
                      <a:tcPr>
                        <a:solidFill>
                          <a:srgbClr val="B20538"/>
                        </a:solidFill>
                      </a:tcPr>
                    </a:tc>
                    <a:extLst>
                      <a:ext uri="{0D108BD9-81ED-4DB2-BD59-A6C34878D82A}">
                        <a16:rowId xmlns:a16="http://schemas.microsoft.com/office/drawing/2014/main" val="2906332659"/>
                      </a:ext>
                    </a:extLst>
                  </a:tr>
                  <a:tr h="370840">
                    <a:tc>
                      <a:txBody>
                        <a:bodyPr/>
                        <a:lstStyle/>
                        <a:p>
                          <a:endParaRPr lang="en-US"/>
                        </a:p>
                      </a:txBody>
                      <a:tcPr>
                        <a:blipFill>
                          <a:blip r:embed="rId5"/>
                          <a:stretch>
                            <a:fillRect l="-392" t="-108197" r="-101961" b="-224590"/>
                          </a:stretch>
                        </a:blipFill>
                      </a:tcPr>
                    </a:tc>
                    <a:tc>
                      <a:txBody>
                        <a:bodyPr/>
                        <a:lstStyle/>
                        <a:p>
                          <a:pPr algn="ctr"/>
                          <a:r>
                            <a:rPr lang="en-US" b="1" dirty="0">
                              <a:solidFill>
                                <a:schemeClr val="bg1"/>
                              </a:solidFill>
                            </a:rPr>
                            <a:t>a</a:t>
                          </a:r>
                        </a:p>
                      </a:txBody>
                      <a:tcPr>
                        <a:solidFill>
                          <a:srgbClr val="B20538"/>
                        </a:solidFill>
                      </a:tcPr>
                    </a:tc>
                    <a:extLst>
                      <a:ext uri="{0D108BD9-81ED-4DB2-BD59-A6C34878D82A}">
                        <a16:rowId xmlns:a16="http://schemas.microsoft.com/office/drawing/2014/main" val="2888172319"/>
                      </a:ext>
                    </a:extLst>
                  </a:tr>
                  <a:tr h="370840">
                    <a:tc>
                      <a:txBody>
                        <a:bodyPr/>
                        <a:lstStyle/>
                        <a:p>
                          <a:endParaRPr lang="en-US"/>
                        </a:p>
                      </a:txBody>
                      <a:tcPr>
                        <a:blipFill>
                          <a:blip r:embed="rId5"/>
                          <a:stretch>
                            <a:fillRect l="-392" t="-208197" r="-101961" b="-124590"/>
                          </a:stretch>
                        </a:blipFill>
                      </a:tcPr>
                    </a:tc>
                    <a:tc>
                      <a:txBody>
                        <a:bodyPr/>
                        <a:lstStyle/>
                        <a:p>
                          <a:pPr algn="ctr"/>
                          <a:r>
                            <a:rPr lang="en-US" b="1" dirty="0">
                              <a:solidFill>
                                <a:schemeClr val="bg1"/>
                              </a:solidFill>
                            </a:rPr>
                            <a:t>b</a:t>
                          </a:r>
                        </a:p>
                      </a:txBody>
                      <a:tcPr>
                        <a:solidFill>
                          <a:srgbClr val="B20538"/>
                        </a:solidFill>
                      </a:tcPr>
                    </a:tc>
                    <a:extLst>
                      <a:ext uri="{0D108BD9-81ED-4DB2-BD59-A6C34878D82A}">
                        <a16:rowId xmlns:a16="http://schemas.microsoft.com/office/drawing/2014/main" val="3726415506"/>
                      </a:ext>
                    </a:extLst>
                  </a:tr>
                  <a:tr h="370840">
                    <a:tc>
                      <a:txBody>
                        <a:bodyPr/>
                        <a:lstStyle/>
                        <a:p>
                          <a:endParaRPr lang="en-US"/>
                        </a:p>
                      </a:txBody>
                      <a:tcPr>
                        <a:blipFill>
                          <a:blip r:embed="rId5"/>
                          <a:stretch>
                            <a:fillRect l="-392" t="-308197" r="-101961" b="-24590"/>
                          </a:stretch>
                        </a:blipFill>
                      </a:tcPr>
                    </a:tc>
                    <a:tc>
                      <a:txBody>
                        <a:bodyPr/>
                        <a:lstStyle/>
                        <a:p>
                          <a:pPr algn="ctr"/>
                          <a:r>
                            <a:rPr lang="en-US" b="1" dirty="0">
                              <a:solidFill>
                                <a:schemeClr val="bg1"/>
                              </a:solidFill>
                            </a:rPr>
                            <a:t>c</a:t>
                          </a:r>
                        </a:p>
                      </a:txBody>
                      <a:tcPr>
                        <a:solidFill>
                          <a:srgbClr val="B20538"/>
                        </a:solidFill>
                      </a:tcPr>
                    </a:tc>
                    <a:extLst>
                      <a:ext uri="{0D108BD9-81ED-4DB2-BD59-A6C34878D82A}">
                        <a16:rowId xmlns:a16="http://schemas.microsoft.com/office/drawing/2014/main" val="317918664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 name="Table 12"/>
              <p:cNvGraphicFramePr>
                <a:graphicFrameLocks noGrp="1"/>
              </p:cNvGraphicFramePr>
              <p:nvPr>
                <p:extLst>
                  <p:ext uri="{D42A27DB-BD31-4B8C-83A1-F6EECF244321}">
                    <p14:modId xmlns:p14="http://schemas.microsoft.com/office/powerpoint/2010/main" val="3122403273"/>
                  </p:ext>
                </p:extLst>
              </p:nvPr>
            </p:nvGraphicFramePr>
            <p:xfrm>
              <a:off x="5649163" y="1237423"/>
              <a:ext cx="3919965" cy="3204656"/>
            </p:xfrm>
            <a:graphic>
              <a:graphicData uri="http://schemas.openxmlformats.org/drawingml/2006/table">
                <a:tbl>
                  <a:tblPr firstRow="1" bandRow="1">
                    <a:tableStyleId>{5C22544A-7EE6-4342-B048-85BDC9FD1C3A}</a:tableStyleId>
                  </a:tblPr>
                  <a:tblGrid>
                    <a:gridCol w="3919965">
                      <a:extLst>
                        <a:ext uri="{9D8B030D-6E8A-4147-A177-3AD203B41FA5}">
                          <a16:colId xmlns:a16="http://schemas.microsoft.com/office/drawing/2014/main" val="1000350836"/>
                        </a:ext>
                      </a:extLst>
                    </a:gridCol>
                  </a:tblGrid>
                  <a:tr h="370840">
                    <a:tc>
                      <a:txBody>
                        <a:bodyPr/>
                        <a:lstStyle/>
                        <a:p>
                          <a:pPr algn="ctr"/>
                          <a:r>
                            <a:rPr lang="en-US" dirty="0"/>
                            <a:t>Minimize objective function</a:t>
                          </a:r>
                        </a:p>
                      </a:txBody>
                      <a:tcPr>
                        <a:solidFill>
                          <a:srgbClr val="B20538"/>
                        </a:solidFill>
                      </a:tcPr>
                    </a:tc>
                    <a:extLst>
                      <a:ext uri="{0D108BD9-81ED-4DB2-BD59-A6C34878D82A}">
                        <a16:rowId xmlns:a16="http://schemas.microsoft.com/office/drawing/2014/main" val="144825585"/>
                      </a:ext>
                    </a:extLst>
                  </a:tr>
                  <a:tr h="370840">
                    <a:tc>
                      <a:txBody>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i="1" smtClean="0">
                                        <a:solidFill>
                                          <a:schemeClr val="bg1"/>
                                        </a:solidFill>
                                        <a:latin typeface="Cambria Math" panose="02040503050406030204" pitchFamily="18" charset="0"/>
                                      </a:rPr>
                                    </m:ctrlPr>
                                  </m:naryPr>
                                  <m:sub/>
                                  <m:sup/>
                                  <m:e>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𝑂𝑅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𝐹</m:t>
                                        </m:r>
                                      </m:e>
                                      <m:sub>
                                        <m:r>
                                          <a:rPr lang="en-US" b="0" i="1" smtClean="0">
                                            <a:solidFill>
                                              <a:schemeClr val="bg1"/>
                                            </a:solidFill>
                                            <a:latin typeface="Cambria Math" panose="02040503050406030204" pitchFamily="18" charset="0"/>
                                          </a:rPr>
                                          <m:t>𝑀𝐿𝐸</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𝑂𝑅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𝐹</m:t>
                                        </m:r>
                                      </m:e>
                                      <m:sub>
                                        <m:r>
                                          <a:rPr lang="en-US" b="0" i="1" smtClean="0">
                                            <a:solidFill>
                                              <a:schemeClr val="bg1"/>
                                            </a:solidFill>
                                            <a:latin typeface="Cambria Math" panose="02040503050406030204" pitchFamily="18" charset="0"/>
                                          </a:rPr>
                                          <m:t>𝑂𝑅𝐼𝐺𝐼𝑁𝐴𝐿</m:t>
                                        </m:r>
                                      </m:sub>
                                    </m:sSub>
                                    <m:r>
                                      <a:rPr lang="en-US" b="0" i="1" smtClean="0">
                                        <a:solidFill>
                                          <a:schemeClr val="bg1"/>
                                        </a:solidFill>
                                        <a:latin typeface="Cambria Math" panose="02040503050406030204" pitchFamily="18" charset="0"/>
                                      </a:rPr>
                                      <m:t>|)</m:t>
                                    </m:r>
                                  </m:e>
                                </m:nary>
                              </m:oMath>
                            </m:oMathPara>
                          </a14:m>
                          <a:endParaRPr lang="en-US" dirty="0">
                            <a:solidFill>
                              <a:schemeClr val="bg1"/>
                            </a:solidFill>
                          </a:endParaRPr>
                        </a:p>
                      </a:txBody>
                      <a:tcPr>
                        <a:solidFill>
                          <a:srgbClr val="B20538"/>
                        </a:solidFill>
                      </a:tcPr>
                    </a:tc>
                    <a:extLst>
                      <a:ext uri="{0D108BD9-81ED-4DB2-BD59-A6C34878D82A}">
                        <a16:rowId xmlns:a16="http://schemas.microsoft.com/office/drawing/2014/main" val="721786955"/>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ad>
                                  <m:radPr>
                                    <m:degHide m:val="on"/>
                                    <m:ctrlPr>
                                      <a:rPr lang="en-US" i="1" smtClean="0">
                                        <a:solidFill>
                                          <a:schemeClr val="bg1"/>
                                        </a:solidFill>
                                        <a:latin typeface="Cambria Math" panose="02040503050406030204" pitchFamily="18" charset="0"/>
                                      </a:rPr>
                                    </m:ctrlPr>
                                  </m:radPr>
                                  <m:deg/>
                                  <m:e>
                                    <m:nary>
                                      <m:naryPr>
                                        <m:chr m:val="∑"/>
                                        <m:subHide m:val="on"/>
                                        <m:supHide m:val="on"/>
                                        <m:ctrlPr>
                                          <a:rPr lang="en-US" i="1" smtClean="0">
                                            <a:solidFill>
                                              <a:schemeClr val="bg1"/>
                                            </a:solidFill>
                                            <a:latin typeface="Cambria Math" panose="02040503050406030204" pitchFamily="18" charset="0"/>
                                          </a:rPr>
                                        </m:ctrlPr>
                                      </m:naryPr>
                                      <m:sub/>
                                      <m:sup/>
                                      <m:e>
                                        <m:sSup>
                                          <m:sSupPr>
                                            <m:ctrlPr>
                                              <a:rPr lang="en-US"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𝑂𝑅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𝐹</m:t>
                                                </m:r>
                                              </m:e>
                                              <m:sub>
                                                <m:r>
                                                  <a:rPr lang="en-US" b="0" i="1" smtClean="0">
                                                    <a:solidFill>
                                                      <a:schemeClr val="bg1"/>
                                                    </a:solidFill>
                                                    <a:latin typeface="Cambria Math" panose="02040503050406030204" pitchFamily="18" charset="0"/>
                                                  </a:rPr>
                                                  <m:t>𝑀𝐿𝐸</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𝑂𝑅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𝐹</m:t>
                                                </m:r>
                                              </m:e>
                                              <m:sub>
                                                <m:r>
                                                  <a:rPr lang="en-US" b="0" i="1" smtClean="0">
                                                    <a:solidFill>
                                                      <a:schemeClr val="bg1"/>
                                                    </a:solidFill>
                                                    <a:latin typeface="Cambria Math" panose="02040503050406030204" pitchFamily="18" charset="0"/>
                                                  </a:rPr>
                                                  <m:t>𝑂𝑅𝐼𝐺𝐼𝑁𝐴𝐿</m:t>
                                                </m:r>
                                              </m:sub>
                                            </m:sSub>
                                            <m:r>
                                              <a:rPr lang="en-US" b="0" i="1" smtClean="0">
                                                <a:solidFill>
                                                  <a:schemeClr val="bg1"/>
                                                </a:solidFill>
                                                <a:latin typeface="Cambria Math" panose="02040503050406030204" pitchFamily="18" charset="0"/>
                                              </a:rPr>
                                              <m:t>)</m:t>
                                            </m:r>
                                          </m:e>
                                          <m:sup>
                                            <m:r>
                                              <a:rPr lang="en-US" b="0" i="1" smtClean="0">
                                                <a:solidFill>
                                                  <a:schemeClr val="bg1"/>
                                                </a:solidFill>
                                                <a:latin typeface="Cambria Math" panose="02040503050406030204" pitchFamily="18" charset="0"/>
                                              </a:rPr>
                                              <m:t>2</m:t>
                                            </m:r>
                                          </m:sup>
                                        </m:sSup>
                                      </m:e>
                                    </m:nary>
                                  </m:e>
                                </m:rad>
                              </m:oMath>
                            </m:oMathPara>
                          </a14:m>
                          <a:endParaRPr lang="en-US" dirty="0">
                            <a:solidFill>
                              <a:schemeClr val="bg1"/>
                            </a:solidFill>
                          </a:endParaRPr>
                        </a:p>
                        <a:p>
                          <a:pPr algn="ctr"/>
                          <a:endParaRPr lang="en-US" dirty="0">
                            <a:solidFill>
                              <a:schemeClr val="bg1"/>
                            </a:solidFill>
                          </a:endParaRPr>
                        </a:p>
                      </a:txBody>
                      <a:tcPr>
                        <a:solidFill>
                          <a:srgbClr val="B20538"/>
                        </a:solidFill>
                      </a:tcPr>
                    </a:tc>
                    <a:extLst>
                      <a:ext uri="{0D108BD9-81ED-4DB2-BD59-A6C34878D82A}">
                        <a16:rowId xmlns:a16="http://schemas.microsoft.com/office/drawing/2014/main" val="1215170388"/>
                      </a:ext>
                    </a:extLst>
                  </a:tr>
                  <a:tr h="370840">
                    <a:tc>
                      <a:txBody>
                        <a:bodyPr/>
                        <a:lstStyle/>
                        <a:p>
                          <a:pPr algn="ctr"/>
                          <a14:m>
                            <m:oMathPara xmlns:m="http://schemas.openxmlformats.org/officeDocument/2006/math">
                              <m:oMathParaPr>
                                <m:jc m:val="centerGroup"/>
                              </m:oMathParaPr>
                              <m:oMath xmlns:m="http://schemas.openxmlformats.org/officeDocument/2006/math">
                                <m:rad>
                                  <m:radPr>
                                    <m:ctrlPr>
                                      <a:rPr lang="en-US" i="1" smtClean="0">
                                        <a:solidFill>
                                          <a:schemeClr val="bg1"/>
                                        </a:solidFill>
                                        <a:latin typeface="Cambria Math" panose="02040503050406030204" pitchFamily="18" charset="0"/>
                                      </a:rPr>
                                    </m:ctrlPr>
                                  </m:radPr>
                                  <m:deg>
                                    <m:r>
                                      <m:rPr>
                                        <m:brk m:alnAt="7"/>
                                      </m:rPr>
                                      <a:rPr lang="en-US" b="0" i="1" smtClean="0">
                                        <a:solidFill>
                                          <a:schemeClr val="bg1"/>
                                        </a:solidFill>
                                        <a:latin typeface="Cambria Math" panose="02040503050406030204" pitchFamily="18" charset="0"/>
                                      </a:rPr>
                                      <m:t>𝑄</m:t>
                                    </m:r>
                                  </m:deg>
                                  <m:e>
                                    <m:nary>
                                      <m:naryPr>
                                        <m:chr m:val="∑"/>
                                        <m:subHide m:val="on"/>
                                        <m:supHide m:val="on"/>
                                        <m:ctrlPr>
                                          <a:rPr lang="en-US" i="1" smtClean="0">
                                            <a:solidFill>
                                              <a:schemeClr val="bg1"/>
                                            </a:solidFill>
                                            <a:latin typeface="Cambria Math" panose="02040503050406030204" pitchFamily="18" charset="0"/>
                                          </a:rPr>
                                        </m:ctrlPr>
                                      </m:naryPr>
                                      <m:sub/>
                                      <m:sup/>
                                      <m:e>
                                        <m:sSup>
                                          <m:sSupPr>
                                            <m:ctrlPr>
                                              <a:rPr lang="en-US"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𝑂𝑅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𝐹</m:t>
                                                </m:r>
                                              </m:e>
                                              <m:sub>
                                                <m:r>
                                                  <a:rPr lang="en-US" b="0" i="1" smtClean="0">
                                                    <a:solidFill>
                                                      <a:schemeClr val="bg1"/>
                                                    </a:solidFill>
                                                    <a:latin typeface="Cambria Math" panose="02040503050406030204" pitchFamily="18" charset="0"/>
                                                  </a:rPr>
                                                  <m:t>𝑀𝐿𝐸</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𝑂𝑅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𝐹</m:t>
                                                </m:r>
                                              </m:e>
                                              <m:sub>
                                                <m:r>
                                                  <a:rPr lang="en-US" b="0" i="1" smtClean="0">
                                                    <a:solidFill>
                                                      <a:schemeClr val="bg1"/>
                                                    </a:solidFill>
                                                    <a:latin typeface="Cambria Math" panose="02040503050406030204" pitchFamily="18" charset="0"/>
                                                  </a:rPr>
                                                  <m:t>𝑂𝑅𝐼𝐺𝐼𝑁𝐴𝐿</m:t>
                                                </m:r>
                                              </m:sub>
                                            </m:sSub>
                                            <m:r>
                                              <a:rPr lang="en-US" b="0" i="1" smtClean="0">
                                                <a:solidFill>
                                                  <a:schemeClr val="bg1"/>
                                                </a:solidFill>
                                                <a:latin typeface="Cambria Math" panose="02040503050406030204" pitchFamily="18" charset="0"/>
                                              </a:rPr>
                                              <m:t>)</m:t>
                                            </m:r>
                                          </m:e>
                                          <m:sup>
                                            <m:r>
                                              <a:rPr lang="en-US" b="0" i="1" smtClean="0">
                                                <a:solidFill>
                                                  <a:schemeClr val="bg1"/>
                                                </a:solidFill>
                                                <a:latin typeface="Cambria Math" panose="02040503050406030204" pitchFamily="18" charset="0"/>
                                              </a:rPr>
                                              <m:t>𝑄</m:t>
                                            </m:r>
                                          </m:sup>
                                        </m:sSup>
                                      </m:e>
                                    </m:nary>
                                  </m:e>
                                </m:rad>
                              </m:oMath>
                            </m:oMathPara>
                          </a14:m>
                          <a:endParaRPr lang="en-US" dirty="0">
                            <a:solidFill>
                              <a:schemeClr val="bg1"/>
                            </a:solidFill>
                          </a:endParaRPr>
                        </a:p>
                      </a:txBody>
                      <a:tcPr>
                        <a:solidFill>
                          <a:srgbClr val="B20538"/>
                        </a:solidFill>
                      </a:tcPr>
                    </a:tc>
                    <a:extLst>
                      <a:ext uri="{0D108BD9-81ED-4DB2-BD59-A6C34878D82A}">
                        <a16:rowId xmlns:a16="http://schemas.microsoft.com/office/drawing/2014/main" val="192300186"/>
                      </a:ext>
                    </a:extLst>
                  </a:tr>
                </a:tbl>
              </a:graphicData>
            </a:graphic>
          </p:graphicFrame>
        </mc:Choice>
        <mc:Fallback xmlns="">
          <p:graphicFrame>
            <p:nvGraphicFramePr>
              <p:cNvPr id="13" name="Table 12"/>
              <p:cNvGraphicFramePr>
                <a:graphicFrameLocks noGrp="1"/>
              </p:cNvGraphicFramePr>
              <p:nvPr>
                <p:extLst>
                  <p:ext uri="{D42A27DB-BD31-4B8C-83A1-F6EECF244321}">
                    <p14:modId xmlns:p14="http://schemas.microsoft.com/office/powerpoint/2010/main" val="3122403273"/>
                  </p:ext>
                </p:extLst>
              </p:nvPr>
            </p:nvGraphicFramePr>
            <p:xfrm>
              <a:off x="5649163" y="1237423"/>
              <a:ext cx="3919965" cy="3204656"/>
            </p:xfrm>
            <a:graphic>
              <a:graphicData uri="http://schemas.openxmlformats.org/drawingml/2006/table">
                <a:tbl>
                  <a:tblPr firstRow="1" bandRow="1">
                    <a:tableStyleId>{5C22544A-7EE6-4342-B048-85BDC9FD1C3A}</a:tableStyleId>
                  </a:tblPr>
                  <a:tblGrid>
                    <a:gridCol w="3919965">
                      <a:extLst>
                        <a:ext uri="{9D8B030D-6E8A-4147-A177-3AD203B41FA5}">
                          <a16:colId xmlns:a16="http://schemas.microsoft.com/office/drawing/2014/main" val="1000350836"/>
                        </a:ext>
                      </a:extLst>
                    </a:gridCol>
                  </a:tblGrid>
                  <a:tr h="370840">
                    <a:tc>
                      <a:txBody>
                        <a:bodyPr/>
                        <a:lstStyle/>
                        <a:p>
                          <a:pPr algn="ctr"/>
                          <a:r>
                            <a:rPr lang="en-US" dirty="0"/>
                            <a:t>Minimize objective function</a:t>
                          </a:r>
                        </a:p>
                      </a:txBody>
                      <a:tcPr>
                        <a:solidFill>
                          <a:srgbClr val="B20538"/>
                        </a:solidFill>
                      </a:tcPr>
                    </a:tc>
                    <a:extLst>
                      <a:ext uri="{0D108BD9-81ED-4DB2-BD59-A6C34878D82A}">
                        <a16:rowId xmlns:a16="http://schemas.microsoft.com/office/drawing/2014/main" val="144825585"/>
                      </a:ext>
                    </a:extLst>
                  </a:tr>
                  <a:tr h="755714">
                    <a:tc>
                      <a:txBody>
                        <a:bodyPr/>
                        <a:lstStyle/>
                        <a:p>
                          <a:endParaRPr lang="en-US"/>
                        </a:p>
                      </a:txBody>
                      <a:tcPr>
                        <a:blipFill>
                          <a:blip r:embed="rId6"/>
                          <a:stretch>
                            <a:fillRect l="-155" t="-53226" r="-621" b="-277419"/>
                          </a:stretch>
                        </a:blipFill>
                      </a:tcPr>
                    </a:tc>
                    <a:extLst>
                      <a:ext uri="{0D108BD9-81ED-4DB2-BD59-A6C34878D82A}">
                        <a16:rowId xmlns:a16="http://schemas.microsoft.com/office/drawing/2014/main" val="721786955"/>
                      </a:ext>
                    </a:extLst>
                  </a:tr>
                  <a:tr h="1176211">
                    <a:tc>
                      <a:txBody>
                        <a:bodyPr/>
                        <a:lstStyle/>
                        <a:p>
                          <a:endParaRPr lang="en-US"/>
                        </a:p>
                      </a:txBody>
                      <a:tcPr>
                        <a:blipFill>
                          <a:blip r:embed="rId6"/>
                          <a:stretch>
                            <a:fillRect l="-155" t="-97938" r="-621" b="-77320"/>
                          </a:stretch>
                        </a:blipFill>
                      </a:tcPr>
                    </a:tc>
                    <a:extLst>
                      <a:ext uri="{0D108BD9-81ED-4DB2-BD59-A6C34878D82A}">
                        <a16:rowId xmlns:a16="http://schemas.microsoft.com/office/drawing/2014/main" val="1215170388"/>
                      </a:ext>
                    </a:extLst>
                  </a:tr>
                  <a:tr h="901891">
                    <a:tc>
                      <a:txBody>
                        <a:bodyPr/>
                        <a:lstStyle/>
                        <a:p>
                          <a:endParaRPr lang="en-US"/>
                        </a:p>
                      </a:txBody>
                      <a:tcPr>
                        <a:blipFill>
                          <a:blip r:embed="rId6"/>
                          <a:stretch>
                            <a:fillRect l="-155" t="-259459" r="-621" b="-1351"/>
                          </a:stretch>
                        </a:blipFill>
                      </a:tcPr>
                    </a:tc>
                    <a:extLst>
                      <a:ext uri="{0D108BD9-81ED-4DB2-BD59-A6C34878D82A}">
                        <a16:rowId xmlns:a16="http://schemas.microsoft.com/office/drawing/2014/main" val="192300186"/>
                      </a:ext>
                    </a:extLst>
                  </a:tr>
                </a:tbl>
              </a:graphicData>
            </a:graphic>
          </p:graphicFrame>
        </mc:Fallback>
      </mc:AlternateContent>
      <mc:AlternateContent xmlns:mc="http://schemas.openxmlformats.org/markup-compatibility/2006" xmlns:a14="http://schemas.microsoft.com/office/drawing/2010/main">
        <mc:Choice Requires="a14">
          <p:sp>
            <p:nvSpPr>
              <p:cNvPr id="15" name="Rectangle 14"/>
              <p:cNvSpPr/>
              <p:nvPr/>
            </p:nvSpPr>
            <p:spPr>
              <a:xfrm>
                <a:off x="135466" y="4727486"/>
                <a:ext cx="9787467" cy="1465401"/>
              </a:xfrm>
              <a:prstGeom prst="rect">
                <a:avLst/>
              </a:prstGeom>
              <a:ln>
                <a:solidFill>
                  <a:srgbClr val="B20538"/>
                </a:solidFill>
              </a:ln>
            </p:spPr>
            <p:txBody>
              <a:bodyPr wrap="square">
                <a:spAutoFit/>
              </a:bodyPr>
              <a:lstStyle/>
              <a:p>
                <a:pPr algn="ctr">
                  <a:lnSpc>
                    <a:spcPct val="200000"/>
                  </a:lnSpc>
                </a:pPr>
                <a:r>
                  <a:rPr lang="en-US" sz="2200" i="1" dirty="0">
                    <a:latin typeface="Cambria Math" panose="02040503050406030204" pitchFamily="18" charset="0"/>
                    <a:ea typeface="Times New Roman" panose="02020603050405020304" pitchFamily="18" charset="0"/>
                    <a:cs typeface="Times New Roman" panose="02020603050405020304" pitchFamily="18" charset="0"/>
                  </a:rPr>
                  <a:t>Parameter estimation using MLE</a:t>
                </a:r>
              </a:p>
              <a:p>
                <a:pPr algn="ctr">
                  <a:lnSpc>
                    <a:spcPct val="200000"/>
                  </a:lnSpc>
                </a:pPr>
                <a14:m>
                  <m:oMath xmlns:m="http://schemas.openxmlformats.org/officeDocument/2006/math">
                    <m:r>
                      <a:rPr lang="en-US" sz="2200" i="1">
                        <a:latin typeface="Cambria Math" panose="02040503050406030204" pitchFamily="18" charset="0"/>
                        <a:ea typeface="Times New Roman" panose="02020603050405020304" pitchFamily="18" charset="0"/>
                        <a:cs typeface="Times New Roman" panose="02020603050405020304" pitchFamily="18" charset="0"/>
                      </a:rPr>
                      <m:t>𝑂𝑅𝐹</m:t>
                    </m:r>
                    <m:r>
                      <a:rPr lang="en-US" sz="2200" i="1">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200"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2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sz="22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sz="22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2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2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2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sz="22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n-US" sz="22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2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22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2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sz="22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sSub>
                          <m:sSubPr>
                            <m:ctrlPr>
                              <a:rPr lang="en-US" sz="22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2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22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e>
                    </m:d>
                    <m:r>
                      <a:rPr lang="en-US" sz="22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200" i="1" smtClean="0">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(1− </m:t>
                    </m:r>
                    <m:sSup>
                      <m:sSupPr>
                        <m:ctrlPr>
                          <a:rPr lang="en-US" sz="22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2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US" sz="22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22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2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𝛷</m:t>
                        </m:r>
                      </m:sup>
                    </m:sSup>
                    <m:r>
                      <a:rPr lang="en-US" sz="22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200" i="1" smtClean="0">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US" sz="2200"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200"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US" sz="2200"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t>𝑏𝐵𝐻𝐶𝑂𝑀𝑃</m:t>
                        </m:r>
                      </m:sup>
                    </m:sSup>
                    <m:r>
                      <a:rPr lang="en-US" sz="2200"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200" i="1" smtClean="0">
                        <a:solidFill>
                          <a:schemeClr val="accent6">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US" sz="2200" i="1">
                            <a:solidFill>
                              <a:schemeClr val="accent6">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200" i="1">
                            <a:solidFill>
                              <a:schemeClr val="accent6">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US" sz="2200" i="1">
                            <a:solidFill>
                              <a:schemeClr val="accent6">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2200" i="1">
                            <a:solidFill>
                              <a:schemeClr val="accent6">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200" i="1">
                            <a:solidFill>
                              <a:schemeClr val="accent6">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𝐷𝑒𝑣</m:t>
                        </m:r>
                        <m:r>
                          <a:rPr lang="en-US" sz="2200" i="1">
                            <a:solidFill>
                              <a:schemeClr val="accent6">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_</m:t>
                        </m:r>
                        <m:r>
                          <a:rPr lang="en-US" sz="2200" i="1">
                            <a:solidFill>
                              <a:schemeClr val="accent6">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𝑓𝑎𝑐𝑡𝑜𝑟</m:t>
                        </m:r>
                      </m:sup>
                    </m:sSup>
                  </m:oMath>
                </a14:m>
                <a:r>
                  <a:rPr lang="en-US" sz="2200" dirty="0">
                    <a:solidFill>
                      <a:schemeClr val="accent6">
                        <a:lumMod val="50000"/>
                      </a:schemeClr>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US" sz="2200" dirty="0">
                  <a:effectLst/>
                  <a:latin typeface="Cambria" panose="02040503050406030204" pitchFamily="18" charset="0"/>
                  <a:ea typeface="Times New Roman" panose="02020603050405020304" pitchFamily="18" charset="0"/>
                  <a:cs typeface="Times New Roman" panose="02020603050405020304" pitchFamily="18"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135466" y="4727486"/>
                <a:ext cx="9787467" cy="1465401"/>
              </a:xfrm>
              <a:prstGeom prst="rect">
                <a:avLst/>
              </a:prstGeom>
              <a:blipFill>
                <a:blip r:embed="rId7"/>
                <a:stretch>
                  <a:fillRect/>
                </a:stretch>
              </a:blipFill>
              <a:ln>
                <a:solidFill>
                  <a:srgbClr val="B20538"/>
                </a:solidFill>
              </a:ln>
            </p:spPr>
            <p:txBody>
              <a:bodyPr/>
              <a:lstStyle/>
              <a:p>
                <a:r>
                  <a:rPr lang="en-US">
                    <a:noFill/>
                  </a:rPr>
                  <a:t> </a:t>
                </a:r>
              </a:p>
            </p:txBody>
          </p:sp>
        </mc:Fallback>
      </mc:AlternateContent>
    </p:spTree>
    <p:extLst>
      <p:ext uri="{BB962C8B-B14F-4D97-AF65-F5344CB8AC3E}">
        <p14:creationId xmlns:p14="http://schemas.microsoft.com/office/powerpoint/2010/main" val="3619710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92887"/>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dirty="0">
                <a:solidFill>
                  <a:schemeClr val="bg1"/>
                </a:solidFill>
                <a:latin typeface="Futura T Light"/>
              </a:rPr>
              <a:t>Conclusions</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36</a:t>
            </a:fld>
            <a:endParaRPr lang="en-US" sz="1600"/>
          </a:p>
        </p:txBody>
      </p:sp>
      <p:sp>
        <p:nvSpPr>
          <p:cNvPr id="2" name="TextBox 1"/>
          <p:cNvSpPr txBox="1"/>
          <p:nvPr/>
        </p:nvSpPr>
        <p:spPr>
          <a:xfrm>
            <a:off x="659725" y="1270645"/>
            <a:ext cx="8738949" cy="3796424"/>
          </a:xfrm>
          <a:prstGeom prst="rect">
            <a:avLst/>
          </a:prstGeom>
          <a:noFill/>
        </p:spPr>
        <p:txBody>
          <a:bodyPr wrap="square" rtlCol="0">
            <a:spAutoFit/>
          </a:bodyPr>
          <a:lstStyle/>
          <a:p>
            <a:pPr marL="457200" indent="-457200" algn="just">
              <a:buFont typeface="+mj-lt"/>
              <a:buAutoNum type="arabicPeriod"/>
            </a:pPr>
            <a:r>
              <a:rPr lang="en-US" dirty="0"/>
              <a:t>Dimensionless numbers can be used to scale data analytical models to predict Ultimate recovery factor and Reservoir performance. They makes the model applicable to new data and also to reservoirs out of study area.</a:t>
            </a:r>
          </a:p>
          <a:p>
            <a:pPr marL="457200" indent="-457200" algn="just">
              <a:buFont typeface="+mj-lt"/>
              <a:buAutoNum type="arabicPeriod"/>
            </a:pPr>
            <a:endParaRPr lang="en-US" dirty="0"/>
          </a:p>
          <a:p>
            <a:pPr marL="457200" indent="-457200" algn="just">
              <a:buFont typeface="+mj-lt"/>
              <a:buAutoNum type="arabicPeriod"/>
            </a:pPr>
            <a:r>
              <a:rPr lang="en-US" dirty="0"/>
              <a:t> There is always compromise between complexity of the model and interpretability. Multiple linear regression model could be easily interpreted, but cannot model non linear interactions implicitly. Regression trees can model non linear interactions only up to limited extent. ANN model acts like a black box but can model non linear interactions implicitly</a:t>
            </a:r>
          </a:p>
          <a:p>
            <a:pPr marL="457200" indent="-457200" algn="just">
              <a:buFont typeface="+mj-lt"/>
              <a:buAutoNum type="arabicPeriod"/>
            </a:pPr>
            <a:endParaRPr lang="en-US" dirty="0"/>
          </a:p>
          <a:p>
            <a:pPr marL="457200" indent="-457200" algn="just">
              <a:buFont typeface="+mj-lt"/>
              <a:buAutoNum type="arabicPeriod"/>
            </a:pPr>
            <a:r>
              <a:rPr lang="en-US" dirty="0"/>
              <a:t>Models using parameter estimation with MLE can connect physics and mathematics in a better way.</a:t>
            </a:r>
          </a:p>
        </p:txBody>
      </p:sp>
    </p:spTree>
    <p:extLst>
      <p:ext uri="{BB962C8B-B14F-4D97-AF65-F5344CB8AC3E}">
        <p14:creationId xmlns:p14="http://schemas.microsoft.com/office/powerpoint/2010/main" val="2101917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22226" y="2395569"/>
            <a:ext cx="5813948" cy="794376"/>
          </a:xfrm>
        </p:spPr>
        <p:txBody>
          <a:bodyPr>
            <a:noAutofit/>
          </a:bodyPr>
          <a:lstStyle/>
          <a:p>
            <a:r>
              <a:rPr lang="en-US" sz="6000">
                <a:latin typeface="Times New Roman"/>
              </a:rPr>
              <a:t>Thank You </a:t>
            </a:r>
          </a:p>
        </p:txBody>
      </p:sp>
      <p:pic>
        <p:nvPicPr>
          <p:cNvPr id="4" name="Picture 3" descr="University of Oklahoma Powerpoint.jpg"/>
          <p:cNvPicPr>
            <a:picLocks noChangeAspect="1"/>
          </p:cNvPicPr>
          <p:nvPr/>
        </p:nvPicPr>
        <p:blipFill>
          <a:blip r:embed="rId2"/>
          <a:stretch>
            <a:fillRect/>
          </a:stretch>
        </p:blipFill>
        <p:spPr>
          <a:xfrm>
            <a:off x="0" y="4410981"/>
            <a:ext cx="10058400" cy="2792883"/>
          </a:xfrm>
          <a:prstGeom prst="rect">
            <a:avLst/>
          </a:prstGeom>
        </p:spPr>
      </p:pic>
      <p:sp>
        <p:nvSpPr>
          <p:cNvPr id="3" name="Slide Number Placeholder 2"/>
          <p:cNvSpPr>
            <a:spLocks noGrp="1"/>
          </p:cNvSpPr>
          <p:nvPr>
            <p:ph type="sldNum" sz="quarter" idx="12"/>
          </p:nvPr>
        </p:nvSpPr>
        <p:spPr/>
        <p:txBody>
          <a:bodyPr/>
          <a:lstStyle/>
          <a:p>
            <a:fld id="{328013DE-E4F3-7549-BDC1-8B7D0C4AB857}" type="slidenum">
              <a:rPr lang="en-US" sz="1600" smtClean="0"/>
              <a:pPr/>
              <a:t>37</a:t>
            </a:fld>
            <a:endParaRPr lang="en-US" sz="1600"/>
          </a:p>
        </p:txBody>
      </p:sp>
    </p:spTree>
    <p:extLst>
      <p:ext uri="{BB962C8B-B14F-4D97-AF65-F5344CB8AC3E}">
        <p14:creationId xmlns:p14="http://schemas.microsoft.com/office/powerpoint/2010/main" val="27303512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22226" y="2395569"/>
            <a:ext cx="5813948" cy="794376"/>
          </a:xfrm>
        </p:spPr>
        <p:txBody>
          <a:bodyPr>
            <a:noAutofit/>
          </a:bodyPr>
          <a:lstStyle/>
          <a:p>
            <a:r>
              <a:rPr lang="en-US" sz="6000" dirty="0">
                <a:latin typeface="Times New Roman"/>
              </a:rPr>
              <a:t>Back up</a:t>
            </a:r>
          </a:p>
        </p:txBody>
      </p:sp>
      <p:pic>
        <p:nvPicPr>
          <p:cNvPr id="4" name="Picture 3" descr="University of Oklahoma Powerpoint.jpg"/>
          <p:cNvPicPr>
            <a:picLocks noChangeAspect="1"/>
          </p:cNvPicPr>
          <p:nvPr/>
        </p:nvPicPr>
        <p:blipFill>
          <a:blip r:embed="rId2"/>
          <a:stretch>
            <a:fillRect/>
          </a:stretch>
        </p:blipFill>
        <p:spPr>
          <a:xfrm>
            <a:off x="0" y="4410981"/>
            <a:ext cx="10058400" cy="2792883"/>
          </a:xfrm>
          <a:prstGeom prst="rect">
            <a:avLst/>
          </a:prstGeom>
        </p:spPr>
      </p:pic>
      <p:sp>
        <p:nvSpPr>
          <p:cNvPr id="3" name="Slide Number Placeholder 2"/>
          <p:cNvSpPr>
            <a:spLocks noGrp="1"/>
          </p:cNvSpPr>
          <p:nvPr>
            <p:ph type="sldNum" sz="quarter" idx="12"/>
          </p:nvPr>
        </p:nvSpPr>
        <p:spPr/>
        <p:txBody>
          <a:bodyPr/>
          <a:lstStyle/>
          <a:p>
            <a:fld id="{328013DE-E4F3-7549-BDC1-8B7D0C4AB857}" type="slidenum">
              <a:rPr lang="en-US" sz="1600" smtClean="0"/>
              <a:pPr/>
              <a:t>38</a:t>
            </a:fld>
            <a:endParaRPr lang="en-US" sz="1600"/>
          </a:p>
        </p:txBody>
      </p:sp>
    </p:spTree>
    <p:extLst>
      <p:ext uri="{BB962C8B-B14F-4D97-AF65-F5344CB8AC3E}">
        <p14:creationId xmlns:p14="http://schemas.microsoft.com/office/powerpoint/2010/main" val="44586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92887"/>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dirty="0">
                <a:solidFill>
                  <a:schemeClr val="bg1"/>
                </a:solidFill>
                <a:latin typeface="Futura T Light"/>
              </a:rPr>
              <a:t>Regression trees – Variable Importance</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39</a:t>
            </a:fld>
            <a:endParaRPr lang="en-US" sz="1600"/>
          </a:p>
        </p:txBody>
      </p:sp>
      <p:sp>
        <p:nvSpPr>
          <p:cNvPr id="8" name="Rectangle 7"/>
          <p:cNvSpPr/>
          <p:nvPr/>
        </p:nvSpPr>
        <p:spPr>
          <a:xfrm>
            <a:off x="6459794" y="2246807"/>
            <a:ext cx="3598606" cy="3179075"/>
          </a:xfrm>
          <a:prstGeom prst="rect">
            <a:avLst/>
          </a:prstGeom>
        </p:spPr>
        <p:txBody>
          <a:bodyPr wrap="square">
            <a:spAutoFit/>
          </a:bodyPr>
          <a:lstStyle/>
          <a:p>
            <a:pPr lvl="1"/>
            <a:r>
              <a:rPr lang="en-US" b="1" i="1" u="sng" dirty="0"/>
              <a:t>Pros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Easy to interpret and understand </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 pre processing of the data </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Robust to outliers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Importance of predictors</a:t>
            </a:r>
          </a:p>
          <a:p>
            <a:pPr marL="342900" indent="-342900">
              <a:buFont typeface="Arial" panose="020B0604020202020204" pitchFamily="34" charset="0"/>
              <a:buChar char="•"/>
            </a:pPr>
            <a:endParaRPr lang="en-US" dirty="0"/>
          </a:p>
          <a:p>
            <a:r>
              <a:rPr lang="en-US" dirty="0"/>
              <a:t>	</a:t>
            </a:r>
            <a:r>
              <a:rPr lang="en-US" b="1" i="1" u="sng" dirty="0"/>
              <a:t>Cons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 bias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Stability</a:t>
            </a:r>
          </a:p>
        </p:txBody>
      </p:sp>
      <p:pic>
        <p:nvPicPr>
          <p:cNvPr id="6" name="Picture 5"/>
          <p:cNvPicPr/>
          <p:nvPr/>
        </p:nvPicPr>
        <p:blipFill>
          <a:blip r:embed="rId5"/>
          <a:stretch>
            <a:fillRect/>
          </a:stretch>
        </p:blipFill>
        <p:spPr>
          <a:xfrm>
            <a:off x="342488" y="1127012"/>
            <a:ext cx="6117306" cy="3817521"/>
          </a:xfrm>
          <a:prstGeom prst="rect">
            <a:avLst/>
          </a:prstGeom>
        </p:spPr>
      </p:pic>
    </p:spTree>
    <p:extLst>
      <p:ext uri="{BB962C8B-B14F-4D97-AF65-F5344CB8AC3E}">
        <p14:creationId xmlns:p14="http://schemas.microsoft.com/office/powerpoint/2010/main" val="4212831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92887"/>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a:solidFill>
                  <a:schemeClr val="bg1"/>
                </a:solidFill>
                <a:latin typeface="Futura T Light"/>
              </a:rPr>
              <a:t>Modelling- k Nearest </a:t>
            </a:r>
            <a:r>
              <a:rPr lang="en-US" sz="3200" err="1">
                <a:solidFill>
                  <a:schemeClr val="bg1"/>
                </a:solidFill>
                <a:latin typeface="Futura T Light"/>
              </a:rPr>
              <a:t>Neighbours</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40</a:t>
            </a:fld>
            <a:endParaRPr lang="en-US" sz="1600"/>
          </a:p>
        </p:txBody>
      </p:sp>
      <p:sp>
        <p:nvSpPr>
          <p:cNvPr id="2" name="TextBox 1"/>
          <p:cNvSpPr txBox="1"/>
          <p:nvPr/>
        </p:nvSpPr>
        <p:spPr>
          <a:xfrm>
            <a:off x="399702" y="1535785"/>
            <a:ext cx="4748031" cy="401007"/>
          </a:xfrm>
          <a:prstGeom prst="rect">
            <a:avLst/>
          </a:prstGeom>
          <a:noFill/>
        </p:spPr>
        <p:txBody>
          <a:bodyPr wrap="square" rtlCol="0" anchor="t">
            <a:spAutoFit/>
          </a:bodyPr>
          <a:lstStyle/>
          <a:p>
            <a:r>
              <a:rPr lang="en-US" dirty="0">
                <a:latin typeface="Times New Roman" panose="02020603050405020304" pitchFamily="18" charset="0"/>
                <a:cs typeface="Times New Roman" panose="02020603050405020304" pitchFamily="18" charset="0"/>
              </a:rPr>
              <a:t>	</a:t>
            </a:r>
            <a:endParaRPr lang="en-US" dirty="0"/>
          </a:p>
        </p:txBody>
      </p:sp>
      <p:sp>
        <p:nvSpPr>
          <p:cNvPr id="5" name="Rectangle 4"/>
          <p:cNvSpPr/>
          <p:nvPr/>
        </p:nvSpPr>
        <p:spPr>
          <a:xfrm>
            <a:off x="508820" y="1048412"/>
            <a:ext cx="8861322" cy="1015663"/>
          </a:xfrm>
          <a:prstGeom prst="rect">
            <a:avLst/>
          </a:prstGeom>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Identifies nearest neighbors based on distance metric</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Target variable – summary statistic of nearest neighbors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Scaling and centering predictors</a:t>
            </a:r>
          </a:p>
        </p:txBody>
      </p:sp>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extLst/>
              </p:nvPr>
            </p:nvGraphicFramePr>
            <p:xfrm>
              <a:off x="2238522" y="2376722"/>
              <a:ext cx="4816796" cy="3754157"/>
            </p:xfrm>
            <a:graphic>
              <a:graphicData uri="http://schemas.openxmlformats.org/drawingml/2006/table">
                <a:tbl>
                  <a:tblPr firstRow="1" firstCol="1" bandRow="1">
                    <a:tableStyleId>{5C22544A-7EE6-4342-B048-85BDC9FD1C3A}</a:tableStyleId>
                  </a:tblPr>
                  <a:tblGrid>
                    <a:gridCol w="2139922">
                      <a:extLst>
                        <a:ext uri="{9D8B030D-6E8A-4147-A177-3AD203B41FA5}">
                          <a16:colId xmlns:a16="http://schemas.microsoft.com/office/drawing/2014/main" val="3440908700"/>
                        </a:ext>
                      </a:extLst>
                    </a:gridCol>
                    <a:gridCol w="2676874">
                      <a:extLst>
                        <a:ext uri="{9D8B030D-6E8A-4147-A177-3AD203B41FA5}">
                          <a16:colId xmlns:a16="http://schemas.microsoft.com/office/drawing/2014/main" val="1437085965"/>
                        </a:ext>
                      </a:extLst>
                    </a:gridCol>
                  </a:tblGrid>
                  <a:tr h="606473">
                    <a:tc>
                      <a:txBody>
                        <a:bodyPr/>
                        <a:lstStyle/>
                        <a:p>
                          <a:pPr marL="0" marR="0" algn="ctr">
                            <a:lnSpc>
                              <a:spcPct val="200000"/>
                            </a:lnSpc>
                            <a:spcBef>
                              <a:spcPts val="0"/>
                            </a:spcBef>
                            <a:spcAft>
                              <a:spcPts val="0"/>
                            </a:spcAft>
                            <a:tabLst>
                              <a:tab pos="228600" algn="l"/>
                              <a:tab pos="457200" algn="l"/>
                            </a:tabLst>
                          </a:pPr>
                          <a:r>
                            <a:rPr lang="en-US" sz="1800" b="1" i="0" u="none" strike="noStrike" dirty="0">
                              <a:solidFill>
                                <a:schemeClr val="bg1"/>
                              </a:solidFill>
                              <a:effectLst/>
                              <a:latin typeface="Times New Roman" panose="02020603050405020304" pitchFamily="18" charset="0"/>
                              <a:cs typeface="Times New Roman" panose="02020603050405020304" pitchFamily="18" charset="0"/>
                            </a:rPr>
                            <a:t>Method</a:t>
                          </a:r>
                          <a:endParaRPr lang="en-US" sz="1800" b="1" i="0"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274" marR="6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0538"/>
                        </a:solidFill>
                      </a:tcPr>
                    </a:tc>
                    <a:tc>
                      <a:txBody>
                        <a:bodyPr/>
                        <a:lstStyle/>
                        <a:p>
                          <a:pPr marL="0" marR="0" algn="ctr">
                            <a:lnSpc>
                              <a:spcPct val="200000"/>
                            </a:lnSpc>
                            <a:spcBef>
                              <a:spcPts val="0"/>
                            </a:spcBef>
                            <a:spcAft>
                              <a:spcPts val="0"/>
                            </a:spcAft>
                            <a:tabLst>
                              <a:tab pos="228600" algn="l"/>
                              <a:tab pos="457200" algn="l"/>
                            </a:tabLst>
                          </a:pPr>
                          <a:r>
                            <a:rPr lang="en-US" sz="1800" b="1" i="0" u="none" strike="noStrike" dirty="0">
                              <a:solidFill>
                                <a:schemeClr val="bg1"/>
                              </a:solidFill>
                              <a:effectLst/>
                              <a:latin typeface="Times New Roman" panose="02020603050405020304" pitchFamily="18" charset="0"/>
                              <a:cs typeface="Times New Roman" panose="02020603050405020304" pitchFamily="18" charset="0"/>
                            </a:rPr>
                            <a:t>Distance Expression</a:t>
                          </a:r>
                          <a:endParaRPr lang="en-US" sz="1800" b="1" i="0"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274" marR="6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0538"/>
                        </a:solidFill>
                      </a:tcPr>
                    </a:tc>
                    <a:extLst>
                      <a:ext uri="{0D108BD9-81ED-4DB2-BD59-A6C34878D82A}">
                        <a16:rowId xmlns:a16="http://schemas.microsoft.com/office/drawing/2014/main" val="4134391203"/>
                      </a:ext>
                    </a:extLst>
                  </a:tr>
                  <a:tr h="991134">
                    <a:tc>
                      <a:txBody>
                        <a:bodyPr/>
                        <a:lstStyle/>
                        <a:p>
                          <a:pPr marL="0" marR="0" algn="ctr">
                            <a:lnSpc>
                              <a:spcPct val="100000"/>
                            </a:lnSpc>
                            <a:spcBef>
                              <a:spcPts val="0"/>
                            </a:spcBef>
                            <a:spcAft>
                              <a:spcPts val="0"/>
                            </a:spcAft>
                            <a:tabLst>
                              <a:tab pos="228600" algn="l"/>
                              <a:tab pos="457200" algn="l"/>
                            </a:tabLst>
                          </a:pPr>
                          <a:r>
                            <a:rPr lang="en-US" sz="1800" b="1" i="0" u="none" strike="noStrike" dirty="0">
                              <a:solidFill>
                                <a:schemeClr val="bg1"/>
                              </a:solidFill>
                              <a:effectLst/>
                              <a:latin typeface="Times New Roman" panose="02020603050405020304" pitchFamily="18" charset="0"/>
                              <a:cs typeface="Times New Roman" panose="02020603050405020304" pitchFamily="18" charset="0"/>
                            </a:rPr>
                            <a:t>Euclidean distance</a:t>
                          </a:r>
                          <a:endParaRPr lang="en-US" sz="1800" b="1" i="0"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274" marR="6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0538"/>
                        </a:solidFill>
                      </a:tcPr>
                    </a:tc>
                    <a:tc>
                      <a:txBody>
                        <a:bodyPr/>
                        <a:lstStyle/>
                        <a:p>
                          <a:pPr marL="0" marR="0" algn="ctr">
                            <a:lnSpc>
                              <a:spcPct val="100000"/>
                            </a:lnSpc>
                            <a:spcBef>
                              <a:spcPts val="0"/>
                            </a:spcBef>
                            <a:spcAft>
                              <a:spcPts val="0"/>
                            </a:spcAft>
                            <a:tabLst>
                              <a:tab pos="228600" algn="l"/>
                              <a:tab pos="457200" algn="l"/>
                            </a:tabLst>
                          </a:pPr>
                          <a14:m>
                            <m:oMathPara xmlns:m="http://schemas.openxmlformats.org/officeDocument/2006/math">
                              <m:oMathParaPr>
                                <m:jc m:val="centerGroup"/>
                              </m:oMathParaPr>
                              <m:oMath xmlns:m="http://schemas.openxmlformats.org/officeDocument/2006/math">
                                <m:rad>
                                  <m:radPr>
                                    <m:degHide m:val="on"/>
                                    <m:ctrlPr>
                                      <a:rPr lang="en-US" sz="1800" b="1" i="1" u="none" strike="noStrike" smtClean="0">
                                        <a:solidFill>
                                          <a:schemeClr val="bg1"/>
                                        </a:solidFill>
                                        <a:effectLst/>
                                        <a:latin typeface="Cambria Math" panose="02040503050406030204" pitchFamily="18" charset="0"/>
                                      </a:rPr>
                                    </m:ctrlPr>
                                  </m:radPr>
                                  <m:deg/>
                                  <m:e>
                                    <m:nary>
                                      <m:naryPr>
                                        <m:chr m:val="∑"/>
                                        <m:limLoc m:val="undOvr"/>
                                        <m:ctrlPr>
                                          <a:rPr lang="en-US" sz="1800" b="1" i="1" u="none" strike="noStrike">
                                            <a:solidFill>
                                              <a:schemeClr val="bg1"/>
                                            </a:solidFill>
                                            <a:effectLst/>
                                            <a:latin typeface="Cambria Math" panose="02040503050406030204" pitchFamily="18" charset="0"/>
                                          </a:rPr>
                                        </m:ctrlPr>
                                      </m:naryPr>
                                      <m:sub>
                                        <m:r>
                                          <a:rPr lang="en-US" sz="1800" b="1" i="0" u="none" strike="noStrike">
                                            <a:solidFill>
                                              <a:schemeClr val="bg1"/>
                                            </a:solidFill>
                                            <a:effectLst/>
                                            <a:latin typeface="Cambria Math" panose="02040503050406030204" pitchFamily="18" charset="0"/>
                                          </a:rPr>
                                          <m:t>𝐣</m:t>
                                        </m:r>
                                        <m:r>
                                          <a:rPr lang="en-US" sz="1800" b="1" i="0" u="none" strike="noStrike">
                                            <a:solidFill>
                                              <a:schemeClr val="bg1"/>
                                            </a:solidFill>
                                            <a:effectLst/>
                                            <a:latin typeface="Cambria Math" panose="02040503050406030204" pitchFamily="18" charset="0"/>
                                          </a:rPr>
                                          <m:t>=</m:t>
                                        </m:r>
                                        <m:r>
                                          <a:rPr lang="en-US" sz="1800" b="1" i="0" u="none" strike="noStrike">
                                            <a:solidFill>
                                              <a:schemeClr val="bg1"/>
                                            </a:solidFill>
                                            <a:effectLst/>
                                            <a:latin typeface="Cambria Math" panose="02040503050406030204" pitchFamily="18" charset="0"/>
                                          </a:rPr>
                                          <m:t>𝟏</m:t>
                                        </m:r>
                                      </m:sub>
                                      <m:sup>
                                        <m:r>
                                          <a:rPr lang="en-US" sz="1800" b="1" i="0" u="none" strike="noStrike">
                                            <a:solidFill>
                                              <a:schemeClr val="bg1"/>
                                            </a:solidFill>
                                            <a:effectLst/>
                                            <a:latin typeface="Cambria Math" panose="02040503050406030204" pitchFamily="18" charset="0"/>
                                          </a:rPr>
                                          <m:t>𝐏</m:t>
                                        </m:r>
                                      </m:sup>
                                      <m:e>
                                        <m:sSup>
                                          <m:sSupPr>
                                            <m:ctrlPr>
                                              <a:rPr lang="en-US" sz="1800" b="1" i="1" u="none" strike="noStrike">
                                                <a:solidFill>
                                                  <a:schemeClr val="bg1"/>
                                                </a:solidFill>
                                                <a:effectLst/>
                                                <a:latin typeface="Cambria Math" panose="02040503050406030204" pitchFamily="18" charset="0"/>
                                              </a:rPr>
                                            </m:ctrlPr>
                                          </m:sSupPr>
                                          <m:e>
                                            <m:r>
                                              <a:rPr lang="en-US" sz="1800" b="1" i="0" u="none" strike="noStrike">
                                                <a:solidFill>
                                                  <a:schemeClr val="bg1"/>
                                                </a:solidFill>
                                                <a:effectLst/>
                                                <a:latin typeface="Cambria Math" panose="02040503050406030204" pitchFamily="18" charset="0"/>
                                              </a:rPr>
                                              <m:t>(</m:t>
                                            </m:r>
                                            <m:sSub>
                                              <m:sSubPr>
                                                <m:ctrlPr>
                                                  <a:rPr lang="en-US" sz="1800" b="1" i="1" u="none" strike="noStrike">
                                                    <a:solidFill>
                                                      <a:schemeClr val="bg1"/>
                                                    </a:solidFill>
                                                    <a:effectLst/>
                                                    <a:latin typeface="Cambria Math" panose="02040503050406030204" pitchFamily="18" charset="0"/>
                                                  </a:rPr>
                                                </m:ctrlPr>
                                              </m:sSubPr>
                                              <m:e>
                                                <m:r>
                                                  <a:rPr lang="en-US" sz="1800" b="1" i="0" u="none" strike="noStrike">
                                                    <a:solidFill>
                                                      <a:schemeClr val="bg1"/>
                                                    </a:solidFill>
                                                    <a:effectLst/>
                                                    <a:latin typeface="Cambria Math" panose="02040503050406030204" pitchFamily="18" charset="0"/>
                                                  </a:rPr>
                                                  <m:t>𝐱</m:t>
                                                </m:r>
                                              </m:e>
                                              <m:sub>
                                                <m:r>
                                                  <a:rPr lang="en-US" sz="1800" b="1" i="0" u="none" strike="noStrike">
                                                    <a:solidFill>
                                                      <a:schemeClr val="bg1"/>
                                                    </a:solidFill>
                                                    <a:effectLst/>
                                                    <a:latin typeface="Cambria Math" panose="02040503050406030204" pitchFamily="18" charset="0"/>
                                                  </a:rPr>
                                                  <m:t>𝐚𝐣</m:t>
                                                </m:r>
                                              </m:sub>
                                            </m:sSub>
                                            <m:r>
                                              <a:rPr lang="en-US" sz="1800" b="1" i="0" u="none" strike="noStrike">
                                                <a:solidFill>
                                                  <a:schemeClr val="bg1"/>
                                                </a:solidFill>
                                                <a:effectLst/>
                                                <a:latin typeface="Cambria Math" panose="02040503050406030204" pitchFamily="18" charset="0"/>
                                              </a:rPr>
                                              <m:t>−</m:t>
                                            </m:r>
                                            <m:sSub>
                                              <m:sSubPr>
                                                <m:ctrlPr>
                                                  <a:rPr lang="en-US" sz="1800" b="1" i="1" u="none" strike="noStrike">
                                                    <a:solidFill>
                                                      <a:schemeClr val="bg1"/>
                                                    </a:solidFill>
                                                    <a:effectLst/>
                                                    <a:latin typeface="Cambria Math" panose="02040503050406030204" pitchFamily="18" charset="0"/>
                                                  </a:rPr>
                                                </m:ctrlPr>
                                              </m:sSubPr>
                                              <m:e>
                                                <m:r>
                                                  <a:rPr lang="en-US" sz="1800" b="1" i="0" u="none" strike="noStrike">
                                                    <a:solidFill>
                                                      <a:schemeClr val="bg1"/>
                                                    </a:solidFill>
                                                    <a:effectLst/>
                                                    <a:latin typeface="Cambria Math" panose="02040503050406030204" pitchFamily="18" charset="0"/>
                                                  </a:rPr>
                                                  <m:t>𝐱</m:t>
                                                </m:r>
                                              </m:e>
                                              <m:sub>
                                                <m:r>
                                                  <a:rPr lang="en-US" sz="1800" b="1" i="0" u="none" strike="noStrike">
                                                    <a:solidFill>
                                                      <a:schemeClr val="bg1"/>
                                                    </a:solidFill>
                                                    <a:effectLst/>
                                                    <a:latin typeface="Cambria Math" panose="02040503050406030204" pitchFamily="18" charset="0"/>
                                                  </a:rPr>
                                                  <m:t>𝐛𝐣</m:t>
                                                </m:r>
                                              </m:sub>
                                            </m:sSub>
                                            <m:r>
                                              <a:rPr lang="en-US" sz="1800" b="1" i="0" u="none" strike="noStrike">
                                                <a:solidFill>
                                                  <a:schemeClr val="bg1"/>
                                                </a:solidFill>
                                                <a:effectLst/>
                                                <a:latin typeface="Cambria Math" panose="02040503050406030204" pitchFamily="18" charset="0"/>
                                              </a:rPr>
                                              <m:t>)</m:t>
                                            </m:r>
                                          </m:e>
                                          <m:sup>
                                            <m:r>
                                              <a:rPr lang="en-US" sz="1800" b="1" i="0" u="none" strike="noStrike">
                                                <a:solidFill>
                                                  <a:schemeClr val="bg1"/>
                                                </a:solidFill>
                                                <a:effectLst/>
                                                <a:latin typeface="Cambria Math" panose="02040503050406030204" pitchFamily="18" charset="0"/>
                                              </a:rPr>
                                              <m:t>𝟐</m:t>
                                            </m:r>
                                          </m:sup>
                                        </m:sSup>
                                      </m:e>
                                    </m:nary>
                                  </m:e>
                                </m:rad>
                                <m:r>
                                  <a:rPr lang="en-US" sz="1800" b="1" i="0" u="none" strike="noStrike">
                                    <a:solidFill>
                                      <a:schemeClr val="bg1"/>
                                    </a:solidFill>
                                    <a:effectLst/>
                                    <a:latin typeface="Cambria Math" panose="02040503050406030204" pitchFamily="18" charset="0"/>
                                  </a:rPr>
                                  <m:t> </m:t>
                                </m:r>
                              </m:oMath>
                            </m:oMathPara>
                          </a14:m>
                          <a:endParaRPr lang="en-US" sz="1800" b="1" i="0"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274" marR="6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0538"/>
                        </a:solidFill>
                      </a:tcPr>
                    </a:tc>
                    <a:extLst>
                      <a:ext uri="{0D108BD9-81ED-4DB2-BD59-A6C34878D82A}">
                        <a16:rowId xmlns:a16="http://schemas.microsoft.com/office/drawing/2014/main" val="3094452090"/>
                      </a:ext>
                    </a:extLst>
                  </a:tr>
                  <a:tr h="876702">
                    <a:tc>
                      <a:txBody>
                        <a:bodyPr/>
                        <a:lstStyle/>
                        <a:p>
                          <a:pPr marL="0" marR="0" algn="ctr">
                            <a:lnSpc>
                              <a:spcPct val="100000"/>
                            </a:lnSpc>
                            <a:spcBef>
                              <a:spcPts val="0"/>
                            </a:spcBef>
                            <a:spcAft>
                              <a:spcPts val="0"/>
                            </a:spcAft>
                            <a:tabLst>
                              <a:tab pos="228600" algn="l"/>
                              <a:tab pos="457200" algn="l"/>
                            </a:tabLst>
                          </a:pPr>
                          <a:r>
                            <a:rPr lang="en-US" sz="1800" b="1" i="0" u="none" strike="noStrike" dirty="0">
                              <a:solidFill>
                                <a:schemeClr val="bg1"/>
                              </a:solidFill>
                              <a:effectLst/>
                              <a:latin typeface="Times New Roman" panose="02020603050405020304" pitchFamily="18" charset="0"/>
                              <a:cs typeface="Times New Roman" panose="02020603050405020304" pitchFamily="18" charset="0"/>
                            </a:rPr>
                            <a:t>Murkowski distance</a:t>
                          </a:r>
                          <a:endParaRPr lang="en-US" sz="1800" b="1" i="0"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274" marR="6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0538"/>
                        </a:solidFill>
                      </a:tcPr>
                    </a:tc>
                    <a:tc>
                      <a:txBody>
                        <a:bodyPr/>
                        <a:lstStyle/>
                        <a:p>
                          <a:pPr marL="0" marR="0" algn="ctr">
                            <a:lnSpc>
                              <a:spcPct val="100000"/>
                            </a:lnSpc>
                            <a:spcBef>
                              <a:spcPts val="0"/>
                            </a:spcBef>
                            <a:spcAft>
                              <a:spcPts val="0"/>
                            </a:spcAft>
                            <a:tabLst>
                              <a:tab pos="228600" algn="l"/>
                              <a:tab pos="457200" algn="l"/>
                            </a:tabLst>
                          </a:pPr>
                          <a14:m>
                            <m:oMathPara xmlns:m="http://schemas.openxmlformats.org/officeDocument/2006/math">
                              <m:oMathParaPr>
                                <m:jc m:val="centerGroup"/>
                              </m:oMathParaPr>
                              <m:oMath xmlns:m="http://schemas.openxmlformats.org/officeDocument/2006/math">
                                <m:rad>
                                  <m:radPr>
                                    <m:ctrlPr>
                                      <a:rPr lang="en-US" sz="1800" b="1" i="1" u="none" strike="noStrike" smtClean="0">
                                        <a:solidFill>
                                          <a:schemeClr val="bg1"/>
                                        </a:solidFill>
                                        <a:effectLst/>
                                        <a:latin typeface="Cambria Math" panose="02040503050406030204" pitchFamily="18" charset="0"/>
                                      </a:rPr>
                                    </m:ctrlPr>
                                  </m:radPr>
                                  <m:deg>
                                    <m:r>
                                      <a:rPr lang="en-US" sz="1800" b="1" i="0" u="none" strike="noStrike">
                                        <a:solidFill>
                                          <a:schemeClr val="bg1"/>
                                        </a:solidFill>
                                        <a:effectLst/>
                                        <a:latin typeface="Cambria Math" panose="02040503050406030204" pitchFamily="18" charset="0"/>
                                      </a:rPr>
                                      <m:t>𝐪</m:t>
                                    </m:r>
                                  </m:deg>
                                  <m:e>
                                    <m:nary>
                                      <m:naryPr>
                                        <m:chr m:val="∑"/>
                                        <m:limLoc m:val="undOvr"/>
                                        <m:ctrlPr>
                                          <a:rPr lang="en-US" sz="1800" b="1" i="1" u="none" strike="noStrike">
                                            <a:solidFill>
                                              <a:schemeClr val="bg1"/>
                                            </a:solidFill>
                                            <a:effectLst/>
                                            <a:latin typeface="Cambria Math" panose="02040503050406030204" pitchFamily="18" charset="0"/>
                                          </a:rPr>
                                        </m:ctrlPr>
                                      </m:naryPr>
                                      <m:sub>
                                        <m:r>
                                          <a:rPr lang="en-US" sz="1800" b="1" i="0" u="none" strike="noStrike">
                                            <a:solidFill>
                                              <a:schemeClr val="bg1"/>
                                            </a:solidFill>
                                            <a:effectLst/>
                                            <a:latin typeface="Cambria Math" panose="02040503050406030204" pitchFamily="18" charset="0"/>
                                          </a:rPr>
                                          <m:t>𝐣</m:t>
                                        </m:r>
                                        <m:r>
                                          <a:rPr lang="en-US" sz="1800" b="1" i="0" u="none" strike="noStrike">
                                            <a:solidFill>
                                              <a:schemeClr val="bg1"/>
                                            </a:solidFill>
                                            <a:effectLst/>
                                            <a:latin typeface="Cambria Math" panose="02040503050406030204" pitchFamily="18" charset="0"/>
                                          </a:rPr>
                                          <m:t>=</m:t>
                                        </m:r>
                                        <m:r>
                                          <a:rPr lang="en-US" sz="1800" b="1" i="0" u="none" strike="noStrike">
                                            <a:solidFill>
                                              <a:schemeClr val="bg1"/>
                                            </a:solidFill>
                                            <a:effectLst/>
                                            <a:latin typeface="Cambria Math" panose="02040503050406030204" pitchFamily="18" charset="0"/>
                                          </a:rPr>
                                          <m:t>𝟏</m:t>
                                        </m:r>
                                      </m:sub>
                                      <m:sup>
                                        <m:r>
                                          <a:rPr lang="en-US" sz="1800" b="1" i="0" u="none" strike="noStrike">
                                            <a:solidFill>
                                              <a:schemeClr val="bg1"/>
                                            </a:solidFill>
                                            <a:effectLst/>
                                            <a:latin typeface="Cambria Math" panose="02040503050406030204" pitchFamily="18" charset="0"/>
                                          </a:rPr>
                                          <m:t>𝐏</m:t>
                                        </m:r>
                                      </m:sup>
                                      <m:e>
                                        <m:sSup>
                                          <m:sSupPr>
                                            <m:ctrlPr>
                                              <a:rPr lang="en-US" sz="1800" b="1" i="1" u="none" strike="noStrike">
                                                <a:solidFill>
                                                  <a:schemeClr val="bg1"/>
                                                </a:solidFill>
                                                <a:effectLst/>
                                                <a:latin typeface="Cambria Math" panose="02040503050406030204" pitchFamily="18" charset="0"/>
                                              </a:rPr>
                                            </m:ctrlPr>
                                          </m:sSupPr>
                                          <m:e>
                                            <m:d>
                                              <m:dPr>
                                                <m:begChr m:val="|"/>
                                                <m:endChr m:val="|"/>
                                                <m:ctrlPr>
                                                  <a:rPr lang="en-US" sz="1800" b="1" i="1" u="none" strike="noStrike">
                                                    <a:solidFill>
                                                      <a:schemeClr val="bg1"/>
                                                    </a:solidFill>
                                                    <a:effectLst/>
                                                    <a:latin typeface="Cambria Math" panose="02040503050406030204" pitchFamily="18" charset="0"/>
                                                  </a:rPr>
                                                </m:ctrlPr>
                                              </m:dPr>
                                              <m:e>
                                                <m:sSub>
                                                  <m:sSubPr>
                                                    <m:ctrlPr>
                                                      <a:rPr lang="en-US" sz="1800" b="1" i="1" u="none" strike="noStrike">
                                                        <a:solidFill>
                                                          <a:schemeClr val="bg1"/>
                                                        </a:solidFill>
                                                        <a:effectLst/>
                                                        <a:latin typeface="Cambria Math" panose="02040503050406030204" pitchFamily="18" charset="0"/>
                                                      </a:rPr>
                                                    </m:ctrlPr>
                                                  </m:sSubPr>
                                                  <m:e>
                                                    <m:r>
                                                      <a:rPr lang="en-US" sz="1800" b="1" i="0" u="none" strike="noStrike">
                                                        <a:solidFill>
                                                          <a:schemeClr val="bg1"/>
                                                        </a:solidFill>
                                                        <a:effectLst/>
                                                        <a:latin typeface="Cambria Math" panose="02040503050406030204" pitchFamily="18" charset="0"/>
                                                      </a:rPr>
                                                      <m:t>𝐱</m:t>
                                                    </m:r>
                                                  </m:e>
                                                  <m:sub>
                                                    <m:r>
                                                      <a:rPr lang="en-US" sz="1800" b="1" i="0" u="none" strike="noStrike">
                                                        <a:solidFill>
                                                          <a:schemeClr val="bg1"/>
                                                        </a:solidFill>
                                                        <a:effectLst/>
                                                        <a:latin typeface="Cambria Math" panose="02040503050406030204" pitchFamily="18" charset="0"/>
                                                      </a:rPr>
                                                      <m:t>𝐚𝐣</m:t>
                                                    </m:r>
                                                  </m:sub>
                                                </m:sSub>
                                                <m:r>
                                                  <a:rPr lang="en-US" sz="1800" b="1" i="0" u="none" strike="noStrike">
                                                    <a:solidFill>
                                                      <a:schemeClr val="bg1"/>
                                                    </a:solidFill>
                                                    <a:effectLst/>
                                                    <a:latin typeface="Cambria Math" panose="02040503050406030204" pitchFamily="18" charset="0"/>
                                                  </a:rPr>
                                                  <m:t>−</m:t>
                                                </m:r>
                                                <m:sSub>
                                                  <m:sSubPr>
                                                    <m:ctrlPr>
                                                      <a:rPr lang="en-US" sz="1800" b="1" i="1" u="none" strike="noStrike">
                                                        <a:solidFill>
                                                          <a:schemeClr val="bg1"/>
                                                        </a:solidFill>
                                                        <a:effectLst/>
                                                        <a:latin typeface="Cambria Math" panose="02040503050406030204" pitchFamily="18" charset="0"/>
                                                      </a:rPr>
                                                    </m:ctrlPr>
                                                  </m:sSubPr>
                                                  <m:e>
                                                    <m:r>
                                                      <a:rPr lang="en-US" sz="1800" b="1" i="0" u="none" strike="noStrike">
                                                        <a:solidFill>
                                                          <a:schemeClr val="bg1"/>
                                                        </a:solidFill>
                                                        <a:effectLst/>
                                                        <a:latin typeface="Cambria Math" panose="02040503050406030204" pitchFamily="18" charset="0"/>
                                                      </a:rPr>
                                                      <m:t>𝐱</m:t>
                                                    </m:r>
                                                  </m:e>
                                                  <m:sub>
                                                    <m:r>
                                                      <a:rPr lang="en-US" sz="1800" b="1" i="0" u="none" strike="noStrike">
                                                        <a:solidFill>
                                                          <a:schemeClr val="bg1"/>
                                                        </a:solidFill>
                                                        <a:effectLst/>
                                                        <a:latin typeface="Cambria Math" panose="02040503050406030204" pitchFamily="18" charset="0"/>
                                                      </a:rPr>
                                                      <m:t>𝐛𝐣</m:t>
                                                    </m:r>
                                                  </m:sub>
                                                </m:sSub>
                                              </m:e>
                                            </m:d>
                                          </m:e>
                                          <m:sup>
                                            <m:r>
                                              <a:rPr lang="en-US" sz="1800" b="1" i="0" u="none" strike="noStrike">
                                                <a:solidFill>
                                                  <a:schemeClr val="bg1"/>
                                                </a:solidFill>
                                                <a:effectLst/>
                                                <a:latin typeface="Cambria Math" panose="02040503050406030204" pitchFamily="18" charset="0"/>
                                              </a:rPr>
                                              <m:t>𝐪</m:t>
                                            </m:r>
                                          </m:sup>
                                        </m:sSup>
                                      </m:e>
                                    </m:nary>
                                  </m:e>
                                </m:rad>
                              </m:oMath>
                            </m:oMathPara>
                          </a14:m>
                          <a:endParaRPr lang="en-US" sz="1800" b="1" i="0"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274" marR="6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0538"/>
                        </a:solidFill>
                      </a:tcPr>
                    </a:tc>
                    <a:extLst>
                      <a:ext uri="{0D108BD9-81ED-4DB2-BD59-A6C34878D82A}">
                        <a16:rowId xmlns:a16="http://schemas.microsoft.com/office/drawing/2014/main" val="2641427082"/>
                      </a:ext>
                    </a:extLst>
                  </a:tr>
                  <a:tr h="1013322">
                    <a:tc>
                      <a:txBody>
                        <a:bodyPr/>
                        <a:lstStyle/>
                        <a:p>
                          <a:pPr marL="0" marR="0" algn="ctr">
                            <a:lnSpc>
                              <a:spcPct val="100000"/>
                            </a:lnSpc>
                            <a:spcBef>
                              <a:spcPts val="0"/>
                            </a:spcBef>
                            <a:spcAft>
                              <a:spcPts val="0"/>
                            </a:spcAft>
                            <a:tabLst>
                              <a:tab pos="228600" algn="l"/>
                              <a:tab pos="457200" algn="l"/>
                            </a:tabLst>
                          </a:pPr>
                          <a:r>
                            <a:rPr lang="en-US" sz="1800" b="1" i="0" u="none" strike="noStrike" dirty="0">
                              <a:solidFill>
                                <a:schemeClr val="bg1"/>
                              </a:solidFill>
                              <a:effectLst/>
                              <a:latin typeface="Times New Roman" panose="02020603050405020304" pitchFamily="18" charset="0"/>
                              <a:cs typeface="Times New Roman" panose="02020603050405020304" pitchFamily="18" charset="0"/>
                            </a:rPr>
                            <a:t>Manhattan distance</a:t>
                          </a:r>
                          <a:endParaRPr lang="en-US" sz="1800" b="1" i="0"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274" marR="6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0538"/>
                        </a:solidFill>
                      </a:tcPr>
                    </a:tc>
                    <a:tc>
                      <a:txBody>
                        <a:bodyPr/>
                        <a:lstStyle/>
                        <a:p>
                          <a:pPr marL="0" marR="0" algn="ctr">
                            <a:lnSpc>
                              <a:spcPct val="100000"/>
                            </a:lnSpc>
                            <a:spcBef>
                              <a:spcPts val="0"/>
                            </a:spcBef>
                            <a:spcAft>
                              <a:spcPts val="0"/>
                            </a:spcAft>
                            <a:tabLst>
                              <a:tab pos="228600" algn="l"/>
                              <a:tab pos="457200" algn="l"/>
                            </a:tabLst>
                          </a:pPr>
                          <a14:m>
                            <m:oMathPara xmlns:m="http://schemas.openxmlformats.org/officeDocument/2006/math">
                              <m:oMathParaPr>
                                <m:jc m:val="centerGroup"/>
                              </m:oMathParaPr>
                              <m:oMath xmlns:m="http://schemas.openxmlformats.org/officeDocument/2006/math">
                                <m:nary>
                                  <m:naryPr>
                                    <m:chr m:val="∑"/>
                                    <m:limLoc m:val="undOvr"/>
                                    <m:ctrlPr>
                                      <a:rPr lang="en-US" sz="1800" b="1" i="1" u="none" strike="noStrike" smtClean="0">
                                        <a:solidFill>
                                          <a:schemeClr val="bg1"/>
                                        </a:solidFill>
                                        <a:effectLst/>
                                        <a:latin typeface="Cambria Math" panose="02040503050406030204" pitchFamily="18" charset="0"/>
                                      </a:rPr>
                                    </m:ctrlPr>
                                  </m:naryPr>
                                  <m:sub>
                                    <m:r>
                                      <a:rPr lang="en-US" sz="1800" b="1" i="0" u="none" strike="noStrike">
                                        <a:solidFill>
                                          <a:schemeClr val="bg1"/>
                                        </a:solidFill>
                                        <a:effectLst/>
                                        <a:latin typeface="Cambria Math" panose="02040503050406030204" pitchFamily="18" charset="0"/>
                                      </a:rPr>
                                      <m:t>𝐣</m:t>
                                    </m:r>
                                    <m:r>
                                      <a:rPr lang="en-US" sz="1800" b="1" i="0" u="none" strike="noStrike">
                                        <a:solidFill>
                                          <a:schemeClr val="bg1"/>
                                        </a:solidFill>
                                        <a:effectLst/>
                                        <a:latin typeface="Cambria Math" panose="02040503050406030204" pitchFamily="18" charset="0"/>
                                      </a:rPr>
                                      <m:t>=</m:t>
                                    </m:r>
                                    <m:r>
                                      <a:rPr lang="en-US" sz="1800" b="1" i="0" u="none" strike="noStrike">
                                        <a:solidFill>
                                          <a:schemeClr val="bg1"/>
                                        </a:solidFill>
                                        <a:effectLst/>
                                        <a:latin typeface="Cambria Math" panose="02040503050406030204" pitchFamily="18" charset="0"/>
                                      </a:rPr>
                                      <m:t>𝟏</m:t>
                                    </m:r>
                                  </m:sub>
                                  <m:sup>
                                    <m:r>
                                      <a:rPr lang="en-US" sz="1800" b="1" i="0" u="none" strike="noStrike">
                                        <a:solidFill>
                                          <a:schemeClr val="bg1"/>
                                        </a:solidFill>
                                        <a:effectLst/>
                                        <a:latin typeface="Cambria Math" panose="02040503050406030204" pitchFamily="18" charset="0"/>
                                      </a:rPr>
                                      <m:t>𝐏</m:t>
                                    </m:r>
                                  </m:sup>
                                  <m:e>
                                    <m:r>
                                      <a:rPr lang="en-US" sz="1800" b="1" i="0" u="none" strike="noStrike">
                                        <a:solidFill>
                                          <a:schemeClr val="bg1"/>
                                        </a:solidFill>
                                        <a:effectLst/>
                                        <a:latin typeface="Cambria Math" panose="02040503050406030204" pitchFamily="18" charset="0"/>
                                      </a:rPr>
                                      <m:t>|</m:t>
                                    </m:r>
                                    <m:sSub>
                                      <m:sSubPr>
                                        <m:ctrlPr>
                                          <a:rPr lang="en-US" sz="1800" b="1" i="1" u="none" strike="noStrike">
                                            <a:solidFill>
                                              <a:schemeClr val="bg1"/>
                                            </a:solidFill>
                                            <a:effectLst/>
                                            <a:latin typeface="Cambria Math" panose="02040503050406030204" pitchFamily="18" charset="0"/>
                                          </a:rPr>
                                        </m:ctrlPr>
                                      </m:sSubPr>
                                      <m:e>
                                        <m:r>
                                          <a:rPr lang="en-US" sz="1800" b="1" i="0" u="none" strike="noStrike">
                                            <a:solidFill>
                                              <a:schemeClr val="bg1"/>
                                            </a:solidFill>
                                            <a:effectLst/>
                                            <a:latin typeface="Cambria Math" panose="02040503050406030204" pitchFamily="18" charset="0"/>
                                          </a:rPr>
                                          <m:t>𝐱</m:t>
                                        </m:r>
                                      </m:e>
                                      <m:sub>
                                        <m:r>
                                          <a:rPr lang="en-US" sz="1800" b="1" i="0" u="none" strike="noStrike">
                                            <a:solidFill>
                                              <a:schemeClr val="bg1"/>
                                            </a:solidFill>
                                            <a:effectLst/>
                                            <a:latin typeface="Cambria Math" panose="02040503050406030204" pitchFamily="18" charset="0"/>
                                          </a:rPr>
                                          <m:t>𝐚𝐣</m:t>
                                        </m:r>
                                      </m:sub>
                                    </m:sSub>
                                    <m:r>
                                      <a:rPr lang="en-US" sz="1800" b="1" i="0" u="none" strike="noStrike">
                                        <a:solidFill>
                                          <a:schemeClr val="bg1"/>
                                        </a:solidFill>
                                        <a:effectLst/>
                                        <a:latin typeface="Cambria Math" panose="02040503050406030204" pitchFamily="18" charset="0"/>
                                      </a:rPr>
                                      <m:t>−</m:t>
                                    </m:r>
                                    <m:sSub>
                                      <m:sSubPr>
                                        <m:ctrlPr>
                                          <a:rPr lang="en-US" sz="1800" b="1" i="1" u="none" strike="noStrike">
                                            <a:solidFill>
                                              <a:schemeClr val="bg1"/>
                                            </a:solidFill>
                                            <a:effectLst/>
                                            <a:latin typeface="Cambria Math" panose="02040503050406030204" pitchFamily="18" charset="0"/>
                                          </a:rPr>
                                        </m:ctrlPr>
                                      </m:sSubPr>
                                      <m:e>
                                        <m:r>
                                          <a:rPr lang="en-US" sz="1800" b="1" i="0" u="none" strike="noStrike">
                                            <a:solidFill>
                                              <a:schemeClr val="bg1"/>
                                            </a:solidFill>
                                            <a:effectLst/>
                                            <a:latin typeface="Cambria Math" panose="02040503050406030204" pitchFamily="18" charset="0"/>
                                          </a:rPr>
                                          <m:t>𝐱</m:t>
                                        </m:r>
                                      </m:e>
                                      <m:sub>
                                        <m:r>
                                          <a:rPr lang="en-US" sz="1800" b="1" i="0" u="none" strike="noStrike">
                                            <a:solidFill>
                                              <a:schemeClr val="bg1"/>
                                            </a:solidFill>
                                            <a:effectLst/>
                                            <a:latin typeface="Cambria Math" panose="02040503050406030204" pitchFamily="18" charset="0"/>
                                          </a:rPr>
                                          <m:t>𝐛𝐣</m:t>
                                        </m:r>
                                      </m:sub>
                                    </m:sSub>
                                    <m:r>
                                      <a:rPr lang="en-US" sz="1800" b="1" i="0" u="none" strike="noStrike">
                                        <a:solidFill>
                                          <a:schemeClr val="bg1"/>
                                        </a:solidFill>
                                        <a:effectLst/>
                                        <a:latin typeface="Cambria Math" panose="02040503050406030204" pitchFamily="18" charset="0"/>
                                      </a:rPr>
                                      <m:t>|</m:t>
                                    </m:r>
                                  </m:e>
                                </m:nary>
                              </m:oMath>
                            </m:oMathPara>
                          </a14:m>
                          <a:endParaRPr lang="en-US" sz="1800" b="1" i="0"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274" marR="6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0538"/>
                        </a:solidFill>
                      </a:tcPr>
                    </a:tc>
                    <a:extLst>
                      <a:ext uri="{0D108BD9-81ED-4DB2-BD59-A6C34878D82A}">
                        <a16:rowId xmlns:a16="http://schemas.microsoft.com/office/drawing/2014/main" val="2525020237"/>
                      </a:ext>
                    </a:extLst>
                  </a:tr>
                </a:tbl>
              </a:graphicData>
            </a:graphic>
          </p:graphicFrame>
        </mc:Choice>
        <mc:Fallback xmlns="">
          <p:graphicFrame>
            <p:nvGraphicFramePr>
              <p:cNvPr id="10" name="Table 9"/>
              <p:cNvGraphicFramePr>
                <a:graphicFrameLocks noGrp="1"/>
              </p:cNvGraphicFramePr>
              <p:nvPr>
                <p:extLst>
                  <p:ext uri="{D42A27DB-BD31-4B8C-83A1-F6EECF244321}">
                    <p14:modId xmlns:p14="http://schemas.microsoft.com/office/powerpoint/2010/main" val="2963412609"/>
                  </p:ext>
                </p:extLst>
              </p:nvPr>
            </p:nvGraphicFramePr>
            <p:xfrm>
              <a:off x="2238522" y="2376722"/>
              <a:ext cx="4816796" cy="3754157"/>
            </p:xfrm>
            <a:graphic>
              <a:graphicData uri="http://schemas.openxmlformats.org/drawingml/2006/table">
                <a:tbl>
                  <a:tblPr firstRow="1" firstCol="1" bandRow="1">
                    <a:tableStyleId>{5C22544A-7EE6-4342-B048-85BDC9FD1C3A}</a:tableStyleId>
                  </a:tblPr>
                  <a:tblGrid>
                    <a:gridCol w="2139922">
                      <a:extLst>
                        <a:ext uri="{9D8B030D-6E8A-4147-A177-3AD203B41FA5}">
                          <a16:colId xmlns:a16="http://schemas.microsoft.com/office/drawing/2014/main" val="3440908700"/>
                        </a:ext>
                      </a:extLst>
                    </a:gridCol>
                    <a:gridCol w="2676874">
                      <a:extLst>
                        <a:ext uri="{9D8B030D-6E8A-4147-A177-3AD203B41FA5}">
                          <a16:colId xmlns:a16="http://schemas.microsoft.com/office/drawing/2014/main" val="1437085965"/>
                        </a:ext>
                      </a:extLst>
                    </a:gridCol>
                  </a:tblGrid>
                  <a:tr h="606473">
                    <a:tc>
                      <a:txBody>
                        <a:bodyPr/>
                        <a:lstStyle/>
                        <a:p>
                          <a:pPr marL="0" marR="0" algn="ctr">
                            <a:lnSpc>
                              <a:spcPct val="200000"/>
                            </a:lnSpc>
                            <a:spcBef>
                              <a:spcPts val="0"/>
                            </a:spcBef>
                            <a:spcAft>
                              <a:spcPts val="0"/>
                            </a:spcAft>
                            <a:tabLst>
                              <a:tab pos="228600" algn="l"/>
                              <a:tab pos="457200" algn="l"/>
                            </a:tabLst>
                          </a:pPr>
                          <a:r>
                            <a:rPr lang="en-US" sz="1800" b="1" i="0" u="none" strike="noStrike" dirty="0">
                              <a:solidFill>
                                <a:schemeClr val="bg1"/>
                              </a:solidFill>
                              <a:effectLst/>
                              <a:latin typeface="Times New Roman" panose="02020603050405020304" pitchFamily="18" charset="0"/>
                              <a:cs typeface="Times New Roman" panose="02020603050405020304" pitchFamily="18" charset="0"/>
                            </a:rPr>
                            <a:t>Method</a:t>
                          </a:r>
                          <a:endParaRPr lang="en-US" sz="1800" b="1" i="0"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274" marR="6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0538"/>
                        </a:solidFill>
                      </a:tcPr>
                    </a:tc>
                    <a:tc>
                      <a:txBody>
                        <a:bodyPr/>
                        <a:lstStyle/>
                        <a:p>
                          <a:pPr marL="0" marR="0" algn="ctr">
                            <a:lnSpc>
                              <a:spcPct val="200000"/>
                            </a:lnSpc>
                            <a:spcBef>
                              <a:spcPts val="0"/>
                            </a:spcBef>
                            <a:spcAft>
                              <a:spcPts val="0"/>
                            </a:spcAft>
                            <a:tabLst>
                              <a:tab pos="228600" algn="l"/>
                              <a:tab pos="457200" algn="l"/>
                            </a:tabLst>
                          </a:pPr>
                          <a:r>
                            <a:rPr lang="en-US" sz="1800" b="1" i="0" u="none" strike="noStrike" dirty="0">
                              <a:solidFill>
                                <a:schemeClr val="bg1"/>
                              </a:solidFill>
                              <a:effectLst/>
                              <a:latin typeface="Times New Roman" panose="02020603050405020304" pitchFamily="18" charset="0"/>
                              <a:cs typeface="Times New Roman" panose="02020603050405020304" pitchFamily="18" charset="0"/>
                            </a:rPr>
                            <a:t>Distance Expression</a:t>
                          </a:r>
                          <a:endParaRPr lang="en-US" sz="1800" b="1" i="0"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274" marR="6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0538"/>
                        </a:solidFill>
                      </a:tcPr>
                    </a:tc>
                    <a:extLst>
                      <a:ext uri="{0D108BD9-81ED-4DB2-BD59-A6C34878D82A}">
                        <a16:rowId xmlns:a16="http://schemas.microsoft.com/office/drawing/2014/main" val="4134391203"/>
                      </a:ext>
                    </a:extLst>
                  </a:tr>
                  <a:tr h="1067181">
                    <a:tc>
                      <a:txBody>
                        <a:bodyPr/>
                        <a:lstStyle/>
                        <a:p>
                          <a:pPr marL="0" marR="0" algn="ctr">
                            <a:lnSpc>
                              <a:spcPct val="100000"/>
                            </a:lnSpc>
                            <a:spcBef>
                              <a:spcPts val="0"/>
                            </a:spcBef>
                            <a:spcAft>
                              <a:spcPts val="0"/>
                            </a:spcAft>
                            <a:tabLst>
                              <a:tab pos="228600" algn="l"/>
                              <a:tab pos="457200" algn="l"/>
                            </a:tabLst>
                          </a:pPr>
                          <a:r>
                            <a:rPr lang="en-US" sz="1800" b="1" i="0" u="none" strike="noStrike" dirty="0">
                              <a:solidFill>
                                <a:schemeClr val="bg1"/>
                              </a:solidFill>
                              <a:effectLst/>
                              <a:latin typeface="Times New Roman" panose="02020603050405020304" pitchFamily="18" charset="0"/>
                              <a:cs typeface="Times New Roman" panose="02020603050405020304" pitchFamily="18" charset="0"/>
                            </a:rPr>
                            <a:t>Euclidean distance</a:t>
                          </a:r>
                          <a:endParaRPr lang="en-US" sz="1800" b="1" i="0"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274" marR="6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0538"/>
                        </a:solidFill>
                      </a:tcPr>
                    </a:tc>
                    <a:tc>
                      <a:txBody>
                        <a:bodyPr/>
                        <a:lstStyle/>
                        <a:p>
                          <a:endParaRPr lang="en-US"/>
                        </a:p>
                      </a:txBody>
                      <a:tcPr marL="64274" marR="6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80000" t="-57714" r="-455" b="-196571"/>
                          </a:stretch>
                        </a:blipFill>
                      </a:tcPr>
                    </a:tc>
                    <a:extLst>
                      <a:ext uri="{0D108BD9-81ED-4DB2-BD59-A6C34878D82A}">
                        <a16:rowId xmlns:a16="http://schemas.microsoft.com/office/drawing/2014/main" val="3094452090"/>
                      </a:ext>
                    </a:extLst>
                  </a:tr>
                  <a:tr h="1067181">
                    <a:tc>
                      <a:txBody>
                        <a:bodyPr/>
                        <a:lstStyle/>
                        <a:p>
                          <a:pPr marL="0" marR="0" algn="ctr">
                            <a:lnSpc>
                              <a:spcPct val="100000"/>
                            </a:lnSpc>
                            <a:spcBef>
                              <a:spcPts val="0"/>
                            </a:spcBef>
                            <a:spcAft>
                              <a:spcPts val="0"/>
                            </a:spcAft>
                            <a:tabLst>
                              <a:tab pos="228600" algn="l"/>
                              <a:tab pos="457200" algn="l"/>
                            </a:tabLst>
                          </a:pPr>
                          <a:r>
                            <a:rPr lang="en-US" sz="1800" b="1" i="0" u="none" strike="noStrike" dirty="0">
                              <a:solidFill>
                                <a:schemeClr val="bg1"/>
                              </a:solidFill>
                              <a:effectLst/>
                              <a:latin typeface="Times New Roman" panose="02020603050405020304" pitchFamily="18" charset="0"/>
                              <a:cs typeface="Times New Roman" panose="02020603050405020304" pitchFamily="18" charset="0"/>
                            </a:rPr>
                            <a:t>Murkowski distance</a:t>
                          </a:r>
                          <a:endParaRPr lang="en-US" sz="1800" b="1" i="0"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274" marR="6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0538"/>
                        </a:solidFill>
                      </a:tcPr>
                    </a:tc>
                    <a:tc>
                      <a:txBody>
                        <a:bodyPr/>
                        <a:lstStyle/>
                        <a:p>
                          <a:endParaRPr lang="en-US"/>
                        </a:p>
                      </a:txBody>
                      <a:tcPr marL="64274" marR="6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80000" t="-157714" r="-455" b="-96571"/>
                          </a:stretch>
                        </a:blipFill>
                      </a:tcPr>
                    </a:tc>
                    <a:extLst>
                      <a:ext uri="{0D108BD9-81ED-4DB2-BD59-A6C34878D82A}">
                        <a16:rowId xmlns:a16="http://schemas.microsoft.com/office/drawing/2014/main" val="2641427082"/>
                      </a:ext>
                    </a:extLst>
                  </a:tr>
                  <a:tr h="1013322">
                    <a:tc>
                      <a:txBody>
                        <a:bodyPr/>
                        <a:lstStyle/>
                        <a:p>
                          <a:pPr marL="0" marR="0" algn="ctr">
                            <a:lnSpc>
                              <a:spcPct val="100000"/>
                            </a:lnSpc>
                            <a:spcBef>
                              <a:spcPts val="0"/>
                            </a:spcBef>
                            <a:spcAft>
                              <a:spcPts val="0"/>
                            </a:spcAft>
                            <a:tabLst>
                              <a:tab pos="228600" algn="l"/>
                              <a:tab pos="457200" algn="l"/>
                            </a:tabLst>
                          </a:pPr>
                          <a:r>
                            <a:rPr lang="en-US" sz="1800" b="1" i="0" u="none" strike="noStrike" dirty="0">
                              <a:solidFill>
                                <a:schemeClr val="bg1"/>
                              </a:solidFill>
                              <a:effectLst/>
                              <a:latin typeface="Times New Roman" panose="02020603050405020304" pitchFamily="18" charset="0"/>
                              <a:cs typeface="Times New Roman" panose="02020603050405020304" pitchFamily="18" charset="0"/>
                            </a:rPr>
                            <a:t>Manhattan distance</a:t>
                          </a:r>
                          <a:endParaRPr lang="en-US" sz="1800" b="1" i="0"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274" marR="6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0538"/>
                        </a:solidFill>
                      </a:tcPr>
                    </a:tc>
                    <a:tc>
                      <a:txBody>
                        <a:bodyPr/>
                        <a:lstStyle/>
                        <a:p>
                          <a:endParaRPr lang="en-US"/>
                        </a:p>
                      </a:txBody>
                      <a:tcPr marL="64274" marR="6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80000" t="-270060" r="-455" b="-1198"/>
                          </a:stretch>
                        </a:blipFill>
                      </a:tcPr>
                    </a:tc>
                    <a:extLst>
                      <a:ext uri="{0D108BD9-81ED-4DB2-BD59-A6C34878D82A}">
                        <a16:rowId xmlns:a16="http://schemas.microsoft.com/office/drawing/2014/main" val="2525020237"/>
                      </a:ext>
                    </a:extLst>
                  </a:tr>
                </a:tbl>
              </a:graphicData>
            </a:graphic>
          </p:graphicFrame>
        </mc:Fallback>
      </mc:AlternateContent>
      <p:sp>
        <p:nvSpPr>
          <p:cNvPr id="6" name="TextBox 5"/>
          <p:cNvSpPr txBox="1"/>
          <p:nvPr/>
        </p:nvSpPr>
        <p:spPr>
          <a:xfrm>
            <a:off x="5691078" y="6315457"/>
            <a:ext cx="3679064" cy="101656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Euclidean distance is used in the model</a:t>
            </a:r>
          </a:p>
          <a:p>
            <a:r>
              <a:rPr lang="en-US" dirty="0"/>
              <a:t> </a:t>
            </a:r>
          </a:p>
        </p:txBody>
      </p:sp>
    </p:spTree>
    <p:extLst>
      <p:ext uri="{BB962C8B-B14F-4D97-AF65-F5344CB8AC3E}">
        <p14:creationId xmlns:p14="http://schemas.microsoft.com/office/powerpoint/2010/main" val="286344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dirty="0">
                <a:solidFill>
                  <a:schemeClr val="bg1"/>
                </a:solidFill>
                <a:latin typeface="Futura T Light"/>
              </a:rPr>
              <a:t>Earlier data analytical models to predict RF</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5</a:t>
            </a:fld>
            <a:endParaRPr lang="en-US" sz="1600"/>
          </a:p>
        </p:txBody>
      </p:sp>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1767306924"/>
                  </p:ext>
                </p:extLst>
              </p:nvPr>
            </p:nvGraphicFramePr>
            <p:xfrm>
              <a:off x="786582" y="1070060"/>
              <a:ext cx="8937522" cy="6031386"/>
            </p:xfrm>
            <a:graphic>
              <a:graphicData uri="http://schemas.openxmlformats.org/drawingml/2006/table">
                <a:tbl>
                  <a:tblPr firstRow="1" firstCol="1" bandRow="1">
                    <a:tableStyleId>{21E4AEA4-8DFA-4A89-87EB-49C32662AFE0}</a:tableStyleId>
                  </a:tblPr>
                  <a:tblGrid>
                    <a:gridCol w="2349909">
                      <a:extLst>
                        <a:ext uri="{9D8B030D-6E8A-4147-A177-3AD203B41FA5}">
                          <a16:colId xmlns:a16="http://schemas.microsoft.com/office/drawing/2014/main" val="3134694896"/>
                        </a:ext>
                      </a:extLst>
                    </a:gridCol>
                    <a:gridCol w="6587613">
                      <a:extLst>
                        <a:ext uri="{9D8B030D-6E8A-4147-A177-3AD203B41FA5}">
                          <a16:colId xmlns:a16="http://schemas.microsoft.com/office/drawing/2014/main" val="3932162595"/>
                        </a:ext>
                      </a:extLst>
                    </a:gridCol>
                  </a:tblGrid>
                  <a:tr h="565186">
                    <a:tc>
                      <a:txBody>
                        <a:bodyPr/>
                        <a:lstStyle/>
                        <a:p>
                          <a:pPr marL="0" marR="0">
                            <a:lnSpc>
                              <a:spcPct val="200000"/>
                            </a:lnSpc>
                            <a:spcBef>
                              <a:spcPts val="0"/>
                            </a:spcBef>
                            <a:spcAft>
                              <a:spcPts val="0"/>
                            </a:spcAft>
                          </a:pPr>
                          <a:r>
                            <a:rPr lang="en-US" sz="1600" dirty="0">
                              <a:ln>
                                <a:solidFill>
                                  <a:schemeClr val="tx1"/>
                                </a:solidFill>
                              </a:ln>
                              <a:solidFill>
                                <a:schemeClr val="tx1"/>
                              </a:solidFill>
                              <a:effectLst/>
                              <a:latin typeface="Times New Roman" panose="02020603050405020304" pitchFamily="18" charset="0"/>
                              <a:cs typeface="Times New Roman" panose="02020603050405020304" pitchFamily="18" charset="0"/>
                            </a:rPr>
                            <a:t>Model</a:t>
                          </a:r>
                          <a:endParaRPr lang="en-US" sz="1800" dirty="0">
                            <a:ln>
                              <a:solidFill>
                                <a:schemeClr val="tx1"/>
                              </a:solid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600" dirty="0">
                              <a:ln>
                                <a:solidFill>
                                  <a:schemeClr val="tx1"/>
                                </a:solid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Equation</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1631244444"/>
                      </a:ext>
                    </a:extLst>
                  </a:tr>
                  <a:tr h="578485">
                    <a:tc>
                      <a:txBody>
                        <a:bodyPr/>
                        <a:lstStyle/>
                        <a:p>
                          <a:pPr marL="0" marR="0">
                            <a:lnSpc>
                              <a:spcPct val="200000"/>
                            </a:lnSpc>
                            <a:spcBef>
                              <a:spcPts val="0"/>
                            </a:spcBef>
                            <a:spcAft>
                              <a:spcPts val="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Guthrie and Greenberger (1955)</a:t>
                          </a:r>
                        </a:p>
                        <a:p>
                          <a:pPr marL="0" marR="0" algn="l" defTabSz="457200" rtl="0" eaLnBrk="1" latinLnBrk="0" hangingPunct="1">
                            <a:lnSpc>
                              <a:spcPct val="200000"/>
                            </a:lnSpc>
                            <a:spcBef>
                              <a:spcPts val="0"/>
                            </a:spcBef>
                            <a:spcAft>
                              <a:spcPts val="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(73 Sand stone reservoirs)</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a:txBody>
                        <a:bodyPr/>
                        <a:lstStyle/>
                        <a:p>
                          <a:pPr marL="0" marR="0" lvl="0" indent="0" algn="l" defTabSz="457200" rtl="0" eaLnBrk="1" fontAlgn="auto" latinLnBrk="0" hangingPunct="1">
                            <a:lnSpc>
                              <a:spcPct val="2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200" i="1" kern="1200" smtClean="0">
                                        <a:solidFill>
                                          <a:schemeClr val="dk1"/>
                                        </a:solidFill>
                                        <a:effectLst/>
                                        <a:latin typeface="Cambria Math" panose="02040503050406030204" pitchFamily="18" charset="0"/>
                                        <a:ea typeface="+mn-ea"/>
                                        <a:cs typeface="+mn-cs"/>
                                      </a:rPr>
                                    </m:ctrlPr>
                                  </m:sSubPr>
                                  <m:e>
                                    <m:r>
                                      <a:rPr lang="en-US" sz="1200" i="1" kern="1200">
                                        <a:solidFill>
                                          <a:schemeClr val="dk1"/>
                                        </a:solidFill>
                                        <a:effectLst/>
                                        <a:latin typeface="Cambria Math" panose="02040503050406030204" pitchFamily="18" charset="0"/>
                                        <a:ea typeface="+mn-ea"/>
                                        <a:cs typeface="+mn-cs"/>
                                      </a:rPr>
                                      <m:t>𝐸</m:t>
                                    </m:r>
                                  </m:e>
                                  <m:sub>
                                    <m:r>
                                      <a:rPr lang="en-US" sz="1200" i="1" kern="1200">
                                        <a:solidFill>
                                          <a:schemeClr val="dk1"/>
                                        </a:solidFill>
                                        <a:effectLst/>
                                        <a:latin typeface="Cambria Math" panose="02040503050406030204" pitchFamily="18" charset="0"/>
                                        <a:ea typeface="+mn-ea"/>
                                        <a:cs typeface="+mn-cs"/>
                                      </a:rPr>
                                      <m:t>𝑅</m:t>
                                    </m:r>
                                    <m:r>
                                      <a:rPr lang="en-US" sz="1200" b="0" i="1" kern="1200" smtClean="0">
                                        <a:solidFill>
                                          <a:schemeClr val="dk1"/>
                                        </a:solidFill>
                                        <a:effectLst/>
                                        <a:latin typeface="Cambria Math" panose="02040503050406030204" pitchFamily="18" charset="0"/>
                                        <a:ea typeface="+mn-ea"/>
                                        <a:cs typeface="+mn-cs"/>
                                      </a:rPr>
                                      <m:t> </m:t>
                                    </m:r>
                                    <m:r>
                                      <a:rPr lang="en-US" sz="1200" b="0" i="1" kern="1200" smtClean="0">
                                        <a:solidFill>
                                          <a:schemeClr val="dk1"/>
                                        </a:solidFill>
                                        <a:effectLst/>
                                        <a:latin typeface="Cambria Math" panose="02040503050406030204" pitchFamily="18" charset="0"/>
                                        <a:ea typeface="+mn-ea"/>
                                        <a:cs typeface="+mn-cs"/>
                                      </a:rPr>
                                      <m:t>𝑤𝑎𝑡𝑒𝑟</m:t>
                                    </m:r>
                                    <m:r>
                                      <a:rPr lang="en-US" sz="1200" b="0" i="1" kern="1200" smtClean="0">
                                        <a:solidFill>
                                          <a:schemeClr val="dk1"/>
                                        </a:solidFill>
                                        <a:effectLst/>
                                        <a:latin typeface="Cambria Math" panose="02040503050406030204" pitchFamily="18" charset="0"/>
                                        <a:ea typeface="+mn-ea"/>
                                        <a:cs typeface="+mn-cs"/>
                                      </a:rPr>
                                      <m:t> </m:t>
                                    </m:r>
                                    <m:r>
                                      <a:rPr lang="en-US" sz="1200" b="0" i="1" kern="1200" smtClean="0">
                                        <a:solidFill>
                                          <a:schemeClr val="dk1"/>
                                        </a:solidFill>
                                        <a:effectLst/>
                                        <a:latin typeface="Cambria Math" panose="02040503050406030204" pitchFamily="18" charset="0"/>
                                        <a:ea typeface="+mn-ea"/>
                                        <a:cs typeface="+mn-cs"/>
                                      </a:rPr>
                                      <m:t>𝑑𝑟</m:t>
                                    </m:r>
                                    <m:r>
                                      <a:rPr lang="en-US" sz="1200" b="0" i="1" kern="1200" smtClean="0">
                                        <a:solidFill>
                                          <a:schemeClr val="dk1"/>
                                        </a:solidFill>
                                        <a:effectLst/>
                                        <a:latin typeface="Cambria Math" panose="02040503050406030204" pitchFamily="18" charset="0"/>
                                        <a:ea typeface="+mn-ea"/>
                                        <a:cs typeface="+mn-cs"/>
                                      </a:rPr>
                                      <m:t>.</m:t>
                                    </m:r>
                                  </m:sub>
                                </m:sSub>
                                <m:r>
                                  <a:rPr lang="en-US" sz="1200" i="1" kern="1200">
                                    <a:solidFill>
                                      <a:schemeClr val="dk1"/>
                                    </a:solidFill>
                                    <a:effectLst/>
                                    <a:latin typeface="Cambria Math" panose="02040503050406030204" pitchFamily="18" charset="0"/>
                                    <a:ea typeface="+mn-ea"/>
                                    <a:cs typeface="+mn-cs"/>
                                  </a:rPr>
                                  <m:t>=0.2719</m:t>
                                </m:r>
                                <m:func>
                                  <m:funcPr>
                                    <m:ctrlPr>
                                      <a:rPr lang="en-US" sz="1200" i="1" kern="1200">
                                        <a:solidFill>
                                          <a:schemeClr val="dk1"/>
                                        </a:solidFill>
                                        <a:effectLst/>
                                        <a:latin typeface="Cambria Math" panose="02040503050406030204" pitchFamily="18" charset="0"/>
                                        <a:ea typeface="+mn-ea"/>
                                        <a:cs typeface="+mn-cs"/>
                                      </a:rPr>
                                    </m:ctrlPr>
                                  </m:funcPr>
                                  <m:fName>
                                    <m:r>
                                      <m:rPr>
                                        <m:sty m:val="p"/>
                                      </m:rPr>
                                      <a:rPr lang="en-US" sz="1200" kern="1200">
                                        <a:solidFill>
                                          <a:schemeClr val="dk1"/>
                                        </a:solidFill>
                                        <a:effectLst/>
                                        <a:latin typeface="Cambria Math" panose="02040503050406030204" pitchFamily="18" charset="0"/>
                                        <a:ea typeface="+mn-ea"/>
                                        <a:cs typeface="+mn-cs"/>
                                      </a:rPr>
                                      <m:t>log</m:t>
                                    </m:r>
                                  </m:fName>
                                  <m:e>
                                    <m:r>
                                      <a:rPr lang="en-US" sz="1200" i="1" kern="1200">
                                        <a:solidFill>
                                          <a:schemeClr val="dk1"/>
                                        </a:solidFill>
                                        <a:effectLst/>
                                        <a:latin typeface="Cambria Math" panose="02040503050406030204" pitchFamily="18" charset="0"/>
                                        <a:ea typeface="+mn-ea"/>
                                        <a:cs typeface="+mn-cs"/>
                                      </a:rPr>
                                      <m:t>𝑘</m:t>
                                    </m:r>
                                    <m:r>
                                      <a:rPr lang="en-US" sz="1200" i="1" kern="1200">
                                        <a:solidFill>
                                          <a:schemeClr val="dk1"/>
                                        </a:solidFill>
                                        <a:effectLst/>
                                        <a:latin typeface="Cambria Math" panose="02040503050406030204" pitchFamily="18" charset="0"/>
                                        <a:ea typeface="+mn-ea"/>
                                        <a:cs typeface="+mn-cs"/>
                                      </a:rPr>
                                      <m:t>+0.25569 </m:t>
                                    </m:r>
                                    <m:sSub>
                                      <m:sSubPr>
                                        <m:ctrlPr>
                                          <a:rPr lang="en-US" sz="1200" i="1" kern="1200">
                                            <a:solidFill>
                                              <a:schemeClr val="dk1"/>
                                            </a:solidFill>
                                            <a:effectLst/>
                                            <a:latin typeface="Cambria Math" panose="02040503050406030204" pitchFamily="18" charset="0"/>
                                            <a:ea typeface="+mn-ea"/>
                                            <a:cs typeface="+mn-cs"/>
                                          </a:rPr>
                                        </m:ctrlPr>
                                      </m:sSubPr>
                                      <m:e>
                                        <m:r>
                                          <a:rPr lang="en-US" sz="1200" i="1" kern="1200">
                                            <a:solidFill>
                                              <a:schemeClr val="dk1"/>
                                            </a:solidFill>
                                            <a:effectLst/>
                                            <a:latin typeface="Cambria Math" panose="02040503050406030204" pitchFamily="18" charset="0"/>
                                            <a:ea typeface="+mn-ea"/>
                                            <a:cs typeface="+mn-cs"/>
                                          </a:rPr>
                                          <m:t>𝑆</m:t>
                                        </m:r>
                                      </m:e>
                                      <m:sub>
                                        <m:r>
                                          <a:rPr lang="en-US" sz="1200" i="1" kern="1200">
                                            <a:solidFill>
                                              <a:schemeClr val="dk1"/>
                                            </a:solidFill>
                                            <a:effectLst/>
                                            <a:latin typeface="Cambria Math" panose="02040503050406030204" pitchFamily="18" charset="0"/>
                                            <a:ea typeface="+mn-ea"/>
                                            <a:cs typeface="+mn-cs"/>
                                          </a:rPr>
                                          <m:t>𝑤𝑖</m:t>
                                        </m:r>
                                      </m:sub>
                                    </m:sSub>
                                    <m:r>
                                      <a:rPr lang="en-US" sz="1200" i="1" kern="1200">
                                        <a:solidFill>
                                          <a:schemeClr val="dk1"/>
                                        </a:solidFill>
                                        <a:effectLst/>
                                        <a:latin typeface="Cambria Math" panose="02040503050406030204" pitchFamily="18" charset="0"/>
                                        <a:ea typeface="+mn-ea"/>
                                        <a:cs typeface="+mn-cs"/>
                                      </a:rPr>
                                      <m:t>−0.1355</m:t>
                                    </m:r>
                                    <m:func>
                                      <m:funcPr>
                                        <m:ctrlPr>
                                          <a:rPr lang="en-US" sz="1200" i="1" kern="1200">
                                            <a:solidFill>
                                              <a:schemeClr val="dk1"/>
                                            </a:solidFill>
                                            <a:effectLst/>
                                            <a:latin typeface="Cambria Math" panose="02040503050406030204" pitchFamily="18" charset="0"/>
                                            <a:ea typeface="+mn-ea"/>
                                            <a:cs typeface="+mn-cs"/>
                                          </a:rPr>
                                        </m:ctrlPr>
                                      </m:funcPr>
                                      <m:fName>
                                        <m:r>
                                          <m:rPr>
                                            <m:sty m:val="p"/>
                                          </m:rPr>
                                          <a:rPr lang="en-US" sz="1200" kern="1200">
                                            <a:solidFill>
                                              <a:schemeClr val="dk1"/>
                                            </a:solidFill>
                                            <a:effectLst/>
                                            <a:latin typeface="Cambria Math" panose="02040503050406030204" pitchFamily="18" charset="0"/>
                                            <a:ea typeface="+mn-ea"/>
                                            <a:cs typeface="+mn-cs"/>
                                          </a:rPr>
                                          <m:t>log</m:t>
                                        </m:r>
                                      </m:fName>
                                      <m:e>
                                        <m:sSub>
                                          <m:sSubPr>
                                            <m:ctrlPr>
                                              <a:rPr lang="en-US" sz="1200" i="1" kern="1200">
                                                <a:solidFill>
                                                  <a:schemeClr val="dk1"/>
                                                </a:solidFill>
                                                <a:effectLst/>
                                                <a:latin typeface="Cambria Math" panose="02040503050406030204" pitchFamily="18" charset="0"/>
                                                <a:ea typeface="+mn-ea"/>
                                                <a:cs typeface="+mn-cs"/>
                                              </a:rPr>
                                            </m:ctrlPr>
                                          </m:sSubPr>
                                          <m:e>
                                            <m:r>
                                              <a:rPr lang="en-US" sz="1200" i="1" kern="1200">
                                                <a:solidFill>
                                                  <a:schemeClr val="dk1"/>
                                                </a:solidFill>
                                                <a:effectLst/>
                                                <a:latin typeface="Cambria Math" panose="02040503050406030204" pitchFamily="18" charset="0"/>
                                                <a:ea typeface="+mn-ea"/>
                                                <a:cs typeface="+mn-cs"/>
                                              </a:rPr>
                                              <m:t>µ</m:t>
                                            </m:r>
                                          </m:e>
                                          <m:sub>
                                            <m:r>
                                              <a:rPr lang="en-US" sz="1200" i="1" kern="1200">
                                                <a:solidFill>
                                                  <a:schemeClr val="dk1"/>
                                                </a:solidFill>
                                                <a:effectLst/>
                                                <a:latin typeface="Cambria Math" panose="02040503050406030204" pitchFamily="18" charset="0"/>
                                                <a:ea typeface="+mn-ea"/>
                                                <a:cs typeface="+mn-cs"/>
                                              </a:rPr>
                                              <m:t>𝑜</m:t>
                                            </m:r>
                                          </m:sub>
                                        </m:sSub>
                                        <m:r>
                                          <a:rPr lang="en-US" sz="1200" i="1" kern="1200">
                                            <a:solidFill>
                                              <a:schemeClr val="dk1"/>
                                            </a:solidFill>
                                            <a:effectLst/>
                                            <a:latin typeface="Cambria Math" panose="02040503050406030204" pitchFamily="18" charset="0"/>
                                            <a:ea typeface="+mn-ea"/>
                                            <a:cs typeface="+mn-cs"/>
                                          </a:rPr>
                                          <m:t>−1.5380 </m:t>
                                        </m:r>
                                        <m:r>
                                          <a:rPr lang="en-US" sz="1200" i="1" kern="1200">
                                            <a:solidFill>
                                              <a:schemeClr val="dk1"/>
                                            </a:solidFill>
                                            <a:effectLst/>
                                            <a:latin typeface="Cambria Math" panose="02040503050406030204" pitchFamily="18" charset="0"/>
                                            <a:ea typeface="+mn-ea"/>
                                            <a:cs typeface="+mn-cs"/>
                                          </a:rPr>
                                          <m:t>𝜙</m:t>
                                        </m:r>
                                        <m:r>
                                          <a:rPr lang="en-US" sz="1200" i="1" kern="1200">
                                            <a:solidFill>
                                              <a:schemeClr val="dk1"/>
                                            </a:solidFill>
                                            <a:effectLst/>
                                            <a:latin typeface="Cambria Math" panose="02040503050406030204" pitchFamily="18" charset="0"/>
                                            <a:ea typeface="+mn-ea"/>
                                            <a:cs typeface="+mn-cs"/>
                                          </a:rPr>
                                          <m:t>−0.00003488</m:t>
                                        </m:r>
                                        <m:r>
                                          <a:rPr lang="en-US" sz="1200" i="1" kern="1200">
                                            <a:solidFill>
                                              <a:schemeClr val="dk1"/>
                                            </a:solidFill>
                                            <a:effectLst/>
                                            <a:latin typeface="Cambria Math" panose="02040503050406030204" pitchFamily="18" charset="0"/>
                                            <a:ea typeface="+mn-ea"/>
                                            <a:cs typeface="+mn-cs"/>
                                          </a:rPr>
                                          <m:t>𝐻</m:t>
                                        </m:r>
                                        <m:r>
                                          <a:rPr lang="en-US" sz="1200" i="1" kern="1200">
                                            <a:solidFill>
                                              <a:schemeClr val="dk1"/>
                                            </a:solidFill>
                                            <a:effectLst/>
                                            <a:latin typeface="Cambria Math" panose="02040503050406030204" pitchFamily="18" charset="0"/>
                                            <a:ea typeface="+mn-ea"/>
                                            <a:cs typeface="+mn-cs"/>
                                          </a:rPr>
                                          <m:t>+0.11403</m:t>
                                        </m:r>
                                      </m:e>
                                    </m:func>
                                  </m:e>
                                </m:func>
                              </m:oMath>
                            </m:oMathPara>
                          </a14:m>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2453094166"/>
                      </a:ext>
                    </a:extLst>
                  </a:tr>
                  <a:tr h="579826">
                    <a:tc>
                      <a:txBody>
                        <a:bodyPr/>
                        <a:lstStyle/>
                        <a:p>
                          <a:pPr marL="0" marR="0">
                            <a:lnSpc>
                              <a:spcPct val="200000"/>
                            </a:lnSpc>
                            <a:spcBef>
                              <a:spcPts val="0"/>
                            </a:spcBef>
                            <a:spcAft>
                              <a:spcPts val="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Arps et al (1972)</a:t>
                          </a:r>
                        </a:p>
                        <a:p>
                          <a:pPr marL="0" marR="0" algn="l" defTabSz="457200" rtl="0" eaLnBrk="1" latinLnBrk="0" hangingPunct="1">
                            <a:lnSpc>
                              <a:spcPct val="200000"/>
                            </a:lnSpc>
                            <a:spcBef>
                              <a:spcPts val="0"/>
                            </a:spcBef>
                            <a:spcAft>
                              <a:spcPts val="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(312 Sand stone reservoirs)</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a:txBody>
                        <a:bodyPr/>
                        <a:lstStyle/>
                        <a:p>
                          <a:pPr marL="0" marR="0" lvl="0" indent="0" algn="l" defTabSz="457200" rtl="0" eaLnBrk="1" fontAlgn="auto" latinLnBrk="0" hangingPunct="1">
                            <a:lnSpc>
                              <a:spcPct val="2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200" i="1" kern="1200" smtClean="0">
                                        <a:solidFill>
                                          <a:schemeClr val="dk1"/>
                                        </a:solidFill>
                                        <a:effectLst/>
                                        <a:latin typeface="Cambria Math" panose="02040503050406030204" pitchFamily="18" charset="0"/>
                                        <a:ea typeface="+mn-ea"/>
                                        <a:cs typeface="+mn-cs"/>
                                      </a:rPr>
                                    </m:ctrlPr>
                                  </m:sSubPr>
                                  <m:e>
                                    <m:r>
                                      <a:rPr lang="en-US" sz="1200" i="1" kern="1200">
                                        <a:solidFill>
                                          <a:schemeClr val="dk1"/>
                                        </a:solidFill>
                                        <a:effectLst/>
                                        <a:latin typeface="Cambria Math" panose="02040503050406030204" pitchFamily="18" charset="0"/>
                                        <a:ea typeface="+mn-ea"/>
                                        <a:cs typeface="+mn-cs"/>
                                      </a:rPr>
                                      <m:t>𝐸</m:t>
                                    </m:r>
                                  </m:e>
                                  <m:sub>
                                    <m:sSub>
                                      <m:sSubPr>
                                        <m:ctrlPr>
                                          <a:rPr lang="en-US" sz="1200" i="1" kern="1200">
                                            <a:solidFill>
                                              <a:schemeClr val="dk1"/>
                                            </a:solidFill>
                                            <a:effectLst/>
                                            <a:latin typeface="Cambria Math" panose="02040503050406030204" pitchFamily="18" charset="0"/>
                                            <a:ea typeface="+mn-ea"/>
                                            <a:cs typeface="+mn-cs"/>
                                          </a:rPr>
                                        </m:ctrlPr>
                                      </m:sSubPr>
                                      <m:e>
                                        <m:r>
                                          <a:rPr lang="en-US" sz="1200" i="1" kern="1200">
                                            <a:solidFill>
                                              <a:schemeClr val="dk1"/>
                                            </a:solidFill>
                                            <a:effectLst/>
                                            <a:latin typeface="Cambria Math" panose="02040503050406030204" pitchFamily="18" charset="0"/>
                                            <a:ea typeface="+mn-ea"/>
                                            <a:cs typeface="+mn-cs"/>
                                          </a:rPr>
                                          <m:t>𝑅</m:t>
                                        </m:r>
                                      </m:e>
                                      <m:sub>
                                        <m:r>
                                          <a:rPr lang="en-US" sz="1200" i="1" kern="1200">
                                            <a:solidFill>
                                              <a:schemeClr val="dk1"/>
                                            </a:solidFill>
                                            <a:effectLst/>
                                            <a:latin typeface="Cambria Math" panose="02040503050406030204" pitchFamily="18" charset="0"/>
                                            <a:ea typeface="+mn-ea"/>
                                            <a:cs typeface="+mn-cs"/>
                                          </a:rPr>
                                          <m:t>𝑤𝑎𝑡𝑒𝑟</m:t>
                                        </m:r>
                                        <m:r>
                                          <a:rPr lang="en-US" sz="1200" i="1" kern="1200">
                                            <a:solidFill>
                                              <a:schemeClr val="dk1"/>
                                            </a:solidFill>
                                            <a:effectLst/>
                                            <a:latin typeface="Cambria Math" panose="02040503050406030204" pitchFamily="18" charset="0"/>
                                            <a:ea typeface="+mn-ea"/>
                                            <a:cs typeface="+mn-cs"/>
                                          </a:rPr>
                                          <m:t> </m:t>
                                        </m:r>
                                        <m:r>
                                          <a:rPr lang="en-US" sz="1200" i="1" kern="1200">
                                            <a:solidFill>
                                              <a:schemeClr val="dk1"/>
                                            </a:solidFill>
                                            <a:effectLst/>
                                            <a:latin typeface="Cambria Math" panose="02040503050406030204" pitchFamily="18" charset="0"/>
                                            <a:ea typeface="+mn-ea"/>
                                            <a:cs typeface="+mn-cs"/>
                                          </a:rPr>
                                          <m:t>𝑑𝑟𝑖𝑣𝑒</m:t>
                                        </m:r>
                                      </m:sub>
                                    </m:sSub>
                                  </m:sub>
                                </m:sSub>
                                <m:r>
                                  <a:rPr lang="en-US" sz="1200" i="1" kern="1200">
                                    <a:solidFill>
                                      <a:schemeClr val="dk1"/>
                                    </a:solidFill>
                                    <a:effectLst/>
                                    <a:latin typeface="Cambria Math" panose="02040503050406030204" pitchFamily="18" charset="0"/>
                                    <a:ea typeface="+mn-ea"/>
                                    <a:cs typeface="+mn-cs"/>
                                  </a:rPr>
                                  <m:t>=0.54898</m:t>
                                </m:r>
                                <m:sSup>
                                  <m:sSupPr>
                                    <m:ctrlPr>
                                      <a:rPr lang="en-US" sz="1200" i="1" kern="1200">
                                        <a:solidFill>
                                          <a:schemeClr val="dk1"/>
                                        </a:solidFill>
                                        <a:effectLst/>
                                        <a:latin typeface="Cambria Math" panose="02040503050406030204" pitchFamily="18" charset="0"/>
                                        <a:ea typeface="+mn-ea"/>
                                        <a:cs typeface="+mn-cs"/>
                                      </a:rPr>
                                    </m:ctrlPr>
                                  </m:sSupPr>
                                  <m:e>
                                    <m:r>
                                      <a:rPr lang="en-US" sz="1200" i="1" kern="1200">
                                        <a:solidFill>
                                          <a:schemeClr val="dk1"/>
                                        </a:solidFill>
                                        <a:effectLst/>
                                        <a:latin typeface="Cambria Math" panose="02040503050406030204" pitchFamily="18" charset="0"/>
                                        <a:ea typeface="+mn-ea"/>
                                        <a:cs typeface="+mn-cs"/>
                                      </a:rPr>
                                      <m:t>(</m:t>
                                    </m:r>
                                    <m:r>
                                      <a:rPr lang="en-US" sz="1200" i="1" kern="1200">
                                        <a:solidFill>
                                          <a:schemeClr val="dk1"/>
                                        </a:solidFill>
                                        <a:effectLst/>
                                        <a:latin typeface="Cambria Math" panose="02040503050406030204" pitchFamily="18" charset="0"/>
                                        <a:ea typeface="+mn-ea"/>
                                        <a:cs typeface="+mn-cs"/>
                                      </a:rPr>
                                      <m:t>𝜙</m:t>
                                    </m:r>
                                    <m:f>
                                      <m:fPr>
                                        <m:ctrlPr>
                                          <a:rPr lang="en-US" sz="1200" i="1" kern="1200">
                                            <a:solidFill>
                                              <a:schemeClr val="dk1"/>
                                            </a:solidFill>
                                            <a:effectLst/>
                                            <a:latin typeface="Cambria Math" panose="02040503050406030204" pitchFamily="18" charset="0"/>
                                            <a:ea typeface="+mn-ea"/>
                                            <a:cs typeface="+mn-cs"/>
                                          </a:rPr>
                                        </m:ctrlPr>
                                      </m:fPr>
                                      <m:num>
                                        <m:d>
                                          <m:dPr>
                                            <m:ctrlPr>
                                              <a:rPr lang="en-US" sz="1200" i="1" kern="1200">
                                                <a:solidFill>
                                                  <a:schemeClr val="dk1"/>
                                                </a:solidFill>
                                                <a:effectLst/>
                                                <a:latin typeface="Cambria Math" panose="02040503050406030204" pitchFamily="18" charset="0"/>
                                                <a:ea typeface="+mn-ea"/>
                                                <a:cs typeface="+mn-cs"/>
                                              </a:rPr>
                                            </m:ctrlPr>
                                          </m:dPr>
                                          <m:e>
                                            <m:r>
                                              <a:rPr lang="en-US" sz="1200" i="1" kern="1200">
                                                <a:solidFill>
                                                  <a:schemeClr val="dk1"/>
                                                </a:solidFill>
                                                <a:effectLst/>
                                                <a:latin typeface="Cambria Math" panose="02040503050406030204" pitchFamily="18" charset="0"/>
                                                <a:ea typeface="+mn-ea"/>
                                                <a:cs typeface="+mn-cs"/>
                                              </a:rPr>
                                              <m:t>1−</m:t>
                                            </m:r>
                                            <m:sSub>
                                              <m:sSubPr>
                                                <m:ctrlPr>
                                                  <a:rPr lang="en-US" sz="1200" i="1" kern="1200">
                                                    <a:solidFill>
                                                      <a:schemeClr val="dk1"/>
                                                    </a:solidFill>
                                                    <a:effectLst/>
                                                    <a:latin typeface="Cambria Math" panose="02040503050406030204" pitchFamily="18" charset="0"/>
                                                    <a:ea typeface="+mn-ea"/>
                                                    <a:cs typeface="+mn-cs"/>
                                                  </a:rPr>
                                                </m:ctrlPr>
                                              </m:sSubPr>
                                              <m:e>
                                                <m:r>
                                                  <a:rPr lang="en-US" sz="1200" i="1" kern="1200">
                                                    <a:solidFill>
                                                      <a:schemeClr val="dk1"/>
                                                    </a:solidFill>
                                                    <a:effectLst/>
                                                    <a:latin typeface="Cambria Math" panose="02040503050406030204" pitchFamily="18" charset="0"/>
                                                    <a:ea typeface="+mn-ea"/>
                                                    <a:cs typeface="+mn-cs"/>
                                                  </a:rPr>
                                                  <m:t>𝑆</m:t>
                                                </m:r>
                                              </m:e>
                                              <m:sub>
                                                <m:r>
                                                  <a:rPr lang="en-US" sz="1200" i="1" kern="1200">
                                                    <a:solidFill>
                                                      <a:schemeClr val="dk1"/>
                                                    </a:solidFill>
                                                    <a:effectLst/>
                                                    <a:latin typeface="Cambria Math" panose="02040503050406030204" pitchFamily="18" charset="0"/>
                                                    <a:ea typeface="+mn-ea"/>
                                                    <a:cs typeface="+mn-cs"/>
                                                  </a:rPr>
                                                  <m:t>𝑤𝑖</m:t>
                                                </m:r>
                                              </m:sub>
                                            </m:sSub>
                                          </m:e>
                                        </m:d>
                                      </m:num>
                                      <m:den>
                                        <m:sSub>
                                          <m:sSubPr>
                                            <m:ctrlPr>
                                              <a:rPr lang="en-US" sz="1200" i="1" kern="1200">
                                                <a:solidFill>
                                                  <a:schemeClr val="dk1"/>
                                                </a:solidFill>
                                                <a:effectLst/>
                                                <a:latin typeface="Cambria Math" panose="02040503050406030204" pitchFamily="18" charset="0"/>
                                                <a:ea typeface="+mn-ea"/>
                                                <a:cs typeface="+mn-cs"/>
                                              </a:rPr>
                                            </m:ctrlPr>
                                          </m:sSubPr>
                                          <m:e>
                                            <m:r>
                                              <a:rPr lang="en-US" sz="1200" i="1" kern="1200">
                                                <a:solidFill>
                                                  <a:schemeClr val="dk1"/>
                                                </a:solidFill>
                                                <a:effectLst/>
                                                <a:latin typeface="Cambria Math" panose="02040503050406030204" pitchFamily="18" charset="0"/>
                                                <a:ea typeface="+mn-ea"/>
                                                <a:cs typeface="+mn-cs"/>
                                              </a:rPr>
                                              <m:t>𝐵</m:t>
                                            </m:r>
                                          </m:e>
                                          <m:sub>
                                            <m:r>
                                              <a:rPr lang="en-US" sz="1200" i="1" kern="1200">
                                                <a:solidFill>
                                                  <a:schemeClr val="dk1"/>
                                                </a:solidFill>
                                                <a:effectLst/>
                                                <a:latin typeface="Cambria Math" panose="02040503050406030204" pitchFamily="18" charset="0"/>
                                                <a:ea typeface="+mn-ea"/>
                                                <a:cs typeface="+mn-cs"/>
                                              </a:rPr>
                                              <m:t>𝑜</m:t>
                                            </m:r>
                                          </m:sub>
                                        </m:sSub>
                                      </m:den>
                                    </m:f>
                                    <m:r>
                                      <a:rPr lang="en-US" sz="1200" i="1" kern="1200">
                                        <a:solidFill>
                                          <a:schemeClr val="dk1"/>
                                        </a:solidFill>
                                        <a:effectLst/>
                                        <a:latin typeface="Cambria Math" panose="02040503050406030204" pitchFamily="18" charset="0"/>
                                        <a:ea typeface="+mn-ea"/>
                                        <a:cs typeface="+mn-cs"/>
                                      </a:rPr>
                                      <m:t>)</m:t>
                                    </m:r>
                                  </m:e>
                                  <m:sup>
                                    <m:r>
                                      <a:rPr lang="en-US" sz="1200" i="1" kern="1200">
                                        <a:solidFill>
                                          <a:schemeClr val="dk1"/>
                                        </a:solidFill>
                                        <a:effectLst/>
                                        <a:latin typeface="Cambria Math" panose="02040503050406030204" pitchFamily="18" charset="0"/>
                                        <a:ea typeface="+mn-ea"/>
                                        <a:cs typeface="+mn-cs"/>
                                      </a:rPr>
                                      <m:t>𝐴</m:t>
                                    </m:r>
                                  </m:sup>
                                </m:sSup>
                                <m:sSup>
                                  <m:sSupPr>
                                    <m:ctrlPr>
                                      <a:rPr lang="en-US" sz="1200" i="1" kern="1200">
                                        <a:solidFill>
                                          <a:schemeClr val="dk1"/>
                                        </a:solidFill>
                                        <a:effectLst/>
                                        <a:latin typeface="Cambria Math" panose="02040503050406030204" pitchFamily="18" charset="0"/>
                                        <a:ea typeface="+mn-ea"/>
                                        <a:cs typeface="+mn-cs"/>
                                      </a:rPr>
                                    </m:ctrlPr>
                                  </m:sSupPr>
                                  <m:e>
                                    <m:r>
                                      <a:rPr lang="en-US" sz="1200" i="1" kern="1200">
                                        <a:solidFill>
                                          <a:schemeClr val="dk1"/>
                                        </a:solidFill>
                                        <a:effectLst/>
                                        <a:latin typeface="Cambria Math" panose="02040503050406030204" pitchFamily="18" charset="0"/>
                                        <a:ea typeface="+mn-ea"/>
                                        <a:cs typeface="+mn-cs"/>
                                      </a:rPr>
                                      <m:t>(</m:t>
                                    </m:r>
                                    <m:f>
                                      <m:fPr>
                                        <m:ctrlPr>
                                          <a:rPr lang="en-US" sz="1200" i="1" kern="1200">
                                            <a:solidFill>
                                              <a:schemeClr val="dk1"/>
                                            </a:solidFill>
                                            <a:effectLst/>
                                            <a:latin typeface="Cambria Math" panose="02040503050406030204" pitchFamily="18" charset="0"/>
                                            <a:ea typeface="+mn-ea"/>
                                            <a:cs typeface="+mn-cs"/>
                                          </a:rPr>
                                        </m:ctrlPr>
                                      </m:fPr>
                                      <m:num>
                                        <m:r>
                                          <a:rPr lang="en-US" sz="1200" i="1" kern="1200">
                                            <a:solidFill>
                                              <a:schemeClr val="dk1"/>
                                            </a:solidFill>
                                            <a:effectLst/>
                                            <a:latin typeface="Cambria Math" panose="02040503050406030204" pitchFamily="18" charset="0"/>
                                            <a:ea typeface="+mn-ea"/>
                                            <a:cs typeface="+mn-cs"/>
                                          </a:rPr>
                                          <m:t>𝐾</m:t>
                                        </m:r>
                                        <m:r>
                                          <a:rPr lang="en-US" sz="1200" i="1" kern="1200">
                                            <a:solidFill>
                                              <a:schemeClr val="dk1"/>
                                            </a:solidFill>
                                            <a:effectLst/>
                                            <a:latin typeface="Cambria Math" panose="02040503050406030204" pitchFamily="18" charset="0"/>
                                            <a:ea typeface="+mn-ea"/>
                                            <a:cs typeface="+mn-cs"/>
                                          </a:rPr>
                                          <m:t>µ</m:t>
                                        </m:r>
                                        <m:r>
                                          <a:rPr lang="en-US" sz="1200" i="1" kern="1200">
                                            <a:solidFill>
                                              <a:schemeClr val="dk1"/>
                                            </a:solidFill>
                                            <a:effectLst/>
                                            <a:latin typeface="Cambria Math" panose="02040503050406030204" pitchFamily="18" charset="0"/>
                                            <a:ea typeface="+mn-ea"/>
                                            <a:cs typeface="+mn-cs"/>
                                          </a:rPr>
                                          <m:t>𝑤𝑖</m:t>
                                        </m:r>
                                      </m:num>
                                      <m:den>
                                        <m:sSub>
                                          <m:sSubPr>
                                            <m:ctrlPr>
                                              <a:rPr lang="en-US" sz="1200" i="1" kern="1200">
                                                <a:solidFill>
                                                  <a:schemeClr val="dk1"/>
                                                </a:solidFill>
                                                <a:effectLst/>
                                                <a:latin typeface="Cambria Math" panose="02040503050406030204" pitchFamily="18" charset="0"/>
                                                <a:ea typeface="+mn-ea"/>
                                                <a:cs typeface="+mn-cs"/>
                                              </a:rPr>
                                            </m:ctrlPr>
                                          </m:sSubPr>
                                          <m:e>
                                            <m:r>
                                              <a:rPr lang="en-US" sz="1200" i="1" kern="1200">
                                                <a:solidFill>
                                                  <a:schemeClr val="dk1"/>
                                                </a:solidFill>
                                                <a:effectLst/>
                                                <a:latin typeface="Cambria Math" panose="02040503050406030204" pitchFamily="18" charset="0"/>
                                                <a:ea typeface="+mn-ea"/>
                                                <a:cs typeface="+mn-cs"/>
                                              </a:rPr>
                                              <m:t>µ</m:t>
                                            </m:r>
                                          </m:e>
                                          <m:sub>
                                            <m:r>
                                              <a:rPr lang="en-US" sz="1200" i="1" kern="1200">
                                                <a:solidFill>
                                                  <a:schemeClr val="dk1"/>
                                                </a:solidFill>
                                                <a:effectLst/>
                                                <a:latin typeface="Cambria Math" panose="02040503050406030204" pitchFamily="18" charset="0"/>
                                                <a:ea typeface="+mn-ea"/>
                                                <a:cs typeface="+mn-cs"/>
                                              </a:rPr>
                                              <m:t>𝑜𝑖</m:t>
                                            </m:r>
                                          </m:sub>
                                        </m:sSub>
                                      </m:den>
                                    </m:f>
                                    <m:r>
                                      <a:rPr lang="en-US" sz="1200" i="1" kern="1200">
                                        <a:solidFill>
                                          <a:schemeClr val="dk1"/>
                                        </a:solidFill>
                                        <a:effectLst/>
                                        <a:latin typeface="Cambria Math" panose="02040503050406030204" pitchFamily="18" charset="0"/>
                                        <a:ea typeface="+mn-ea"/>
                                        <a:cs typeface="+mn-cs"/>
                                      </a:rPr>
                                      <m:t>)</m:t>
                                    </m:r>
                                  </m:e>
                                  <m:sup>
                                    <m:r>
                                      <a:rPr lang="en-US" sz="1200" i="1" kern="1200">
                                        <a:solidFill>
                                          <a:schemeClr val="dk1"/>
                                        </a:solidFill>
                                        <a:effectLst/>
                                        <a:latin typeface="Cambria Math" panose="02040503050406030204" pitchFamily="18" charset="0"/>
                                        <a:ea typeface="+mn-ea"/>
                                        <a:cs typeface="+mn-cs"/>
                                      </a:rPr>
                                      <m:t>𝐵</m:t>
                                    </m:r>
                                  </m:sup>
                                </m:sSup>
                                <m:sSubSup>
                                  <m:sSubSupPr>
                                    <m:ctrlPr>
                                      <a:rPr lang="en-US" sz="1200" i="1" kern="1200">
                                        <a:solidFill>
                                          <a:schemeClr val="dk1"/>
                                        </a:solidFill>
                                        <a:effectLst/>
                                        <a:latin typeface="Cambria Math" panose="02040503050406030204" pitchFamily="18" charset="0"/>
                                        <a:ea typeface="+mn-ea"/>
                                        <a:cs typeface="+mn-cs"/>
                                      </a:rPr>
                                    </m:ctrlPr>
                                  </m:sSubSupPr>
                                  <m:e>
                                    <m:r>
                                      <a:rPr lang="en-US" sz="1200" i="1" kern="1200">
                                        <a:solidFill>
                                          <a:schemeClr val="dk1"/>
                                        </a:solidFill>
                                        <a:effectLst/>
                                        <a:latin typeface="Cambria Math" panose="02040503050406030204" pitchFamily="18" charset="0"/>
                                        <a:ea typeface="+mn-ea"/>
                                        <a:cs typeface="+mn-cs"/>
                                      </a:rPr>
                                      <m:t>𝑆</m:t>
                                    </m:r>
                                  </m:e>
                                  <m:sub>
                                    <m:r>
                                      <a:rPr lang="en-US" sz="1200" i="1" kern="1200">
                                        <a:solidFill>
                                          <a:schemeClr val="dk1"/>
                                        </a:solidFill>
                                        <a:effectLst/>
                                        <a:latin typeface="Cambria Math" panose="02040503050406030204" pitchFamily="18" charset="0"/>
                                        <a:ea typeface="+mn-ea"/>
                                        <a:cs typeface="+mn-cs"/>
                                      </a:rPr>
                                      <m:t>𝑤𝑖</m:t>
                                    </m:r>
                                  </m:sub>
                                  <m:sup>
                                    <m:r>
                                      <a:rPr lang="en-US" sz="1200" i="1" kern="1200">
                                        <a:solidFill>
                                          <a:schemeClr val="dk1"/>
                                        </a:solidFill>
                                        <a:effectLst/>
                                        <a:latin typeface="Cambria Math" panose="02040503050406030204" pitchFamily="18" charset="0"/>
                                        <a:ea typeface="+mn-ea"/>
                                        <a:cs typeface="+mn-cs"/>
                                      </a:rPr>
                                      <m:t>𝐶</m:t>
                                    </m:r>
                                  </m:sup>
                                </m:sSubSup>
                                <m:r>
                                  <a:rPr lang="en-US" sz="1200" i="1" kern="1200">
                                    <a:solidFill>
                                      <a:schemeClr val="dk1"/>
                                    </a:solidFill>
                                    <a:effectLst/>
                                    <a:latin typeface="Cambria Math" panose="02040503050406030204" pitchFamily="18" charset="0"/>
                                    <a:ea typeface="+mn-ea"/>
                                    <a:cs typeface="+mn-cs"/>
                                  </a:rPr>
                                  <m:t> </m:t>
                                </m:r>
                                <m:sSup>
                                  <m:sSupPr>
                                    <m:ctrlPr>
                                      <a:rPr lang="en-US" sz="1200" i="1" kern="1200">
                                        <a:solidFill>
                                          <a:schemeClr val="dk1"/>
                                        </a:solidFill>
                                        <a:effectLst/>
                                        <a:latin typeface="Cambria Math" panose="02040503050406030204" pitchFamily="18" charset="0"/>
                                        <a:ea typeface="+mn-ea"/>
                                        <a:cs typeface="+mn-cs"/>
                                      </a:rPr>
                                    </m:ctrlPr>
                                  </m:sSupPr>
                                  <m:e>
                                    <m:r>
                                      <a:rPr lang="en-US" sz="1200" i="1" kern="1200">
                                        <a:solidFill>
                                          <a:schemeClr val="dk1"/>
                                        </a:solidFill>
                                        <a:effectLst/>
                                        <a:latin typeface="Cambria Math" panose="02040503050406030204" pitchFamily="18" charset="0"/>
                                        <a:ea typeface="+mn-ea"/>
                                        <a:cs typeface="+mn-cs"/>
                                      </a:rPr>
                                      <m:t>(</m:t>
                                    </m:r>
                                    <m:f>
                                      <m:fPr>
                                        <m:ctrlPr>
                                          <a:rPr lang="en-US" sz="1200" i="1" kern="1200">
                                            <a:solidFill>
                                              <a:schemeClr val="dk1"/>
                                            </a:solidFill>
                                            <a:effectLst/>
                                            <a:latin typeface="Cambria Math" panose="02040503050406030204" pitchFamily="18" charset="0"/>
                                            <a:ea typeface="+mn-ea"/>
                                            <a:cs typeface="+mn-cs"/>
                                          </a:rPr>
                                        </m:ctrlPr>
                                      </m:fPr>
                                      <m:num>
                                        <m:sSub>
                                          <m:sSubPr>
                                            <m:ctrlPr>
                                              <a:rPr lang="en-US" sz="1200" i="1" kern="1200">
                                                <a:solidFill>
                                                  <a:schemeClr val="dk1"/>
                                                </a:solidFill>
                                                <a:effectLst/>
                                                <a:latin typeface="Cambria Math" panose="02040503050406030204" pitchFamily="18" charset="0"/>
                                                <a:ea typeface="+mn-ea"/>
                                                <a:cs typeface="+mn-cs"/>
                                              </a:rPr>
                                            </m:ctrlPr>
                                          </m:sSubPr>
                                          <m:e>
                                            <m:r>
                                              <a:rPr lang="en-US" sz="1200" i="1" kern="1200">
                                                <a:solidFill>
                                                  <a:schemeClr val="dk1"/>
                                                </a:solidFill>
                                                <a:effectLst/>
                                                <a:latin typeface="Cambria Math" panose="02040503050406030204" pitchFamily="18" charset="0"/>
                                                <a:ea typeface="+mn-ea"/>
                                                <a:cs typeface="+mn-cs"/>
                                              </a:rPr>
                                              <m:t>𝑃</m:t>
                                            </m:r>
                                          </m:e>
                                          <m:sub>
                                            <m:r>
                                              <a:rPr lang="en-US" sz="1200" i="1" kern="1200">
                                                <a:solidFill>
                                                  <a:schemeClr val="dk1"/>
                                                </a:solidFill>
                                                <a:effectLst/>
                                                <a:latin typeface="Cambria Math" panose="02040503050406030204" pitchFamily="18" charset="0"/>
                                                <a:ea typeface="+mn-ea"/>
                                                <a:cs typeface="+mn-cs"/>
                                              </a:rPr>
                                              <m:t>𝑖</m:t>
                                            </m:r>
                                          </m:sub>
                                        </m:sSub>
                                      </m:num>
                                      <m:den>
                                        <m:sSub>
                                          <m:sSubPr>
                                            <m:ctrlPr>
                                              <a:rPr lang="en-US" sz="1200" i="1" kern="1200">
                                                <a:solidFill>
                                                  <a:schemeClr val="dk1"/>
                                                </a:solidFill>
                                                <a:effectLst/>
                                                <a:latin typeface="Cambria Math" panose="02040503050406030204" pitchFamily="18" charset="0"/>
                                                <a:ea typeface="+mn-ea"/>
                                                <a:cs typeface="+mn-cs"/>
                                              </a:rPr>
                                            </m:ctrlPr>
                                          </m:sSubPr>
                                          <m:e>
                                            <m:r>
                                              <a:rPr lang="en-US" sz="1200" i="1" kern="1200">
                                                <a:solidFill>
                                                  <a:schemeClr val="dk1"/>
                                                </a:solidFill>
                                                <a:effectLst/>
                                                <a:latin typeface="Cambria Math" panose="02040503050406030204" pitchFamily="18" charset="0"/>
                                                <a:ea typeface="+mn-ea"/>
                                                <a:cs typeface="+mn-cs"/>
                                              </a:rPr>
                                              <m:t>𝑃</m:t>
                                            </m:r>
                                          </m:e>
                                          <m:sub>
                                            <m:r>
                                              <a:rPr lang="en-US" sz="1200" i="1" kern="1200">
                                                <a:solidFill>
                                                  <a:schemeClr val="dk1"/>
                                                </a:solidFill>
                                                <a:effectLst/>
                                                <a:latin typeface="Cambria Math" panose="02040503050406030204" pitchFamily="18" charset="0"/>
                                                <a:ea typeface="+mn-ea"/>
                                                <a:cs typeface="+mn-cs"/>
                                              </a:rPr>
                                              <m:t>𝑎</m:t>
                                            </m:r>
                                          </m:sub>
                                        </m:sSub>
                                      </m:den>
                                    </m:f>
                                    <m:r>
                                      <a:rPr lang="en-US" sz="1200" i="1" kern="1200">
                                        <a:solidFill>
                                          <a:schemeClr val="dk1"/>
                                        </a:solidFill>
                                        <a:effectLst/>
                                        <a:latin typeface="Cambria Math" panose="02040503050406030204" pitchFamily="18" charset="0"/>
                                        <a:ea typeface="+mn-ea"/>
                                        <a:cs typeface="+mn-cs"/>
                                      </a:rPr>
                                      <m:t>)</m:t>
                                    </m:r>
                                  </m:e>
                                  <m:sup>
                                    <m:r>
                                      <a:rPr lang="en-US" sz="1200" i="1" kern="1200">
                                        <a:solidFill>
                                          <a:schemeClr val="dk1"/>
                                        </a:solidFill>
                                        <a:effectLst/>
                                        <a:latin typeface="Cambria Math" panose="02040503050406030204" pitchFamily="18" charset="0"/>
                                        <a:ea typeface="+mn-ea"/>
                                        <a:cs typeface="+mn-cs"/>
                                      </a:rPr>
                                      <m:t>𝐷</m:t>
                                    </m:r>
                                  </m:sup>
                                </m:sSup>
                              </m:oMath>
                            </m:oMathPara>
                          </a14:m>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2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200" i="1" kern="1200" smtClean="0">
                                        <a:solidFill>
                                          <a:schemeClr val="dk1"/>
                                        </a:solidFill>
                                        <a:effectLst/>
                                        <a:latin typeface="Cambria Math" panose="02040503050406030204" pitchFamily="18" charset="0"/>
                                        <a:ea typeface="+mn-ea"/>
                                        <a:cs typeface="+mn-cs"/>
                                      </a:rPr>
                                    </m:ctrlPr>
                                  </m:sSubPr>
                                  <m:e>
                                    <m:r>
                                      <a:rPr lang="en-US" sz="1200" i="1" kern="1200">
                                        <a:solidFill>
                                          <a:schemeClr val="dk1"/>
                                        </a:solidFill>
                                        <a:effectLst/>
                                        <a:latin typeface="Cambria Math" panose="02040503050406030204" pitchFamily="18" charset="0"/>
                                        <a:ea typeface="+mn-ea"/>
                                        <a:cs typeface="+mn-cs"/>
                                      </a:rPr>
                                      <m:t>𝐸</m:t>
                                    </m:r>
                                  </m:e>
                                  <m:sub>
                                    <m:sSub>
                                      <m:sSubPr>
                                        <m:ctrlPr>
                                          <a:rPr lang="en-US" sz="1200" i="1" kern="1200">
                                            <a:solidFill>
                                              <a:schemeClr val="dk1"/>
                                            </a:solidFill>
                                            <a:effectLst/>
                                            <a:latin typeface="Cambria Math" panose="02040503050406030204" pitchFamily="18" charset="0"/>
                                            <a:ea typeface="+mn-ea"/>
                                            <a:cs typeface="+mn-cs"/>
                                          </a:rPr>
                                        </m:ctrlPr>
                                      </m:sSubPr>
                                      <m:e>
                                        <m:r>
                                          <a:rPr lang="en-US" sz="1200" i="1" kern="1200">
                                            <a:solidFill>
                                              <a:schemeClr val="dk1"/>
                                            </a:solidFill>
                                            <a:effectLst/>
                                            <a:latin typeface="Cambria Math" panose="02040503050406030204" pitchFamily="18" charset="0"/>
                                            <a:ea typeface="+mn-ea"/>
                                            <a:cs typeface="+mn-cs"/>
                                          </a:rPr>
                                          <m:t>𝑅</m:t>
                                        </m:r>
                                      </m:e>
                                      <m:sub>
                                        <m:r>
                                          <a:rPr lang="en-US" sz="1200" i="1" kern="1200">
                                            <a:solidFill>
                                              <a:schemeClr val="dk1"/>
                                            </a:solidFill>
                                            <a:effectLst/>
                                            <a:latin typeface="Cambria Math" panose="02040503050406030204" pitchFamily="18" charset="0"/>
                                            <a:ea typeface="+mn-ea"/>
                                            <a:cs typeface="+mn-cs"/>
                                          </a:rPr>
                                          <m:t>𝑠𝑜𝑙</m:t>
                                        </m:r>
                                        <m:r>
                                          <a:rPr lang="en-US" sz="1200" i="1" kern="1200">
                                            <a:solidFill>
                                              <a:schemeClr val="dk1"/>
                                            </a:solidFill>
                                            <a:effectLst/>
                                            <a:latin typeface="Cambria Math" panose="02040503050406030204" pitchFamily="18" charset="0"/>
                                            <a:ea typeface="+mn-ea"/>
                                            <a:cs typeface="+mn-cs"/>
                                          </a:rPr>
                                          <m:t> </m:t>
                                        </m:r>
                                        <m:r>
                                          <a:rPr lang="en-US" sz="1200" i="1" kern="1200">
                                            <a:solidFill>
                                              <a:schemeClr val="dk1"/>
                                            </a:solidFill>
                                            <a:effectLst/>
                                            <a:latin typeface="Cambria Math" panose="02040503050406030204" pitchFamily="18" charset="0"/>
                                            <a:ea typeface="+mn-ea"/>
                                            <a:cs typeface="+mn-cs"/>
                                          </a:rPr>
                                          <m:t>𝑔𝑎𝑠</m:t>
                                        </m:r>
                                        <m:r>
                                          <a:rPr lang="en-US" sz="1200" i="1" kern="1200">
                                            <a:solidFill>
                                              <a:schemeClr val="dk1"/>
                                            </a:solidFill>
                                            <a:effectLst/>
                                            <a:latin typeface="Cambria Math" panose="02040503050406030204" pitchFamily="18" charset="0"/>
                                            <a:ea typeface="+mn-ea"/>
                                            <a:cs typeface="+mn-cs"/>
                                          </a:rPr>
                                          <m:t> </m:t>
                                        </m:r>
                                        <m:r>
                                          <a:rPr lang="en-US" sz="1200" i="1" kern="1200">
                                            <a:solidFill>
                                              <a:schemeClr val="dk1"/>
                                            </a:solidFill>
                                            <a:effectLst/>
                                            <a:latin typeface="Cambria Math" panose="02040503050406030204" pitchFamily="18" charset="0"/>
                                            <a:ea typeface="+mn-ea"/>
                                            <a:cs typeface="+mn-cs"/>
                                          </a:rPr>
                                          <m:t>𝑑𝑟𝑖𝑣𝑒</m:t>
                                        </m:r>
                                      </m:sub>
                                    </m:sSub>
                                  </m:sub>
                                </m:sSub>
                                <m:r>
                                  <a:rPr lang="en-US" sz="1200" i="1" kern="1200">
                                    <a:solidFill>
                                      <a:schemeClr val="dk1"/>
                                    </a:solidFill>
                                    <a:effectLst/>
                                    <a:latin typeface="Cambria Math" panose="02040503050406030204" pitchFamily="18" charset="0"/>
                                    <a:ea typeface="+mn-ea"/>
                                    <a:cs typeface="+mn-cs"/>
                                  </a:rPr>
                                  <m:t>=41.815</m:t>
                                </m:r>
                                <m:sSup>
                                  <m:sSupPr>
                                    <m:ctrlPr>
                                      <a:rPr lang="en-US" sz="1200" i="1" kern="1200">
                                        <a:solidFill>
                                          <a:schemeClr val="dk1"/>
                                        </a:solidFill>
                                        <a:effectLst/>
                                        <a:latin typeface="Cambria Math" panose="02040503050406030204" pitchFamily="18" charset="0"/>
                                        <a:ea typeface="+mn-ea"/>
                                        <a:cs typeface="+mn-cs"/>
                                      </a:rPr>
                                    </m:ctrlPr>
                                  </m:sSupPr>
                                  <m:e>
                                    <m:r>
                                      <a:rPr lang="en-US" sz="1200" i="1" kern="1200">
                                        <a:solidFill>
                                          <a:schemeClr val="dk1"/>
                                        </a:solidFill>
                                        <a:effectLst/>
                                        <a:latin typeface="Cambria Math" panose="02040503050406030204" pitchFamily="18" charset="0"/>
                                        <a:ea typeface="+mn-ea"/>
                                        <a:cs typeface="+mn-cs"/>
                                      </a:rPr>
                                      <m:t>(</m:t>
                                    </m:r>
                                    <m:r>
                                      <a:rPr lang="en-US" sz="1200" i="1" kern="1200">
                                        <a:solidFill>
                                          <a:schemeClr val="dk1"/>
                                        </a:solidFill>
                                        <a:effectLst/>
                                        <a:latin typeface="Cambria Math" panose="02040503050406030204" pitchFamily="18" charset="0"/>
                                        <a:ea typeface="+mn-ea"/>
                                        <a:cs typeface="+mn-cs"/>
                                      </a:rPr>
                                      <m:t>𝜙</m:t>
                                    </m:r>
                                    <m:f>
                                      <m:fPr>
                                        <m:ctrlPr>
                                          <a:rPr lang="en-US" sz="1200" i="1" kern="1200">
                                            <a:solidFill>
                                              <a:schemeClr val="dk1"/>
                                            </a:solidFill>
                                            <a:effectLst/>
                                            <a:latin typeface="Cambria Math" panose="02040503050406030204" pitchFamily="18" charset="0"/>
                                            <a:ea typeface="+mn-ea"/>
                                            <a:cs typeface="+mn-cs"/>
                                          </a:rPr>
                                        </m:ctrlPr>
                                      </m:fPr>
                                      <m:num>
                                        <m:d>
                                          <m:dPr>
                                            <m:ctrlPr>
                                              <a:rPr lang="en-US" sz="1200" i="1" kern="1200">
                                                <a:solidFill>
                                                  <a:schemeClr val="dk1"/>
                                                </a:solidFill>
                                                <a:effectLst/>
                                                <a:latin typeface="Cambria Math" panose="02040503050406030204" pitchFamily="18" charset="0"/>
                                                <a:ea typeface="+mn-ea"/>
                                                <a:cs typeface="+mn-cs"/>
                                              </a:rPr>
                                            </m:ctrlPr>
                                          </m:dPr>
                                          <m:e>
                                            <m:r>
                                              <a:rPr lang="en-US" sz="1200" i="1" kern="1200">
                                                <a:solidFill>
                                                  <a:schemeClr val="dk1"/>
                                                </a:solidFill>
                                                <a:effectLst/>
                                                <a:latin typeface="Cambria Math" panose="02040503050406030204" pitchFamily="18" charset="0"/>
                                                <a:ea typeface="+mn-ea"/>
                                                <a:cs typeface="+mn-cs"/>
                                              </a:rPr>
                                              <m:t>1−</m:t>
                                            </m:r>
                                            <m:sSub>
                                              <m:sSubPr>
                                                <m:ctrlPr>
                                                  <a:rPr lang="en-US" sz="1200" i="1" kern="1200">
                                                    <a:solidFill>
                                                      <a:schemeClr val="dk1"/>
                                                    </a:solidFill>
                                                    <a:effectLst/>
                                                    <a:latin typeface="Cambria Math" panose="02040503050406030204" pitchFamily="18" charset="0"/>
                                                    <a:ea typeface="+mn-ea"/>
                                                    <a:cs typeface="+mn-cs"/>
                                                  </a:rPr>
                                                </m:ctrlPr>
                                              </m:sSubPr>
                                              <m:e>
                                                <m:r>
                                                  <a:rPr lang="en-US" sz="1200" i="1" kern="1200">
                                                    <a:solidFill>
                                                      <a:schemeClr val="dk1"/>
                                                    </a:solidFill>
                                                    <a:effectLst/>
                                                    <a:latin typeface="Cambria Math" panose="02040503050406030204" pitchFamily="18" charset="0"/>
                                                    <a:ea typeface="+mn-ea"/>
                                                    <a:cs typeface="+mn-cs"/>
                                                  </a:rPr>
                                                  <m:t>𝑆</m:t>
                                                </m:r>
                                              </m:e>
                                              <m:sub>
                                                <m:r>
                                                  <a:rPr lang="en-US" sz="1200" i="1" kern="1200">
                                                    <a:solidFill>
                                                      <a:schemeClr val="dk1"/>
                                                    </a:solidFill>
                                                    <a:effectLst/>
                                                    <a:latin typeface="Cambria Math" panose="02040503050406030204" pitchFamily="18" charset="0"/>
                                                    <a:ea typeface="+mn-ea"/>
                                                    <a:cs typeface="+mn-cs"/>
                                                  </a:rPr>
                                                  <m:t>𝑤𝑖</m:t>
                                                </m:r>
                                              </m:sub>
                                            </m:sSub>
                                          </m:e>
                                        </m:d>
                                      </m:num>
                                      <m:den>
                                        <m:sSub>
                                          <m:sSubPr>
                                            <m:ctrlPr>
                                              <a:rPr lang="en-US" sz="1200" i="1" kern="1200">
                                                <a:solidFill>
                                                  <a:schemeClr val="dk1"/>
                                                </a:solidFill>
                                                <a:effectLst/>
                                                <a:latin typeface="Cambria Math" panose="02040503050406030204" pitchFamily="18" charset="0"/>
                                                <a:ea typeface="+mn-ea"/>
                                                <a:cs typeface="+mn-cs"/>
                                              </a:rPr>
                                            </m:ctrlPr>
                                          </m:sSubPr>
                                          <m:e>
                                            <m:r>
                                              <a:rPr lang="en-US" sz="1200" i="1" kern="1200">
                                                <a:solidFill>
                                                  <a:schemeClr val="dk1"/>
                                                </a:solidFill>
                                                <a:effectLst/>
                                                <a:latin typeface="Cambria Math" panose="02040503050406030204" pitchFamily="18" charset="0"/>
                                                <a:ea typeface="+mn-ea"/>
                                                <a:cs typeface="+mn-cs"/>
                                              </a:rPr>
                                              <m:t>𝐵</m:t>
                                            </m:r>
                                          </m:e>
                                          <m:sub>
                                            <m:r>
                                              <a:rPr lang="en-US" sz="1200" i="1" kern="1200">
                                                <a:solidFill>
                                                  <a:schemeClr val="dk1"/>
                                                </a:solidFill>
                                                <a:effectLst/>
                                                <a:latin typeface="Cambria Math" panose="02040503050406030204" pitchFamily="18" charset="0"/>
                                                <a:ea typeface="+mn-ea"/>
                                                <a:cs typeface="+mn-cs"/>
                                              </a:rPr>
                                              <m:t>𝑜</m:t>
                                            </m:r>
                                          </m:sub>
                                        </m:sSub>
                                      </m:den>
                                    </m:f>
                                    <m:r>
                                      <a:rPr lang="en-US" sz="1200" i="1" kern="1200">
                                        <a:solidFill>
                                          <a:schemeClr val="dk1"/>
                                        </a:solidFill>
                                        <a:effectLst/>
                                        <a:latin typeface="Cambria Math" panose="02040503050406030204" pitchFamily="18" charset="0"/>
                                        <a:ea typeface="+mn-ea"/>
                                        <a:cs typeface="+mn-cs"/>
                                      </a:rPr>
                                      <m:t>)</m:t>
                                    </m:r>
                                  </m:e>
                                  <m:sup>
                                    <m:r>
                                      <a:rPr lang="en-US" sz="1200" i="1" kern="1200">
                                        <a:solidFill>
                                          <a:schemeClr val="dk1"/>
                                        </a:solidFill>
                                        <a:effectLst/>
                                        <a:latin typeface="Cambria Math" panose="02040503050406030204" pitchFamily="18" charset="0"/>
                                        <a:ea typeface="+mn-ea"/>
                                        <a:cs typeface="+mn-cs"/>
                                      </a:rPr>
                                      <m:t>𝐴</m:t>
                                    </m:r>
                                  </m:sup>
                                </m:sSup>
                                <m:sSup>
                                  <m:sSupPr>
                                    <m:ctrlPr>
                                      <a:rPr lang="en-US" sz="1200" i="1" kern="1200">
                                        <a:solidFill>
                                          <a:schemeClr val="dk1"/>
                                        </a:solidFill>
                                        <a:effectLst/>
                                        <a:latin typeface="Cambria Math" panose="02040503050406030204" pitchFamily="18" charset="0"/>
                                        <a:ea typeface="+mn-ea"/>
                                        <a:cs typeface="+mn-cs"/>
                                      </a:rPr>
                                    </m:ctrlPr>
                                  </m:sSupPr>
                                  <m:e>
                                    <m:r>
                                      <a:rPr lang="en-US" sz="1200" i="1" kern="1200">
                                        <a:solidFill>
                                          <a:schemeClr val="dk1"/>
                                        </a:solidFill>
                                        <a:effectLst/>
                                        <a:latin typeface="Cambria Math" panose="02040503050406030204" pitchFamily="18" charset="0"/>
                                        <a:ea typeface="+mn-ea"/>
                                        <a:cs typeface="+mn-cs"/>
                                      </a:rPr>
                                      <m:t>(</m:t>
                                    </m:r>
                                    <m:f>
                                      <m:fPr>
                                        <m:ctrlPr>
                                          <a:rPr lang="en-US" sz="1200" i="1" kern="1200">
                                            <a:solidFill>
                                              <a:schemeClr val="dk1"/>
                                            </a:solidFill>
                                            <a:effectLst/>
                                            <a:latin typeface="Cambria Math" panose="02040503050406030204" pitchFamily="18" charset="0"/>
                                            <a:ea typeface="+mn-ea"/>
                                            <a:cs typeface="+mn-cs"/>
                                          </a:rPr>
                                        </m:ctrlPr>
                                      </m:fPr>
                                      <m:num>
                                        <m:r>
                                          <a:rPr lang="en-US" sz="1200" i="1" kern="1200">
                                            <a:solidFill>
                                              <a:schemeClr val="dk1"/>
                                            </a:solidFill>
                                            <a:effectLst/>
                                            <a:latin typeface="Cambria Math" panose="02040503050406030204" pitchFamily="18" charset="0"/>
                                            <a:ea typeface="+mn-ea"/>
                                            <a:cs typeface="+mn-cs"/>
                                          </a:rPr>
                                          <m:t>𝐾</m:t>
                                        </m:r>
                                        <m:r>
                                          <a:rPr lang="en-US" sz="1200" i="1" kern="1200">
                                            <a:solidFill>
                                              <a:schemeClr val="dk1"/>
                                            </a:solidFill>
                                            <a:effectLst/>
                                            <a:latin typeface="Cambria Math" panose="02040503050406030204" pitchFamily="18" charset="0"/>
                                            <a:ea typeface="+mn-ea"/>
                                            <a:cs typeface="+mn-cs"/>
                                          </a:rPr>
                                          <m:t>∗1000</m:t>
                                        </m:r>
                                      </m:num>
                                      <m:den>
                                        <m:sSub>
                                          <m:sSubPr>
                                            <m:ctrlPr>
                                              <a:rPr lang="en-US" sz="1200" i="1" kern="1200">
                                                <a:solidFill>
                                                  <a:schemeClr val="dk1"/>
                                                </a:solidFill>
                                                <a:effectLst/>
                                                <a:latin typeface="Cambria Math" panose="02040503050406030204" pitchFamily="18" charset="0"/>
                                                <a:ea typeface="+mn-ea"/>
                                                <a:cs typeface="+mn-cs"/>
                                              </a:rPr>
                                            </m:ctrlPr>
                                          </m:sSubPr>
                                          <m:e>
                                            <m:r>
                                              <a:rPr lang="en-US" sz="1200" i="1" kern="1200">
                                                <a:solidFill>
                                                  <a:schemeClr val="dk1"/>
                                                </a:solidFill>
                                                <a:effectLst/>
                                                <a:latin typeface="Cambria Math" panose="02040503050406030204" pitchFamily="18" charset="0"/>
                                                <a:ea typeface="+mn-ea"/>
                                                <a:cs typeface="+mn-cs"/>
                                              </a:rPr>
                                              <m:t>µ</m:t>
                                            </m:r>
                                          </m:e>
                                          <m:sub>
                                            <m:r>
                                              <a:rPr lang="en-US" sz="1200" i="1" kern="1200">
                                                <a:solidFill>
                                                  <a:schemeClr val="dk1"/>
                                                </a:solidFill>
                                                <a:effectLst/>
                                                <a:latin typeface="Cambria Math" panose="02040503050406030204" pitchFamily="18" charset="0"/>
                                                <a:ea typeface="+mn-ea"/>
                                                <a:cs typeface="+mn-cs"/>
                                              </a:rPr>
                                              <m:t>𝑜𝑏</m:t>
                                            </m:r>
                                          </m:sub>
                                        </m:sSub>
                                      </m:den>
                                    </m:f>
                                    <m:r>
                                      <a:rPr lang="en-US" sz="1200" i="1" kern="1200">
                                        <a:solidFill>
                                          <a:schemeClr val="dk1"/>
                                        </a:solidFill>
                                        <a:effectLst/>
                                        <a:latin typeface="Cambria Math" panose="02040503050406030204" pitchFamily="18" charset="0"/>
                                        <a:ea typeface="+mn-ea"/>
                                        <a:cs typeface="+mn-cs"/>
                                      </a:rPr>
                                      <m:t>)</m:t>
                                    </m:r>
                                  </m:e>
                                  <m:sup>
                                    <m:r>
                                      <a:rPr lang="en-US" sz="1200" i="1" kern="1200">
                                        <a:solidFill>
                                          <a:schemeClr val="dk1"/>
                                        </a:solidFill>
                                        <a:effectLst/>
                                        <a:latin typeface="Cambria Math" panose="02040503050406030204" pitchFamily="18" charset="0"/>
                                        <a:ea typeface="+mn-ea"/>
                                        <a:cs typeface="+mn-cs"/>
                                      </a:rPr>
                                      <m:t>𝐵</m:t>
                                    </m:r>
                                  </m:sup>
                                </m:sSup>
                                <m:sSubSup>
                                  <m:sSubSupPr>
                                    <m:ctrlPr>
                                      <a:rPr lang="en-US" sz="1200" i="1" kern="1200">
                                        <a:solidFill>
                                          <a:schemeClr val="dk1"/>
                                        </a:solidFill>
                                        <a:effectLst/>
                                        <a:latin typeface="Cambria Math" panose="02040503050406030204" pitchFamily="18" charset="0"/>
                                        <a:ea typeface="+mn-ea"/>
                                        <a:cs typeface="+mn-cs"/>
                                      </a:rPr>
                                    </m:ctrlPr>
                                  </m:sSubSupPr>
                                  <m:e>
                                    <m:r>
                                      <a:rPr lang="en-US" sz="1200" i="1" kern="1200">
                                        <a:solidFill>
                                          <a:schemeClr val="dk1"/>
                                        </a:solidFill>
                                        <a:effectLst/>
                                        <a:latin typeface="Cambria Math" panose="02040503050406030204" pitchFamily="18" charset="0"/>
                                        <a:ea typeface="+mn-ea"/>
                                        <a:cs typeface="+mn-cs"/>
                                      </a:rPr>
                                      <m:t>𝑆</m:t>
                                    </m:r>
                                  </m:e>
                                  <m:sub>
                                    <m:r>
                                      <a:rPr lang="en-US" sz="1200" i="1" kern="1200">
                                        <a:solidFill>
                                          <a:schemeClr val="dk1"/>
                                        </a:solidFill>
                                        <a:effectLst/>
                                        <a:latin typeface="Cambria Math" panose="02040503050406030204" pitchFamily="18" charset="0"/>
                                        <a:ea typeface="+mn-ea"/>
                                        <a:cs typeface="+mn-cs"/>
                                      </a:rPr>
                                      <m:t>𝑤𝑖</m:t>
                                    </m:r>
                                  </m:sub>
                                  <m:sup>
                                    <m:r>
                                      <a:rPr lang="en-US" sz="1200" i="1" kern="1200">
                                        <a:solidFill>
                                          <a:schemeClr val="dk1"/>
                                        </a:solidFill>
                                        <a:effectLst/>
                                        <a:latin typeface="Cambria Math" panose="02040503050406030204" pitchFamily="18" charset="0"/>
                                        <a:ea typeface="+mn-ea"/>
                                        <a:cs typeface="+mn-cs"/>
                                      </a:rPr>
                                      <m:t>𝐶</m:t>
                                    </m:r>
                                  </m:sup>
                                </m:sSubSup>
                                <m:r>
                                  <a:rPr lang="en-US" sz="1200" i="1" kern="1200">
                                    <a:solidFill>
                                      <a:schemeClr val="dk1"/>
                                    </a:solidFill>
                                    <a:effectLst/>
                                    <a:latin typeface="Cambria Math" panose="02040503050406030204" pitchFamily="18" charset="0"/>
                                    <a:ea typeface="+mn-ea"/>
                                    <a:cs typeface="+mn-cs"/>
                                  </a:rPr>
                                  <m:t> </m:t>
                                </m:r>
                                <m:sSup>
                                  <m:sSupPr>
                                    <m:ctrlPr>
                                      <a:rPr lang="en-US" sz="1200" i="1" kern="1200">
                                        <a:solidFill>
                                          <a:schemeClr val="dk1"/>
                                        </a:solidFill>
                                        <a:effectLst/>
                                        <a:latin typeface="Cambria Math" panose="02040503050406030204" pitchFamily="18" charset="0"/>
                                        <a:ea typeface="+mn-ea"/>
                                        <a:cs typeface="+mn-cs"/>
                                      </a:rPr>
                                    </m:ctrlPr>
                                  </m:sSupPr>
                                  <m:e>
                                    <m:r>
                                      <a:rPr lang="en-US" sz="1200" i="1" kern="1200">
                                        <a:solidFill>
                                          <a:schemeClr val="dk1"/>
                                        </a:solidFill>
                                        <a:effectLst/>
                                        <a:latin typeface="Cambria Math" panose="02040503050406030204" pitchFamily="18" charset="0"/>
                                        <a:ea typeface="+mn-ea"/>
                                        <a:cs typeface="+mn-cs"/>
                                      </a:rPr>
                                      <m:t>(</m:t>
                                    </m:r>
                                    <m:f>
                                      <m:fPr>
                                        <m:ctrlPr>
                                          <a:rPr lang="en-US" sz="1200" i="1" kern="1200">
                                            <a:solidFill>
                                              <a:schemeClr val="dk1"/>
                                            </a:solidFill>
                                            <a:effectLst/>
                                            <a:latin typeface="Cambria Math" panose="02040503050406030204" pitchFamily="18" charset="0"/>
                                            <a:ea typeface="+mn-ea"/>
                                            <a:cs typeface="+mn-cs"/>
                                          </a:rPr>
                                        </m:ctrlPr>
                                      </m:fPr>
                                      <m:num>
                                        <m:sSub>
                                          <m:sSubPr>
                                            <m:ctrlPr>
                                              <a:rPr lang="en-US" sz="1200" i="1" kern="1200">
                                                <a:solidFill>
                                                  <a:schemeClr val="dk1"/>
                                                </a:solidFill>
                                                <a:effectLst/>
                                                <a:latin typeface="Cambria Math" panose="02040503050406030204" pitchFamily="18" charset="0"/>
                                                <a:ea typeface="+mn-ea"/>
                                                <a:cs typeface="+mn-cs"/>
                                              </a:rPr>
                                            </m:ctrlPr>
                                          </m:sSubPr>
                                          <m:e>
                                            <m:r>
                                              <a:rPr lang="en-US" sz="1200" i="1" kern="1200">
                                                <a:solidFill>
                                                  <a:schemeClr val="dk1"/>
                                                </a:solidFill>
                                                <a:effectLst/>
                                                <a:latin typeface="Cambria Math" panose="02040503050406030204" pitchFamily="18" charset="0"/>
                                                <a:ea typeface="+mn-ea"/>
                                                <a:cs typeface="+mn-cs"/>
                                              </a:rPr>
                                              <m:t>𝑃</m:t>
                                            </m:r>
                                          </m:e>
                                          <m:sub>
                                            <m:r>
                                              <a:rPr lang="en-US" sz="1200" i="1" kern="1200">
                                                <a:solidFill>
                                                  <a:schemeClr val="dk1"/>
                                                </a:solidFill>
                                                <a:effectLst/>
                                                <a:latin typeface="Cambria Math" panose="02040503050406030204" pitchFamily="18" charset="0"/>
                                                <a:ea typeface="+mn-ea"/>
                                                <a:cs typeface="+mn-cs"/>
                                              </a:rPr>
                                              <m:t>𝑖</m:t>
                                            </m:r>
                                          </m:sub>
                                        </m:sSub>
                                      </m:num>
                                      <m:den>
                                        <m:sSub>
                                          <m:sSubPr>
                                            <m:ctrlPr>
                                              <a:rPr lang="en-US" sz="1200" i="1" kern="1200">
                                                <a:solidFill>
                                                  <a:schemeClr val="dk1"/>
                                                </a:solidFill>
                                                <a:effectLst/>
                                                <a:latin typeface="Cambria Math" panose="02040503050406030204" pitchFamily="18" charset="0"/>
                                                <a:ea typeface="+mn-ea"/>
                                                <a:cs typeface="+mn-cs"/>
                                              </a:rPr>
                                            </m:ctrlPr>
                                          </m:sSubPr>
                                          <m:e>
                                            <m:r>
                                              <a:rPr lang="en-US" sz="1200" i="1" kern="1200">
                                                <a:solidFill>
                                                  <a:schemeClr val="dk1"/>
                                                </a:solidFill>
                                                <a:effectLst/>
                                                <a:latin typeface="Cambria Math" panose="02040503050406030204" pitchFamily="18" charset="0"/>
                                                <a:ea typeface="+mn-ea"/>
                                                <a:cs typeface="+mn-cs"/>
                                              </a:rPr>
                                              <m:t>𝑃</m:t>
                                            </m:r>
                                          </m:e>
                                          <m:sub>
                                            <m:r>
                                              <a:rPr lang="en-US" sz="1200" i="1" kern="1200">
                                                <a:solidFill>
                                                  <a:schemeClr val="dk1"/>
                                                </a:solidFill>
                                                <a:effectLst/>
                                                <a:latin typeface="Cambria Math" panose="02040503050406030204" pitchFamily="18" charset="0"/>
                                                <a:ea typeface="+mn-ea"/>
                                                <a:cs typeface="+mn-cs"/>
                                              </a:rPr>
                                              <m:t>𝑎</m:t>
                                            </m:r>
                                          </m:sub>
                                        </m:sSub>
                                      </m:den>
                                    </m:f>
                                    <m:r>
                                      <a:rPr lang="en-US" sz="1200" i="1" kern="1200">
                                        <a:solidFill>
                                          <a:schemeClr val="dk1"/>
                                        </a:solidFill>
                                        <a:effectLst/>
                                        <a:latin typeface="Cambria Math" panose="02040503050406030204" pitchFamily="18" charset="0"/>
                                        <a:ea typeface="+mn-ea"/>
                                        <a:cs typeface="+mn-cs"/>
                                      </a:rPr>
                                      <m:t>)</m:t>
                                    </m:r>
                                  </m:e>
                                  <m:sup>
                                    <m:r>
                                      <a:rPr lang="en-US" sz="1200" i="1" kern="1200">
                                        <a:solidFill>
                                          <a:schemeClr val="dk1"/>
                                        </a:solidFill>
                                        <a:effectLst/>
                                        <a:latin typeface="Cambria Math" panose="02040503050406030204" pitchFamily="18" charset="0"/>
                                        <a:ea typeface="+mn-ea"/>
                                        <a:cs typeface="+mn-cs"/>
                                      </a:rPr>
                                      <m:t>𝐷</m:t>
                                    </m:r>
                                  </m:sup>
                                </m:sSup>
                              </m:oMath>
                            </m:oMathPara>
                          </a14:m>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2478215752"/>
                      </a:ext>
                    </a:extLst>
                  </a:tr>
                  <a:tr h="759901">
                    <a:tc>
                      <a:txBody>
                        <a:bodyPr/>
                        <a:lstStyle/>
                        <a:p>
                          <a:pPr marL="0" marR="0" algn="l" defTabSz="457200" rtl="0" eaLnBrk="1" latinLnBrk="0" hangingPunct="1">
                            <a:lnSpc>
                              <a:spcPct val="200000"/>
                            </a:lnSpc>
                            <a:spcBef>
                              <a:spcPts val="0"/>
                            </a:spcBef>
                            <a:spcAft>
                              <a:spcPts val="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Isehunwa &amp; Nwankwo (1994)</a:t>
                          </a:r>
                        </a:p>
                        <a:p>
                          <a:pPr marL="0" marR="0" algn="l" defTabSz="457200" rtl="0" eaLnBrk="1" latinLnBrk="0" hangingPunct="1">
                            <a:lnSpc>
                              <a:spcPct val="200000"/>
                            </a:lnSpc>
                            <a:spcBef>
                              <a:spcPts val="0"/>
                            </a:spcBef>
                            <a:spcAft>
                              <a:spcPts val="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(12 reservoirs)</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sz="1200" b="0" i="1" kern="1200" smtClean="0">
                                    <a:solidFill>
                                      <a:schemeClr val="dk1"/>
                                    </a:solidFill>
                                    <a:effectLst/>
                                    <a:latin typeface="Cambria Math" panose="02040503050406030204" pitchFamily="18" charset="0"/>
                                    <a:ea typeface="+mn-ea"/>
                                    <a:cs typeface="+mn-cs"/>
                                  </a:rPr>
                                  <m:t>𝐸</m:t>
                                </m:r>
                                <m:sSub>
                                  <m:sSubPr>
                                    <m:ctrlPr>
                                      <a:rPr lang="en-US" sz="1200" b="0" i="1" kern="1200" smtClean="0">
                                        <a:solidFill>
                                          <a:schemeClr val="dk1"/>
                                        </a:solidFill>
                                        <a:effectLst/>
                                        <a:latin typeface="Cambria Math" panose="02040503050406030204" pitchFamily="18" charset="0"/>
                                        <a:ea typeface="+mn-ea"/>
                                        <a:cs typeface="+mn-cs"/>
                                      </a:rPr>
                                    </m:ctrlPr>
                                  </m:sSubPr>
                                  <m:e>
                                    <m:r>
                                      <m:rPr>
                                        <m:sty m:val="p"/>
                                      </m:rPr>
                                      <a:rPr lang="en-US" sz="1200" b="0" i="0" kern="1200" smtClean="0">
                                        <a:solidFill>
                                          <a:schemeClr val="dk1"/>
                                        </a:solidFill>
                                        <a:effectLst/>
                                        <a:latin typeface="Cambria Math" panose="02040503050406030204" pitchFamily="18" charset="0"/>
                                        <a:ea typeface="+mn-ea"/>
                                        <a:cs typeface="+mn-cs"/>
                                      </a:rPr>
                                      <m:t>R</m:t>
                                    </m:r>
                                  </m:e>
                                  <m:sub>
                                    <m:r>
                                      <m:rPr>
                                        <m:sty m:val="p"/>
                                      </m:rPr>
                                      <a:rPr lang="en-US" sz="1200" b="0" i="0" kern="1200" smtClean="0">
                                        <a:solidFill>
                                          <a:schemeClr val="dk1"/>
                                        </a:solidFill>
                                        <a:effectLst/>
                                        <a:latin typeface="Cambria Math" panose="02040503050406030204" pitchFamily="18" charset="0"/>
                                        <a:ea typeface="+mn-ea"/>
                                        <a:cs typeface="+mn-cs"/>
                                      </a:rPr>
                                      <m:t>waterdrive</m:t>
                                    </m:r>
                                  </m:sub>
                                </m:sSub>
                                <m:r>
                                  <a:rPr lang="en-US" sz="1200" kern="1200">
                                    <a:solidFill>
                                      <a:schemeClr val="dk1"/>
                                    </a:solidFill>
                                    <a:effectLst/>
                                    <a:latin typeface="Cambria Math" panose="02040503050406030204" pitchFamily="18" charset="0"/>
                                    <a:ea typeface="+mn-ea"/>
                                    <a:cs typeface="+mn-cs"/>
                                  </a:rPr>
                                  <m:t>=</m:t>
                                </m:r>
                                <m:r>
                                  <a:rPr lang="en-US" sz="1200" b="0" i="1" kern="1200" smtClean="0">
                                    <a:solidFill>
                                      <a:schemeClr val="dk1"/>
                                    </a:solidFill>
                                    <a:effectLst/>
                                    <a:latin typeface="Cambria Math" panose="02040503050406030204" pitchFamily="18" charset="0"/>
                                    <a:ea typeface="+mn-ea"/>
                                    <a:cs typeface="+mn-cs"/>
                                  </a:rPr>
                                  <m:t>0.8447862</m:t>
                                </m:r>
                                <m:r>
                                  <a:rPr lang="en-US" sz="1200" i="1" kern="1200">
                                    <a:solidFill>
                                      <a:schemeClr val="dk1"/>
                                    </a:solidFill>
                                    <a:effectLst/>
                                    <a:latin typeface="Cambria Math" panose="02040503050406030204" pitchFamily="18" charset="0"/>
                                    <a:ea typeface="+mn-ea"/>
                                    <a:cs typeface="+mn-cs"/>
                                  </a:rPr>
                                  <m:t>∗</m:t>
                                </m:r>
                                <m:r>
                                  <a:rPr lang="en-US" sz="1200" kern="1200">
                                    <a:solidFill>
                                      <a:schemeClr val="dk1"/>
                                    </a:solidFill>
                                    <a:effectLst/>
                                    <a:latin typeface="Cambria Math" panose="02040503050406030204" pitchFamily="18" charset="0"/>
                                    <a:ea typeface="+mn-ea"/>
                                    <a:cs typeface="+mn-cs"/>
                                  </a:rPr>
                                  <m:t> </m:t>
                                </m:r>
                                <m:f>
                                  <m:fPr>
                                    <m:ctrlPr>
                                      <a:rPr lang="en-US" sz="1200" i="1" kern="1200">
                                        <a:solidFill>
                                          <a:schemeClr val="dk1"/>
                                        </a:solidFill>
                                        <a:effectLst/>
                                        <a:latin typeface="Cambria Math" panose="02040503050406030204" pitchFamily="18" charset="0"/>
                                        <a:ea typeface="+mn-ea"/>
                                        <a:cs typeface="+mn-cs"/>
                                      </a:rPr>
                                    </m:ctrlPr>
                                  </m:fPr>
                                  <m:num>
                                    <m:r>
                                      <a:rPr lang="en-US" sz="1200" kern="1200">
                                        <a:solidFill>
                                          <a:schemeClr val="dk1"/>
                                        </a:solidFill>
                                        <a:effectLst/>
                                        <a:latin typeface="Cambria Math" panose="02040503050406030204" pitchFamily="18" charset="0"/>
                                        <a:ea typeface="+mn-ea"/>
                                        <a:cs typeface="+mn-cs"/>
                                      </a:rPr>
                                      <m:t>1</m:t>
                                    </m:r>
                                    <m:r>
                                      <a:rPr lang="en-US" sz="1200" i="1" kern="1200">
                                        <a:solidFill>
                                          <a:schemeClr val="dk1"/>
                                        </a:solidFill>
                                        <a:effectLst/>
                                        <a:latin typeface="Cambria Math" panose="02040503050406030204" pitchFamily="18" charset="0"/>
                                        <a:ea typeface="+mn-ea"/>
                                        <a:cs typeface="+mn-cs"/>
                                      </a:rPr>
                                      <m:t>−</m:t>
                                    </m:r>
                                    <m:sSub>
                                      <m:sSubPr>
                                        <m:ctrlPr>
                                          <a:rPr lang="en-US" sz="1200" i="1" kern="1200">
                                            <a:solidFill>
                                              <a:schemeClr val="dk1"/>
                                            </a:solidFill>
                                            <a:effectLst/>
                                            <a:latin typeface="Cambria Math" panose="02040503050406030204" pitchFamily="18" charset="0"/>
                                            <a:ea typeface="+mn-ea"/>
                                            <a:cs typeface="+mn-cs"/>
                                          </a:rPr>
                                        </m:ctrlPr>
                                      </m:sSubPr>
                                      <m:e>
                                        <m:r>
                                          <a:rPr lang="en-US" sz="1200" i="1" kern="1200">
                                            <a:solidFill>
                                              <a:schemeClr val="dk1"/>
                                            </a:solidFill>
                                            <a:effectLst/>
                                            <a:latin typeface="Cambria Math" panose="02040503050406030204" pitchFamily="18" charset="0"/>
                                            <a:ea typeface="+mn-ea"/>
                                            <a:cs typeface="+mn-cs"/>
                                          </a:rPr>
                                          <m:t>𝑆</m:t>
                                        </m:r>
                                      </m:e>
                                      <m:sub>
                                        <m:r>
                                          <a:rPr lang="en-US" sz="1200" i="1" kern="1200">
                                            <a:solidFill>
                                              <a:schemeClr val="dk1"/>
                                            </a:solidFill>
                                            <a:effectLst/>
                                            <a:latin typeface="Cambria Math" panose="02040503050406030204" pitchFamily="18" charset="0"/>
                                            <a:ea typeface="+mn-ea"/>
                                            <a:cs typeface="+mn-cs"/>
                                          </a:rPr>
                                          <m:t>𝑤𝑖</m:t>
                                        </m:r>
                                      </m:sub>
                                    </m:sSub>
                                    <m:r>
                                      <a:rPr lang="en-US" sz="1200" i="1" kern="1200">
                                        <a:solidFill>
                                          <a:schemeClr val="dk1"/>
                                        </a:solidFill>
                                        <a:effectLst/>
                                        <a:latin typeface="Cambria Math" panose="02040503050406030204" pitchFamily="18" charset="0"/>
                                        <a:ea typeface="+mn-ea"/>
                                        <a:cs typeface="+mn-cs"/>
                                      </a:rPr>
                                      <m:t>−</m:t>
                                    </m:r>
                                    <m:sSub>
                                      <m:sSubPr>
                                        <m:ctrlPr>
                                          <a:rPr lang="en-US" sz="1200" i="1" kern="1200">
                                            <a:solidFill>
                                              <a:schemeClr val="dk1"/>
                                            </a:solidFill>
                                            <a:effectLst/>
                                            <a:latin typeface="Cambria Math" panose="02040503050406030204" pitchFamily="18" charset="0"/>
                                            <a:ea typeface="+mn-ea"/>
                                            <a:cs typeface="+mn-cs"/>
                                          </a:rPr>
                                        </m:ctrlPr>
                                      </m:sSubPr>
                                      <m:e>
                                        <m:r>
                                          <a:rPr lang="en-US" sz="1200" i="1" kern="1200">
                                            <a:solidFill>
                                              <a:schemeClr val="dk1"/>
                                            </a:solidFill>
                                            <a:effectLst/>
                                            <a:latin typeface="Cambria Math" panose="02040503050406030204" pitchFamily="18" charset="0"/>
                                            <a:ea typeface="+mn-ea"/>
                                            <a:cs typeface="+mn-cs"/>
                                          </a:rPr>
                                          <m:t>𝑆</m:t>
                                        </m:r>
                                      </m:e>
                                      <m:sub>
                                        <m:r>
                                          <a:rPr lang="en-US" sz="1200" i="1" kern="1200">
                                            <a:solidFill>
                                              <a:schemeClr val="dk1"/>
                                            </a:solidFill>
                                            <a:effectLst/>
                                            <a:latin typeface="Cambria Math" panose="02040503050406030204" pitchFamily="18" charset="0"/>
                                            <a:ea typeface="+mn-ea"/>
                                            <a:cs typeface="+mn-cs"/>
                                          </a:rPr>
                                          <m:t>𝑜𝑟</m:t>
                                        </m:r>
                                      </m:sub>
                                    </m:sSub>
                                  </m:num>
                                  <m:den>
                                    <m:r>
                                      <a:rPr lang="en-US" sz="1200" kern="1200">
                                        <a:solidFill>
                                          <a:schemeClr val="dk1"/>
                                        </a:solidFill>
                                        <a:effectLst/>
                                        <a:latin typeface="Cambria Math" panose="02040503050406030204" pitchFamily="18" charset="0"/>
                                        <a:ea typeface="+mn-ea"/>
                                        <a:cs typeface="+mn-cs"/>
                                      </a:rPr>
                                      <m:t>1</m:t>
                                    </m:r>
                                    <m:r>
                                      <a:rPr lang="en-US" sz="1200" i="1" kern="1200">
                                        <a:solidFill>
                                          <a:schemeClr val="dk1"/>
                                        </a:solidFill>
                                        <a:effectLst/>
                                        <a:latin typeface="Cambria Math" panose="02040503050406030204" pitchFamily="18" charset="0"/>
                                        <a:ea typeface="+mn-ea"/>
                                        <a:cs typeface="+mn-cs"/>
                                      </a:rPr>
                                      <m:t>−</m:t>
                                    </m:r>
                                    <m:sSub>
                                      <m:sSubPr>
                                        <m:ctrlPr>
                                          <a:rPr lang="en-US" sz="1200" i="1" kern="1200">
                                            <a:solidFill>
                                              <a:schemeClr val="dk1"/>
                                            </a:solidFill>
                                            <a:effectLst/>
                                            <a:latin typeface="Cambria Math" panose="02040503050406030204" pitchFamily="18" charset="0"/>
                                            <a:ea typeface="+mn-ea"/>
                                            <a:cs typeface="+mn-cs"/>
                                          </a:rPr>
                                        </m:ctrlPr>
                                      </m:sSubPr>
                                      <m:e>
                                        <m:r>
                                          <a:rPr lang="en-US" sz="1200" i="1" kern="1200">
                                            <a:solidFill>
                                              <a:schemeClr val="dk1"/>
                                            </a:solidFill>
                                            <a:effectLst/>
                                            <a:latin typeface="Cambria Math" panose="02040503050406030204" pitchFamily="18" charset="0"/>
                                            <a:ea typeface="+mn-ea"/>
                                            <a:cs typeface="+mn-cs"/>
                                          </a:rPr>
                                          <m:t>𝑆</m:t>
                                        </m:r>
                                      </m:e>
                                      <m:sub>
                                        <m:r>
                                          <a:rPr lang="en-US" sz="1200" i="1" kern="1200">
                                            <a:solidFill>
                                              <a:schemeClr val="dk1"/>
                                            </a:solidFill>
                                            <a:effectLst/>
                                            <a:latin typeface="Cambria Math" panose="02040503050406030204" pitchFamily="18" charset="0"/>
                                            <a:ea typeface="+mn-ea"/>
                                            <a:cs typeface="+mn-cs"/>
                                          </a:rPr>
                                          <m:t>𝑤𝑖</m:t>
                                        </m:r>
                                      </m:sub>
                                    </m:sSub>
                                  </m:den>
                                </m:f>
                              </m:oMath>
                            </m:oMathPara>
                          </a14:m>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360697773"/>
                      </a:ext>
                    </a:extLst>
                  </a:tr>
                  <a:tr h="809252">
                    <a:tc>
                      <a:txBody>
                        <a:bodyPr/>
                        <a:lstStyle/>
                        <a:p>
                          <a:pPr marL="0" marR="0">
                            <a:lnSpc>
                              <a:spcPct val="200000"/>
                            </a:lnSpc>
                            <a:spcBef>
                              <a:spcPts val="0"/>
                            </a:spcBef>
                            <a:spcAft>
                              <a:spcPts val="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Gulstad</a:t>
                          </a:r>
                          <a:r>
                            <a:rPr lang="en-US" sz="1200" b="0" dirty="0">
                              <a:ln>
                                <a:solidFill>
                                  <a:schemeClr val="tx1"/>
                                </a:solidFill>
                              </a:ln>
                              <a:solidFill>
                                <a:schemeClr val="tx1"/>
                              </a:solidFill>
                              <a:effectLst/>
                              <a:latin typeface="Times New Roman" panose="02020603050405020304" pitchFamily="18" charset="0"/>
                              <a:cs typeface="Times New Roman" panose="02020603050405020304" pitchFamily="18" charset="0"/>
                            </a:rPr>
                            <a:t> (</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1995</a:t>
                          </a:r>
                          <a:r>
                            <a:rPr lang="en-US" sz="1200" b="0" kern="1200" dirty="0">
                              <a:ln>
                                <a:solidFill>
                                  <a:schemeClr val="tx1"/>
                                </a:solidFill>
                              </a:ln>
                              <a:solidFill>
                                <a:schemeClr val="tx1"/>
                              </a:solidFill>
                              <a:effectLst/>
                              <a:latin typeface="Times New Roman" panose="02020603050405020304" pitchFamily="18" charset="0"/>
                              <a:ea typeface="+mn-ea"/>
                              <a:cs typeface="Times New Roman" panose="02020603050405020304" pitchFamily="18" charset="0"/>
                            </a:rPr>
                            <a:t>)</a:t>
                          </a:r>
                          <a:endParaRPr lang="en-US" sz="1200" b="0" dirty="0">
                            <a:ln>
                              <a:solidFill>
                                <a:schemeClr val="tx1"/>
                              </a:solidFill>
                            </a:ln>
                            <a:solidFill>
                              <a:schemeClr val="tx1"/>
                            </a:solidFill>
                            <a:effectLst/>
                            <a:latin typeface="Times New Roman" panose="02020603050405020304" pitchFamily="18" charset="0"/>
                            <a:cs typeface="Times New Roman" panose="02020603050405020304" pitchFamily="18" charset="0"/>
                          </a:endParaRP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i="1" kern="1200" smtClean="0">
                                    <a:solidFill>
                                      <a:schemeClr val="dk1"/>
                                    </a:solidFill>
                                    <a:effectLst/>
                                    <a:latin typeface="Cambria Math" panose="02040503050406030204" pitchFamily="18" charset="0"/>
                                    <a:ea typeface="+mn-ea"/>
                                    <a:cs typeface="+mn-cs"/>
                                  </a:rPr>
                                  <m:t>𝑅𝐸</m:t>
                                </m:r>
                                <m:sSub>
                                  <m:sSubPr>
                                    <m:ctrlPr>
                                      <a:rPr lang="en-US" sz="1200" i="1" kern="1200">
                                        <a:solidFill>
                                          <a:schemeClr val="dk1"/>
                                        </a:solidFill>
                                        <a:effectLst/>
                                        <a:latin typeface="Cambria Math" panose="02040503050406030204" pitchFamily="18" charset="0"/>
                                        <a:ea typeface="+mn-ea"/>
                                        <a:cs typeface="+mn-cs"/>
                                      </a:rPr>
                                    </m:ctrlPr>
                                  </m:sSubPr>
                                  <m:e>
                                    <m:r>
                                      <a:rPr lang="en-US" sz="1200" i="1" kern="1200">
                                        <a:solidFill>
                                          <a:schemeClr val="dk1"/>
                                        </a:solidFill>
                                        <a:effectLst/>
                                        <a:latin typeface="Cambria Math" panose="02040503050406030204" pitchFamily="18" charset="0"/>
                                        <a:ea typeface="+mn-ea"/>
                                        <a:cs typeface="+mn-cs"/>
                                      </a:rPr>
                                      <m:t>𝐶</m:t>
                                    </m:r>
                                  </m:e>
                                  <m:sub>
                                    <m:r>
                                      <a:rPr lang="en-US" sz="1200" i="1" kern="1200">
                                        <a:solidFill>
                                          <a:schemeClr val="dk1"/>
                                        </a:solidFill>
                                        <a:effectLst/>
                                        <a:latin typeface="Cambria Math" panose="02040503050406030204" pitchFamily="18" charset="0"/>
                                        <a:ea typeface="+mn-ea"/>
                                        <a:cs typeface="+mn-cs"/>
                                      </a:rPr>
                                      <m:t>𝑤𝑎𝑡𝑒𝑟𝑑𝑟𝑖𝑣𝑒</m:t>
                                    </m:r>
                                  </m:sub>
                                </m:sSub>
                                <m:r>
                                  <a:rPr lang="en-US" sz="1200" i="1" kern="1200">
                                    <a:solidFill>
                                      <a:schemeClr val="dk1"/>
                                    </a:solidFill>
                                    <a:effectLst/>
                                    <a:latin typeface="Cambria Math" panose="02040503050406030204" pitchFamily="18" charset="0"/>
                                    <a:ea typeface="+mn-ea"/>
                                    <a:cs typeface="+mn-cs"/>
                                  </a:rPr>
                                  <m:t>= −279+0.44</m:t>
                                </m:r>
                                <m:d>
                                  <m:dPr>
                                    <m:ctrlPr>
                                      <a:rPr lang="en-US" sz="1200" i="1" kern="1200">
                                        <a:solidFill>
                                          <a:schemeClr val="dk1"/>
                                        </a:solidFill>
                                        <a:effectLst/>
                                        <a:latin typeface="Cambria Math" panose="02040503050406030204" pitchFamily="18" charset="0"/>
                                        <a:ea typeface="+mn-ea"/>
                                        <a:cs typeface="+mn-cs"/>
                                      </a:rPr>
                                    </m:ctrlPr>
                                  </m:dPr>
                                  <m:e>
                                    <m:r>
                                      <a:rPr lang="en-US" sz="1200" i="1" kern="1200">
                                        <a:solidFill>
                                          <a:schemeClr val="dk1"/>
                                        </a:solidFill>
                                        <a:effectLst/>
                                        <a:latin typeface="Cambria Math" panose="02040503050406030204" pitchFamily="18" charset="0"/>
                                        <a:ea typeface="+mn-ea"/>
                                        <a:cs typeface="+mn-cs"/>
                                      </a:rPr>
                                      <m:t>𝑂𝑂𝐼𝑃</m:t>
                                    </m:r>
                                  </m:e>
                                </m:d>
                                <m:r>
                                  <a:rPr lang="en-US" sz="1200" i="1" kern="1200">
                                    <a:solidFill>
                                      <a:schemeClr val="dk1"/>
                                    </a:solidFill>
                                    <a:effectLst/>
                                    <a:latin typeface="Cambria Math" panose="02040503050406030204" pitchFamily="18" charset="0"/>
                                    <a:ea typeface="+mn-ea"/>
                                    <a:cs typeface="+mn-cs"/>
                                  </a:rPr>
                                  <m:t>−56.70</m:t>
                                </m:r>
                                <m:func>
                                  <m:funcPr>
                                    <m:ctrlPr>
                                      <a:rPr lang="en-US" sz="1200" i="1" kern="1200">
                                        <a:solidFill>
                                          <a:schemeClr val="dk1"/>
                                        </a:solidFill>
                                        <a:effectLst/>
                                        <a:latin typeface="Cambria Math" panose="02040503050406030204" pitchFamily="18" charset="0"/>
                                        <a:ea typeface="+mn-ea"/>
                                        <a:cs typeface="+mn-cs"/>
                                      </a:rPr>
                                    </m:ctrlPr>
                                  </m:funcPr>
                                  <m:fName>
                                    <m:r>
                                      <m:rPr>
                                        <m:sty m:val="p"/>
                                      </m:rPr>
                                      <a:rPr lang="en-US" sz="1200" kern="1200">
                                        <a:solidFill>
                                          <a:schemeClr val="dk1"/>
                                        </a:solidFill>
                                        <a:effectLst/>
                                        <a:latin typeface="Cambria Math" panose="02040503050406030204" pitchFamily="18" charset="0"/>
                                        <a:ea typeface="+mn-ea"/>
                                        <a:cs typeface="+mn-cs"/>
                                      </a:rPr>
                                      <m:t>ln</m:t>
                                    </m:r>
                                  </m:fName>
                                  <m:e>
                                    <m:d>
                                      <m:dPr>
                                        <m:ctrlPr>
                                          <a:rPr lang="en-US" sz="1200" i="1" kern="1200">
                                            <a:solidFill>
                                              <a:schemeClr val="dk1"/>
                                            </a:solidFill>
                                            <a:effectLst/>
                                            <a:latin typeface="Cambria Math" panose="02040503050406030204" pitchFamily="18" charset="0"/>
                                            <a:ea typeface="+mn-ea"/>
                                            <a:cs typeface="+mn-cs"/>
                                          </a:rPr>
                                        </m:ctrlPr>
                                      </m:dPr>
                                      <m:e>
                                        <m:sSub>
                                          <m:sSubPr>
                                            <m:ctrlPr>
                                              <a:rPr lang="en-US" sz="1200" i="1" kern="1200">
                                                <a:solidFill>
                                                  <a:schemeClr val="dk1"/>
                                                </a:solidFill>
                                                <a:effectLst/>
                                                <a:latin typeface="Cambria Math" panose="02040503050406030204" pitchFamily="18" charset="0"/>
                                                <a:ea typeface="+mn-ea"/>
                                                <a:cs typeface="+mn-cs"/>
                                              </a:rPr>
                                            </m:ctrlPr>
                                          </m:sSubPr>
                                          <m:e>
                                            <m:r>
                                              <a:rPr lang="en-US" sz="1200" i="1" kern="1200">
                                                <a:solidFill>
                                                  <a:schemeClr val="dk1"/>
                                                </a:solidFill>
                                                <a:effectLst/>
                                                <a:latin typeface="Cambria Math" panose="02040503050406030204" pitchFamily="18" charset="0"/>
                                                <a:ea typeface="+mn-ea"/>
                                                <a:cs typeface="+mn-cs"/>
                                              </a:rPr>
                                              <m:t>µ</m:t>
                                            </m:r>
                                          </m:e>
                                          <m:sub>
                                            <m:r>
                                              <a:rPr lang="en-US" sz="1200" i="1" kern="1200">
                                                <a:solidFill>
                                                  <a:schemeClr val="dk1"/>
                                                </a:solidFill>
                                                <a:effectLst/>
                                                <a:latin typeface="Cambria Math" panose="02040503050406030204" pitchFamily="18" charset="0"/>
                                                <a:ea typeface="+mn-ea"/>
                                                <a:cs typeface="+mn-cs"/>
                                              </a:rPr>
                                              <m:t>𝑜𝑎</m:t>
                                            </m:r>
                                          </m:sub>
                                        </m:sSub>
                                      </m:e>
                                    </m:d>
                                  </m:e>
                                </m:func>
                                <m:r>
                                  <a:rPr lang="en-US" sz="1200" i="1" kern="1200">
                                    <a:solidFill>
                                      <a:schemeClr val="dk1"/>
                                    </a:solidFill>
                                    <a:effectLst/>
                                    <a:latin typeface="Cambria Math" panose="02040503050406030204" pitchFamily="18" charset="0"/>
                                    <a:ea typeface="+mn-ea"/>
                                    <a:cs typeface="+mn-cs"/>
                                  </a:rPr>
                                  <m:t>−119.45</m:t>
                                </m:r>
                                <m:func>
                                  <m:funcPr>
                                    <m:ctrlPr>
                                      <a:rPr lang="en-US" sz="1200" i="1" kern="1200">
                                        <a:solidFill>
                                          <a:schemeClr val="dk1"/>
                                        </a:solidFill>
                                        <a:effectLst/>
                                        <a:latin typeface="Cambria Math" panose="02040503050406030204" pitchFamily="18" charset="0"/>
                                        <a:ea typeface="+mn-ea"/>
                                        <a:cs typeface="+mn-cs"/>
                                      </a:rPr>
                                    </m:ctrlPr>
                                  </m:funcPr>
                                  <m:fName>
                                    <m:r>
                                      <m:rPr>
                                        <m:sty m:val="p"/>
                                      </m:rPr>
                                      <a:rPr lang="en-US" sz="1200" kern="1200">
                                        <a:solidFill>
                                          <a:schemeClr val="dk1"/>
                                        </a:solidFill>
                                        <a:effectLst/>
                                        <a:latin typeface="Cambria Math" panose="02040503050406030204" pitchFamily="18" charset="0"/>
                                        <a:ea typeface="+mn-ea"/>
                                        <a:cs typeface="+mn-cs"/>
                                      </a:rPr>
                                      <m:t>ln</m:t>
                                    </m:r>
                                  </m:fName>
                                  <m:e>
                                    <m:d>
                                      <m:dPr>
                                        <m:ctrlPr>
                                          <a:rPr lang="en-US" sz="1200" i="1" kern="1200">
                                            <a:solidFill>
                                              <a:schemeClr val="dk1"/>
                                            </a:solidFill>
                                            <a:effectLst/>
                                            <a:latin typeface="Cambria Math" panose="02040503050406030204" pitchFamily="18" charset="0"/>
                                            <a:ea typeface="+mn-ea"/>
                                            <a:cs typeface="+mn-cs"/>
                                          </a:rPr>
                                        </m:ctrlPr>
                                      </m:dPr>
                                      <m:e>
                                        <m:sSub>
                                          <m:sSubPr>
                                            <m:ctrlPr>
                                              <a:rPr lang="en-US" sz="1200" i="1" kern="1200">
                                                <a:solidFill>
                                                  <a:schemeClr val="dk1"/>
                                                </a:solidFill>
                                                <a:effectLst/>
                                                <a:latin typeface="Cambria Math" panose="02040503050406030204" pitchFamily="18" charset="0"/>
                                                <a:ea typeface="+mn-ea"/>
                                                <a:cs typeface="+mn-cs"/>
                                              </a:rPr>
                                            </m:ctrlPr>
                                          </m:sSubPr>
                                          <m:e>
                                            <m:r>
                                              <a:rPr lang="en-US" sz="1200" i="1" kern="1200">
                                                <a:solidFill>
                                                  <a:schemeClr val="dk1"/>
                                                </a:solidFill>
                                                <a:effectLst/>
                                                <a:latin typeface="Cambria Math" panose="02040503050406030204" pitchFamily="18" charset="0"/>
                                                <a:ea typeface="+mn-ea"/>
                                                <a:cs typeface="+mn-cs"/>
                                              </a:rPr>
                                              <m:t>𝑆</m:t>
                                            </m:r>
                                          </m:e>
                                          <m:sub>
                                            <m:r>
                                              <a:rPr lang="en-US" sz="1200" i="1" kern="1200">
                                                <a:solidFill>
                                                  <a:schemeClr val="dk1"/>
                                                </a:solidFill>
                                                <a:effectLst/>
                                                <a:latin typeface="Cambria Math" panose="02040503050406030204" pitchFamily="18" charset="0"/>
                                                <a:ea typeface="+mn-ea"/>
                                                <a:cs typeface="+mn-cs"/>
                                              </a:rPr>
                                              <m:t>𝑤</m:t>
                                            </m:r>
                                          </m:sub>
                                        </m:sSub>
                                      </m:e>
                                    </m:d>
                                  </m:e>
                                </m:func>
                                <m:r>
                                  <a:rPr lang="en-US" sz="1200" i="1" kern="1200">
                                    <a:solidFill>
                                      <a:schemeClr val="dk1"/>
                                    </a:solidFill>
                                    <a:effectLst/>
                                    <a:latin typeface="Cambria Math" panose="02040503050406030204" pitchFamily="18" charset="0"/>
                                    <a:ea typeface="+mn-ea"/>
                                    <a:cs typeface="+mn-cs"/>
                                  </a:rPr>
                                  <m:t>+0.04</m:t>
                                </m:r>
                                <m:d>
                                  <m:dPr>
                                    <m:ctrlPr>
                                      <a:rPr lang="en-US" sz="1200" i="1" kern="1200">
                                        <a:solidFill>
                                          <a:schemeClr val="dk1"/>
                                        </a:solidFill>
                                        <a:effectLst/>
                                        <a:latin typeface="Cambria Math" panose="02040503050406030204" pitchFamily="18" charset="0"/>
                                        <a:ea typeface="+mn-ea"/>
                                        <a:cs typeface="+mn-cs"/>
                                      </a:rPr>
                                    </m:ctrlPr>
                                  </m:dPr>
                                  <m:e>
                                    <m:sSub>
                                      <m:sSubPr>
                                        <m:ctrlPr>
                                          <a:rPr lang="en-US" sz="1200" i="1" kern="1200">
                                            <a:solidFill>
                                              <a:schemeClr val="dk1"/>
                                            </a:solidFill>
                                            <a:effectLst/>
                                            <a:latin typeface="Cambria Math" panose="02040503050406030204" pitchFamily="18" charset="0"/>
                                            <a:ea typeface="+mn-ea"/>
                                            <a:cs typeface="+mn-cs"/>
                                          </a:rPr>
                                        </m:ctrlPr>
                                      </m:sSubPr>
                                      <m:e>
                                        <m:r>
                                          <a:rPr lang="en-US" sz="1200" i="1" kern="1200">
                                            <a:solidFill>
                                              <a:schemeClr val="dk1"/>
                                            </a:solidFill>
                                            <a:effectLst/>
                                            <a:latin typeface="Cambria Math" panose="02040503050406030204" pitchFamily="18" charset="0"/>
                                            <a:ea typeface="+mn-ea"/>
                                            <a:cs typeface="+mn-cs"/>
                                          </a:rPr>
                                          <m:t>𝑃</m:t>
                                        </m:r>
                                      </m:e>
                                      <m:sub>
                                        <m:r>
                                          <a:rPr lang="en-US" sz="1200" b="0" i="1" kern="1200" smtClean="0">
                                            <a:solidFill>
                                              <a:schemeClr val="dk1"/>
                                            </a:solidFill>
                                            <a:effectLst/>
                                            <a:latin typeface="Cambria Math" panose="02040503050406030204" pitchFamily="18" charset="0"/>
                                            <a:ea typeface="+mn-ea"/>
                                            <a:cs typeface="+mn-cs"/>
                                          </a:rPr>
                                          <m:t>𝑖</m:t>
                                        </m:r>
                                      </m:sub>
                                    </m:sSub>
                                  </m:e>
                                </m:d>
                                <m:r>
                                  <a:rPr lang="en-US" sz="1200" i="1" kern="1200">
                                    <a:solidFill>
                                      <a:schemeClr val="dk1"/>
                                    </a:solidFill>
                                    <a:effectLst/>
                                    <a:latin typeface="Cambria Math" panose="02040503050406030204" pitchFamily="18" charset="0"/>
                                    <a:ea typeface="+mn-ea"/>
                                    <a:cs typeface="+mn-cs"/>
                                  </a:rPr>
                                  <m:t>−4.73</m:t>
                                </m:r>
                                <m:d>
                                  <m:dPr>
                                    <m:ctrlPr>
                                      <a:rPr lang="en-US" sz="1200" i="1" kern="1200">
                                        <a:solidFill>
                                          <a:schemeClr val="dk1"/>
                                        </a:solidFill>
                                        <a:effectLst/>
                                        <a:latin typeface="Cambria Math" panose="02040503050406030204" pitchFamily="18" charset="0"/>
                                        <a:ea typeface="+mn-ea"/>
                                        <a:cs typeface="+mn-cs"/>
                                      </a:rPr>
                                    </m:ctrlPr>
                                  </m:dPr>
                                  <m:e>
                                    <m:sSub>
                                      <m:sSubPr>
                                        <m:ctrlPr>
                                          <a:rPr lang="en-US" sz="1200" i="1" kern="1200">
                                            <a:solidFill>
                                              <a:schemeClr val="dk1"/>
                                            </a:solidFill>
                                            <a:effectLst/>
                                            <a:latin typeface="Cambria Math" panose="02040503050406030204" pitchFamily="18" charset="0"/>
                                            <a:ea typeface="+mn-ea"/>
                                            <a:cs typeface="+mn-cs"/>
                                          </a:rPr>
                                        </m:ctrlPr>
                                      </m:sSubPr>
                                      <m:e>
                                        <m:r>
                                          <a:rPr lang="en-US" sz="1200" i="1" kern="1200">
                                            <a:solidFill>
                                              <a:schemeClr val="dk1"/>
                                            </a:solidFill>
                                            <a:effectLst/>
                                            <a:latin typeface="Cambria Math" panose="02040503050406030204" pitchFamily="18" charset="0"/>
                                            <a:ea typeface="+mn-ea"/>
                                            <a:cs typeface="+mn-cs"/>
                                          </a:rPr>
                                          <m:t>µ</m:t>
                                        </m:r>
                                      </m:e>
                                      <m:sub>
                                        <m:r>
                                          <a:rPr lang="en-US" sz="1200" i="1" kern="1200">
                                            <a:solidFill>
                                              <a:schemeClr val="dk1"/>
                                            </a:solidFill>
                                            <a:effectLst/>
                                            <a:latin typeface="Cambria Math" panose="02040503050406030204" pitchFamily="18" charset="0"/>
                                            <a:ea typeface="+mn-ea"/>
                                            <a:cs typeface="+mn-cs"/>
                                          </a:rPr>
                                          <m:t>𝑜𝑖</m:t>
                                        </m:r>
                                      </m:sub>
                                    </m:sSub>
                                  </m:e>
                                </m:d>
                                <m:r>
                                  <a:rPr lang="en-US" sz="1200" i="1" kern="1200">
                                    <a:solidFill>
                                      <a:schemeClr val="dk1"/>
                                    </a:solidFill>
                                    <a:effectLst/>
                                    <a:latin typeface="Cambria Math" panose="02040503050406030204" pitchFamily="18" charset="0"/>
                                    <a:ea typeface="+mn-ea"/>
                                    <a:cs typeface="+mn-cs"/>
                                  </a:rPr>
                                  <m:t>+4.38</m:t>
                                </m:r>
                                <m:d>
                                  <m:dPr>
                                    <m:ctrlPr>
                                      <a:rPr lang="en-US" sz="1200" i="1" kern="1200">
                                        <a:solidFill>
                                          <a:schemeClr val="dk1"/>
                                        </a:solidFill>
                                        <a:effectLst/>
                                        <a:latin typeface="Cambria Math" panose="02040503050406030204" pitchFamily="18" charset="0"/>
                                        <a:ea typeface="+mn-ea"/>
                                        <a:cs typeface="+mn-cs"/>
                                      </a:rPr>
                                    </m:ctrlPr>
                                  </m:dPr>
                                  <m:e>
                                    <m:sSub>
                                      <m:sSubPr>
                                        <m:ctrlPr>
                                          <a:rPr lang="en-US" sz="1200" i="1" kern="1200">
                                            <a:solidFill>
                                              <a:schemeClr val="dk1"/>
                                            </a:solidFill>
                                            <a:effectLst/>
                                            <a:latin typeface="Cambria Math" panose="02040503050406030204" pitchFamily="18" charset="0"/>
                                            <a:ea typeface="+mn-ea"/>
                                            <a:cs typeface="+mn-cs"/>
                                          </a:rPr>
                                        </m:ctrlPr>
                                      </m:sSubPr>
                                      <m:e>
                                        <m:r>
                                          <a:rPr lang="en-US" sz="1200" i="1" kern="1200">
                                            <a:solidFill>
                                              <a:schemeClr val="dk1"/>
                                            </a:solidFill>
                                            <a:effectLst/>
                                            <a:latin typeface="Cambria Math" panose="02040503050406030204" pitchFamily="18" charset="0"/>
                                            <a:ea typeface="+mn-ea"/>
                                            <a:cs typeface="+mn-cs"/>
                                          </a:rPr>
                                          <m:t>µ</m:t>
                                        </m:r>
                                      </m:e>
                                      <m:sub>
                                        <m:r>
                                          <a:rPr lang="en-US" sz="1200" i="1" kern="1200">
                                            <a:solidFill>
                                              <a:schemeClr val="dk1"/>
                                            </a:solidFill>
                                            <a:effectLst/>
                                            <a:latin typeface="Cambria Math" panose="02040503050406030204" pitchFamily="18" charset="0"/>
                                            <a:ea typeface="+mn-ea"/>
                                            <a:cs typeface="+mn-cs"/>
                                          </a:rPr>
                                          <m:t>𝑜𝑎</m:t>
                                        </m:r>
                                      </m:sub>
                                    </m:sSub>
                                  </m:e>
                                </m:d>
                                <m:r>
                                  <a:rPr lang="en-US" sz="1200" i="1" kern="1200">
                                    <a:solidFill>
                                      <a:schemeClr val="dk1"/>
                                    </a:solidFill>
                                    <a:effectLst/>
                                    <a:latin typeface="Cambria Math" panose="02040503050406030204" pitchFamily="18" charset="0"/>
                                    <a:ea typeface="+mn-ea"/>
                                    <a:cs typeface="+mn-cs"/>
                                  </a:rPr>
                                  <m:t>+0.24</m:t>
                                </m:r>
                                <m:sSub>
                                  <m:sSubPr>
                                    <m:ctrlPr>
                                      <a:rPr lang="en-US" sz="1200" i="1" kern="1200">
                                        <a:solidFill>
                                          <a:schemeClr val="dk1"/>
                                        </a:solidFill>
                                        <a:effectLst/>
                                        <a:latin typeface="Cambria Math" panose="02040503050406030204" pitchFamily="18" charset="0"/>
                                        <a:ea typeface="+mn-ea"/>
                                        <a:cs typeface="+mn-cs"/>
                                      </a:rPr>
                                    </m:ctrlPr>
                                  </m:sSubPr>
                                  <m:e>
                                    <m:d>
                                      <m:dPr>
                                        <m:ctrlPr>
                                          <a:rPr lang="en-US" sz="1200" i="1" kern="1200">
                                            <a:solidFill>
                                              <a:schemeClr val="dk1"/>
                                            </a:solidFill>
                                            <a:effectLst/>
                                            <a:latin typeface="Cambria Math" panose="02040503050406030204" pitchFamily="18" charset="0"/>
                                            <a:ea typeface="+mn-ea"/>
                                            <a:cs typeface="+mn-cs"/>
                                          </a:rPr>
                                        </m:ctrlPr>
                                      </m:dPr>
                                      <m:e>
                                        <m:r>
                                          <a:rPr lang="en-US" sz="1200" i="1" kern="1200">
                                            <a:solidFill>
                                              <a:schemeClr val="dk1"/>
                                            </a:solidFill>
                                            <a:effectLst/>
                                            <a:latin typeface="Cambria Math" panose="02040503050406030204" pitchFamily="18" charset="0"/>
                                            <a:ea typeface="+mn-ea"/>
                                            <a:cs typeface="+mn-cs"/>
                                          </a:rPr>
                                          <m:t>𝑂𝑂𝐼𝑃</m:t>
                                        </m:r>
                                      </m:e>
                                    </m:d>
                                  </m:e>
                                  <m:sub>
                                    <m:r>
                                      <a:rPr lang="en-US" sz="1200" i="1" kern="1200">
                                        <a:solidFill>
                                          <a:schemeClr val="dk1"/>
                                        </a:solidFill>
                                        <a:effectLst/>
                                        <a:latin typeface="Cambria Math" panose="02040503050406030204" pitchFamily="18" charset="0"/>
                                        <a:ea typeface="+mn-ea"/>
                                        <a:cs typeface="+mn-cs"/>
                                      </a:rPr>
                                      <m:t>𝑐𝑎𝑙𝑐</m:t>
                                    </m:r>
                                  </m:sub>
                                </m:sSub>
                                <m:r>
                                  <a:rPr lang="en-US" sz="1200" i="1" kern="1200">
                                    <a:solidFill>
                                      <a:schemeClr val="dk1"/>
                                    </a:solidFill>
                                    <a:effectLst/>
                                    <a:latin typeface="Cambria Math" panose="02040503050406030204" pitchFamily="18" charset="0"/>
                                    <a:ea typeface="+mn-ea"/>
                                    <a:cs typeface="+mn-cs"/>
                                  </a:rPr>
                                  <m:t>−0.88(</m:t>
                                </m:r>
                                <m:r>
                                  <a:rPr lang="en-US" sz="1200" i="1" kern="1200">
                                    <a:solidFill>
                                      <a:schemeClr val="dk1"/>
                                    </a:solidFill>
                                    <a:effectLst/>
                                    <a:latin typeface="Cambria Math" panose="02040503050406030204" pitchFamily="18" charset="0"/>
                                    <a:ea typeface="+mn-ea"/>
                                    <a:cs typeface="+mn-cs"/>
                                  </a:rPr>
                                  <m:t>𝑇</m:t>
                                </m:r>
                                <m:r>
                                  <a:rPr lang="en-US" sz="1200" i="1" kern="1200">
                                    <a:solidFill>
                                      <a:schemeClr val="dk1"/>
                                    </a:solidFill>
                                    <a:effectLst/>
                                    <a:latin typeface="Cambria Math" panose="02040503050406030204" pitchFamily="18" charset="0"/>
                                    <a:ea typeface="+mn-ea"/>
                                    <a:cs typeface="+mn-cs"/>
                                  </a:rPr>
                                  <m:t>)</m:t>
                                </m:r>
                              </m:oMath>
                            </m:oMathPara>
                          </a14:m>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p>
                          <a:pPr marL="457200"/>
                          <a:endParaRPr lang="en-US" sz="1400" b="0" dirty="0">
                            <a:ln>
                              <a:solidFill>
                                <a:schemeClr val="tx1"/>
                              </a:solidFill>
                            </a:ln>
                            <a:solidFill>
                              <a:schemeClr val="tx1"/>
                            </a:solidFill>
                            <a:effectLst/>
                            <a:latin typeface="Times New Roman" panose="02020603050405020304" pitchFamily="18" charset="0"/>
                            <a:cs typeface="Times New Roman" panose="02020603050405020304" pitchFamily="18" charset="0"/>
                          </a:endParaRP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1692333901"/>
                      </a:ext>
                    </a:extLst>
                  </a:tr>
                  <a:tr h="809252">
                    <a:tc>
                      <a:txBody>
                        <a:bodyPr/>
                        <a:lstStyle/>
                        <a:p>
                          <a:pPr marL="0" marR="0" algn="l" defTabSz="457200" rtl="0" eaLnBrk="1" latinLnBrk="0" hangingPunct="1">
                            <a:lnSpc>
                              <a:spcPct val="200000"/>
                            </a:lnSpc>
                            <a:spcBef>
                              <a:spcPts val="0"/>
                            </a:spcBef>
                            <a:spcAft>
                              <a:spcPts val="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Sharma et al (2010)</a:t>
                          </a:r>
                        </a:p>
                        <a:p>
                          <a:pPr marL="0" marR="0" algn="l" defTabSz="457200" rtl="0" eaLnBrk="1" latinLnBrk="0" hangingPunct="1">
                            <a:lnSpc>
                              <a:spcPct val="200000"/>
                            </a:lnSpc>
                            <a:spcBef>
                              <a:spcPts val="0"/>
                            </a:spcBef>
                            <a:spcAft>
                              <a:spcPts val="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(1300 reservoirs)</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a:txBody>
                        <a:bodyPr/>
                        <a:lstStyle/>
                        <a:p>
                          <a:pPr marL="0" marR="0" lvl="0" indent="0" algn="ctr" defTabSz="457200" rtl="0" eaLnBrk="1" fontAlgn="auto" latinLnBrk="0" hangingPunct="1">
                            <a:lnSpc>
                              <a:spcPct val="200000"/>
                            </a:lnSpc>
                            <a:spcBef>
                              <a:spcPts val="0"/>
                            </a:spcBef>
                            <a:spcAft>
                              <a:spcPts val="0"/>
                            </a:spcAft>
                            <a:buClrTx/>
                            <a:buSzTx/>
                            <a:buFontTx/>
                            <a:buNone/>
                            <a:tabLst/>
                            <a:defRPr/>
                          </a:pPr>
                          <a:r>
                            <a:rPr lang="en-US" sz="1200" i="1" kern="1200" dirty="0">
                              <a:solidFill>
                                <a:schemeClr val="dk1"/>
                              </a:solidFill>
                              <a:effectLst/>
                              <a:latin typeface="Cambria Math" panose="02040503050406030204" pitchFamily="18" charset="0"/>
                              <a:ea typeface="+mn-ea"/>
                              <a:cs typeface="+mn-cs"/>
                            </a:rPr>
                            <a:t>Multiple linear regression, PCA, Cluster </a:t>
                          </a:r>
                          <a:r>
                            <a:rPr lang="en-US" sz="1200" i="1" kern="1200" dirty="0" err="1">
                              <a:solidFill>
                                <a:schemeClr val="dk1"/>
                              </a:solidFill>
                              <a:effectLst/>
                              <a:latin typeface="Cambria Math" panose="02040503050406030204" pitchFamily="18" charset="0"/>
                              <a:ea typeface="+mn-ea"/>
                              <a:cs typeface="+mn-cs"/>
                            </a:rPr>
                            <a:t>Analytsis</a:t>
                          </a:r>
                          <a:r>
                            <a:rPr lang="en-US" sz="1200" i="1" kern="1200" dirty="0">
                              <a:solidFill>
                                <a:schemeClr val="dk1"/>
                              </a:solidFill>
                              <a:effectLst/>
                              <a:latin typeface="Cambria Math" panose="02040503050406030204" pitchFamily="18" charset="0"/>
                              <a:ea typeface="+mn-ea"/>
                              <a:cs typeface="+mn-cs"/>
                            </a:rPr>
                            <a:t>.  TORIS dataset</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2406757558"/>
                      </a:ext>
                    </a:extLst>
                  </a:tr>
                  <a:tr h="812971">
                    <a:tc>
                      <a:txBody>
                        <a:bodyPr/>
                        <a:lstStyle/>
                        <a:p>
                          <a:pPr marL="0" marR="0" algn="l" defTabSz="457200" rtl="0" eaLnBrk="1" latinLnBrk="0" hangingPunct="1">
                            <a:lnSpc>
                              <a:spcPct val="200000"/>
                            </a:lnSpc>
                            <a:spcBef>
                              <a:spcPts val="0"/>
                            </a:spcBef>
                            <a:spcAft>
                              <a:spcPts val="0"/>
                            </a:spcAft>
                          </a:pPr>
                          <a:r>
                            <a:rPr lang="en-US" sz="1200" b="1" kern="1200" dirty="0" err="1">
                              <a:solidFill>
                                <a:schemeClr val="tx1"/>
                              </a:solidFill>
                              <a:effectLst/>
                              <a:latin typeface="Times New Roman" panose="02020603050405020304" pitchFamily="18" charset="0"/>
                              <a:ea typeface="+mn-ea"/>
                              <a:cs typeface="Times New Roman" panose="02020603050405020304" pitchFamily="18" charset="0"/>
                            </a:rPr>
                            <a:t>Darhim</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 et al (2016)</a:t>
                          </a:r>
                        </a:p>
                        <a:p>
                          <a:pPr marL="0" marR="0" algn="l" defTabSz="457200" rtl="0" eaLnBrk="1" latinLnBrk="0" hangingPunct="1">
                            <a:lnSpc>
                              <a:spcPct val="200000"/>
                            </a:lnSpc>
                            <a:spcBef>
                              <a:spcPts val="0"/>
                            </a:spcBef>
                            <a:spcAft>
                              <a:spcPts val="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(150 reservoirs)</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a:txBody>
                        <a:bodyPr/>
                        <a:lstStyle/>
                        <a:p>
                          <a:pPr marL="0" marR="0" lvl="0" indent="0" algn="ctr" defTabSz="457200" rtl="0" eaLnBrk="1" fontAlgn="auto" latinLnBrk="0" hangingPunct="1">
                            <a:lnSpc>
                              <a:spcPct val="200000"/>
                            </a:lnSpc>
                            <a:spcBef>
                              <a:spcPts val="0"/>
                            </a:spcBef>
                            <a:spcAft>
                              <a:spcPts val="0"/>
                            </a:spcAft>
                            <a:buClrTx/>
                            <a:buSzTx/>
                            <a:buFontTx/>
                            <a:buNone/>
                            <a:tabLst/>
                            <a:defRPr/>
                          </a:pPr>
                          <a:r>
                            <a:rPr lang="en-US" sz="1200" i="1" kern="1200" dirty="0">
                              <a:solidFill>
                                <a:schemeClr val="dk1"/>
                              </a:solidFill>
                              <a:effectLst/>
                              <a:latin typeface="Cambria Math" panose="02040503050406030204" pitchFamily="18" charset="0"/>
                              <a:ea typeface="+mn-ea"/>
                              <a:cs typeface="+mn-cs"/>
                            </a:rPr>
                            <a:t>Assigned points for technology used 4D-Seismic, 3D-Seismic, VSP, Tertiary recovery technique, Secondary recovery technique, Artificial lift etc. ANN used.</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442527027"/>
                      </a:ext>
                    </a:extLst>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1767306924"/>
                  </p:ext>
                </p:extLst>
              </p:nvPr>
            </p:nvGraphicFramePr>
            <p:xfrm>
              <a:off x="786582" y="1070060"/>
              <a:ext cx="8937522" cy="6031386"/>
            </p:xfrm>
            <a:graphic>
              <a:graphicData uri="http://schemas.openxmlformats.org/drawingml/2006/table">
                <a:tbl>
                  <a:tblPr firstRow="1" firstCol="1" bandRow="1">
                    <a:tableStyleId>{21E4AEA4-8DFA-4A89-87EB-49C32662AFE0}</a:tableStyleId>
                  </a:tblPr>
                  <a:tblGrid>
                    <a:gridCol w="2349909">
                      <a:extLst>
                        <a:ext uri="{9D8B030D-6E8A-4147-A177-3AD203B41FA5}">
                          <a16:colId xmlns:a16="http://schemas.microsoft.com/office/drawing/2014/main" val="3134694896"/>
                        </a:ext>
                      </a:extLst>
                    </a:gridCol>
                    <a:gridCol w="6587613">
                      <a:extLst>
                        <a:ext uri="{9D8B030D-6E8A-4147-A177-3AD203B41FA5}">
                          <a16:colId xmlns:a16="http://schemas.microsoft.com/office/drawing/2014/main" val="3932162595"/>
                        </a:ext>
                      </a:extLst>
                    </a:gridCol>
                  </a:tblGrid>
                  <a:tr h="565186">
                    <a:tc>
                      <a:txBody>
                        <a:bodyPr/>
                        <a:lstStyle/>
                        <a:p>
                          <a:pPr marL="0" marR="0">
                            <a:lnSpc>
                              <a:spcPct val="200000"/>
                            </a:lnSpc>
                            <a:spcBef>
                              <a:spcPts val="0"/>
                            </a:spcBef>
                            <a:spcAft>
                              <a:spcPts val="0"/>
                            </a:spcAft>
                          </a:pPr>
                          <a:r>
                            <a:rPr lang="en-US" sz="1600" dirty="0">
                              <a:ln>
                                <a:solidFill>
                                  <a:schemeClr val="tx1"/>
                                </a:solidFill>
                              </a:ln>
                              <a:solidFill>
                                <a:schemeClr val="tx1"/>
                              </a:solidFill>
                              <a:effectLst/>
                              <a:latin typeface="Times New Roman" panose="02020603050405020304" pitchFamily="18" charset="0"/>
                              <a:cs typeface="Times New Roman" panose="02020603050405020304" pitchFamily="18" charset="0"/>
                            </a:rPr>
                            <a:t>Model</a:t>
                          </a:r>
                          <a:endParaRPr lang="en-US" sz="1800" dirty="0">
                            <a:ln>
                              <a:solidFill>
                                <a:schemeClr val="tx1"/>
                              </a:solid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600" dirty="0">
                              <a:ln>
                                <a:solidFill>
                                  <a:schemeClr val="tx1"/>
                                </a:solid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Equation</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1631244444"/>
                      </a:ext>
                    </a:extLst>
                  </a:tr>
                  <a:tr h="731520">
                    <a:tc>
                      <a:txBody>
                        <a:bodyPr/>
                        <a:lstStyle/>
                        <a:p>
                          <a:pPr marL="0" marR="0">
                            <a:lnSpc>
                              <a:spcPct val="200000"/>
                            </a:lnSpc>
                            <a:spcBef>
                              <a:spcPts val="0"/>
                            </a:spcBef>
                            <a:spcAft>
                              <a:spcPts val="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Guthrie and Greenberger (1955)</a:t>
                          </a:r>
                        </a:p>
                        <a:p>
                          <a:pPr marL="0" marR="0" algn="l" defTabSz="457200" rtl="0" eaLnBrk="1" latinLnBrk="0" hangingPunct="1">
                            <a:lnSpc>
                              <a:spcPct val="200000"/>
                            </a:lnSpc>
                            <a:spcBef>
                              <a:spcPts val="0"/>
                            </a:spcBef>
                            <a:spcAft>
                              <a:spcPts val="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(73 Sand stone reservoirs)</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a:txBody>
                        <a:bodyPr/>
                        <a:lstStyle/>
                        <a:p>
                          <a:endParaRPr lang="en-US"/>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blipFill>
                          <a:blip r:embed="rId3"/>
                          <a:stretch>
                            <a:fillRect l="-35893" t="-78333" r="-185" b="-650000"/>
                          </a:stretch>
                        </a:blipFill>
                      </a:tcPr>
                    </a:tc>
                    <a:extLst>
                      <a:ext uri="{0D108BD9-81ED-4DB2-BD59-A6C34878D82A}">
                        <a16:rowId xmlns:a16="http://schemas.microsoft.com/office/drawing/2014/main" val="2453094166"/>
                      </a:ext>
                    </a:extLst>
                  </a:tr>
                  <a:tr h="1543304">
                    <a:tc>
                      <a:txBody>
                        <a:bodyPr/>
                        <a:lstStyle/>
                        <a:p>
                          <a:pPr marL="0" marR="0">
                            <a:lnSpc>
                              <a:spcPct val="200000"/>
                            </a:lnSpc>
                            <a:spcBef>
                              <a:spcPts val="0"/>
                            </a:spcBef>
                            <a:spcAft>
                              <a:spcPts val="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Arps et al (1972)</a:t>
                          </a:r>
                        </a:p>
                        <a:p>
                          <a:pPr marL="0" marR="0" algn="l" defTabSz="457200" rtl="0" eaLnBrk="1" latinLnBrk="0" hangingPunct="1">
                            <a:lnSpc>
                              <a:spcPct val="200000"/>
                            </a:lnSpc>
                            <a:spcBef>
                              <a:spcPts val="0"/>
                            </a:spcBef>
                            <a:spcAft>
                              <a:spcPts val="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(312 Sand stone reservoirs)</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a:txBody>
                        <a:bodyPr/>
                        <a:lstStyle/>
                        <a:p>
                          <a:endParaRPr lang="en-US"/>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blipFill>
                          <a:blip r:embed="rId3"/>
                          <a:stretch>
                            <a:fillRect l="-35893" t="-84585" r="-185" b="-208300"/>
                          </a:stretch>
                        </a:blipFill>
                      </a:tcPr>
                    </a:tc>
                    <a:extLst>
                      <a:ext uri="{0D108BD9-81ED-4DB2-BD59-A6C34878D82A}">
                        <a16:rowId xmlns:a16="http://schemas.microsoft.com/office/drawing/2014/main" val="2478215752"/>
                      </a:ext>
                    </a:extLst>
                  </a:tr>
                  <a:tr h="759901">
                    <a:tc>
                      <a:txBody>
                        <a:bodyPr/>
                        <a:lstStyle/>
                        <a:p>
                          <a:pPr marL="0" marR="0" algn="l" defTabSz="457200" rtl="0" eaLnBrk="1" latinLnBrk="0" hangingPunct="1">
                            <a:lnSpc>
                              <a:spcPct val="200000"/>
                            </a:lnSpc>
                            <a:spcBef>
                              <a:spcPts val="0"/>
                            </a:spcBef>
                            <a:spcAft>
                              <a:spcPts val="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Isehunwa &amp; Nwankwo (1994)</a:t>
                          </a:r>
                        </a:p>
                        <a:p>
                          <a:pPr marL="0" marR="0" algn="l" defTabSz="457200" rtl="0" eaLnBrk="1" latinLnBrk="0" hangingPunct="1">
                            <a:lnSpc>
                              <a:spcPct val="200000"/>
                            </a:lnSpc>
                            <a:spcBef>
                              <a:spcPts val="0"/>
                            </a:spcBef>
                            <a:spcAft>
                              <a:spcPts val="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(12 reservoirs)</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a:txBody>
                        <a:bodyPr/>
                        <a:lstStyle/>
                        <a:p>
                          <a:endParaRPr lang="en-US"/>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blipFill>
                          <a:blip r:embed="rId3"/>
                          <a:stretch>
                            <a:fillRect l="-35893" t="-373600" r="-185" b="-321600"/>
                          </a:stretch>
                        </a:blipFill>
                      </a:tcPr>
                    </a:tc>
                    <a:extLst>
                      <a:ext uri="{0D108BD9-81ED-4DB2-BD59-A6C34878D82A}">
                        <a16:rowId xmlns:a16="http://schemas.microsoft.com/office/drawing/2014/main" val="360697773"/>
                      </a:ext>
                    </a:extLst>
                  </a:tr>
                  <a:tr h="809252">
                    <a:tc>
                      <a:txBody>
                        <a:bodyPr/>
                        <a:lstStyle/>
                        <a:p>
                          <a:pPr marL="0" marR="0">
                            <a:lnSpc>
                              <a:spcPct val="200000"/>
                            </a:lnSpc>
                            <a:spcBef>
                              <a:spcPts val="0"/>
                            </a:spcBef>
                            <a:spcAft>
                              <a:spcPts val="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Gulstad</a:t>
                          </a:r>
                          <a:r>
                            <a:rPr lang="en-US" sz="1200" b="0" dirty="0">
                              <a:ln>
                                <a:solidFill>
                                  <a:schemeClr val="tx1"/>
                                </a:solidFill>
                              </a:ln>
                              <a:solidFill>
                                <a:schemeClr val="tx1"/>
                              </a:solidFill>
                              <a:effectLst/>
                              <a:latin typeface="Times New Roman" panose="02020603050405020304" pitchFamily="18" charset="0"/>
                              <a:cs typeface="Times New Roman" panose="02020603050405020304" pitchFamily="18" charset="0"/>
                            </a:rPr>
                            <a:t> (</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1995</a:t>
                          </a:r>
                          <a:r>
                            <a:rPr lang="en-US" sz="1200" b="0" kern="1200" dirty="0">
                              <a:ln>
                                <a:solidFill>
                                  <a:schemeClr val="tx1"/>
                                </a:solidFill>
                              </a:ln>
                              <a:solidFill>
                                <a:schemeClr val="tx1"/>
                              </a:solidFill>
                              <a:effectLst/>
                              <a:latin typeface="Times New Roman" panose="02020603050405020304" pitchFamily="18" charset="0"/>
                              <a:ea typeface="+mn-ea"/>
                              <a:cs typeface="Times New Roman" panose="02020603050405020304" pitchFamily="18" charset="0"/>
                            </a:rPr>
                            <a:t>)</a:t>
                          </a:r>
                          <a:endParaRPr lang="en-US" sz="1200" b="0" dirty="0">
                            <a:ln>
                              <a:solidFill>
                                <a:schemeClr val="tx1"/>
                              </a:solidFill>
                            </a:ln>
                            <a:solidFill>
                              <a:schemeClr val="tx1"/>
                            </a:solidFill>
                            <a:effectLst/>
                            <a:latin typeface="Times New Roman" panose="02020603050405020304" pitchFamily="18" charset="0"/>
                            <a:cs typeface="Times New Roman" panose="02020603050405020304" pitchFamily="18" charset="0"/>
                          </a:endParaRP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a:txBody>
                        <a:bodyPr/>
                        <a:lstStyle/>
                        <a:p>
                          <a:endParaRPr lang="en-US"/>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blipFill>
                          <a:blip r:embed="rId3"/>
                          <a:stretch>
                            <a:fillRect l="-35893" t="-445113" r="-185" b="-202256"/>
                          </a:stretch>
                        </a:blipFill>
                      </a:tcPr>
                    </a:tc>
                    <a:extLst>
                      <a:ext uri="{0D108BD9-81ED-4DB2-BD59-A6C34878D82A}">
                        <a16:rowId xmlns:a16="http://schemas.microsoft.com/office/drawing/2014/main" val="1692333901"/>
                      </a:ext>
                    </a:extLst>
                  </a:tr>
                  <a:tr h="809252">
                    <a:tc>
                      <a:txBody>
                        <a:bodyPr/>
                        <a:lstStyle/>
                        <a:p>
                          <a:pPr marL="0" marR="0" algn="l" defTabSz="457200" rtl="0" eaLnBrk="1" latinLnBrk="0" hangingPunct="1">
                            <a:lnSpc>
                              <a:spcPct val="200000"/>
                            </a:lnSpc>
                            <a:spcBef>
                              <a:spcPts val="0"/>
                            </a:spcBef>
                            <a:spcAft>
                              <a:spcPts val="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Sharma et al (2010)</a:t>
                          </a:r>
                        </a:p>
                        <a:p>
                          <a:pPr marL="0" marR="0" algn="l" defTabSz="457200" rtl="0" eaLnBrk="1" latinLnBrk="0" hangingPunct="1">
                            <a:lnSpc>
                              <a:spcPct val="200000"/>
                            </a:lnSpc>
                            <a:spcBef>
                              <a:spcPts val="0"/>
                            </a:spcBef>
                            <a:spcAft>
                              <a:spcPts val="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(1300 reservoirs)</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a:txBody>
                        <a:bodyPr/>
                        <a:lstStyle/>
                        <a:p>
                          <a:pPr marL="0" marR="0" lvl="0" indent="0" algn="ctr" defTabSz="457200" rtl="0" eaLnBrk="1" fontAlgn="auto" latinLnBrk="0" hangingPunct="1">
                            <a:lnSpc>
                              <a:spcPct val="200000"/>
                            </a:lnSpc>
                            <a:spcBef>
                              <a:spcPts val="0"/>
                            </a:spcBef>
                            <a:spcAft>
                              <a:spcPts val="0"/>
                            </a:spcAft>
                            <a:buClrTx/>
                            <a:buSzTx/>
                            <a:buFontTx/>
                            <a:buNone/>
                            <a:tabLst/>
                            <a:defRPr/>
                          </a:pPr>
                          <a:r>
                            <a:rPr lang="en-US" sz="1200" i="1" kern="1200" dirty="0">
                              <a:solidFill>
                                <a:schemeClr val="dk1"/>
                              </a:solidFill>
                              <a:effectLst/>
                              <a:latin typeface="Cambria Math" panose="02040503050406030204" pitchFamily="18" charset="0"/>
                              <a:ea typeface="+mn-ea"/>
                              <a:cs typeface="+mn-cs"/>
                            </a:rPr>
                            <a:t>Multiple linear regression, PCA, Cluster </a:t>
                          </a:r>
                          <a:r>
                            <a:rPr lang="en-US" sz="1200" i="1" kern="1200" dirty="0" err="1">
                              <a:solidFill>
                                <a:schemeClr val="dk1"/>
                              </a:solidFill>
                              <a:effectLst/>
                              <a:latin typeface="Cambria Math" panose="02040503050406030204" pitchFamily="18" charset="0"/>
                              <a:ea typeface="+mn-ea"/>
                              <a:cs typeface="+mn-cs"/>
                            </a:rPr>
                            <a:t>Analytsis</a:t>
                          </a:r>
                          <a:r>
                            <a:rPr lang="en-US" sz="1200" i="1" kern="1200" dirty="0">
                              <a:solidFill>
                                <a:schemeClr val="dk1"/>
                              </a:solidFill>
                              <a:effectLst/>
                              <a:latin typeface="Cambria Math" panose="02040503050406030204" pitchFamily="18" charset="0"/>
                              <a:ea typeface="+mn-ea"/>
                              <a:cs typeface="+mn-cs"/>
                            </a:rPr>
                            <a:t>.  TORIS dataset</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2406757558"/>
                      </a:ext>
                    </a:extLst>
                  </a:tr>
                  <a:tr h="812971">
                    <a:tc>
                      <a:txBody>
                        <a:bodyPr/>
                        <a:lstStyle/>
                        <a:p>
                          <a:pPr marL="0" marR="0" algn="l" defTabSz="457200" rtl="0" eaLnBrk="1" latinLnBrk="0" hangingPunct="1">
                            <a:lnSpc>
                              <a:spcPct val="200000"/>
                            </a:lnSpc>
                            <a:spcBef>
                              <a:spcPts val="0"/>
                            </a:spcBef>
                            <a:spcAft>
                              <a:spcPts val="0"/>
                            </a:spcAft>
                          </a:pPr>
                          <a:r>
                            <a:rPr lang="en-US" sz="1200" b="1" kern="1200" dirty="0" err="1">
                              <a:solidFill>
                                <a:schemeClr val="tx1"/>
                              </a:solidFill>
                              <a:effectLst/>
                              <a:latin typeface="Times New Roman" panose="02020603050405020304" pitchFamily="18" charset="0"/>
                              <a:ea typeface="+mn-ea"/>
                              <a:cs typeface="Times New Roman" panose="02020603050405020304" pitchFamily="18" charset="0"/>
                            </a:rPr>
                            <a:t>Darhim</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 et al (2016)</a:t>
                          </a:r>
                        </a:p>
                        <a:p>
                          <a:pPr marL="0" marR="0" algn="l" defTabSz="457200" rtl="0" eaLnBrk="1" latinLnBrk="0" hangingPunct="1">
                            <a:lnSpc>
                              <a:spcPct val="200000"/>
                            </a:lnSpc>
                            <a:spcBef>
                              <a:spcPts val="0"/>
                            </a:spcBef>
                            <a:spcAft>
                              <a:spcPts val="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(150 reservoirs)</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a:txBody>
                        <a:bodyPr/>
                        <a:lstStyle/>
                        <a:p>
                          <a:pPr marL="0" marR="0" lvl="0" indent="0" algn="ctr" defTabSz="457200" rtl="0" eaLnBrk="1" fontAlgn="auto" latinLnBrk="0" hangingPunct="1">
                            <a:lnSpc>
                              <a:spcPct val="200000"/>
                            </a:lnSpc>
                            <a:spcBef>
                              <a:spcPts val="0"/>
                            </a:spcBef>
                            <a:spcAft>
                              <a:spcPts val="0"/>
                            </a:spcAft>
                            <a:buClrTx/>
                            <a:buSzTx/>
                            <a:buFontTx/>
                            <a:buNone/>
                            <a:tabLst/>
                            <a:defRPr/>
                          </a:pPr>
                          <a:r>
                            <a:rPr lang="en-US" sz="1200" i="1" kern="1200" dirty="0">
                              <a:solidFill>
                                <a:schemeClr val="dk1"/>
                              </a:solidFill>
                              <a:effectLst/>
                              <a:latin typeface="Cambria Math" panose="02040503050406030204" pitchFamily="18" charset="0"/>
                              <a:ea typeface="+mn-ea"/>
                              <a:cs typeface="+mn-cs"/>
                            </a:rPr>
                            <a:t>Assigned points for technology used 4D-Seismic, 3D-Seismic, VSP, Tertiary recovery technique, Secondary recovery technique, Artificial lift etc. ANN used.</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442527027"/>
                      </a:ext>
                    </a:extLst>
                  </a:tr>
                </a:tbl>
              </a:graphicData>
            </a:graphic>
          </p:graphicFrame>
        </mc:Fallback>
      </mc:AlternateContent>
    </p:spTree>
    <p:extLst>
      <p:ext uri="{BB962C8B-B14F-4D97-AF65-F5344CB8AC3E}">
        <p14:creationId xmlns:p14="http://schemas.microsoft.com/office/powerpoint/2010/main" val="3936630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92887"/>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a:solidFill>
                  <a:schemeClr val="bg1"/>
                </a:solidFill>
                <a:latin typeface="Futura T Light"/>
              </a:rPr>
              <a:t>Modelling- k Nearest </a:t>
            </a:r>
            <a:r>
              <a:rPr lang="en-US" sz="3200" err="1">
                <a:solidFill>
                  <a:schemeClr val="bg1"/>
                </a:solidFill>
                <a:latin typeface="Futura T Light"/>
              </a:rPr>
              <a:t>Neighbours</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41</a:t>
            </a:fld>
            <a:endParaRPr lang="en-US" sz="1600" dirty="0"/>
          </a:p>
        </p:txBody>
      </p:sp>
      <p:sp>
        <p:nvSpPr>
          <p:cNvPr id="2" name="TextBox 1"/>
          <p:cNvSpPr txBox="1"/>
          <p:nvPr/>
        </p:nvSpPr>
        <p:spPr>
          <a:xfrm>
            <a:off x="399702" y="1535785"/>
            <a:ext cx="4748031" cy="401007"/>
          </a:xfrm>
          <a:prstGeom prst="rect">
            <a:avLst/>
          </a:prstGeom>
          <a:noFill/>
        </p:spPr>
        <p:txBody>
          <a:bodyPr wrap="square" rtlCol="0" anchor="t">
            <a:spAutoFit/>
          </a:bodyPr>
          <a:lstStyle/>
          <a:p>
            <a:r>
              <a:rPr lang="en-US" dirty="0">
                <a:latin typeface="Times New Roman" panose="02020603050405020304" pitchFamily="18" charset="0"/>
                <a:cs typeface="Times New Roman" panose="02020603050405020304" pitchFamily="18" charset="0"/>
              </a:rPr>
              <a:t>	</a:t>
            </a:r>
            <a:endParaRPr lang="en-US" dirty="0"/>
          </a:p>
        </p:txBody>
      </p:sp>
      <p:graphicFrame>
        <p:nvGraphicFramePr>
          <p:cNvPr id="8" name="Chart 7"/>
          <p:cNvGraphicFramePr>
            <a:graphicFrameLocks/>
          </p:cNvGraphicFramePr>
          <p:nvPr>
            <p:extLst/>
          </p:nvPr>
        </p:nvGraphicFramePr>
        <p:xfrm>
          <a:off x="806246" y="1068083"/>
          <a:ext cx="8632721" cy="3774697"/>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p:cNvSpPr txBox="1"/>
          <p:nvPr/>
        </p:nvSpPr>
        <p:spPr>
          <a:xfrm>
            <a:off x="806246" y="4523954"/>
            <a:ext cx="8632722" cy="1944378"/>
          </a:xfrm>
          <a:prstGeom prst="rect">
            <a:avLst/>
          </a:prstGeom>
          <a:noFill/>
        </p:spPr>
        <p:txBody>
          <a:bodyPr wrap="square" rtlCol="0">
            <a:spAutoFit/>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Optimum number of neighbors - 10</a:t>
            </a:r>
          </a:p>
          <a:p>
            <a:pPr marL="342900" indent="-342900">
              <a:buFont typeface="Arial" panose="020B0604020202020204" pitchFamily="34" charset="0"/>
              <a:buChar char="•"/>
            </a:pPr>
            <a:r>
              <a:rPr lang="en-US" dirty="0"/>
              <a:t>No negative ORF predicted</a:t>
            </a:r>
          </a:p>
          <a:p>
            <a:pPr marL="342900" indent="-342900">
              <a:buFont typeface="Arial" panose="020B0604020202020204" pitchFamily="34" charset="0"/>
              <a:buChar char="•"/>
            </a:pPr>
            <a:r>
              <a:rPr lang="en-US" dirty="0"/>
              <a:t>Missed trend due to the presence of complex relationships between predictors.</a:t>
            </a:r>
          </a:p>
          <a:p>
            <a:pPr marL="342900" indent="-342900">
              <a:buFont typeface="Arial" panose="020B0604020202020204" pitchFamily="34" charset="0"/>
              <a:buChar char="•"/>
            </a:pPr>
            <a:endParaRPr lang="en-US" dirty="0"/>
          </a:p>
        </p:txBody>
      </p:sp>
      <p:graphicFrame>
        <p:nvGraphicFramePr>
          <p:cNvPr id="11" name="Table 10"/>
          <p:cNvGraphicFramePr>
            <a:graphicFrameLocks noGrp="1"/>
          </p:cNvGraphicFramePr>
          <p:nvPr>
            <p:extLst/>
          </p:nvPr>
        </p:nvGraphicFramePr>
        <p:xfrm>
          <a:off x="4336850" y="5949295"/>
          <a:ext cx="1621766" cy="731520"/>
        </p:xfrm>
        <a:graphic>
          <a:graphicData uri="http://schemas.openxmlformats.org/drawingml/2006/table">
            <a:tbl>
              <a:tblPr firstRow="1" bandRow="1">
                <a:tableStyleId>{21E4AEA4-8DFA-4A89-87EB-49C32662AFE0}</a:tableStyleId>
              </a:tblPr>
              <a:tblGrid>
                <a:gridCol w="810883">
                  <a:extLst>
                    <a:ext uri="{9D8B030D-6E8A-4147-A177-3AD203B41FA5}">
                      <a16:colId xmlns:a16="http://schemas.microsoft.com/office/drawing/2014/main" val="721021819"/>
                    </a:ext>
                  </a:extLst>
                </a:gridCol>
                <a:gridCol w="810883">
                  <a:extLst>
                    <a:ext uri="{9D8B030D-6E8A-4147-A177-3AD203B41FA5}">
                      <a16:colId xmlns:a16="http://schemas.microsoft.com/office/drawing/2014/main" val="2446159836"/>
                    </a:ext>
                  </a:extLst>
                </a:gridCol>
              </a:tblGrid>
              <a:tr h="300790">
                <a:tc>
                  <a:txBody>
                    <a:bodyPr/>
                    <a:lstStyle/>
                    <a:p>
                      <a:r>
                        <a:rPr lang="en-US" dirty="0"/>
                        <a:t>RMSE</a:t>
                      </a:r>
                    </a:p>
                  </a:txBody>
                  <a:tcPr>
                    <a:solidFill>
                      <a:srgbClr val="B20538"/>
                    </a:solidFill>
                  </a:tcPr>
                </a:tc>
                <a:tc>
                  <a:txBody>
                    <a:bodyPr/>
                    <a:lstStyle/>
                    <a:p>
                      <a:r>
                        <a:rPr lang="en-US" dirty="0"/>
                        <a:t>12.8%</a:t>
                      </a:r>
                    </a:p>
                  </a:txBody>
                  <a:tcPr>
                    <a:solidFill>
                      <a:srgbClr val="B20538"/>
                    </a:solidFill>
                  </a:tcPr>
                </a:tc>
                <a:extLst>
                  <a:ext uri="{0D108BD9-81ED-4DB2-BD59-A6C34878D82A}">
                    <a16:rowId xmlns:a16="http://schemas.microsoft.com/office/drawing/2014/main" val="1761580270"/>
                  </a:ext>
                </a:extLst>
              </a:tr>
              <a:tr h="220836">
                <a:tc>
                  <a:txBody>
                    <a:bodyPr/>
                    <a:lstStyle/>
                    <a:p>
                      <a:r>
                        <a:rPr lang="en-US" sz="1800" b="1" kern="1200">
                          <a:solidFill>
                            <a:schemeClr val="bg1"/>
                          </a:solidFill>
                        </a:rPr>
                        <a:t>MAE</a:t>
                      </a:r>
                      <a:endParaRPr lang="en-US" sz="1800" b="1" kern="1200">
                        <a:solidFill>
                          <a:schemeClr val="bg1"/>
                        </a:solidFill>
                        <a:latin typeface="+mn-lt"/>
                        <a:ea typeface="+mn-ea"/>
                        <a:cs typeface="+mn-cs"/>
                      </a:endParaRPr>
                    </a:p>
                  </a:txBody>
                  <a:tcPr>
                    <a:solidFill>
                      <a:srgbClr val="B20538"/>
                    </a:solidFill>
                  </a:tcPr>
                </a:tc>
                <a:tc>
                  <a:txBody>
                    <a:bodyPr/>
                    <a:lstStyle/>
                    <a:p>
                      <a:r>
                        <a:rPr lang="en-US" b="1" dirty="0">
                          <a:solidFill>
                            <a:schemeClr val="bg1"/>
                          </a:solidFill>
                        </a:rPr>
                        <a:t>10.5%</a:t>
                      </a:r>
                    </a:p>
                  </a:txBody>
                  <a:tcPr>
                    <a:solidFill>
                      <a:srgbClr val="B20538"/>
                    </a:solidFill>
                  </a:tcPr>
                </a:tc>
                <a:extLst>
                  <a:ext uri="{0D108BD9-81ED-4DB2-BD59-A6C34878D82A}">
                    <a16:rowId xmlns:a16="http://schemas.microsoft.com/office/drawing/2014/main" val="1839197269"/>
                  </a:ext>
                </a:extLst>
              </a:tr>
            </a:tbl>
          </a:graphicData>
        </a:graphic>
      </p:graphicFrame>
    </p:spTree>
    <p:extLst>
      <p:ext uri="{BB962C8B-B14F-4D97-AF65-F5344CB8AC3E}">
        <p14:creationId xmlns:p14="http://schemas.microsoft.com/office/powerpoint/2010/main" val="26152720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28013DE-E4F3-7549-BDC1-8B7D0C4AB857}" type="slidenum">
              <a:rPr lang="en-US" sz="1600" smtClean="0"/>
              <a:pPr/>
              <a:t>42</a:t>
            </a:fld>
            <a:endParaRPr lang="en-US" sz="1600"/>
          </a:p>
        </p:txBody>
      </p:sp>
      <p:pic>
        <p:nvPicPr>
          <p:cNvPr id="9" name="Picture 8"/>
          <p:cNvPicPr>
            <a:picLocks noChangeAspect="1"/>
          </p:cNvPicPr>
          <p:nvPr/>
        </p:nvPicPr>
        <p:blipFill>
          <a:blip r:embed="rId2"/>
          <a:stretch>
            <a:fillRect/>
          </a:stretch>
        </p:blipFill>
        <p:spPr>
          <a:xfrm>
            <a:off x="461962" y="892174"/>
            <a:ext cx="2958571" cy="5180787"/>
          </a:xfrm>
          <a:prstGeom prst="rect">
            <a:avLst/>
          </a:prstGeom>
        </p:spPr>
      </p:pic>
      <p:pic>
        <p:nvPicPr>
          <p:cNvPr id="10" name="Picture 9"/>
          <p:cNvPicPr>
            <a:picLocks noChangeAspect="1"/>
          </p:cNvPicPr>
          <p:nvPr/>
        </p:nvPicPr>
        <p:blipFill>
          <a:blip r:embed="rId3"/>
          <a:stretch>
            <a:fillRect/>
          </a:stretch>
        </p:blipFill>
        <p:spPr>
          <a:xfrm>
            <a:off x="4782319" y="1721902"/>
            <a:ext cx="2431284" cy="4374091"/>
          </a:xfrm>
          <a:prstGeom prst="rect">
            <a:avLst/>
          </a:prstGeom>
        </p:spPr>
      </p:pic>
    </p:spTree>
    <p:extLst>
      <p:ext uri="{BB962C8B-B14F-4D97-AF65-F5344CB8AC3E}">
        <p14:creationId xmlns:p14="http://schemas.microsoft.com/office/powerpoint/2010/main" val="30668580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92887"/>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a:solidFill>
                  <a:schemeClr val="bg1"/>
                </a:solidFill>
                <a:latin typeface="Futura T Light"/>
              </a:rPr>
              <a:t>Data sets for different models</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43</a:t>
            </a:fld>
            <a:endParaRPr lang="en-US" sz="1600"/>
          </a:p>
        </p:txBody>
      </p:sp>
      <p:pic>
        <p:nvPicPr>
          <p:cNvPr id="6" name="Picture 5"/>
          <p:cNvPicPr>
            <a:picLocks noChangeAspect="1"/>
          </p:cNvPicPr>
          <p:nvPr/>
        </p:nvPicPr>
        <p:blipFill>
          <a:blip r:embed="rId5"/>
          <a:stretch>
            <a:fillRect/>
          </a:stretch>
        </p:blipFill>
        <p:spPr>
          <a:xfrm>
            <a:off x="17250" y="735765"/>
            <a:ext cx="10041394" cy="4069533"/>
          </a:xfrm>
          <a:prstGeom prst="rect">
            <a:avLst/>
          </a:prstGeom>
        </p:spPr>
      </p:pic>
      <p:sp>
        <p:nvSpPr>
          <p:cNvPr id="9" name="Oval 8"/>
          <p:cNvSpPr/>
          <p:nvPr/>
        </p:nvSpPr>
        <p:spPr>
          <a:xfrm>
            <a:off x="3847381" y="3571336"/>
            <a:ext cx="552091" cy="690113"/>
          </a:xfrm>
          <a:prstGeom prst="ellipse">
            <a:avLst/>
          </a:prstGeom>
          <a:noFill/>
          <a:ln w="28575">
            <a:solidFill>
              <a:srgbClr val="B2053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331021" y="4253207"/>
            <a:ext cx="1032719" cy="401007"/>
          </a:xfrm>
          <a:prstGeom prst="rect">
            <a:avLst/>
          </a:prstGeom>
          <a:noFill/>
        </p:spPr>
        <p:txBody>
          <a:bodyPr wrap="none" rtlCol="0">
            <a:spAutoFit/>
          </a:bodyPr>
          <a:lstStyle/>
          <a:p>
            <a:r>
              <a:rPr lang="en-US" b="1">
                <a:solidFill>
                  <a:srgbClr val="FF0000"/>
                </a:solidFill>
              </a:rPr>
              <a:t>Outliers</a:t>
            </a:r>
          </a:p>
        </p:txBody>
      </p:sp>
      <p:graphicFrame>
        <p:nvGraphicFramePr>
          <p:cNvPr id="11" name="Table 10"/>
          <p:cNvGraphicFramePr>
            <a:graphicFrameLocks noGrp="1"/>
          </p:cNvGraphicFramePr>
          <p:nvPr>
            <p:extLst/>
          </p:nvPr>
        </p:nvGraphicFramePr>
        <p:xfrm>
          <a:off x="1944138" y="4943320"/>
          <a:ext cx="7429776" cy="1857394"/>
        </p:xfrm>
        <a:graphic>
          <a:graphicData uri="http://schemas.openxmlformats.org/drawingml/2006/table">
            <a:tbl>
              <a:tblPr firstRow="1" bandRow="1">
                <a:tableStyleId>{85BE263C-DBD7-4A20-BB59-AAB30ACAA65A}</a:tableStyleId>
              </a:tblPr>
              <a:tblGrid>
                <a:gridCol w="2476592">
                  <a:extLst>
                    <a:ext uri="{9D8B030D-6E8A-4147-A177-3AD203B41FA5}">
                      <a16:colId xmlns:a16="http://schemas.microsoft.com/office/drawing/2014/main" val="2300425412"/>
                    </a:ext>
                  </a:extLst>
                </a:gridCol>
                <a:gridCol w="1550022">
                  <a:extLst>
                    <a:ext uri="{9D8B030D-6E8A-4147-A177-3AD203B41FA5}">
                      <a16:colId xmlns:a16="http://schemas.microsoft.com/office/drawing/2014/main" val="3473180040"/>
                    </a:ext>
                  </a:extLst>
                </a:gridCol>
                <a:gridCol w="3403162">
                  <a:extLst>
                    <a:ext uri="{9D8B030D-6E8A-4147-A177-3AD203B41FA5}">
                      <a16:colId xmlns:a16="http://schemas.microsoft.com/office/drawing/2014/main" val="2059965546"/>
                    </a:ext>
                  </a:extLst>
                </a:gridCol>
              </a:tblGrid>
              <a:tr h="386522">
                <a:tc>
                  <a:txBody>
                    <a:bodyPr/>
                    <a:lstStyle/>
                    <a:p>
                      <a:pPr algn="ctr"/>
                      <a:r>
                        <a:rPr lang="en-US" sz="1800" dirty="0"/>
                        <a:t>Data 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0538"/>
                    </a:solidFill>
                  </a:tcPr>
                </a:tc>
                <a:tc>
                  <a:txBody>
                    <a:bodyPr/>
                    <a:lstStyle/>
                    <a:p>
                      <a:pPr algn="ctr"/>
                      <a:r>
                        <a:rPr lang="en-US" sz="1800"/>
                        <a:t>Dimensions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B20538"/>
                    </a:solidFill>
                  </a:tcPr>
                </a:tc>
                <a:tc>
                  <a:txBody>
                    <a:bodyPr/>
                    <a:lstStyle/>
                    <a:p>
                      <a:pPr algn="ctr"/>
                      <a:r>
                        <a:rPr lang="en-US" sz="1800" dirty="0"/>
                        <a:t>Modelling Techniques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0538"/>
                    </a:solidFill>
                  </a:tcPr>
                </a:tc>
                <a:extLst>
                  <a:ext uri="{0D108BD9-81ED-4DB2-BD59-A6C34878D82A}">
                    <a16:rowId xmlns:a16="http://schemas.microsoft.com/office/drawing/2014/main" val="172425364"/>
                  </a:ext>
                </a:extLst>
              </a:tr>
              <a:tr h="487646">
                <a:tc>
                  <a:txBody>
                    <a:bodyPr/>
                    <a:lstStyle/>
                    <a:p>
                      <a:pPr algn="ctr"/>
                      <a:r>
                        <a:rPr lang="en-US" sz="1800" b="1" dirty="0" err="1">
                          <a:solidFill>
                            <a:schemeClr val="bg1"/>
                          </a:solidFill>
                        </a:rPr>
                        <a:t>GoM_Original</a:t>
                      </a:r>
                      <a:endParaRPr lang="en-US" sz="18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0538"/>
                    </a:solidFill>
                  </a:tcPr>
                </a:tc>
                <a:tc>
                  <a:txBody>
                    <a:bodyPr/>
                    <a:lstStyle/>
                    <a:p>
                      <a:pPr algn="ctr"/>
                      <a:r>
                        <a:rPr lang="en-US" sz="1800" b="1" dirty="0">
                          <a:solidFill>
                            <a:schemeClr val="bg1"/>
                          </a:solidFill>
                        </a:rPr>
                        <a:t>2524 x 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0538"/>
                    </a:solidFill>
                  </a:tcPr>
                </a:tc>
                <a:tc>
                  <a:txBody>
                    <a:bodyPr/>
                    <a:lstStyle/>
                    <a:p>
                      <a:pPr algn="ctr"/>
                      <a:r>
                        <a:rPr lang="en-US" sz="1800" b="1" dirty="0">
                          <a:solidFill>
                            <a:schemeClr val="bg1"/>
                          </a:solidFill>
                        </a:rPr>
                        <a:t>Decision Tree, Random Forest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0538"/>
                    </a:solidFill>
                  </a:tcPr>
                </a:tc>
                <a:extLst>
                  <a:ext uri="{0D108BD9-81ED-4DB2-BD59-A6C34878D82A}">
                    <a16:rowId xmlns:a16="http://schemas.microsoft.com/office/drawing/2014/main" val="3304543923"/>
                  </a:ext>
                </a:extLst>
              </a:tr>
              <a:tr h="484582">
                <a:tc>
                  <a:txBody>
                    <a:bodyPr/>
                    <a:lstStyle/>
                    <a:p>
                      <a:pPr algn="ctr"/>
                      <a:r>
                        <a:rPr lang="en-US" sz="1800" b="1" dirty="0" err="1">
                          <a:solidFill>
                            <a:schemeClr val="bg1"/>
                          </a:solidFill>
                        </a:rPr>
                        <a:t>GoM_processed</a:t>
                      </a:r>
                      <a:endParaRPr lang="en-US" sz="18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0538"/>
                    </a:solidFill>
                  </a:tcPr>
                </a:tc>
                <a:tc>
                  <a:txBody>
                    <a:bodyPr/>
                    <a:lstStyle/>
                    <a:p>
                      <a:pPr algn="ctr"/>
                      <a:r>
                        <a:rPr lang="en-US" sz="1800" b="1">
                          <a:solidFill>
                            <a:schemeClr val="bg1"/>
                          </a:solidFill>
                        </a:rPr>
                        <a:t>2514 x 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0538"/>
                    </a:solidFill>
                  </a:tcPr>
                </a:tc>
                <a:tc>
                  <a:txBody>
                    <a:bodyPr/>
                    <a:lstStyle/>
                    <a:p>
                      <a:pPr algn="ctr"/>
                      <a:r>
                        <a:rPr lang="en-US" sz="1800" b="1" dirty="0">
                          <a:solidFill>
                            <a:schemeClr val="bg1"/>
                          </a:solidFill>
                        </a:rPr>
                        <a:t>Linear Regression Variants, ANN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0538"/>
                    </a:solidFill>
                  </a:tcPr>
                </a:tc>
                <a:extLst>
                  <a:ext uri="{0D108BD9-81ED-4DB2-BD59-A6C34878D82A}">
                    <a16:rowId xmlns:a16="http://schemas.microsoft.com/office/drawing/2014/main" val="2466888095"/>
                  </a:ext>
                </a:extLst>
              </a:tr>
              <a:tr h="498644">
                <a:tc>
                  <a:txBody>
                    <a:bodyPr/>
                    <a:lstStyle/>
                    <a:p>
                      <a:pPr algn="ctr"/>
                      <a:r>
                        <a:rPr lang="en-US" sz="1800" b="1" dirty="0" err="1">
                          <a:solidFill>
                            <a:schemeClr val="bg1"/>
                          </a:solidFill>
                        </a:rPr>
                        <a:t>GoM_proc_nooutliers</a:t>
                      </a:r>
                      <a:endParaRPr lang="en-US" sz="18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0538"/>
                    </a:solidFill>
                  </a:tcPr>
                </a:tc>
                <a:tc>
                  <a:txBody>
                    <a:bodyPr/>
                    <a:lstStyle/>
                    <a:p>
                      <a:pPr algn="ctr"/>
                      <a:r>
                        <a:rPr lang="en-US" sz="1800" b="1" dirty="0">
                          <a:solidFill>
                            <a:schemeClr val="bg1"/>
                          </a:solidFill>
                        </a:rPr>
                        <a:t>2423 x 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0538"/>
                    </a:solidFill>
                  </a:tcPr>
                </a:tc>
                <a:tc>
                  <a:txBody>
                    <a:bodyPr/>
                    <a:lstStyle/>
                    <a:p>
                      <a:pPr algn="ctr"/>
                      <a:r>
                        <a:rPr lang="en-US" sz="1800" b="1" dirty="0">
                          <a:solidFill>
                            <a:schemeClr val="bg1"/>
                          </a:solidFill>
                        </a:rPr>
                        <a:t>Linear Regression Variants, ANN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0538"/>
                    </a:solidFill>
                  </a:tcPr>
                </a:tc>
                <a:extLst>
                  <a:ext uri="{0D108BD9-81ED-4DB2-BD59-A6C34878D82A}">
                    <a16:rowId xmlns:a16="http://schemas.microsoft.com/office/drawing/2014/main" val="2769779755"/>
                  </a:ext>
                </a:extLst>
              </a:tr>
            </a:tbl>
          </a:graphicData>
        </a:graphic>
      </p:graphicFrame>
    </p:spTree>
    <p:extLst>
      <p:ext uri="{BB962C8B-B14F-4D97-AF65-F5344CB8AC3E}">
        <p14:creationId xmlns:p14="http://schemas.microsoft.com/office/powerpoint/2010/main" val="2505646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28013DE-E4F3-7549-BDC1-8B7D0C4AB857}" type="slidenum">
              <a:rPr lang="en-US" sz="1600" smtClean="0"/>
              <a:pPr/>
              <a:t>44</a:t>
            </a:fld>
            <a:endParaRPr lang="en-US" sz="1600"/>
          </a:p>
        </p:txBody>
      </p:sp>
      <p:pic>
        <p:nvPicPr>
          <p:cNvPr id="2" name="Picture 1"/>
          <p:cNvPicPr>
            <a:picLocks noChangeAspect="1"/>
          </p:cNvPicPr>
          <p:nvPr/>
        </p:nvPicPr>
        <p:blipFill>
          <a:blip r:embed="rId2"/>
          <a:stretch>
            <a:fillRect/>
          </a:stretch>
        </p:blipFill>
        <p:spPr>
          <a:xfrm>
            <a:off x="2574925" y="1212320"/>
            <a:ext cx="3680378" cy="5273147"/>
          </a:xfrm>
          <a:prstGeom prst="rect">
            <a:avLst/>
          </a:prstGeom>
        </p:spPr>
      </p:pic>
    </p:spTree>
    <p:extLst>
      <p:ext uri="{BB962C8B-B14F-4D97-AF65-F5344CB8AC3E}">
        <p14:creationId xmlns:p14="http://schemas.microsoft.com/office/powerpoint/2010/main" val="31823221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28013DE-E4F3-7549-BDC1-8B7D0C4AB857}" type="slidenum">
              <a:rPr lang="en-US" sz="1600" smtClean="0"/>
              <a:pPr/>
              <a:t>45</a:t>
            </a:fld>
            <a:endParaRPr lang="en-US" sz="1600"/>
          </a:p>
        </p:txBody>
      </p:sp>
      <p:pic>
        <p:nvPicPr>
          <p:cNvPr id="7" name="Picture 6"/>
          <p:cNvPicPr>
            <a:picLocks noChangeAspect="1"/>
          </p:cNvPicPr>
          <p:nvPr/>
        </p:nvPicPr>
        <p:blipFill>
          <a:blip r:embed="rId2"/>
          <a:stretch>
            <a:fillRect/>
          </a:stretch>
        </p:blipFill>
        <p:spPr>
          <a:xfrm>
            <a:off x="1989666" y="638703"/>
            <a:ext cx="6697133" cy="6278562"/>
          </a:xfrm>
          <a:prstGeom prst="rect">
            <a:avLst/>
          </a:prstGeom>
        </p:spPr>
      </p:pic>
    </p:spTree>
    <p:extLst>
      <p:ext uri="{BB962C8B-B14F-4D97-AF65-F5344CB8AC3E}">
        <p14:creationId xmlns:p14="http://schemas.microsoft.com/office/powerpoint/2010/main" val="27820479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28013DE-E4F3-7549-BDC1-8B7D0C4AB857}" type="slidenum">
              <a:rPr lang="en-US" sz="1600" smtClean="0"/>
              <a:pPr/>
              <a:t>46</a:t>
            </a:fld>
            <a:endParaRPr lang="en-US" sz="1600"/>
          </a:p>
        </p:txBody>
      </p:sp>
      <p:pic>
        <p:nvPicPr>
          <p:cNvPr id="2" name="Picture 1"/>
          <p:cNvPicPr>
            <a:picLocks noChangeAspect="1"/>
          </p:cNvPicPr>
          <p:nvPr/>
        </p:nvPicPr>
        <p:blipFill>
          <a:blip r:embed="rId2"/>
          <a:stretch>
            <a:fillRect/>
          </a:stretch>
        </p:blipFill>
        <p:spPr>
          <a:xfrm>
            <a:off x="3283117" y="772528"/>
            <a:ext cx="2914650" cy="933450"/>
          </a:xfrm>
          <a:prstGeom prst="rect">
            <a:avLst/>
          </a:prstGeom>
        </p:spPr>
      </p:pic>
      <p:pic>
        <p:nvPicPr>
          <p:cNvPr id="4" name="Picture 3"/>
          <p:cNvPicPr>
            <a:picLocks noChangeAspect="1"/>
          </p:cNvPicPr>
          <p:nvPr/>
        </p:nvPicPr>
        <p:blipFill>
          <a:blip r:embed="rId3"/>
          <a:stretch>
            <a:fillRect/>
          </a:stretch>
        </p:blipFill>
        <p:spPr>
          <a:xfrm>
            <a:off x="1187617" y="1892968"/>
            <a:ext cx="7105650" cy="762000"/>
          </a:xfrm>
          <a:prstGeom prst="rect">
            <a:avLst/>
          </a:prstGeom>
        </p:spPr>
      </p:pic>
      <p:pic>
        <p:nvPicPr>
          <p:cNvPr id="5" name="Picture 4"/>
          <p:cNvPicPr>
            <a:picLocks noChangeAspect="1"/>
          </p:cNvPicPr>
          <p:nvPr/>
        </p:nvPicPr>
        <p:blipFill>
          <a:blip r:embed="rId4"/>
          <a:stretch>
            <a:fillRect/>
          </a:stretch>
        </p:blipFill>
        <p:spPr>
          <a:xfrm>
            <a:off x="1809750" y="3181350"/>
            <a:ext cx="6438900" cy="1409700"/>
          </a:xfrm>
          <a:prstGeom prst="rect">
            <a:avLst/>
          </a:prstGeom>
        </p:spPr>
      </p:pic>
      <p:pic>
        <p:nvPicPr>
          <p:cNvPr id="6" name="Picture 5"/>
          <p:cNvPicPr>
            <a:picLocks noChangeAspect="1"/>
          </p:cNvPicPr>
          <p:nvPr/>
        </p:nvPicPr>
        <p:blipFill>
          <a:blip r:embed="rId5"/>
          <a:stretch>
            <a:fillRect/>
          </a:stretch>
        </p:blipFill>
        <p:spPr>
          <a:xfrm>
            <a:off x="2823411" y="5367588"/>
            <a:ext cx="1524000" cy="742950"/>
          </a:xfrm>
          <a:prstGeom prst="rect">
            <a:avLst/>
          </a:prstGeom>
        </p:spPr>
      </p:pic>
    </p:spTree>
    <p:extLst>
      <p:ext uri="{BB962C8B-B14F-4D97-AF65-F5344CB8AC3E}">
        <p14:creationId xmlns:p14="http://schemas.microsoft.com/office/powerpoint/2010/main" val="2455905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02920" y="1813560"/>
            <a:ext cx="9221848" cy="5129425"/>
          </a:xfrm>
        </p:spPr>
        <p:txBody>
          <a:bodyPr>
            <a:normAutofit/>
          </a:bodyPr>
          <a:lstStyle/>
          <a:p>
            <a:pPr marL="0" indent="0">
              <a:buNone/>
            </a:pPr>
            <a:r>
              <a:rPr lang="en-US" sz="1800" dirty="0"/>
              <a:t> [1] "FSTRU.A"                 "FSTRU.B"                 "FSTRU.C"                 "FSTRU.D"                </a:t>
            </a:r>
          </a:p>
          <a:p>
            <a:pPr marL="0" indent="0">
              <a:buNone/>
            </a:pPr>
            <a:r>
              <a:rPr lang="en-US" sz="1800" dirty="0"/>
              <a:t> [5] "FSTRU.E"                 "FSTRU.K"                 "PLAY_TYPE.A1"            "PLAY_TYPE.F1"           </a:t>
            </a:r>
          </a:p>
          <a:p>
            <a:pPr marL="0" indent="0">
              <a:buNone/>
            </a:pPr>
            <a:r>
              <a:rPr lang="en-US" sz="1800" dirty="0"/>
              <a:t> [9] "PLAY_TYPE.F2"            "PLAY_TYPE.P1"            "CHRONOZONE2.MIOCENE"     "CHRONOZONE2.PLEISTOCENE"</a:t>
            </a:r>
          </a:p>
          <a:p>
            <a:pPr marL="0" indent="0">
              <a:buNone/>
            </a:pPr>
            <a:r>
              <a:rPr lang="en-US" sz="1800" dirty="0"/>
              <a:t>[13] "CHRONOZONE2.PLIO_UPR"    "DRIVE.COM"               "DRIVE.DEP"               "DRIVE.PAR"              </a:t>
            </a:r>
          </a:p>
          <a:p>
            <a:pPr marL="0" indent="0">
              <a:buNone/>
            </a:pPr>
            <a:r>
              <a:rPr lang="en-US" sz="1800" dirty="0"/>
              <a:t>[17] "DRIVE.WTR"               "RES_TYPE.N"              "RES_TYPE.S"              "RES_TYPE.U"             </a:t>
            </a:r>
          </a:p>
          <a:p>
            <a:pPr marL="0" indent="0">
              <a:buNone/>
            </a:pPr>
            <a:r>
              <a:rPr lang="en-US" sz="1800" dirty="0"/>
              <a:t>[21] "POROSITY"                "SW"                      "BHCOMP"                  "</a:t>
            </a:r>
            <a:r>
              <a:rPr lang="en-US" sz="1800" dirty="0" err="1"/>
              <a:t>Mobility_Ratio_endpoint</a:t>
            </a:r>
            <a:r>
              <a:rPr lang="en-US" sz="1800" dirty="0"/>
              <a:t>"</a:t>
            </a:r>
          </a:p>
          <a:p>
            <a:pPr marL="0" indent="0">
              <a:buNone/>
            </a:pPr>
            <a:r>
              <a:rPr lang="en-US" sz="1800" dirty="0"/>
              <a:t>[25] "</a:t>
            </a:r>
            <a:r>
              <a:rPr lang="en-US" sz="1800" dirty="0" err="1"/>
              <a:t>Nalpha</a:t>
            </a:r>
            <a:r>
              <a:rPr lang="en-US" sz="1800" dirty="0"/>
              <a:t>"                  "Np"                      "Ng"                      "Npc"                    </a:t>
            </a:r>
          </a:p>
          <a:p>
            <a:pPr marL="0" indent="0">
              <a:buNone/>
            </a:pPr>
            <a:r>
              <a:rPr lang="en-US" sz="1800" dirty="0"/>
              <a:t>[29] "</a:t>
            </a:r>
            <a:r>
              <a:rPr lang="en-US" sz="1800" dirty="0" err="1"/>
              <a:t>Dev_factor</a:t>
            </a:r>
            <a:r>
              <a:rPr lang="en-US" sz="1800" dirty="0"/>
              <a:t>"              "</a:t>
            </a:r>
            <a:r>
              <a:rPr lang="en-US" sz="1800" dirty="0" err="1"/>
              <a:t>Hetro_factor</a:t>
            </a:r>
            <a:r>
              <a:rPr lang="en-US" sz="1800" dirty="0"/>
              <a:t>"            "ORF" </a:t>
            </a:r>
          </a:p>
        </p:txBody>
      </p:sp>
      <p:sp>
        <p:nvSpPr>
          <p:cNvPr id="5" name="Slide Number Placeholder 4"/>
          <p:cNvSpPr>
            <a:spLocks noGrp="1"/>
          </p:cNvSpPr>
          <p:nvPr>
            <p:ph type="sldNum" sz="quarter" idx="12"/>
          </p:nvPr>
        </p:nvSpPr>
        <p:spPr/>
        <p:txBody>
          <a:bodyPr/>
          <a:lstStyle/>
          <a:p>
            <a:fld id="{328013DE-E4F3-7549-BDC1-8B7D0C4AB857}" type="slidenum">
              <a:rPr lang="en-US" smtClean="0"/>
              <a:pPr/>
              <a:t>47</a:t>
            </a:fld>
            <a:endParaRPr lang="en-US"/>
          </a:p>
        </p:txBody>
      </p:sp>
    </p:spTree>
    <p:extLst>
      <p:ext uri="{BB962C8B-B14F-4D97-AF65-F5344CB8AC3E}">
        <p14:creationId xmlns:p14="http://schemas.microsoft.com/office/powerpoint/2010/main" val="19521663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28013DE-E4F3-7549-BDC1-8B7D0C4AB857}" type="slidenum">
              <a:rPr lang="en-US" smtClean="0"/>
              <a:pPr/>
              <a:t>48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450896129"/>
              </p:ext>
            </p:extLst>
          </p:nvPr>
        </p:nvGraphicFramePr>
        <p:xfrm>
          <a:off x="1740758" y="1169687"/>
          <a:ext cx="3314700" cy="5086604"/>
        </p:xfrm>
        <a:graphic>
          <a:graphicData uri="http://schemas.openxmlformats.org/drawingml/2006/table">
            <a:tbl>
              <a:tblPr firstRow="1" firstCol="1" bandRow="1"/>
              <a:tblGrid>
                <a:gridCol w="1828800">
                  <a:extLst>
                    <a:ext uri="{9D8B030D-6E8A-4147-A177-3AD203B41FA5}">
                      <a16:colId xmlns:a16="http://schemas.microsoft.com/office/drawing/2014/main" val="2447656626"/>
                    </a:ext>
                  </a:extLst>
                </a:gridCol>
                <a:gridCol w="1485900">
                  <a:extLst>
                    <a:ext uri="{9D8B030D-6E8A-4147-A177-3AD203B41FA5}">
                      <a16:colId xmlns:a16="http://schemas.microsoft.com/office/drawing/2014/main" val="4142947592"/>
                    </a:ext>
                  </a:extLst>
                </a:gridCol>
              </a:tblGrid>
              <a:tr h="256540">
                <a:tc>
                  <a:txBody>
                    <a:bodyPr/>
                    <a:lstStyle/>
                    <a:p>
                      <a:pPr marL="0" marR="0" algn="ctr">
                        <a:lnSpc>
                          <a:spcPct val="200000"/>
                        </a:lnSpc>
                        <a:spcBef>
                          <a:spcPts val="0"/>
                        </a:spcBef>
                        <a:spcAft>
                          <a:spcPts val="0"/>
                        </a:spcAft>
                      </a:pPr>
                      <a:r>
                        <a:rPr lang="en-US" sz="1600" b="1" dirty="0">
                          <a:effectLst/>
                        </a:rPr>
                        <a:t>FSTRU</a:t>
                      </a:r>
                      <a:endParaRPr lang="en-US" sz="24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600" b="1" dirty="0">
                          <a:effectLst/>
                        </a:rPr>
                        <a:t>Dip Angle</a:t>
                      </a:r>
                      <a:endParaRPr lang="en-US" sz="2400" b="1"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8864774"/>
                  </a:ext>
                </a:extLst>
              </a:tr>
              <a:tr h="0">
                <a:tc>
                  <a:txBody>
                    <a:bodyPr/>
                    <a:lstStyle/>
                    <a:p>
                      <a:pPr marL="0" marR="0" algn="ctr">
                        <a:lnSpc>
                          <a:spcPct val="200000"/>
                        </a:lnSpc>
                        <a:spcBef>
                          <a:spcPts val="0"/>
                        </a:spcBef>
                        <a:spcAft>
                          <a:spcPts val="0"/>
                        </a:spcAft>
                      </a:pPr>
                      <a:r>
                        <a:rPr lang="en-US" sz="1600">
                          <a:effectLst/>
                        </a:rPr>
                        <a:t>A / Anticline</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600" dirty="0">
                          <a:effectLst/>
                        </a:rPr>
                        <a:t>10</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32134939"/>
                  </a:ext>
                </a:extLst>
              </a:tr>
              <a:tr h="0">
                <a:tc>
                  <a:txBody>
                    <a:bodyPr/>
                    <a:lstStyle/>
                    <a:p>
                      <a:pPr marL="0" marR="0" algn="ctr">
                        <a:lnSpc>
                          <a:spcPct val="200000"/>
                        </a:lnSpc>
                        <a:spcBef>
                          <a:spcPts val="0"/>
                        </a:spcBef>
                        <a:spcAft>
                          <a:spcPts val="0"/>
                        </a:spcAft>
                      </a:pPr>
                      <a:r>
                        <a:rPr lang="en-US" sz="1600">
                          <a:effectLst/>
                        </a:rPr>
                        <a:t>B / Fault</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600">
                          <a:effectLst/>
                        </a:rPr>
                        <a:t>11</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05536317"/>
                  </a:ext>
                </a:extLst>
              </a:tr>
              <a:tr h="0">
                <a:tc>
                  <a:txBody>
                    <a:bodyPr/>
                    <a:lstStyle/>
                    <a:p>
                      <a:pPr marL="0" marR="0" algn="ctr">
                        <a:lnSpc>
                          <a:spcPct val="200000"/>
                        </a:lnSpc>
                        <a:spcBef>
                          <a:spcPts val="0"/>
                        </a:spcBef>
                        <a:spcAft>
                          <a:spcPts val="0"/>
                        </a:spcAft>
                      </a:pPr>
                      <a:r>
                        <a:rPr lang="en-US" sz="1600">
                          <a:effectLst/>
                        </a:rPr>
                        <a:t>C / Sallow Salt diapir</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600">
                          <a:effectLst/>
                        </a:rPr>
                        <a:t>12</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51477114"/>
                  </a:ext>
                </a:extLst>
              </a:tr>
              <a:tr h="0">
                <a:tc>
                  <a:txBody>
                    <a:bodyPr/>
                    <a:lstStyle/>
                    <a:p>
                      <a:pPr marL="0" marR="0" algn="ctr">
                        <a:lnSpc>
                          <a:spcPct val="200000"/>
                        </a:lnSpc>
                        <a:spcBef>
                          <a:spcPts val="0"/>
                        </a:spcBef>
                        <a:spcAft>
                          <a:spcPts val="0"/>
                        </a:spcAft>
                      </a:pPr>
                      <a:r>
                        <a:rPr lang="en-US" sz="1600">
                          <a:effectLst/>
                        </a:rPr>
                        <a:t>D / Intermediate Salt diapir</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600">
                          <a:effectLst/>
                        </a:rPr>
                        <a:t>13</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51394"/>
                  </a:ext>
                </a:extLst>
              </a:tr>
              <a:tr h="0">
                <a:tc>
                  <a:txBody>
                    <a:bodyPr/>
                    <a:lstStyle/>
                    <a:p>
                      <a:pPr marL="0" marR="0" algn="ctr">
                        <a:lnSpc>
                          <a:spcPct val="200000"/>
                        </a:lnSpc>
                        <a:spcBef>
                          <a:spcPts val="0"/>
                        </a:spcBef>
                        <a:spcAft>
                          <a:spcPts val="0"/>
                        </a:spcAft>
                      </a:pPr>
                      <a:r>
                        <a:rPr lang="en-US" sz="1600">
                          <a:effectLst/>
                        </a:rPr>
                        <a:t>E / Deep Salt dome</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600">
                          <a:effectLst/>
                        </a:rPr>
                        <a:t>14</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81554170"/>
                  </a:ext>
                </a:extLst>
              </a:tr>
              <a:tr h="0">
                <a:tc>
                  <a:txBody>
                    <a:bodyPr/>
                    <a:lstStyle/>
                    <a:p>
                      <a:pPr marL="0" marR="0" algn="ctr">
                        <a:lnSpc>
                          <a:spcPct val="200000"/>
                        </a:lnSpc>
                        <a:spcBef>
                          <a:spcPts val="0"/>
                        </a:spcBef>
                        <a:spcAft>
                          <a:spcPts val="0"/>
                        </a:spcAft>
                      </a:pPr>
                      <a:r>
                        <a:rPr lang="en-US" sz="1600">
                          <a:effectLst/>
                        </a:rPr>
                        <a:t>F / Salt Ridge</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600">
                          <a:effectLst/>
                        </a:rPr>
                        <a:t>15</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17679976"/>
                  </a:ext>
                </a:extLst>
              </a:tr>
              <a:tr h="0">
                <a:tc>
                  <a:txBody>
                    <a:bodyPr/>
                    <a:lstStyle/>
                    <a:p>
                      <a:pPr marL="0" marR="0" algn="ctr">
                        <a:lnSpc>
                          <a:spcPct val="200000"/>
                        </a:lnSpc>
                        <a:spcBef>
                          <a:spcPts val="0"/>
                        </a:spcBef>
                        <a:spcAft>
                          <a:spcPts val="0"/>
                        </a:spcAft>
                      </a:pPr>
                      <a:r>
                        <a:rPr lang="en-US" sz="1600">
                          <a:effectLst/>
                        </a:rPr>
                        <a:t>G/ Shale diapir</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600">
                          <a:effectLst/>
                        </a:rPr>
                        <a:t>16</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06012154"/>
                  </a:ext>
                </a:extLst>
              </a:tr>
              <a:tr h="0">
                <a:tc>
                  <a:txBody>
                    <a:bodyPr/>
                    <a:lstStyle/>
                    <a:p>
                      <a:pPr marL="0" marR="0" algn="ctr">
                        <a:lnSpc>
                          <a:spcPct val="200000"/>
                        </a:lnSpc>
                        <a:spcBef>
                          <a:spcPts val="0"/>
                        </a:spcBef>
                        <a:spcAft>
                          <a:spcPts val="0"/>
                        </a:spcAft>
                      </a:pPr>
                      <a:r>
                        <a:rPr lang="en-US" sz="1600">
                          <a:effectLst/>
                        </a:rPr>
                        <a:t>H/ Unconformity</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600">
                          <a:effectLst/>
                        </a:rPr>
                        <a:t>17</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75981623"/>
                  </a:ext>
                </a:extLst>
              </a:tr>
              <a:tr h="0">
                <a:tc>
                  <a:txBody>
                    <a:bodyPr/>
                    <a:lstStyle/>
                    <a:p>
                      <a:pPr marL="0" marR="0" algn="ctr">
                        <a:lnSpc>
                          <a:spcPct val="200000"/>
                        </a:lnSpc>
                        <a:spcBef>
                          <a:spcPts val="0"/>
                        </a:spcBef>
                        <a:spcAft>
                          <a:spcPts val="0"/>
                        </a:spcAft>
                      </a:pPr>
                      <a:r>
                        <a:rPr lang="en-US" sz="1600">
                          <a:effectLst/>
                        </a:rPr>
                        <a:t>I/ Stratigraphic</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600">
                          <a:effectLst/>
                        </a:rPr>
                        <a:t>18</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99312893"/>
                  </a:ext>
                </a:extLst>
              </a:tr>
              <a:tr h="0">
                <a:tc>
                  <a:txBody>
                    <a:bodyPr/>
                    <a:lstStyle/>
                    <a:p>
                      <a:pPr marL="0" marR="0" algn="ctr">
                        <a:lnSpc>
                          <a:spcPct val="200000"/>
                        </a:lnSpc>
                        <a:spcBef>
                          <a:spcPts val="0"/>
                        </a:spcBef>
                        <a:spcAft>
                          <a:spcPts val="0"/>
                        </a:spcAft>
                      </a:pPr>
                      <a:r>
                        <a:rPr lang="en-US" sz="1600">
                          <a:effectLst/>
                        </a:rPr>
                        <a:t>J/ Reef</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600" dirty="0">
                          <a:effectLst/>
                        </a:rPr>
                        <a:t>19</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89244063"/>
                  </a:ext>
                </a:extLst>
              </a:tr>
            </a:tbl>
          </a:graphicData>
        </a:graphic>
      </p:graphicFrame>
    </p:spTree>
    <p:extLst>
      <p:ext uri="{BB962C8B-B14F-4D97-AF65-F5344CB8AC3E}">
        <p14:creationId xmlns:p14="http://schemas.microsoft.com/office/powerpoint/2010/main" val="2960453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77957"/>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0"/>
            <a:ext cx="10058400" cy="753035"/>
          </a:xfrm>
          <a:solidFill>
            <a:srgbClr val="B20538"/>
          </a:solidFill>
        </p:spPr>
        <p:txBody>
          <a:bodyPr>
            <a:normAutofit/>
          </a:bodyPr>
          <a:lstStyle/>
          <a:p>
            <a:pPr marL="393700" algn="l"/>
            <a:r>
              <a:rPr lang="en-US" sz="3200" dirty="0">
                <a:solidFill>
                  <a:schemeClr val="bg1"/>
                </a:solidFill>
                <a:latin typeface="Futura T Light"/>
              </a:rPr>
              <a:t>Work Flow</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latin typeface="Times New Roman" panose="02020603050405020304" pitchFamily="18" charset="0"/>
                <a:cs typeface="Times New Roman" panose="02020603050405020304" pitchFamily="18" charset="0"/>
              </a:rPr>
              <a:pPr/>
              <a:t>6</a:t>
            </a:fld>
            <a:endParaRPr lang="en-US" sz="1600">
              <a:latin typeface="Times New Roman" panose="02020603050405020304" pitchFamily="18" charset="0"/>
              <a:cs typeface="Times New Roman" panose="02020603050405020304" pitchFamily="18" charset="0"/>
            </a:endParaRPr>
          </a:p>
        </p:txBody>
      </p:sp>
      <p:graphicFrame>
        <p:nvGraphicFramePr>
          <p:cNvPr id="7" name="Diagram 6"/>
          <p:cNvGraphicFramePr/>
          <p:nvPr>
            <p:extLst>
              <p:ext uri="{D42A27DB-BD31-4B8C-83A1-F6EECF244321}">
                <p14:modId xmlns:p14="http://schemas.microsoft.com/office/powerpoint/2010/main" val="3529967854"/>
              </p:ext>
            </p:extLst>
          </p:nvPr>
        </p:nvGraphicFramePr>
        <p:xfrm>
          <a:off x="1467094" y="1069307"/>
          <a:ext cx="7579568" cy="554238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918908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92887"/>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a:solidFill>
                  <a:schemeClr val="bg1"/>
                </a:solidFill>
                <a:latin typeface="Futura T Light"/>
              </a:rPr>
              <a:t>Dimensionless parameters</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7</a:t>
            </a:fld>
            <a:endParaRPr lang="en-US" sz="1600"/>
          </a:p>
        </p:txBody>
      </p:sp>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2952738286"/>
                  </p:ext>
                </p:extLst>
              </p:nvPr>
            </p:nvGraphicFramePr>
            <p:xfrm>
              <a:off x="1947334" y="1000667"/>
              <a:ext cx="5931480" cy="5906467"/>
            </p:xfrm>
            <a:graphic>
              <a:graphicData uri="http://schemas.openxmlformats.org/drawingml/2006/table">
                <a:tbl>
                  <a:tblPr firstRow="1" firstCol="1" bandRow="1">
                    <a:tableStyleId>{21E4AEA4-8DFA-4A89-87EB-49C32662AFE0}</a:tableStyleId>
                  </a:tblPr>
                  <a:tblGrid>
                    <a:gridCol w="2699993">
                      <a:extLst>
                        <a:ext uri="{9D8B030D-6E8A-4147-A177-3AD203B41FA5}">
                          <a16:colId xmlns:a16="http://schemas.microsoft.com/office/drawing/2014/main" val="3134694896"/>
                        </a:ext>
                      </a:extLst>
                    </a:gridCol>
                    <a:gridCol w="3231487">
                      <a:extLst>
                        <a:ext uri="{9D8B030D-6E8A-4147-A177-3AD203B41FA5}">
                          <a16:colId xmlns:a16="http://schemas.microsoft.com/office/drawing/2014/main" val="3932162595"/>
                        </a:ext>
                      </a:extLst>
                    </a:gridCol>
                  </a:tblGrid>
                  <a:tr h="549880">
                    <a:tc>
                      <a:txBody>
                        <a:bodyPr/>
                        <a:lstStyle/>
                        <a:p>
                          <a:pPr marL="0" marR="0" algn="ctr">
                            <a:lnSpc>
                              <a:spcPct val="100000"/>
                            </a:lnSpc>
                            <a:spcBef>
                              <a:spcPts val="0"/>
                            </a:spcBef>
                            <a:spcAft>
                              <a:spcPts val="0"/>
                            </a:spcAft>
                          </a:pPr>
                          <a:r>
                            <a:rPr lang="en-US" sz="1800" b="1" kern="1200" dirty="0">
                              <a:solidFill>
                                <a:schemeClr val="lt1"/>
                              </a:solidFill>
                              <a:effectLst/>
                              <a:latin typeface="+mn-lt"/>
                              <a:ea typeface="+mn-ea"/>
                              <a:cs typeface="+mn-cs"/>
                            </a:rPr>
                            <a:t>Dimensionless</a:t>
                          </a:r>
                          <a:r>
                            <a:rPr lang="en-US" sz="2400" b="0" dirty="0">
                              <a:ln>
                                <a:solidFill>
                                  <a:schemeClr val="tx1"/>
                                </a:solidFill>
                              </a:ln>
                              <a:solidFill>
                                <a:schemeClr val="tx1"/>
                              </a:solidFill>
                              <a:effectLst/>
                              <a:latin typeface="Times New Roman" panose="02020603050405020304" pitchFamily="18" charset="0"/>
                              <a:cs typeface="Times New Roman" panose="02020603050405020304" pitchFamily="18" charset="0"/>
                            </a:rPr>
                            <a:t> </a:t>
                          </a:r>
                          <a:r>
                            <a:rPr lang="en-US" sz="1800" b="1" kern="1200" dirty="0">
                              <a:solidFill>
                                <a:schemeClr val="lt1"/>
                              </a:solidFill>
                              <a:effectLst/>
                              <a:latin typeface="+mn-lt"/>
                              <a:ea typeface="+mn-ea"/>
                              <a:cs typeface="+mn-cs"/>
                            </a:rPr>
                            <a:t>number</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B20538"/>
                        </a:solidFill>
                      </a:tcPr>
                    </a:tc>
                    <a:tc>
                      <a:txBody>
                        <a:bodyPr/>
                        <a:lstStyle/>
                        <a:p>
                          <a:pPr marL="0" marR="0" algn="ctr">
                            <a:lnSpc>
                              <a:spcPct val="100000"/>
                            </a:lnSpc>
                            <a:spcBef>
                              <a:spcPts val="0"/>
                            </a:spcBef>
                            <a:spcAft>
                              <a:spcPts val="0"/>
                            </a:spcAft>
                          </a:pPr>
                          <a:r>
                            <a:rPr lang="en-US" sz="1800" b="1" kern="1200" dirty="0">
                              <a:solidFill>
                                <a:schemeClr val="lt1"/>
                              </a:solidFill>
                              <a:effectLst/>
                              <a:latin typeface="+mn-lt"/>
                              <a:ea typeface="+mn-ea"/>
                              <a:cs typeface="+mn-cs"/>
                            </a:rPr>
                            <a:t>Expression</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B20538"/>
                        </a:solidFill>
                      </a:tcPr>
                    </a:tc>
                    <a:extLst>
                      <a:ext uri="{0D108BD9-81ED-4DB2-BD59-A6C34878D82A}">
                        <a16:rowId xmlns:a16="http://schemas.microsoft.com/office/drawing/2014/main" val="1631244444"/>
                      </a:ext>
                    </a:extLst>
                  </a:tr>
                  <a:tr h="678892">
                    <a:tc>
                      <a:txBody>
                        <a:bodyPr/>
                        <a:lstStyle/>
                        <a:p>
                          <a:pPr marL="0" marR="0" algn="ctr" defTabSz="457200" rtl="0" eaLnBrk="1" latinLnBrk="0" hangingPunct="1">
                            <a:lnSpc>
                              <a:spcPct val="100000"/>
                            </a:lnSpc>
                            <a:spcBef>
                              <a:spcPts val="0"/>
                            </a:spcBef>
                            <a:spcAft>
                              <a:spcPts val="0"/>
                            </a:spcAft>
                          </a:pPr>
                          <a:r>
                            <a:rPr lang="en-US" sz="1600" kern="12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Capillary Number (</a:t>
                          </a:r>
                          <a:r>
                            <a:rPr lang="en-US" sz="1600" kern="1200" dirty="0" err="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Npc</a:t>
                          </a:r>
                          <a:r>
                            <a:rPr lang="en-US" sz="1600" kern="12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a:txBody>
                        <a:bodyPr/>
                        <a:lstStyle/>
                        <a:p>
                          <a:pPr marL="0" marR="0" algn="ctr" defTabSz="457200" rtl="0" eaLnBrk="1" latinLnBrk="0" hangingPunct="1">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600" i="1" kern="120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𝑃𝑐</m:t>
                                    </m:r>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6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bSup>
                                      <m:sSubSupPr>
                                        <m:ctrlPr>
                                          <a:rPr lang="en-US" sz="16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𝜆</m:t>
                                        </m:r>
                                      </m:e>
                                      <m:sub>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𝑟</m:t>
                                        </m:r>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𝑜</m:t>
                                        </m:r>
                                      </m:sup>
                                    </m:sSubSup>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𝜎</m:t>
                                    </m:r>
                                  </m:num>
                                  <m:den>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𝐿</m:t>
                                    </m:r>
                                    <m:sSub>
                                      <m:sSubPr>
                                        <m:ctrlPr>
                                          <a:rPr lang="en-US" sz="16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𝑈</m:t>
                                        </m:r>
                                      </m:e>
                                      <m:sub>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𝑡</m:t>
                                        </m:r>
                                      </m:sub>
                                    </m:sSub>
                                  </m:den>
                                </m:f>
                                <m:rad>
                                  <m:radPr>
                                    <m:degHide m:val="on"/>
                                    <m:ctrlPr>
                                      <a:rPr lang="en-US" sz="16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𝜙</m:t>
                                    </m:r>
                                    <m:sSub>
                                      <m:sSubPr>
                                        <m:ctrlPr>
                                          <a:rPr lang="en-US" sz="16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𝑥</m:t>
                                        </m:r>
                                      </m:sub>
                                    </m:sSub>
                                  </m:e>
                                </m:rad>
                              </m:oMath>
                            </m:oMathPara>
                          </a14:m>
                          <a:endParaRPr lang="en-US" sz="1600" kern="12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2453094166"/>
                      </a:ext>
                    </a:extLst>
                  </a:tr>
                  <a:tr h="1049240">
                    <a:tc>
                      <a:txBody>
                        <a:bodyPr/>
                        <a:lstStyle/>
                        <a:p>
                          <a:pPr marL="0" marR="0" algn="ctr" defTabSz="457200" rtl="0" eaLnBrk="1" latinLnBrk="0" hangingPunct="1">
                            <a:lnSpc>
                              <a:spcPct val="100000"/>
                            </a:lnSpc>
                            <a:spcBef>
                              <a:spcPts val="0"/>
                            </a:spcBef>
                            <a:spcAft>
                              <a:spcPts val="0"/>
                            </a:spcAft>
                          </a:pPr>
                          <a:r>
                            <a:rPr lang="en-US" sz="1600" kern="12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Gravity Number (Ng)</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a:txBody>
                        <a:bodyPr/>
                        <a:lstStyle/>
                        <a:p>
                          <a:pPr marL="0" marR="0" algn="ctr" defTabSz="457200" rtl="0" eaLnBrk="1" latinLnBrk="0" hangingPunct="1">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600" i="1" kern="120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𝑔</m:t>
                                    </m:r>
                                  </m:sub>
                                </m:sSub>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6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16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𝑧</m:t>
                                        </m:r>
                                      </m:sub>
                                    </m:sSub>
                                    <m:sSubSup>
                                      <m:sSubSupPr>
                                        <m:ctrlPr>
                                          <a:rPr lang="en-US" sz="16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𝜆</m:t>
                                        </m:r>
                                      </m:e>
                                      <m:sub>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𝑟</m:t>
                                        </m:r>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𝑜</m:t>
                                        </m:r>
                                      </m:sup>
                                    </m:sSubSup>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𝛥𝜌</m:t>
                                    </m:r>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𝑔𝑐𝑜𝑠</m:t>
                                    </m:r>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𝛼</m:t>
                                    </m:r>
                                  </m:num>
                                  <m:den>
                                    <m:sSub>
                                      <m:sSubPr>
                                        <m:ctrlPr>
                                          <a:rPr lang="en-US" sz="16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𝑢</m:t>
                                        </m:r>
                                      </m:e>
                                      <m:sub>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𝑡</m:t>
                                        </m:r>
                                      </m:sub>
                                    </m:sSub>
                                  </m:den>
                                </m:f>
                                <m:f>
                                  <m:fPr>
                                    <m:ctrlPr>
                                      <a:rPr lang="en-US" sz="16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𝐻</m:t>
                                    </m:r>
                                  </m:num>
                                  <m:den>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𝐿</m:t>
                                    </m:r>
                                  </m:den>
                                </m:f>
                              </m:oMath>
                            </m:oMathPara>
                          </a14:m>
                          <a:endParaRPr lang="en-US" sz="1600" kern="12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2478215752"/>
                      </a:ext>
                    </a:extLst>
                  </a:tr>
                  <a:tr h="739322">
                    <a:tc>
                      <a:txBody>
                        <a:bodyPr/>
                        <a:lstStyle/>
                        <a:p>
                          <a:pPr marL="0" marR="0" algn="ctr" defTabSz="457200" rtl="0" eaLnBrk="1" latinLnBrk="0" hangingPunct="1">
                            <a:lnSpc>
                              <a:spcPct val="100000"/>
                            </a:lnSpc>
                            <a:spcBef>
                              <a:spcPts val="0"/>
                            </a:spcBef>
                            <a:spcAft>
                              <a:spcPts val="0"/>
                            </a:spcAft>
                          </a:pPr>
                          <a:r>
                            <a:rPr lang="en-US" sz="1600" kern="120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Aspect Ratio (</a:t>
                          </a:r>
                          <a:r>
                            <a:rPr lang="en-US" sz="1600" kern="1200" err="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Rl</a:t>
                          </a:r>
                          <a:r>
                            <a:rPr lang="en-US" sz="1600" kern="120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a:txBody>
                        <a:bodyPr/>
                        <a:lstStyle/>
                        <a:p>
                          <a:pPr marL="0" marR="0" algn="ctr" defTabSz="457200" rtl="0" eaLnBrk="1" latinLnBrk="0" hangingPunct="1">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600" i="1" kern="120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6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𝐿</m:t>
                                    </m:r>
                                  </m:num>
                                  <m:den>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𝐻</m:t>
                                    </m:r>
                                  </m:den>
                                </m:f>
                                <m:rad>
                                  <m:radPr>
                                    <m:degHide m:val="on"/>
                                    <m:ctrlPr>
                                      <a:rPr lang="en-US" sz="16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en-US" sz="16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16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𝑧</m:t>
                                            </m:r>
                                          </m:sub>
                                        </m:sSub>
                                      </m:num>
                                      <m:den>
                                        <m:sSub>
                                          <m:sSubPr>
                                            <m:ctrlPr>
                                              <a:rPr lang="en-US" sz="16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𝑥</m:t>
                                            </m:r>
                                          </m:sub>
                                        </m:sSub>
                                      </m:den>
                                    </m:f>
                                  </m:e>
                                </m:rad>
                              </m:oMath>
                            </m:oMathPara>
                          </a14:m>
                          <a:endParaRPr lang="en-US" sz="1600" kern="12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360697773"/>
                      </a:ext>
                    </a:extLst>
                  </a:tr>
                  <a:tr h="739322">
                    <a:tc>
                      <a:txBody>
                        <a:bodyPr/>
                        <a:lstStyle/>
                        <a:p>
                          <a:pPr marL="0" marR="0" algn="ctr" defTabSz="457200" rtl="0" eaLnBrk="1" latinLnBrk="0" hangingPunct="1">
                            <a:lnSpc>
                              <a:spcPct val="100000"/>
                            </a:lnSpc>
                            <a:spcBef>
                              <a:spcPts val="0"/>
                            </a:spcBef>
                            <a:spcAft>
                              <a:spcPts val="0"/>
                            </a:spcAft>
                          </a:pPr>
                          <a:r>
                            <a:rPr lang="en-US" sz="1600" kern="12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End point mobility ratio</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a:txBody>
                        <a:bodyPr/>
                        <a:lstStyle/>
                        <a:p>
                          <a:pPr marL="0" marR="0" algn="ctr" defTabSz="457200" rtl="0" eaLnBrk="1" latinLnBrk="0" hangingPunct="1">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600" i="1" kern="1200" smtClean="0">
                                        <a:solidFill>
                                          <a:schemeClr val="tx1"/>
                                        </a:solidFill>
                                        <a:effectLst/>
                                        <a:latin typeface="Cambria Math" panose="02040503050406030204" pitchFamily="18" charset="0"/>
                                        <a:cs typeface="Times New Roman" panose="02020603050405020304" pitchFamily="18" charset="0"/>
                                      </a:rPr>
                                    </m:ctrlPr>
                                  </m:fPr>
                                  <m:num>
                                    <m:sSubSup>
                                      <m:sSubSupPr>
                                        <m:ctrlPr>
                                          <a:rPr lang="en-US" sz="1600" i="1" kern="120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𝜆</m:t>
                                        </m:r>
                                      </m:e>
                                      <m:sub>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𝑟</m:t>
                                        </m:r>
                                        <m:r>
                                          <a:rPr lang="en-US" sz="1600" b="0" i="1" kern="120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𝑜</m:t>
                                        </m:r>
                                      </m:sup>
                                    </m:sSubSup>
                                  </m:num>
                                  <m:den>
                                    <m:sSubSup>
                                      <m:sSubSupPr>
                                        <m:ctrlPr>
                                          <a:rPr lang="en-US" sz="1600" i="1" kern="120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𝜆</m:t>
                                        </m:r>
                                      </m:e>
                                      <m:sub>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𝑟</m:t>
                                        </m:r>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𝑜</m:t>
                                        </m:r>
                                      </m:sup>
                                    </m:sSubSup>
                                  </m:den>
                                </m:f>
                              </m:oMath>
                            </m:oMathPara>
                          </a14:m>
                          <a:endParaRPr lang="en-US" sz="1600" kern="12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179732854"/>
                      </a:ext>
                    </a:extLst>
                  </a:tr>
                  <a:tr h="592168">
                    <a:tc>
                      <a:txBody>
                        <a:bodyPr/>
                        <a:lstStyle/>
                        <a:p>
                          <a:pPr marL="0" marR="0" algn="ctr" defTabSz="457200" rtl="0" eaLnBrk="1" latinLnBrk="0" hangingPunct="1">
                            <a:lnSpc>
                              <a:spcPct val="100000"/>
                            </a:lnSpc>
                            <a:spcBef>
                              <a:spcPts val="0"/>
                            </a:spcBef>
                            <a:spcAft>
                              <a:spcPts val="0"/>
                            </a:spcAft>
                          </a:pPr>
                          <a:r>
                            <a:rPr lang="en-US" sz="1600" kern="12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Density Number (</a:t>
                          </a:r>
                          <a:r>
                            <a:rPr lang="en-US" sz="1600" kern="1200" dirty="0" err="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Nρ</a:t>
                          </a:r>
                          <a:r>
                            <a:rPr lang="en-US" sz="1600" kern="12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a:txBody>
                        <a:bodyPr/>
                        <a:lstStyle/>
                        <a:p>
                          <a:pPr marL="0" marR="0" algn="ctr" defTabSz="457200" rtl="0" eaLnBrk="1" latinLnBrk="0" hangingPunct="1">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600" i="1" kern="120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𝜌</m:t>
                                    </m:r>
                                  </m:sub>
                                </m:sSub>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16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num>
                                  <m:den>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𝛥𝜌</m:t>
                                    </m:r>
                                  </m:den>
                                </m:f>
                              </m:oMath>
                            </m:oMathPara>
                          </a14:m>
                          <a:endParaRPr lang="en-US" sz="1600" kern="12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1692333901"/>
                      </a:ext>
                    </a:extLst>
                  </a:tr>
                  <a:tr h="615458">
                    <a:tc>
                      <a:txBody>
                        <a:bodyPr/>
                        <a:lstStyle/>
                        <a:p>
                          <a:pPr marL="0" marR="0" algn="ctr" defTabSz="457200" rtl="0" eaLnBrk="1" latinLnBrk="0" hangingPunct="1">
                            <a:lnSpc>
                              <a:spcPct val="100000"/>
                            </a:lnSpc>
                            <a:spcBef>
                              <a:spcPts val="0"/>
                            </a:spcBef>
                            <a:spcAft>
                              <a:spcPts val="0"/>
                            </a:spcAft>
                          </a:pPr>
                          <a:r>
                            <a:rPr lang="en-US" sz="1600" kern="12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Development factor</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pPr marL="0" marR="0" algn="ctr" defTabSz="457200" rtl="0" eaLnBrk="1" latinLnBrk="0" hangingPunct="1">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6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𝑁𝑜</m:t>
                                    </m:r>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𝑜𝑓</m:t>
                                    </m:r>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𝑤𝑒𝑙𝑙𝑠</m:t>
                                    </m:r>
                                  </m:num>
                                  <m:den>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𝐴𝑟𝑒𝑎</m:t>
                                    </m:r>
                                  </m:den>
                                </m:f>
                              </m:oMath>
                            </m:oMathPara>
                          </a14:m>
                          <a:endParaRPr lang="en-US" sz="1600" kern="12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729842668"/>
                      </a:ext>
                    </a:extLst>
                  </a:tr>
                  <a:tr h="942185">
                    <a:tc>
                      <a:txBody>
                        <a:bodyPr/>
                        <a:lstStyle/>
                        <a:p>
                          <a:pPr marL="0" marR="0" algn="ctr" defTabSz="457200" rtl="0" eaLnBrk="1" latinLnBrk="0" hangingPunct="1">
                            <a:lnSpc>
                              <a:spcPct val="100000"/>
                            </a:lnSpc>
                            <a:spcBef>
                              <a:spcPts val="0"/>
                            </a:spcBef>
                            <a:spcAft>
                              <a:spcPts val="0"/>
                            </a:spcAft>
                          </a:pPr>
                          <a:r>
                            <a:rPr lang="en-US" sz="1600" kern="12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Heterogeneity factor </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pPr marL="0" marR="0" algn="ctr" defTabSz="457200" rtl="0" eaLnBrk="1" latinLnBrk="0" hangingPunct="1">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6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𝑜𝑖𝑙</m:t>
                                        </m:r>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𝐴𝑟𝑒𝑎</m:t>
                                        </m:r>
                                      </m:num>
                                      <m:den>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𝑡𝑜𝑎𝑙</m:t>
                                        </m:r>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𝐴𝑟𝑒𝑎</m:t>
                                        </m:r>
                                      </m:den>
                                    </m:f>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𝑁𝑇𝐺</m:t>
                                    </m:r>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𝑟𝑎𝑡𝑖𝑜</m:t>
                                    </m:r>
                                    <m:r>
                                      <a:rPr lang="en-US" sz="1600"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den>
                                </m:f>
                              </m:oMath>
                            </m:oMathPara>
                          </a14:m>
                          <a:endParaRPr lang="en-US" sz="1600" kern="12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081933388"/>
                      </a:ext>
                    </a:extLst>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2952738286"/>
                  </p:ext>
                </p:extLst>
              </p:nvPr>
            </p:nvGraphicFramePr>
            <p:xfrm>
              <a:off x="1947334" y="1000667"/>
              <a:ext cx="5931480" cy="5906467"/>
            </p:xfrm>
            <a:graphic>
              <a:graphicData uri="http://schemas.openxmlformats.org/drawingml/2006/table">
                <a:tbl>
                  <a:tblPr firstRow="1" firstCol="1" bandRow="1">
                    <a:tableStyleId>{21E4AEA4-8DFA-4A89-87EB-49C32662AFE0}</a:tableStyleId>
                  </a:tblPr>
                  <a:tblGrid>
                    <a:gridCol w="2699993">
                      <a:extLst>
                        <a:ext uri="{9D8B030D-6E8A-4147-A177-3AD203B41FA5}">
                          <a16:colId xmlns:a16="http://schemas.microsoft.com/office/drawing/2014/main" val="3134694896"/>
                        </a:ext>
                      </a:extLst>
                    </a:gridCol>
                    <a:gridCol w="3231487">
                      <a:extLst>
                        <a:ext uri="{9D8B030D-6E8A-4147-A177-3AD203B41FA5}">
                          <a16:colId xmlns:a16="http://schemas.microsoft.com/office/drawing/2014/main" val="3932162595"/>
                        </a:ext>
                      </a:extLst>
                    </a:gridCol>
                  </a:tblGrid>
                  <a:tr h="549880">
                    <a:tc>
                      <a:txBody>
                        <a:bodyPr/>
                        <a:lstStyle/>
                        <a:p>
                          <a:pPr marL="0" marR="0" algn="ctr">
                            <a:lnSpc>
                              <a:spcPct val="100000"/>
                            </a:lnSpc>
                            <a:spcBef>
                              <a:spcPts val="0"/>
                            </a:spcBef>
                            <a:spcAft>
                              <a:spcPts val="0"/>
                            </a:spcAft>
                          </a:pPr>
                          <a:r>
                            <a:rPr lang="en-US" sz="1800" b="1" kern="1200" dirty="0">
                              <a:solidFill>
                                <a:schemeClr val="lt1"/>
                              </a:solidFill>
                              <a:effectLst/>
                              <a:latin typeface="+mn-lt"/>
                              <a:ea typeface="+mn-ea"/>
                              <a:cs typeface="+mn-cs"/>
                            </a:rPr>
                            <a:t>Dimensionless</a:t>
                          </a:r>
                          <a:r>
                            <a:rPr lang="en-US" sz="2400" b="0" dirty="0">
                              <a:ln>
                                <a:solidFill>
                                  <a:schemeClr val="tx1"/>
                                </a:solidFill>
                              </a:ln>
                              <a:solidFill>
                                <a:schemeClr val="tx1"/>
                              </a:solidFill>
                              <a:effectLst/>
                              <a:latin typeface="Times New Roman" panose="02020603050405020304" pitchFamily="18" charset="0"/>
                              <a:cs typeface="Times New Roman" panose="02020603050405020304" pitchFamily="18" charset="0"/>
                            </a:rPr>
                            <a:t> </a:t>
                          </a:r>
                          <a:r>
                            <a:rPr lang="en-US" sz="1800" b="1" kern="1200" dirty="0">
                              <a:solidFill>
                                <a:schemeClr val="lt1"/>
                              </a:solidFill>
                              <a:effectLst/>
                              <a:latin typeface="+mn-lt"/>
                              <a:ea typeface="+mn-ea"/>
                              <a:cs typeface="+mn-cs"/>
                            </a:rPr>
                            <a:t>number</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B20538"/>
                        </a:solidFill>
                      </a:tcPr>
                    </a:tc>
                    <a:tc>
                      <a:txBody>
                        <a:bodyPr/>
                        <a:lstStyle/>
                        <a:p>
                          <a:pPr marL="0" marR="0" algn="ctr">
                            <a:lnSpc>
                              <a:spcPct val="100000"/>
                            </a:lnSpc>
                            <a:spcBef>
                              <a:spcPts val="0"/>
                            </a:spcBef>
                            <a:spcAft>
                              <a:spcPts val="0"/>
                            </a:spcAft>
                          </a:pPr>
                          <a:r>
                            <a:rPr lang="en-US" sz="1800" b="1" kern="1200" dirty="0">
                              <a:solidFill>
                                <a:schemeClr val="lt1"/>
                              </a:solidFill>
                              <a:effectLst/>
                              <a:latin typeface="+mn-lt"/>
                              <a:ea typeface="+mn-ea"/>
                              <a:cs typeface="+mn-cs"/>
                            </a:rPr>
                            <a:t>Expression</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B20538"/>
                        </a:solidFill>
                      </a:tcPr>
                    </a:tc>
                    <a:extLst>
                      <a:ext uri="{0D108BD9-81ED-4DB2-BD59-A6C34878D82A}">
                        <a16:rowId xmlns:a16="http://schemas.microsoft.com/office/drawing/2014/main" val="1631244444"/>
                      </a:ext>
                    </a:extLst>
                  </a:tr>
                  <a:tr h="678892">
                    <a:tc>
                      <a:txBody>
                        <a:bodyPr/>
                        <a:lstStyle/>
                        <a:p>
                          <a:pPr marL="0" marR="0" algn="ctr" defTabSz="457200" rtl="0" eaLnBrk="1" latinLnBrk="0" hangingPunct="1">
                            <a:lnSpc>
                              <a:spcPct val="100000"/>
                            </a:lnSpc>
                            <a:spcBef>
                              <a:spcPts val="0"/>
                            </a:spcBef>
                            <a:spcAft>
                              <a:spcPts val="0"/>
                            </a:spcAft>
                          </a:pPr>
                          <a:r>
                            <a:rPr lang="en-US" sz="1600" kern="12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Capillary Number (</a:t>
                          </a:r>
                          <a:r>
                            <a:rPr lang="en-US" sz="1600" kern="1200" dirty="0" err="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Npc</a:t>
                          </a:r>
                          <a:r>
                            <a:rPr lang="en-US" sz="1600" kern="12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a:txBody>
                        <a:bodyPr/>
                        <a:lstStyle/>
                        <a:p>
                          <a:endParaRPr lang="en-US"/>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blipFill>
                          <a:blip r:embed="rId5"/>
                          <a:stretch>
                            <a:fillRect l="-83616" t="-81250" r="-377" b="-687500"/>
                          </a:stretch>
                        </a:blipFill>
                      </a:tcPr>
                    </a:tc>
                    <a:extLst>
                      <a:ext uri="{0D108BD9-81ED-4DB2-BD59-A6C34878D82A}">
                        <a16:rowId xmlns:a16="http://schemas.microsoft.com/office/drawing/2014/main" val="2453094166"/>
                      </a:ext>
                    </a:extLst>
                  </a:tr>
                  <a:tr h="1049240">
                    <a:tc>
                      <a:txBody>
                        <a:bodyPr/>
                        <a:lstStyle/>
                        <a:p>
                          <a:pPr marL="0" marR="0" algn="ctr" defTabSz="457200" rtl="0" eaLnBrk="1" latinLnBrk="0" hangingPunct="1">
                            <a:lnSpc>
                              <a:spcPct val="100000"/>
                            </a:lnSpc>
                            <a:spcBef>
                              <a:spcPts val="0"/>
                            </a:spcBef>
                            <a:spcAft>
                              <a:spcPts val="0"/>
                            </a:spcAft>
                          </a:pPr>
                          <a:r>
                            <a:rPr lang="en-US" sz="1600" kern="12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Gravity Number (Ng)</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a:txBody>
                        <a:bodyPr/>
                        <a:lstStyle/>
                        <a:p>
                          <a:endParaRPr lang="en-US"/>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blipFill>
                          <a:blip r:embed="rId5"/>
                          <a:stretch>
                            <a:fillRect l="-83616" t="-118023" r="-377" b="-347674"/>
                          </a:stretch>
                        </a:blipFill>
                      </a:tcPr>
                    </a:tc>
                    <a:extLst>
                      <a:ext uri="{0D108BD9-81ED-4DB2-BD59-A6C34878D82A}">
                        <a16:rowId xmlns:a16="http://schemas.microsoft.com/office/drawing/2014/main" val="2478215752"/>
                      </a:ext>
                    </a:extLst>
                  </a:tr>
                  <a:tr h="739322">
                    <a:tc>
                      <a:txBody>
                        <a:bodyPr/>
                        <a:lstStyle/>
                        <a:p>
                          <a:pPr marL="0" marR="0" algn="ctr" defTabSz="457200" rtl="0" eaLnBrk="1" latinLnBrk="0" hangingPunct="1">
                            <a:lnSpc>
                              <a:spcPct val="100000"/>
                            </a:lnSpc>
                            <a:spcBef>
                              <a:spcPts val="0"/>
                            </a:spcBef>
                            <a:spcAft>
                              <a:spcPts val="0"/>
                            </a:spcAft>
                          </a:pPr>
                          <a:r>
                            <a:rPr lang="en-US" sz="1600" kern="120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Aspect Ratio (</a:t>
                          </a:r>
                          <a:r>
                            <a:rPr lang="en-US" sz="1600" kern="1200" err="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Rl</a:t>
                          </a:r>
                          <a:r>
                            <a:rPr lang="en-US" sz="1600" kern="120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a:txBody>
                        <a:bodyPr/>
                        <a:lstStyle/>
                        <a:p>
                          <a:endParaRPr lang="en-US"/>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blipFill>
                          <a:blip r:embed="rId5"/>
                          <a:stretch>
                            <a:fillRect l="-83616" t="-307377" r="-377" b="-390164"/>
                          </a:stretch>
                        </a:blipFill>
                      </a:tcPr>
                    </a:tc>
                    <a:extLst>
                      <a:ext uri="{0D108BD9-81ED-4DB2-BD59-A6C34878D82A}">
                        <a16:rowId xmlns:a16="http://schemas.microsoft.com/office/drawing/2014/main" val="360697773"/>
                      </a:ext>
                    </a:extLst>
                  </a:tr>
                  <a:tr h="739322">
                    <a:tc>
                      <a:txBody>
                        <a:bodyPr/>
                        <a:lstStyle/>
                        <a:p>
                          <a:pPr marL="0" marR="0" algn="ctr" defTabSz="457200" rtl="0" eaLnBrk="1" latinLnBrk="0" hangingPunct="1">
                            <a:lnSpc>
                              <a:spcPct val="100000"/>
                            </a:lnSpc>
                            <a:spcBef>
                              <a:spcPts val="0"/>
                            </a:spcBef>
                            <a:spcAft>
                              <a:spcPts val="0"/>
                            </a:spcAft>
                          </a:pPr>
                          <a:r>
                            <a:rPr lang="en-US" sz="1600" kern="12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End point mobility ratio</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a:txBody>
                        <a:bodyPr/>
                        <a:lstStyle/>
                        <a:p>
                          <a:endParaRPr lang="en-US"/>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blipFill>
                          <a:blip r:embed="rId5"/>
                          <a:stretch>
                            <a:fillRect l="-83616" t="-410744" r="-377" b="-293388"/>
                          </a:stretch>
                        </a:blipFill>
                      </a:tcPr>
                    </a:tc>
                    <a:extLst>
                      <a:ext uri="{0D108BD9-81ED-4DB2-BD59-A6C34878D82A}">
                        <a16:rowId xmlns:a16="http://schemas.microsoft.com/office/drawing/2014/main" val="179732854"/>
                      </a:ext>
                    </a:extLst>
                  </a:tr>
                  <a:tr h="592168">
                    <a:tc>
                      <a:txBody>
                        <a:bodyPr/>
                        <a:lstStyle/>
                        <a:p>
                          <a:pPr marL="0" marR="0" algn="ctr" defTabSz="457200" rtl="0" eaLnBrk="1" latinLnBrk="0" hangingPunct="1">
                            <a:lnSpc>
                              <a:spcPct val="100000"/>
                            </a:lnSpc>
                            <a:spcBef>
                              <a:spcPts val="0"/>
                            </a:spcBef>
                            <a:spcAft>
                              <a:spcPts val="0"/>
                            </a:spcAft>
                          </a:pPr>
                          <a:r>
                            <a:rPr lang="en-US" sz="1600" kern="12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Density Number (</a:t>
                          </a:r>
                          <a:r>
                            <a:rPr lang="en-US" sz="1600" kern="1200" dirty="0" err="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Nρ</a:t>
                          </a:r>
                          <a:r>
                            <a:rPr lang="en-US" sz="1600" kern="12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a:txBody>
                        <a:bodyPr/>
                        <a:lstStyle/>
                        <a:p>
                          <a:endParaRPr lang="en-US"/>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blipFill>
                          <a:blip r:embed="rId5"/>
                          <a:stretch>
                            <a:fillRect l="-83616" t="-637113" r="-377" b="-265979"/>
                          </a:stretch>
                        </a:blipFill>
                      </a:tcPr>
                    </a:tc>
                    <a:extLst>
                      <a:ext uri="{0D108BD9-81ED-4DB2-BD59-A6C34878D82A}">
                        <a16:rowId xmlns:a16="http://schemas.microsoft.com/office/drawing/2014/main" val="1692333901"/>
                      </a:ext>
                    </a:extLst>
                  </a:tr>
                  <a:tr h="615458">
                    <a:tc>
                      <a:txBody>
                        <a:bodyPr/>
                        <a:lstStyle/>
                        <a:p>
                          <a:pPr marL="0" marR="0" algn="ctr" defTabSz="457200" rtl="0" eaLnBrk="1" latinLnBrk="0" hangingPunct="1">
                            <a:lnSpc>
                              <a:spcPct val="100000"/>
                            </a:lnSpc>
                            <a:spcBef>
                              <a:spcPts val="0"/>
                            </a:spcBef>
                            <a:spcAft>
                              <a:spcPts val="0"/>
                            </a:spcAft>
                          </a:pPr>
                          <a:r>
                            <a:rPr lang="en-US" sz="1600" kern="12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Development factor</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en-US"/>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blipFill>
                          <a:blip r:embed="rId5"/>
                          <a:stretch>
                            <a:fillRect l="-83616" t="-707921" r="-377" b="-155446"/>
                          </a:stretch>
                        </a:blipFill>
                      </a:tcPr>
                    </a:tc>
                    <a:extLst>
                      <a:ext uri="{0D108BD9-81ED-4DB2-BD59-A6C34878D82A}">
                        <a16:rowId xmlns:a16="http://schemas.microsoft.com/office/drawing/2014/main" val="729842668"/>
                      </a:ext>
                    </a:extLst>
                  </a:tr>
                  <a:tr h="942185">
                    <a:tc>
                      <a:txBody>
                        <a:bodyPr/>
                        <a:lstStyle/>
                        <a:p>
                          <a:pPr marL="0" marR="0" algn="ctr" defTabSz="457200" rtl="0" eaLnBrk="1" latinLnBrk="0" hangingPunct="1">
                            <a:lnSpc>
                              <a:spcPct val="100000"/>
                            </a:lnSpc>
                            <a:spcBef>
                              <a:spcPts val="0"/>
                            </a:spcBef>
                            <a:spcAft>
                              <a:spcPts val="0"/>
                            </a:spcAft>
                          </a:pPr>
                          <a:r>
                            <a:rPr lang="en-US" sz="1600" kern="12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Heterogeneity factor </a:t>
                          </a:r>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en-US"/>
                        </a:p>
                      </a:txBody>
                      <a:tcPr marL="66097" marR="66097"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blipFill>
                          <a:blip r:embed="rId5"/>
                          <a:stretch>
                            <a:fillRect l="-83616" t="-526452" r="-377" b="-1290"/>
                          </a:stretch>
                        </a:blipFill>
                      </a:tcPr>
                    </a:tc>
                    <a:extLst>
                      <a:ext uri="{0D108BD9-81ED-4DB2-BD59-A6C34878D82A}">
                        <a16:rowId xmlns:a16="http://schemas.microsoft.com/office/drawing/2014/main" val="2081933388"/>
                      </a:ext>
                    </a:extLst>
                  </a:tr>
                </a:tbl>
              </a:graphicData>
            </a:graphic>
          </p:graphicFrame>
        </mc:Fallback>
      </mc:AlternateContent>
    </p:spTree>
    <p:extLst>
      <p:ext uri="{BB962C8B-B14F-4D97-AF65-F5344CB8AC3E}">
        <p14:creationId xmlns:p14="http://schemas.microsoft.com/office/powerpoint/2010/main" val="659296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92887"/>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dirty="0">
                <a:solidFill>
                  <a:schemeClr val="bg1"/>
                </a:solidFill>
                <a:latin typeface="Futura T Light"/>
              </a:rPr>
              <a:t>Development Number</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8</a:t>
            </a:fld>
            <a:endParaRPr lang="en-US" sz="1600"/>
          </a:p>
        </p:txBody>
      </p:sp>
      <mc:AlternateContent xmlns:mc="http://schemas.openxmlformats.org/markup-compatibility/2006" xmlns:a14="http://schemas.microsoft.com/office/drawing/2010/main">
        <mc:Choice Requires="a14">
          <p:sp>
            <p:nvSpPr>
              <p:cNvPr id="2" name="Rectangle 1"/>
              <p:cNvSpPr/>
              <p:nvPr/>
            </p:nvSpPr>
            <p:spPr>
              <a:xfrm>
                <a:off x="391528" y="1263801"/>
                <a:ext cx="5401159" cy="8592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𝐷𝑒𝑣</m:t>
                      </m:r>
                      <m:r>
                        <a:rPr lang="en-US" sz="2400" i="0">
                          <a:latin typeface="Cambria Math" panose="02040503050406030204" pitchFamily="18" charset="0"/>
                        </a:rPr>
                        <m:t> </m:t>
                      </m:r>
                      <m:r>
                        <a:rPr lang="en-US" sz="2400" i="1">
                          <a:latin typeface="Cambria Math" panose="02040503050406030204" pitchFamily="18" charset="0"/>
                        </a:rPr>
                        <m:t>𝑛𝑢𝑚𝑏𝑒𝑟</m:t>
                      </m:r>
                      <m:r>
                        <a:rPr lang="en-US" sz="2400" i="0">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𝑘</m:t>
                          </m:r>
                          <m:r>
                            <a:rPr lang="en-US" sz="2400" i="0">
                              <a:latin typeface="Cambria Math" panose="02040503050406030204" pitchFamily="18" charset="0"/>
                            </a:rPr>
                            <m:t>∗</m:t>
                          </m:r>
                          <m:r>
                            <a:rPr lang="en-US" sz="2400" i="1">
                              <a:latin typeface="Cambria Math" panose="02040503050406030204" pitchFamily="18" charset="0"/>
                            </a:rPr>
                            <m:t>𝑁𝑢𝑚𝑏𝑒𝑟</m:t>
                          </m:r>
                          <m:r>
                            <a:rPr lang="en-US" sz="2400" i="0">
                              <a:latin typeface="Cambria Math" panose="02040503050406030204" pitchFamily="18" charset="0"/>
                            </a:rPr>
                            <m:t> </m:t>
                          </m:r>
                          <m:r>
                            <a:rPr lang="en-US" sz="2400" i="1">
                              <a:latin typeface="Cambria Math" panose="02040503050406030204" pitchFamily="18" charset="0"/>
                            </a:rPr>
                            <m:t>𝑜𝑓</m:t>
                          </m:r>
                          <m:r>
                            <a:rPr lang="en-US" sz="2400" i="0">
                              <a:latin typeface="Cambria Math" panose="02040503050406030204" pitchFamily="18" charset="0"/>
                            </a:rPr>
                            <m:t> </m:t>
                          </m:r>
                          <m:r>
                            <a:rPr lang="en-US" sz="2400" i="1">
                              <a:latin typeface="Cambria Math" panose="02040503050406030204" pitchFamily="18" charset="0"/>
                            </a:rPr>
                            <m:t>𝑤𝑒𝑙𝑙𝑠</m:t>
                          </m:r>
                        </m:num>
                        <m:den>
                          <m:r>
                            <a:rPr lang="en-US" sz="2400" i="1">
                              <a:latin typeface="Cambria Math" panose="02040503050406030204" pitchFamily="18" charset="0"/>
                            </a:rPr>
                            <m:t>𝐴𝑟𝑒𝑎</m:t>
                          </m:r>
                          <m:r>
                            <a:rPr lang="en-US" sz="2400" i="0">
                              <a:latin typeface="Cambria Math" panose="02040503050406030204" pitchFamily="18" charset="0"/>
                            </a:rPr>
                            <m:t> </m:t>
                          </m:r>
                          <m:r>
                            <a:rPr lang="en-US" sz="2400" i="1">
                              <a:latin typeface="Cambria Math" panose="02040503050406030204" pitchFamily="18" charset="0"/>
                            </a:rPr>
                            <m:t>𝑜𝑓</m:t>
                          </m:r>
                          <m:r>
                            <a:rPr lang="en-US" sz="2400" i="0">
                              <a:latin typeface="Cambria Math" panose="02040503050406030204" pitchFamily="18" charset="0"/>
                            </a:rPr>
                            <m:t> </m:t>
                          </m:r>
                          <m:r>
                            <a:rPr lang="en-US" sz="2400" i="1">
                              <a:latin typeface="Cambria Math" panose="02040503050406030204" pitchFamily="18" charset="0"/>
                            </a:rPr>
                            <m:t>𝑡h𝑒</m:t>
                          </m:r>
                          <m:r>
                            <a:rPr lang="en-US" sz="2400" i="0">
                              <a:latin typeface="Cambria Math" panose="02040503050406030204" pitchFamily="18" charset="0"/>
                            </a:rPr>
                            <m:t> </m:t>
                          </m:r>
                          <m:r>
                            <a:rPr lang="en-US" sz="2400" i="1">
                              <a:latin typeface="Cambria Math" panose="02040503050406030204" pitchFamily="18" charset="0"/>
                            </a:rPr>
                            <m:t>𝑟𝑒𝑠𝑒𝑟𝑣𝑜𝑖𝑟</m:t>
                          </m:r>
                        </m:den>
                      </m:f>
                    </m:oMath>
                  </m:oMathPara>
                </a14:m>
                <a:endParaRPr lang="en-US" sz="2400" dirty="0"/>
              </a:p>
            </p:txBody>
          </p:sp>
        </mc:Choice>
        <mc:Fallback xmlns="">
          <p:sp>
            <p:nvSpPr>
              <p:cNvPr id="2" name="Rectangle 1"/>
              <p:cNvSpPr>
                <a:spLocks noRot="1" noChangeAspect="1" noMove="1" noResize="1" noEditPoints="1" noAdjustHandles="1" noChangeArrowheads="1" noChangeShapeType="1" noTextEdit="1"/>
              </p:cNvSpPr>
              <p:nvPr/>
            </p:nvSpPr>
            <p:spPr>
              <a:xfrm>
                <a:off x="391528" y="1263801"/>
                <a:ext cx="5401159" cy="859210"/>
              </a:xfrm>
              <a:prstGeom prst="rect">
                <a:avLst/>
              </a:prstGeom>
              <a:blipFill>
                <a:blip r:embed="rId5"/>
                <a:stretch>
                  <a:fillRect/>
                </a:stretch>
              </a:blipFill>
            </p:spPr>
            <p:txBody>
              <a:bodyPr/>
              <a:lstStyle/>
              <a:p>
                <a:r>
                  <a:rPr lang="en-US">
                    <a:noFill/>
                  </a:rPr>
                  <a:t> </a:t>
                </a:r>
              </a:p>
            </p:txBody>
          </p:sp>
        </mc:Fallback>
      </mc:AlternateContent>
      <p:sp>
        <p:nvSpPr>
          <p:cNvPr id="6" name="Rectangle 5"/>
          <p:cNvSpPr/>
          <p:nvPr/>
        </p:nvSpPr>
        <p:spPr>
          <a:xfrm>
            <a:off x="331995" y="3453652"/>
            <a:ext cx="9237133" cy="718017"/>
          </a:xfrm>
          <a:prstGeom prst="rect">
            <a:avLst/>
          </a:prstGeom>
        </p:spPr>
        <p:txBody>
          <a:bodyPr wrap="square">
            <a:spAutoFit/>
          </a:bodyPr>
          <a:lstStyle/>
          <a:p>
            <a:pPr marR="0" lvl="0" algn="just">
              <a:lnSpc>
                <a:spcPct val="200000"/>
              </a:lnSpc>
              <a:spcBef>
                <a:spcPts val="0"/>
              </a:spcBef>
              <a:spcAft>
                <a:spcPts val="0"/>
              </a:spcAf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Number of wells              Dev number  </a:t>
            </a:r>
            <a:endParaRPr lang="en-US" sz="2400" dirty="0">
              <a:latin typeface="Cambria" panose="02040503050406030204" pitchFamily="18" charset="0"/>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Rectangle 6"/>
              <p:cNvSpPr/>
              <p:nvPr/>
            </p:nvSpPr>
            <p:spPr>
              <a:xfrm>
                <a:off x="5354384" y="2373896"/>
                <a:ext cx="4360809" cy="7558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rgbClr val="B20538"/>
                          </a:solidFill>
                          <a:latin typeface="Cambria Math" panose="02040503050406030204" pitchFamily="18" charset="0"/>
                        </a:rPr>
                        <m:t>𝐷𝑒𝑣</m:t>
                      </m:r>
                      <m:r>
                        <a:rPr lang="en-US" i="0">
                          <a:solidFill>
                            <a:srgbClr val="B20538"/>
                          </a:solidFill>
                          <a:latin typeface="Cambria Math" panose="02040503050406030204" pitchFamily="18" charset="0"/>
                        </a:rPr>
                        <m:t> </m:t>
                      </m:r>
                      <m:r>
                        <a:rPr lang="en-US" i="1">
                          <a:solidFill>
                            <a:srgbClr val="B20538"/>
                          </a:solidFill>
                          <a:latin typeface="Cambria Math" panose="02040503050406030204" pitchFamily="18" charset="0"/>
                        </a:rPr>
                        <m:t>𝑛𝑢𝑚𝑏𝑒𝑟</m:t>
                      </m:r>
                      <m:r>
                        <a:rPr lang="en-US" i="0">
                          <a:solidFill>
                            <a:srgbClr val="B20538"/>
                          </a:solidFill>
                          <a:latin typeface="Cambria Math" panose="02040503050406030204" pitchFamily="18" charset="0"/>
                        </a:rPr>
                        <m:t>=</m:t>
                      </m:r>
                      <m:f>
                        <m:fPr>
                          <m:ctrlPr>
                            <a:rPr lang="en-US" i="1">
                              <a:solidFill>
                                <a:srgbClr val="B20538"/>
                              </a:solidFill>
                              <a:latin typeface="Cambria Math" panose="02040503050406030204" pitchFamily="18" charset="0"/>
                            </a:rPr>
                          </m:ctrlPr>
                        </m:fPr>
                        <m:num>
                          <m:sSup>
                            <m:sSupPr>
                              <m:ctrlPr>
                                <a:rPr lang="en-US" i="1">
                                  <a:solidFill>
                                    <a:srgbClr val="B20538"/>
                                  </a:solidFill>
                                  <a:latin typeface="Cambria Math" panose="02040503050406030204" pitchFamily="18" charset="0"/>
                                </a:rPr>
                              </m:ctrlPr>
                            </m:sSupPr>
                            <m:e>
                              <m:d>
                                <m:dPr>
                                  <m:begChr m:val="["/>
                                  <m:endChr m:val="]"/>
                                  <m:ctrlPr>
                                    <a:rPr lang="en-US" i="1">
                                      <a:solidFill>
                                        <a:srgbClr val="B20538"/>
                                      </a:solidFill>
                                      <a:latin typeface="Cambria Math" panose="02040503050406030204" pitchFamily="18" charset="0"/>
                                    </a:rPr>
                                  </m:ctrlPr>
                                </m:dPr>
                                <m:e>
                                  <m:r>
                                    <a:rPr lang="en-US" i="1">
                                      <a:solidFill>
                                        <a:srgbClr val="B20538"/>
                                      </a:solidFill>
                                      <a:latin typeface="Cambria Math" panose="02040503050406030204" pitchFamily="18" charset="0"/>
                                    </a:rPr>
                                    <m:t>𝐿</m:t>
                                  </m:r>
                                </m:e>
                              </m:d>
                            </m:e>
                            <m:sup>
                              <m:r>
                                <a:rPr lang="en-US" i="0">
                                  <a:solidFill>
                                    <a:srgbClr val="B20538"/>
                                  </a:solidFill>
                                  <a:latin typeface="Cambria Math" panose="02040503050406030204" pitchFamily="18" charset="0"/>
                                </a:rPr>
                                <m:t>2</m:t>
                              </m:r>
                            </m:sup>
                          </m:sSup>
                          <m:r>
                            <a:rPr lang="en-US" i="0">
                              <a:solidFill>
                                <a:srgbClr val="B20538"/>
                              </a:solidFill>
                              <a:latin typeface="Cambria Math" panose="02040503050406030204" pitchFamily="18" charset="0"/>
                            </a:rPr>
                            <m:t>∗</m:t>
                          </m:r>
                          <m:r>
                            <a:rPr lang="en-US" i="1">
                              <a:solidFill>
                                <a:srgbClr val="B20538"/>
                              </a:solidFill>
                              <a:latin typeface="Cambria Math" panose="02040503050406030204" pitchFamily="18" charset="0"/>
                            </a:rPr>
                            <m:t>𝐷𝑖𝑚𝑒𝑛𝑠𝑖𝑜𝑛𝑙𝑒𝑠𝑠</m:t>
                          </m:r>
                        </m:num>
                        <m:den>
                          <m:sSup>
                            <m:sSupPr>
                              <m:ctrlPr>
                                <a:rPr lang="en-US" i="1">
                                  <a:solidFill>
                                    <a:srgbClr val="B20538"/>
                                  </a:solidFill>
                                  <a:latin typeface="Cambria Math" panose="02040503050406030204" pitchFamily="18" charset="0"/>
                                </a:rPr>
                              </m:ctrlPr>
                            </m:sSupPr>
                            <m:e>
                              <m:d>
                                <m:dPr>
                                  <m:begChr m:val="["/>
                                  <m:endChr m:val="]"/>
                                  <m:ctrlPr>
                                    <a:rPr lang="en-US" i="1">
                                      <a:solidFill>
                                        <a:srgbClr val="B20538"/>
                                      </a:solidFill>
                                      <a:latin typeface="Cambria Math" panose="02040503050406030204" pitchFamily="18" charset="0"/>
                                    </a:rPr>
                                  </m:ctrlPr>
                                </m:dPr>
                                <m:e>
                                  <m:r>
                                    <a:rPr lang="en-US" i="1">
                                      <a:solidFill>
                                        <a:srgbClr val="B20538"/>
                                      </a:solidFill>
                                      <a:latin typeface="Cambria Math" panose="02040503050406030204" pitchFamily="18" charset="0"/>
                                    </a:rPr>
                                    <m:t>𝐿</m:t>
                                  </m:r>
                                </m:e>
                              </m:d>
                            </m:e>
                            <m:sup>
                              <m:r>
                                <a:rPr lang="en-US" i="0">
                                  <a:solidFill>
                                    <a:srgbClr val="B20538"/>
                                  </a:solidFill>
                                  <a:latin typeface="Cambria Math" panose="02040503050406030204" pitchFamily="18" charset="0"/>
                                </a:rPr>
                                <m:t>2</m:t>
                              </m:r>
                            </m:sup>
                          </m:sSup>
                        </m:den>
                      </m:f>
                    </m:oMath>
                  </m:oMathPara>
                </a14:m>
                <a:endParaRPr lang="en-US" dirty="0">
                  <a:solidFill>
                    <a:srgbClr val="B20538"/>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5354384" y="2373896"/>
                <a:ext cx="4360809" cy="755848"/>
              </a:xfrm>
              <a:prstGeom prst="rect">
                <a:avLst/>
              </a:prstGeom>
              <a:blipFill>
                <a:blip r:embed="rId6"/>
                <a:stretch>
                  <a:fillRect/>
                </a:stretch>
              </a:blipFill>
            </p:spPr>
            <p:txBody>
              <a:bodyPr/>
              <a:lstStyle/>
              <a:p>
                <a:r>
                  <a:rPr lang="en-US">
                    <a:noFill/>
                  </a:rPr>
                  <a:t> </a:t>
                </a:r>
              </a:p>
            </p:txBody>
          </p:sp>
        </mc:Fallback>
      </mc:AlternateContent>
      <p:sp>
        <p:nvSpPr>
          <p:cNvPr id="9" name="Arrow: Up 8"/>
          <p:cNvSpPr/>
          <p:nvPr/>
        </p:nvSpPr>
        <p:spPr>
          <a:xfrm>
            <a:off x="2464068" y="3563225"/>
            <a:ext cx="484632" cy="56984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Arrow: Up 10"/>
          <p:cNvSpPr/>
          <p:nvPr/>
        </p:nvSpPr>
        <p:spPr>
          <a:xfrm>
            <a:off x="5080773" y="3540396"/>
            <a:ext cx="484632" cy="56984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31994" y="4345873"/>
            <a:ext cx="9237133" cy="830997"/>
          </a:xfrm>
          <a:prstGeom prst="rect">
            <a:avLst/>
          </a:prstGeom>
        </p:spPr>
        <p:txBody>
          <a:bodyPr wrap="square">
            <a:spAutoFit/>
          </a:bodyPr>
          <a:lstStyle/>
          <a:p>
            <a:pPr marR="0" lvl="0" algn="just">
              <a:lnSpc>
                <a:spcPct val="200000"/>
              </a:lnSpc>
              <a:spcBef>
                <a:spcPts val="0"/>
              </a:spcBef>
              <a:spcAft>
                <a:spcPts val="0"/>
              </a:spcAf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k               Dev number  </a:t>
            </a:r>
            <a:endParaRPr lang="en-US" sz="2400" dirty="0">
              <a:latin typeface="Cambria" panose="02040503050406030204" pitchFamily="18" charset="0"/>
              <a:ea typeface="Times New Roman" panose="02020603050405020304" pitchFamily="18" charset="0"/>
              <a:cs typeface="Times New Roman" panose="02020603050405020304" pitchFamily="18" charset="0"/>
            </a:endParaRPr>
          </a:p>
        </p:txBody>
      </p:sp>
      <p:sp>
        <p:nvSpPr>
          <p:cNvPr id="13" name="Arrow: Up 12"/>
          <p:cNvSpPr/>
          <p:nvPr/>
        </p:nvSpPr>
        <p:spPr>
          <a:xfrm>
            <a:off x="2464068" y="4433759"/>
            <a:ext cx="484632" cy="56984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Arrow: Up 13"/>
          <p:cNvSpPr/>
          <p:nvPr/>
        </p:nvSpPr>
        <p:spPr>
          <a:xfrm>
            <a:off x="5080773" y="4433759"/>
            <a:ext cx="484632" cy="56984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31993" y="5084272"/>
            <a:ext cx="9237133" cy="830997"/>
          </a:xfrm>
          <a:prstGeom prst="rect">
            <a:avLst/>
          </a:prstGeom>
        </p:spPr>
        <p:txBody>
          <a:bodyPr wrap="square">
            <a:spAutoFit/>
          </a:bodyPr>
          <a:lstStyle/>
          <a:p>
            <a:pPr marR="0" lvl="0" algn="just">
              <a:lnSpc>
                <a:spcPct val="200000"/>
              </a:lnSpc>
              <a:spcBef>
                <a:spcPts val="0"/>
              </a:spcBef>
              <a:spcAft>
                <a:spcPts val="0"/>
              </a:spcAf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Area                Dev number    </a:t>
            </a:r>
            <a:endParaRPr lang="en-US" sz="2400" dirty="0">
              <a:latin typeface="Cambria" panose="02040503050406030204" pitchFamily="18" charset="0"/>
              <a:ea typeface="Times New Roman" panose="02020603050405020304" pitchFamily="18" charset="0"/>
              <a:cs typeface="Times New Roman" panose="02020603050405020304" pitchFamily="18" charset="0"/>
            </a:endParaRPr>
          </a:p>
        </p:txBody>
      </p:sp>
      <p:sp>
        <p:nvSpPr>
          <p:cNvPr id="16" name="Arrow: Up 15"/>
          <p:cNvSpPr/>
          <p:nvPr/>
        </p:nvSpPr>
        <p:spPr>
          <a:xfrm>
            <a:off x="2464068" y="5259267"/>
            <a:ext cx="484632" cy="56984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Arrow: Up 16"/>
          <p:cNvSpPr/>
          <p:nvPr/>
        </p:nvSpPr>
        <p:spPr>
          <a:xfrm rot="10800000">
            <a:off x="5112069" y="5297767"/>
            <a:ext cx="484632" cy="569847"/>
          </a:xfrm>
          <a:prstGeom prst="upArrow">
            <a:avLst/>
          </a:prstGeom>
          <a:solidFill>
            <a:srgbClr val="B20538"/>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4098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92887"/>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dirty="0">
                <a:solidFill>
                  <a:schemeClr val="bg1"/>
                </a:solidFill>
                <a:latin typeface="Futura T Light"/>
              </a:rPr>
              <a:t>Heterogeneity Number</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9</a:t>
            </a:fld>
            <a:endParaRPr lang="en-US" sz="1600"/>
          </a:p>
        </p:txBody>
      </p:sp>
      <mc:AlternateContent xmlns:mc="http://schemas.openxmlformats.org/markup-compatibility/2006">
        <mc:Choice xmlns:a14="http://schemas.microsoft.com/office/drawing/2010/main" Requires="a14">
          <p:sp>
            <p:nvSpPr>
              <p:cNvPr id="5" name="Rectangle 4"/>
              <p:cNvSpPr/>
              <p:nvPr/>
            </p:nvSpPr>
            <p:spPr>
              <a:xfrm>
                <a:off x="2961292" y="1999309"/>
                <a:ext cx="4504246" cy="9766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H</m:t>
                      </m:r>
                      <m:r>
                        <m:rPr>
                          <m:sty m:val="p"/>
                        </m:rPr>
                        <a:rPr lang="en-US" i="0">
                          <a:latin typeface="Cambria Math" panose="02040503050406030204" pitchFamily="18" charset="0"/>
                        </a:rPr>
                        <m:t>etro</m:t>
                      </m:r>
                      <m:r>
                        <a:rPr lang="en-US" i="0">
                          <a:latin typeface="Cambria Math" panose="02040503050406030204" pitchFamily="18" charset="0"/>
                        </a:rPr>
                        <m:t> </m:t>
                      </m:r>
                      <m:r>
                        <m:rPr>
                          <m:sty m:val="p"/>
                        </m:rPr>
                        <a:rPr lang="en-US" i="0">
                          <a:latin typeface="Cambria Math" panose="02040503050406030204" pitchFamily="18" charset="0"/>
                        </a:rPr>
                        <m:t>number</m:t>
                      </m:r>
                      <m:r>
                        <a:rPr lang="en-US" i="0">
                          <a:latin typeface="Cambria Math" panose="02040503050406030204" pitchFamily="18" charset="0"/>
                        </a:rPr>
                        <m:t>= </m:t>
                      </m:r>
                      <m:f>
                        <m:fPr>
                          <m:ctrlPr>
                            <a:rPr lang="en-US" i="1">
                              <a:latin typeface="Cambria Math" panose="02040503050406030204" pitchFamily="18" charset="0"/>
                            </a:rPr>
                          </m:ctrlPr>
                        </m:fPr>
                        <m:num>
                          <m:r>
                            <a:rPr lang="en-US" i="0">
                              <a:latin typeface="Cambria Math" panose="02040503050406030204" pitchFamily="18" charset="0"/>
                            </a:rPr>
                            <m:t>1</m:t>
                          </m:r>
                        </m:num>
                        <m:den>
                          <m:d>
                            <m:dPr>
                              <m:ctrlPr>
                                <a:rPr lang="en-US" i="1">
                                  <a:latin typeface="Cambria Math" panose="02040503050406030204" pitchFamily="18" charset="0"/>
                                </a:rPr>
                              </m:ctrlPr>
                            </m:dPr>
                            <m:e>
                              <m:r>
                                <a:rPr lang="en-US" b="0" i="1" smtClean="0">
                                  <a:latin typeface="Cambria Math" panose="02040503050406030204" pitchFamily="18" charset="0"/>
                                </a:rPr>
                                <m:t>(</m:t>
                              </m:r>
                              <m:r>
                                <m:rPr>
                                  <m:sty m:val="p"/>
                                </m:rPr>
                                <a:rPr lang="en-US" i="0">
                                  <a:latin typeface="Cambria Math" panose="02040503050406030204" pitchFamily="18" charset="0"/>
                                </a:rPr>
                                <m:t>NTG</m:t>
                              </m:r>
                              <m:r>
                                <a:rPr lang="en-US" i="0">
                                  <a:latin typeface="Cambria Math" panose="02040503050406030204" pitchFamily="18" charset="0"/>
                                </a:rPr>
                                <m:t>)(</m:t>
                              </m:r>
                              <m:f>
                                <m:fPr>
                                  <m:ctrlPr>
                                    <a:rPr lang="en-US" i="1">
                                      <a:latin typeface="Cambria Math" panose="02040503050406030204" pitchFamily="18" charset="0"/>
                                    </a:rPr>
                                  </m:ctrlPr>
                                </m:fPr>
                                <m:num>
                                  <m:r>
                                    <m:rPr>
                                      <m:sty m:val="p"/>
                                    </m:rPr>
                                    <a:rPr lang="en-US" i="0">
                                      <a:latin typeface="Cambria Math" panose="02040503050406030204" pitchFamily="18" charset="0"/>
                                    </a:rPr>
                                    <m:t>Oil</m:t>
                                  </m:r>
                                  <m:r>
                                    <a:rPr lang="en-US" i="0">
                                      <a:latin typeface="Cambria Math" panose="02040503050406030204" pitchFamily="18" charset="0"/>
                                    </a:rPr>
                                    <m:t> </m:t>
                                  </m:r>
                                  <m:r>
                                    <m:rPr>
                                      <m:sty m:val="p"/>
                                    </m:rPr>
                                    <a:rPr lang="en-US" i="0">
                                      <a:latin typeface="Cambria Math" panose="02040503050406030204" pitchFamily="18" charset="0"/>
                                    </a:rPr>
                                    <m:t>Area</m:t>
                                  </m:r>
                                </m:num>
                                <m:den>
                                  <m:r>
                                    <m:rPr>
                                      <m:sty m:val="p"/>
                                    </m:rPr>
                                    <a:rPr lang="en-US" i="0">
                                      <a:latin typeface="Cambria Math" panose="02040503050406030204" pitchFamily="18" charset="0"/>
                                    </a:rPr>
                                    <m:t>Total</m:t>
                                  </m:r>
                                  <m:r>
                                    <a:rPr lang="en-US" i="0">
                                      <a:latin typeface="Cambria Math" panose="02040503050406030204" pitchFamily="18" charset="0"/>
                                    </a:rPr>
                                    <m:t> </m:t>
                                  </m:r>
                                  <m:r>
                                    <m:rPr>
                                      <m:sty m:val="p"/>
                                    </m:rPr>
                                    <a:rPr lang="en-US" i="0">
                                      <a:latin typeface="Cambria Math" panose="02040503050406030204" pitchFamily="18" charset="0"/>
                                    </a:rPr>
                                    <m:t>Area</m:t>
                                  </m:r>
                                </m:den>
                              </m:f>
                              <m:r>
                                <a:rPr lang="en-US" b="0" i="1" smtClean="0">
                                  <a:latin typeface="Cambria Math" panose="02040503050406030204" pitchFamily="18" charset="0"/>
                                </a:rPr>
                                <m:t>)</m:t>
                              </m:r>
                            </m:e>
                          </m:d>
                        </m:den>
                      </m:f>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2961292" y="1999309"/>
                <a:ext cx="4504246" cy="976678"/>
              </a:xfrm>
              <a:prstGeom prst="rect">
                <a:avLst/>
              </a:prstGeom>
              <a:blipFill>
                <a:blip r:embed="rId5"/>
                <a:stretch>
                  <a:fillRect/>
                </a:stretch>
              </a:blipFill>
            </p:spPr>
            <p:txBody>
              <a:bodyPr/>
              <a:lstStyle/>
              <a:p>
                <a:r>
                  <a:rPr lang="en-US">
                    <a:noFill/>
                  </a:rPr>
                  <a:t> </a:t>
                </a:r>
              </a:p>
            </p:txBody>
          </p:sp>
        </mc:Fallback>
      </mc:AlternateContent>
      <p:graphicFrame>
        <p:nvGraphicFramePr>
          <p:cNvPr id="2" name="Table 1"/>
          <p:cNvGraphicFramePr>
            <a:graphicFrameLocks noGrp="1"/>
          </p:cNvGraphicFramePr>
          <p:nvPr>
            <p:extLst>
              <p:ext uri="{D42A27DB-BD31-4B8C-83A1-F6EECF244321}">
                <p14:modId xmlns:p14="http://schemas.microsoft.com/office/powerpoint/2010/main" val="4281328607"/>
              </p:ext>
            </p:extLst>
          </p:nvPr>
        </p:nvGraphicFramePr>
        <p:xfrm>
          <a:off x="2698815" y="3802245"/>
          <a:ext cx="5029200" cy="2123440"/>
        </p:xfrm>
        <a:graphic>
          <a:graphicData uri="http://schemas.openxmlformats.org/drawingml/2006/table">
            <a:tbl>
              <a:tblPr firstRow="1" bandRow="1">
                <a:tableStyleId>{5C22544A-7EE6-4342-B048-85BDC9FD1C3A}</a:tableStyleId>
              </a:tblPr>
              <a:tblGrid>
                <a:gridCol w="1018674">
                  <a:extLst>
                    <a:ext uri="{9D8B030D-6E8A-4147-A177-3AD203B41FA5}">
                      <a16:colId xmlns:a16="http://schemas.microsoft.com/office/drawing/2014/main" val="2684405952"/>
                    </a:ext>
                  </a:extLst>
                </a:gridCol>
                <a:gridCol w="2598821">
                  <a:extLst>
                    <a:ext uri="{9D8B030D-6E8A-4147-A177-3AD203B41FA5}">
                      <a16:colId xmlns:a16="http://schemas.microsoft.com/office/drawing/2014/main" val="528913718"/>
                    </a:ext>
                  </a:extLst>
                </a:gridCol>
                <a:gridCol w="1411705">
                  <a:extLst>
                    <a:ext uri="{9D8B030D-6E8A-4147-A177-3AD203B41FA5}">
                      <a16:colId xmlns:a16="http://schemas.microsoft.com/office/drawing/2014/main" val="3203703343"/>
                    </a:ext>
                  </a:extLst>
                </a:gridCol>
              </a:tblGrid>
              <a:tr h="370840">
                <a:tc>
                  <a:txBody>
                    <a:bodyPr/>
                    <a:lstStyle/>
                    <a:p>
                      <a:pPr algn="ctr"/>
                      <a:r>
                        <a:rPr lang="en-US" dirty="0"/>
                        <a:t>NTG</a:t>
                      </a:r>
                    </a:p>
                  </a:txBody>
                  <a:tcPr>
                    <a:solidFill>
                      <a:srgbClr val="B20538"/>
                    </a:solidFill>
                  </a:tcPr>
                </a:tc>
                <a:tc>
                  <a:txBody>
                    <a:bodyPr/>
                    <a:lstStyle/>
                    <a:p>
                      <a:pPr algn="ctr"/>
                      <a:r>
                        <a:rPr lang="en-US" dirty="0"/>
                        <a:t>(Oil Area/ Total Area)</a:t>
                      </a:r>
                    </a:p>
                  </a:txBody>
                  <a:tcPr>
                    <a:solidFill>
                      <a:srgbClr val="B20538"/>
                    </a:solidFill>
                  </a:tcPr>
                </a:tc>
                <a:tc>
                  <a:txBody>
                    <a:bodyPr/>
                    <a:lstStyle/>
                    <a:p>
                      <a:pPr algn="ctr"/>
                      <a:r>
                        <a:rPr lang="en-US" dirty="0" err="1"/>
                        <a:t>Hetro</a:t>
                      </a:r>
                      <a:r>
                        <a:rPr lang="en-US" dirty="0"/>
                        <a:t> number</a:t>
                      </a:r>
                    </a:p>
                  </a:txBody>
                  <a:tcPr>
                    <a:solidFill>
                      <a:srgbClr val="B20538"/>
                    </a:solidFill>
                  </a:tcPr>
                </a:tc>
                <a:extLst>
                  <a:ext uri="{0D108BD9-81ED-4DB2-BD59-A6C34878D82A}">
                    <a16:rowId xmlns:a16="http://schemas.microsoft.com/office/drawing/2014/main" val="2531344343"/>
                  </a:ext>
                </a:extLst>
              </a:tr>
              <a:tr h="370840">
                <a:tc>
                  <a:txBody>
                    <a:bodyPr/>
                    <a:lstStyle/>
                    <a:p>
                      <a:pPr algn="ctr"/>
                      <a:r>
                        <a:rPr lang="en-US" b="1" dirty="0">
                          <a:solidFill>
                            <a:schemeClr val="bg1"/>
                          </a:solidFill>
                        </a:rPr>
                        <a:t>1</a:t>
                      </a:r>
                    </a:p>
                  </a:txBody>
                  <a:tcPr>
                    <a:solidFill>
                      <a:srgbClr val="B20538"/>
                    </a:solidFill>
                  </a:tcPr>
                </a:tc>
                <a:tc>
                  <a:txBody>
                    <a:bodyPr/>
                    <a:lstStyle/>
                    <a:p>
                      <a:pPr algn="ctr"/>
                      <a:r>
                        <a:rPr lang="en-US" b="1" dirty="0">
                          <a:solidFill>
                            <a:schemeClr val="bg1"/>
                          </a:solidFill>
                        </a:rPr>
                        <a:t>1</a:t>
                      </a:r>
                    </a:p>
                  </a:txBody>
                  <a:tcPr>
                    <a:solidFill>
                      <a:srgbClr val="B20538"/>
                    </a:solidFill>
                  </a:tcPr>
                </a:tc>
                <a:tc>
                  <a:txBody>
                    <a:bodyPr/>
                    <a:lstStyle/>
                    <a:p>
                      <a:pPr algn="ctr"/>
                      <a:r>
                        <a:rPr lang="en-US" b="1" dirty="0">
                          <a:solidFill>
                            <a:schemeClr val="bg1"/>
                          </a:solidFill>
                        </a:rPr>
                        <a:t>1</a:t>
                      </a:r>
                    </a:p>
                  </a:txBody>
                  <a:tcPr>
                    <a:solidFill>
                      <a:srgbClr val="B20538"/>
                    </a:solidFill>
                  </a:tcPr>
                </a:tc>
                <a:extLst>
                  <a:ext uri="{0D108BD9-81ED-4DB2-BD59-A6C34878D82A}">
                    <a16:rowId xmlns:a16="http://schemas.microsoft.com/office/drawing/2014/main" val="3016450863"/>
                  </a:ext>
                </a:extLst>
              </a:tr>
              <a:tr h="370840">
                <a:tc>
                  <a:txBody>
                    <a:bodyPr/>
                    <a:lstStyle/>
                    <a:p>
                      <a:pPr algn="ctr"/>
                      <a:r>
                        <a:rPr lang="en-US" b="1" dirty="0">
                          <a:solidFill>
                            <a:schemeClr val="bg1"/>
                          </a:solidFill>
                        </a:rPr>
                        <a:t>Low</a:t>
                      </a:r>
                    </a:p>
                  </a:txBody>
                  <a:tcPr>
                    <a:solidFill>
                      <a:srgbClr val="B20538"/>
                    </a:solidFill>
                  </a:tcPr>
                </a:tc>
                <a:tc>
                  <a:txBody>
                    <a:bodyPr/>
                    <a:lstStyle/>
                    <a:p>
                      <a:pPr algn="ctr"/>
                      <a:r>
                        <a:rPr lang="en-US" b="1" dirty="0">
                          <a:solidFill>
                            <a:schemeClr val="bg1"/>
                          </a:solidFill>
                        </a:rPr>
                        <a:t>1</a:t>
                      </a:r>
                    </a:p>
                  </a:txBody>
                  <a:tcPr>
                    <a:solidFill>
                      <a:srgbClr val="B20538"/>
                    </a:solidFill>
                  </a:tcPr>
                </a:tc>
                <a:tc>
                  <a:txBody>
                    <a:bodyPr/>
                    <a:lstStyle/>
                    <a:p>
                      <a:pPr algn="ctr"/>
                      <a:r>
                        <a:rPr lang="en-US" b="1" dirty="0">
                          <a:solidFill>
                            <a:schemeClr val="bg1"/>
                          </a:solidFill>
                        </a:rPr>
                        <a:t>High</a:t>
                      </a:r>
                    </a:p>
                  </a:txBody>
                  <a:tcPr>
                    <a:solidFill>
                      <a:srgbClr val="B20538"/>
                    </a:solidFill>
                  </a:tcPr>
                </a:tc>
                <a:extLst>
                  <a:ext uri="{0D108BD9-81ED-4DB2-BD59-A6C34878D82A}">
                    <a16:rowId xmlns:a16="http://schemas.microsoft.com/office/drawing/2014/main" val="937233567"/>
                  </a:ext>
                </a:extLst>
              </a:tr>
              <a:tr h="370840">
                <a:tc>
                  <a:txBody>
                    <a:bodyPr/>
                    <a:lstStyle/>
                    <a:p>
                      <a:pPr algn="ctr"/>
                      <a:r>
                        <a:rPr lang="en-US" b="1" dirty="0">
                          <a:solidFill>
                            <a:schemeClr val="bg1"/>
                          </a:solidFill>
                        </a:rPr>
                        <a:t>1</a:t>
                      </a:r>
                    </a:p>
                  </a:txBody>
                  <a:tcPr>
                    <a:solidFill>
                      <a:srgbClr val="B20538"/>
                    </a:solidFill>
                  </a:tcPr>
                </a:tc>
                <a:tc>
                  <a:txBody>
                    <a:bodyPr/>
                    <a:lstStyle/>
                    <a:p>
                      <a:pPr algn="ctr"/>
                      <a:r>
                        <a:rPr lang="en-US" b="1" dirty="0">
                          <a:solidFill>
                            <a:schemeClr val="bg1"/>
                          </a:solidFill>
                        </a:rPr>
                        <a:t>Low</a:t>
                      </a:r>
                    </a:p>
                  </a:txBody>
                  <a:tcPr>
                    <a:solidFill>
                      <a:srgbClr val="B20538"/>
                    </a:solidFill>
                  </a:tcPr>
                </a:tc>
                <a:tc>
                  <a:txBody>
                    <a:bodyPr/>
                    <a:lstStyle/>
                    <a:p>
                      <a:pPr algn="ctr"/>
                      <a:r>
                        <a:rPr lang="en-US" b="1" dirty="0">
                          <a:solidFill>
                            <a:schemeClr val="bg1"/>
                          </a:solidFill>
                        </a:rPr>
                        <a:t>High</a:t>
                      </a:r>
                    </a:p>
                  </a:txBody>
                  <a:tcPr>
                    <a:solidFill>
                      <a:srgbClr val="B20538"/>
                    </a:solidFill>
                  </a:tcPr>
                </a:tc>
                <a:extLst>
                  <a:ext uri="{0D108BD9-81ED-4DB2-BD59-A6C34878D82A}">
                    <a16:rowId xmlns:a16="http://schemas.microsoft.com/office/drawing/2014/main" val="3438372399"/>
                  </a:ext>
                </a:extLst>
              </a:tr>
              <a:tr h="370840">
                <a:tc>
                  <a:txBody>
                    <a:bodyPr/>
                    <a:lstStyle/>
                    <a:p>
                      <a:pPr algn="ctr"/>
                      <a:r>
                        <a:rPr lang="en-US" b="1" dirty="0">
                          <a:solidFill>
                            <a:schemeClr val="bg1"/>
                          </a:solidFill>
                        </a:rPr>
                        <a:t>Low</a:t>
                      </a:r>
                    </a:p>
                  </a:txBody>
                  <a:tcPr>
                    <a:solidFill>
                      <a:srgbClr val="B20538"/>
                    </a:solidFill>
                  </a:tcPr>
                </a:tc>
                <a:tc>
                  <a:txBody>
                    <a:bodyPr/>
                    <a:lstStyle/>
                    <a:p>
                      <a:pPr algn="ctr"/>
                      <a:r>
                        <a:rPr lang="en-US" b="1" dirty="0">
                          <a:solidFill>
                            <a:schemeClr val="bg1"/>
                          </a:solidFill>
                        </a:rPr>
                        <a:t>Low</a:t>
                      </a:r>
                    </a:p>
                  </a:txBody>
                  <a:tcPr>
                    <a:solidFill>
                      <a:srgbClr val="B20538"/>
                    </a:solidFill>
                  </a:tcPr>
                </a:tc>
                <a:tc>
                  <a:txBody>
                    <a:bodyPr/>
                    <a:lstStyle/>
                    <a:p>
                      <a:pPr algn="ctr"/>
                      <a:r>
                        <a:rPr lang="en-US" b="1" dirty="0">
                          <a:solidFill>
                            <a:schemeClr val="bg1"/>
                          </a:solidFill>
                        </a:rPr>
                        <a:t>Very High</a:t>
                      </a:r>
                    </a:p>
                  </a:txBody>
                  <a:tcPr>
                    <a:solidFill>
                      <a:srgbClr val="B20538"/>
                    </a:solidFill>
                  </a:tcPr>
                </a:tc>
                <a:extLst>
                  <a:ext uri="{0D108BD9-81ED-4DB2-BD59-A6C34878D82A}">
                    <a16:rowId xmlns:a16="http://schemas.microsoft.com/office/drawing/2014/main" val="3947865002"/>
                  </a:ext>
                </a:extLst>
              </a:tr>
            </a:tbl>
          </a:graphicData>
        </a:graphic>
      </p:graphicFrame>
    </p:spTree>
    <p:extLst>
      <p:ext uri="{BB962C8B-B14F-4D97-AF65-F5344CB8AC3E}">
        <p14:creationId xmlns:p14="http://schemas.microsoft.com/office/powerpoint/2010/main" val="2880576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University of Oklahoma Powerpoint.jpg"/>
          <p:cNvPicPr>
            <a:picLocks noChangeAspect="1"/>
          </p:cNvPicPr>
          <p:nvPr/>
        </p:nvPicPr>
        <p:blipFill>
          <a:blip r:embed="rId3">
            <a:extLst>
              <a:ext uri="{BEBA8EAE-BF5A-486C-A8C5-ECC9F3942E4B}">
                <a14:imgProps xmlns:a14="http://schemas.microsoft.com/office/drawing/2010/main">
                  <a14:imgLayer r:embed="rId4">
                    <a14:imgEffect>
                      <a14:artisticGlass trans="100000" scaling="5"/>
                    </a14:imgEffect>
                  </a14:imgLayer>
                </a14:imgProps>
              </a:ext>
            </a:extLst>
          </a:blip>
          <a:stretch>
            <a:fillRect/>
          </a:stretch>
        </p:blipFill>
        <p:spPr>
          <a:xfrm>
            <a:off x="0" y="6192887"/>
            <a:ext cx="10058400" cy="1594443"/>
          </a:xfrm>
          <a:prstGeom prst="rect">
            <a:avLst/>
          </a:prstGeom>
          <a:effectLst>
            <a:outerShdw blurRad="50800" dist="50800" dir="5400000" algn="ctr" rotWithShape="0">
              <a:srgbClr val="000000">
                <a:alpha val="0"/>
              </a:srgbClr>
            </a:outerShdw>
          </a:effectLst>
        </p:spPr>
      </p:pic>
      <p:sp>
        <p:nvSpPr>
          <p:cNvPr id="44" name="Title 43"/>
          <p:cNvSpPr>
            <a:spLocks noGrp="1"/>
          </p:cNvSpPr>
          <p:nvPr>
            <p:ph type="title"/>
          </p:nvPr>
        </p:nvSpPr>
        <p:spPr>
          <a:xfrm>
            <a:off x="0" y="-17270"/>
            <a:ext cx="10058400" cy="753035"/>
          </a:xfrm>
          <a:solidFill>
            <a:srgbClr val="B20538"/>
          </a:solidFill>
        </p:spPr>
        <p:txBody>
          <a:bodyPr>
            <a:normAutofit/>
          </a:bodyPr>
          <a:lstStyle/>
          <a:p>
            <a:pPr marL="393700" algn="l"/>
            <a:r>
              <a:rPr lang="en-US" sz="3200">
                <a:solidFill>
                  <a:schemeClr val="bg1"/>
                </a:solidFill>
                <a:latin typeface="Futura T Light"/>
              </a:rPr>
              <a:t>Data processing</a:t>
            </a:r>
          </a:p>
        </p:txBody>
      </p:sp>
      <p:sp>
        <p:nvSpPr>
          <p:cNvPr id="3" name="Slide Number Placeholder 2"/>
          <p:cNvSpPr>
            <a:spLocks noGrp="1"/>
          </p:cNvSpPr>
          <p:nvPr>
            <p:ph type="sldNum" sz="quarter" idx="12"/>
          </p:nvPr>
        </p:nvSpPr>
        <p:spPr>
          <a:xfrm>
            <a:off x="7222168" y="7345342"/>
            <a:ext cx="2346960" cy="413808"/>
          </a:xfrm>
        </p:spPr>
        <p:txBody>
          <a:bodyPr/>
          <a:lstStyle/>
          <a:p>
            <a:fld id="{328013DE-E4F3-7549-BDC1-8B7D0C4AB857}" type="slidenum">
              <a:rPr lang="en-US" sz="1600" smtClean="0"/>
              <a:pPr/>
              <a:t>10</a:t>
            </a:fld>
            <a:endParaRPr lang="en-US" sz="1600"/>
          </a:p>
        </p:txBody>
      </p:sp>
      <p:graphicFrame>
        <p:nvGraphicFramePr>
          <p:cNvPr id="7" name="Diagram 6"/>
          <p:cNvGraphicFramePr/>
          <p:nvPr>
            <p:extLst>
              <p:ext uri="{D42A27DB-BD31-4B8C-83A1-F6EECF244321}">
                <p14:modId xmlns:p14="http://schemas.microsoft.com/office/powerpoint/2010/main" val="2906183629"/>
              </p:ext>
            </p:extLst>
          </p:nvPr>
        </p:nvGraphicFramePr>
        <p:xfrm>
          <a:off x="4475897" y="756300"/>
          <a:ext cx="1562800" cy="416723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Rectangle 7"/>
          <p:cNvSpPr/>
          <p:nvPr/>
        </p:nvSpPr>
        <p:spPr>
          <a:xfrm>
            <a:off x="6212752" y="1949663"/>
            <a:ext cx="1868994" cy="401935"/>
          </a:xfrm>
          <a:prstGeom prst="rect">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Data Filtering</a:t>
            </a:r>
          </a:p>
        </p:txBody>
      </p:sp>
      <p:sp>
        <p:nvSpPr>
          <p:cNvPr id="9" name="Rectangle 8"/>
          <p:cNvSpPr/>
          <p:nvPr/>
        </p:nvSpPr>
        <p:spPr>
          <a:xfrm>
            <a:off x="846096" y="1070116"/>
            <a:ext cx="3506874" cy="1597688"/>
          </a:xfrm>
          <a:prstGeom prst="rect">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US" sz="1800"/>
              <a:t>Only Complete cases</a:t>
            </a:r>
          </a:p>
          <a:p>
            <a:pPr marL="342900" indent="-342900">
              <a:buFont typeface="Arial" panose="020B0604020202020204" pitchFamily="34" charset="0"/>
              <a:buChar char="•"/>
            </a:pPr>
            <a:r>
              <a:rPr lang="en-US" sz="1800"/>
              <a:t>Only oil Reservoirs (GOR&lt;30)</a:t>
            </a:r>
          </a:p>
          <a:p>
            <a:pPr marL="342900" indent="-342900">
              <a:buFont typeface="Arial" panose="020B0604020202020204" pitchFamily="34" charset="0"/>
              <a:buChar char="•"/>
            </a:pPr>
            <a:r>
              <a:rPr lang="en-US" sz="1800"/>
              <a:t>OIP, ORF, BHCOMP,K ≠ 0</a:t>
            </a:r>
          </a:p>
          <a:p>
            <a:pPr marL="342900" indent="-342900">
              <a:buFont typeface="Arial" panose="020B0604020202020204" pitchFamily="34" charset="0"/>
              <a:buChar char="•"/>
            </a:pPr>
            <a:r>
              <a:rPr lang="en-US" sz="1800"/>
              <a:t>Np &gt; 0.8 * </a:t>
            </a:r>
            <a:r>
              <a:rPr lang="en-US" sz="1800" err="1"/>
              <a:t>Rec_OIP</a:t>
            </a:r>
            <a:r>
              <a:rPr lang="en-US" sz="1800"/>
              <a:t> </a:t>
            </a:r>
            <a:r>
              <a:rPr lang="en-US" sz="1800" err="1"/>
              <a:t>etc</a:t>
            </a:r>
            <a:endParaRPr lang="en-US" sz="1800"/>
          </a:p>
        </p:txBody>
      </p:sp>
      <p:sp>
        <p:nvSpPr>
          <p:cNvPr id="12" name="Rectangle 11"/>
          <p:cNvSpPr/>
          <p:nvPr/>
        </p:nvSpPr>
        <p:spPr>
          <a:xfrm>
            <a:off x="6167091" y="3241459"/>
            <a:ext cx="2110154" cy="963661"/>
          </a:xfrm>
          <a:prstGeom prst="rect">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Adding </a:t>
            </a:r>
            <a:r>
              <a:rPr lang="en-US" sz="1800" dirty="0" err="1"/>
              <a:t>Dimless</a:t>
            </a:r>
            <a:r>
              <a:rPr lang="en-US" sz="1800" dirty="0"/>
              <a:t> numbers and transformation</a:t>
            </a:r>
          </a:p>
        </p:txBody>
      </p:sp>
      <mc:AlternateContent xmlns:mc="http://schemas.openxmlformats.org/markup-compatibility/2006" xmlns:a14="http://schemas.microsoft.com/office/drawing/2010/main">
        <mc:Choice Requires="a14">
          <p:sp>
            <p:nvSpPr>
              <p:cNvPr id="13" name="Rectangle 12"/>
              <p:cNvSpPr/>
              <p:nvPr/>
            </p:nvSpPr>
            <p:spPr>
              <a:xfrm>
                <a:off x="846096" y="2990939"/>
                <a:ext cx="3506874" cy="1597688"/>
              </a:xfrm>
              <a:prstGeom prst="rect">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US" sz="1800"/>
                  <a:t>Add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𝑁</m:t>
                        </m:r>
                      </m:e>
                      <m:sub>
                        <m:r>
                          <a:rPr lang="en-US" sz="1800" i="1">
                            <a:latin typeface="Cambria Math" panose="02040503050406030204" pitchFamily="18" charset="0"/>
                          </a:rPr>
                          <m:t>𝑃𝑐</m:t>
                        </m:r>
                        <m:r>
                          <a:rPr lang="en-US" sz="1800" i="1">
                            <a:latin typeface="Cambria Math" panose="02040503050406030204" pitchFamily="18" charset="0"/>
                          </a:rPr>
                          <m:t> </m:t>
                        </m:r>
                      </m:sub>
                    </m:sSub>
                  </m:oMath>
                </a14:m>
                <a:r>
                  <a:rPr lang="en-US" sz="180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𝑁</m:t>
                        </m:r>
                      </m:e>
                      <m:sub>
                        <m:r>
                          <a:rPr lang="en-US" sz="1800" i="1">
                            <a:latin typeface="Cambria Math" panose="02040503050406030204" pitchFamily="18" charset="0"/>
                          </a:rPr>
                          <m:t>𝑔</m:t>
                        </m:r>
                      </m:sub>
                    </m:sSub>
                  </m:oMath>
                </a14:m>
                <a:r>
                  <a:rPr lang="en-US" sz="180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𝑙</m:t>
                        </m:r>
                      </m:sub>
                    </m:sSub>
                  </m:oMath>
                </a14:m>
                <a:r>
                  <a:rPr lang="en-US" sz="180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𝑁</m:t>
                        </m:r>
                      </m:e>
                      <m:sub>
                        <m:r>
                          <a:rPr lang="en-US" sz="1800" i="1">
                            <a:latin typeface="Cambria Math" panose="02040503050406030204" pitchFamily="18" charset="0"/>
                          </a:rPr>
                          <m:t>𝜌</m:t>
                        </m:r>
                      </m:sub>
                    </m:sSub>
                  </m:oMath>
                </a14:m>
                <a:r>
                  <a:rPr lang="en-US" sz="1800"/>
                  <a:t>, </a:t>
                </a:r>
                <a14:m>
                  <m:oMath xmlns:m="http://schemas.openxmlformats.org/officeDocument/2006/math">
                    <m:r>
                      <a:rPr lang="en-US" sz="1800" i="1">
                        <a:latin typeface="Cambria Math" panose="02040503050406030204" pitchFamily="18" charset="0"/>
                      </a:rPr>
                      <m:t>𝐷𝑒</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𝑓𝑎𝑐𝑡𝑜𝑟</m:t>
                        </m:r>
                      </m:sub>
                    </m:sSub>
                  </m:oMath>
                </a14:m>
                <a:r>
                  <a:rPr lang="en-US" sz="1800"/>
                  <a:t>, </a:t>
                </a:r>
                <a14:m>
                  <m:oMath xmlns:m="http://schemas.openxmlformats.org/officeDocument/2006/math">
                    <m:r>
                      <a:rPr lang="en-US" sz="1800" i="1">
                        <a:latin typeface="Cambria Math" panose="02040503050406030204" pitchFamily="18" charset="0"/>
                      </a:rPr>
                      <m:t>𝐻𝑒𝑡𝑟</m:t>
                    </m:r>
                    <m:sSub>
                      <m:sSubPr>
                        <m:ctrlPr>
                          <a:rPr lang="en-US" sz="1800" i="1">
                            <a:latin typeface="Cambria Math" panose="02040503050406030204" pitchFamily="18" charset="0"/>
                          </a:rPr>
                        </m:ctrlPr>
                      </m:sSubPr>
                      <m:e>
                        <m:r>
                          <a:rPr lang="en-US" sz="1800" i="1">
                            <a:latin typeface="Cambria Math" panose="02040503050406030204" pitchFamily="18" charset="0"/>
                          </a:rPr>
                          <m:t>𝑜</m:t>
                        </m:r>
                      </m:e>
                      <m:sub>
                        <m:r>
                          <a:rPr lang="en-US" sz="1800" i="1">
                            <a:latin typeface="Cambria Math" panose="02040503050406030204" pitchFamily="18" charset="0"/>
                          </a:rPr>
                          <m:t>𝑓𝑎𝑐𝑡𝑜𝑟</m:t>
                        </m:r>
                      </m:sub>
                    </m:sSub>
                  </m:oMath>
                </a14:m>
                <a:r>
                  <a:rPr lang="en-US" sz="1800"/>
                  <a:t>, </a:t>
                </a:r>
                <a:r>
                  <a:rPr lang="en-US" sz="1800" err="1"/>
                  <a:t>Mob_ratio</a:t>
                </a:r>
                <a:r>
                  <a:rPr lang="en-US" sz="1800"/>
                  <a:t> </a:t>
                </a:r>
                <a:r>
                  <a:rPr lang="en-US" sz="1800" err="1"/>
                  <a:t>etc</a:t>
                </a:r>
                <a:endParaRPr lang="en-US" sz="1800"/>
              </a:p>
              <a:p>
                <a:pPr marL="342900" indent="-342900">
                  <a:buFont typeface="Arial" panose="020B0604020202020204" pitchFamily="34" charset="0"/>
                  <a:buChar char="•"/>
                </a:pPr>
                <a:r>
                  <a:rPr lang="en-US" sz="1800"/>
                  <a:t>Box cox, log transformation</a:t>
                </a:r>
              </a:p>
              <a:p>
                <a:pPr marL="342900" indent="-342900">
                  <a:buFont typeface="Arial" panose="020B0604020202020204" pitchFamily="34" charset="0"/>
                  <a:buChar char="•"/>
                </a:pPr>
                <a:r>
                  <a:rPr lang="en-US" sz="1800"/>
                  <a:t>Centering and scaling</a:t>
                </a:r>
              </a:p>
            </p:txBody>
          </p:sp>
        </mc:Choice>
        <mc:Fallback xmlns="">
          <p:sp>
            <p:nvSpPr>
              <p:cNvPr id="13" name="Rectangle 12"/>
              <p:cNvSpPr>
                <a:spLocks noRot="1" noChangeAspect="1" noMove="1" noResize="1" noEditPoints="1" noAdjustHandles="1" noChangeArrowheads="1" noChangeShapeType="1" noTextEdit="1"/>
              </p:cNvSpPr>
              <p:nvPr/>
            </p:nvSpPr>
            <p:spPr>
              <a:xfrm>
                <a:off x="846096" y="2990939"/>
                <a:ext cx="3506874" cy="1597688"/>
              </a:xfrm>
              <a:prstGeom prst="rect">
                <a:avLst/>
              </a:prstGeom>
              <a:blipFill>
                <a:blip r:embed="rId10"/>
                <a:stretch>
                  <a:fillRect/>
                </a:stretch>
              </a:blipFill>
            </p:spPr>
            <p:txBody>
              <a:bodyPr/>
              <a:lstStyle/>
              <a:p>
                <a:r>
                  <a:rPr lang="en-US">
                    <a:noFill/>
                  </a:rPr>
                  <a:t> </a:t>
                </a:r>
              </a:p>
            </p:txBody>
          </p:sp>
        </mc:Fallback>
      </mc:AlternateContent>
      <p:sp>
        <p:nvSpPr>
          <p:cNvPr id="14" name="Arrow: Down 13"/>
          <p:cNvSpPr/>
          <p:nvPr/>
        </p:nvSpPr>
        <p:spPr>
          <a:xfrm rot="1731200">
            <a:off x="4110653" y="4907955"/>
            <a:ext cx="484632" cy="440904"/>
          </a:xfrm>
          <a:prstGeom prst="downArrow">
            <a:avLst/>
          </a:prstGeom>
          <a:solidFill>
            <a:srgbClr val="4F81BD">
              <a:tint val="60000"/>
              <a:hueOff val="0"/>
              <a:satOff val="0"/>
              <a:lumOff val="0"/>
              <a:alphaOff val="0"/>
            </a:srgbClr>
          </a:solidFill>
          <a:ln>
            <a:noFill/>
          </a:ln>
          <a:effectLst/>
        </p:spPr>
        <p:txBody>
          <a:bodyPr spcFirstLastPara="0" vert="horz" wrap="square" lIns="0" tIns="0" rIns="0" bIns="0" numCol="1" spcCol="1270" anchor="ctr" anchorCtr="0">
            <a:noAutofit/>
          </a:bodyPr>
          <a:lstStyle/>
          <a:p>
            <a:endParaRPr lang="en-US"/>
          </a:p>
        </p:txBody>
      </p:sp>
      <p:sp>
        <p:nvSpPr>
          <p:cNvPr id="17" name="Arrow: Down 16"/>
          <p:cNvSpPr/>
          <p:nvPr/>
        </p:nvSpPr>
        <p:spPr>
          <a:xfrm rot="19262037">
            <a:off x="5970434" y="4874529"/>
            <a:ext cx="484632" cy="440904"/>
          </a:xfrm>
          <a:prstGeom prst="downArrow">
            <a:avLst/>
          </a:prstGeom>
          <a:solidFill>
            <a:srgbClr val="4F81BD">
              <a:tint val="60000"/>
              <a:hueOff val="0"/>
              <a:satOff val="0"/>
              <a:lumOff val="0"/>
              <a:alphaOff val="0"/>
            </a:srgbClr>
          </a:solidFill>
          <a:ln>
            <a:noFill/>
          </a:ln>
          <a:effectLst/>
        </p:spPr>
        <p:txBody>
          <a:bodyPr spcFirstLastPara="0" vert="horz" wrap="square" lIns="0" tIns="0" rIns="0" bIns="0" numCol="1" spcCol="1270" anchor="ctr" anchorCtr="0">
            <a:noAutofit/>
          </a:bodyPr>
          <a:lstStyle/>
          <a:p>
            <a:endParaRPr lang="en-US"/>
          </a:p>
        </p:txBody>
      </p:sp>
      <p:grpSp>
        <p:nvGrpSpPr>
          <p:cNvPr id="18" name="Group 17"/>
          <p:cNvGrpSpPr/>
          <p:nvPr/>
        </p:nvGrpSpPr>
        <p:grpSpPr>
          <a:xfrm>
            <a:off x="2597389" y="5230593"/>
            <a:ext cx="1562800" cy="1041809"/>
            <a:chOff x="0" y="3125429"/>
            <a:chExt cx="1562800" cy="1041809"/>
          </a:xfrm>
          <a:solidFill>
            <a:srgbClr val="B20538"/>
          </a:solidFill>
        </p:grpSpPr>
        <p:sp>
          <p:nvSpPr>
            <p:cNvPr id="19" name="Rectangle: Rounded Corners 18"/>
            <p:cNvSpPr/>
            <p:nvPr/>
          </p:nvSpPr>
          <p:spPr>
            <a:xfrm>
              <a:off x="0" y="3125429"/>
              <a:ext cx="1562800" cy="1041809"/>
            </a:xfrm>
            <a:prstGeom prst="roundRect">
              <a:avLst>
                <a:gd name="adj" fmla="val 10000"/>
              </a:avLst>
            </a:prstGeom>
            <a:grpFill/>
            <a:ln>
              <a:solidFill>
                <a:srgbClr val="B20538"/>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ctangle: Rounded Corners 4"/>
            <p:cNvSpPr txBox="1"/>
            <p:nvPr/>
          </p:nvSpPr>
          <p:spPr>
            <a:xfrm>
              <a:off x="30514" y="3155943"/>
              <a:ext cx="1501772" cy="980781"/>
            </a:xfrm>
            <a:prstGeom prst="rect">
              <a:avLst/>
            </a:prstGeom>
            <a:grpFill/>
            <a:ln>
              <a:solidFill>
                <a:srgbClr val="B20538"/>
              </a:solidFill>
            </a:ln>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err="1"/>
                <a:t>GoM_train</a:t>
              </a:r>
              <a:br>
                <a:rPr lang="en-US" sz="1800" kern="1200"/>
              </a:br>
              <a:r>
                <a:rPr lang="en-US" sz="1800"/>
                <a:t>2022</a:t>
              </a:r>
              <a:r>
                <a:rPr lang="en-US" sz="1800" kern="1200"/>
                <a:t> x </a:t>
              </a:r>
              <a:r>
                <a:rPr lang="en-US" sz="1800"/>
                <a:t>33</a:t>
              </a:r>
              <a:endParaRPr lang="en-US" sz="1800" kern="1200"/>
            </a:p>
          </p:txBody>
        </p:sp>
      </p:grpSp>
      <p:grpSp>
        <p:nvGrpSpPr>
          <p:cNvPr id="21" name="Group 20"/>
          <p:cNvGrpSpPr/>
          <p:nvPr/>
        </p:nvGrpSpPr>
        <p:grpSpPr>
          <a:xfrm>
            <a:off x="6361038" y="5230593"/>
            <a:ext cx="1562800" cy="1041809"/>
            <a:chOff x="0" y="3125429"/>
            <a:chExt cx="1562800" cy="1041809"/>
          </a:xfrm>
          <a:solidFill>
            <a:srgbClr val="B20538"/>
          </a:solidFill>
        </p:grpSpPr>
        <p:sp>
          <p:nvSpPr>
            <p:cNvPr id="22" name="Rectangle: Rounded Corners 21"/>
            <p:cNvSpPr/>
            <p:nvPr/>
          </p:nvSpPr>
          <p:spPr>
            <a:xfrm>
              <a:off x="0" y="3125429"/>
              <a:ext cx="1562800" cy="1041809"/>
            </a:xfrm>
            <a:prstGeom prst="roundRect">
              <a:avLst>
                <a:gd name="adj" fmla="val 10000"/>
              </a:avLst>
            </a:prstGeom>
            <a:grpFill/>
            <a:ln>
              <a:solidFill>
                <a:srgbClr val="B20538"/>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ectangle: Rounded Corners 4"/>
            <p:cNvSpPr txBox="1"/>
            <p:nvPr/>
          </p:nvSpPr>
          <p:spPr>
            <a:xfrm>
              <a:off x="30514" y="3155943"/>
              <a:ext cx="1501772" cy="980781"/>
            </a:xfrm>
            <a:prstGeom prst="rect">
              <a:avLst/>
            </a:prstGeom>
            <a:grpFill/>
            <a:ln>
              <a:solidFill>
                <a:srgbClr val="B20538"/>
              </a:solidFill>
            </a:ln>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err="1"/>
                <a:t>GoM_test</a:t>
              </a:r>
              <a:br>
                <a:rPr lang="en-US" sz="1800" kern="1200"/>
              </a:br>
              <a:r>
                <a:rPr lang="en-US" sz="1800"/>
                <a:t>2022</a:t>
              </a:r>
              <a:r>
                <a:rPr lang="en-US" sz="1800" kern="1200"/>
                <a:t> x </a:t>
              </a:r>
              <a:r>
                <a:rPr lang="en-US" sz="1800"/>
                <a:t>33</a:t>
              </a:r>
              <a:endParaRPr lang="en-US" sz="1800" kern="1200"/>
            </a:p>
          </p:txBody>
        </p:sp>
      </p:grpSp>
      <p:sp>
        <p:nvSpPr>
          <p:cNvPr id="24" name="Rectangle 23"/>
          <p:cNvSpPr/>
          <p:nvPr/>
        </p:nvSpPr>
        <p:spPr>
          <a:xfrm>
            <a:off x="4262459" y="5476347"/>
            <a:ext cx="651185" cy="426812"/>
          </a:xfrm>
          <a:prstGeom prst="rect">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80%</a:t>
            </a:r>
          </a:p>
        </p:txBody>
      </p:sp>
      <p:sp>
        <p:nvSpPr>
          <p:cNvPr id="25" name="Rectangle 24"/>
          <p:cNvSpPr/>
          <p:nvPr/>
        </p:nvSpPr>
        <p:spPr>
          <a:xfrm>
            <a:off x="5618142" y="5476347"/>
            <a:ext cx="651185" cy="426812"/>
          </a:xfrm>
          <a:prstGeom prst="rect">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20%</a:t>
            </a:r>
          </a:p>
        </p:txBody>
      </p:sp>
    </p:spTree>
    <p:extLst>
      <p:ext uri="{BB962C8B-B14F-4D97-AF65-F5344CB8AC3E}">
        <p14:creationId xmlns:p14="http://schemas.microsoft.com/office/powerpoint/2010/main" val="1683641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3368</TotalTime>
  <Words>2692</Words>
  <Application>Microsoft Office PowerPoint</Application>
  <PresentationFormat>Custom</PresentationFormat>
  <Paragraphs>756</Paragraphs>
  <Slides>47</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Cambria</vt:lpstr>
      <vt:lpstr>Cambria Math</vt:lpstr>
      <vt:lpstr>Futura T Light</vt:lpstr>
      <vt:lpstr>Garamond</vt:lpstr>
      <vt:lpstr>Times New Roman</vt:lpstr>
      <vt:lpstr>Office Theme</vt:lpstr>
      <vt:lpstr>PowerPoint Presentation</vt:lpstr>
      <vt:lpstr>Outline</vt:lpstr>
      <vt:lpstr>Data, Feature Engineering and Model</vt:lpstr>
      <vt:lpstr>Earlier data analytical models to predict RF</vt:lpstr>
      <vt:lpstr>Work Flow</vt:lpstr>
      <vt:lpstr>Dimensionless parameters</vt:lpstr>
      <vt:lpstr>Development Number</vt:lpstr>
      <vt:lpstr>Heterogeneity Number</vt:lpstr>
      <vt:lpstr>Data processing</vt:lpstr>
      <vt:lpstr>Inspection of each predictor</vt:lpstr>
      <vt:lpstr>Data transformation</vt:lpstr>
      <vt:lpstr>Dummy Variables</vt:lpstr>
      <vt:lpstr>Bias and Variance, Training and Test data sets</vt:lpstr>
      <vt:lpstr>Linear regression and its cousins</vt:lpstr>
      <vt:lpstr>Closed form solution – OLS Regression</vt:lpstr>
      <vt:lpstr>Removing highly correlated predictors</vt:lpstr>
      <vt:lpstr>Modelling- Multiple linear Regression</vt:lpstr>
      <vt:lpstr>LASSO</vt:lpstr>
      <vt:lpstr>LASSO</vt:lpstr>
      <vt:lpstr>LASSO</vt:lpstr>
      <vt:lpstr>Multiple Linear regression- Predicted vs original ORF</vt:lpstr>
      <vt:lpstr>Modelling Non Linear Interactions</vt:lpstr>
      <vt:lpstr>Modelling- Regression trees</vt:lpstr>
      <vt:lpstr>Regression trees size</vt:lpstr>
      <vt:lpstr>Modelling- Regression trees</vt:lpstr>
      <vt:lpstr>Modelling – Random Forest</vt:lpstr>
      <vt:lpstr>Modelling – Artificial Neural Network</vt:lpstr>
      <vt:lpstr>Modelling – Artificial Neural Network</vt:lpstr>
      <vt:lpstr>Ensemble modelling</vt:lpstr>
      <vt:lpstr>Ensemble modelling</vt:lpstr>
      <vt:lpstr>Sensitivity Analysis- No of wells</vt:lpstr>
      <vt:lpstr>Sensitivity Analysis- Porosity</vt:lpstr>
      <vt:lpstr>Discussion</vt:lpstr>
      <vt:lpstr>Recommendation for further work</vt:lpstr>
      <vt:lpstr>Conclusions</vt:lpstr>
      <vt:lpstr>Thank You </vt:lpstr>
      <vt:lpstr>Back up</vt:lpstr>
      <vt:lpstr>Regression trees – Variable Importance</vt:lpstr>
      <vt:lpstr>Modelling- k Nearest Neighbours</vt:lpstr>
      <vt:lpstr>Modelling- k Nearest Neighbours</vt:lpstr>
      <vt:lpstr>PowerPoint Presentation</vt:lpstr>
      <vt:lpstr>Data sets for different models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Talluru, Gowtham</cp:lastModifiedBy>
  <cp:revision>146</cp:revision>
  <dcterms:modified xsi:type="dcterms:W3CDTF">2017-05-02T13:15:29Z</dcterms:modified>
</cp:coreProperties>
</file>