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2F3FC-54E0-46CC-A432-BD0BEA576DEC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779F5-0AD7-40C0-8C0E-F5C3FB2F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2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2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792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792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2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2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792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848" y="19255"/>
            <a:ext cx="5095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792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644" y="1840181"/>
            <a:ext cx="85287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2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hyperlink" Target="http://docs.ansible.com/ansible/modules_by_category.html" TargetMode="Externa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source_software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intro_dynamic_inventory.html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644" y="4266644"/>
            <a:ext cx="8166100" cy="14196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50" b="1" spc="-5" dirty="0">
                <a:solidFill>
                  <a:srgbClr val="4F6128"/>
                </a:solidFill>
                <a:latin typeface="Calibri"/>
                <a:cs typeface="Calibri"/>
              </a:rPr>
              <a:t>Ansible : </a:t>
            </a:r>
            <a:r>
              <a:rPr sz="4750" b="1" spc="-10" dirty="0">
                <a:solidFill>
                  <a:srgbClr val="4F6128"/>
                </a:solidFill>
                <a:latin typeface="Calibri"/>
                <a:cs typeface="Calibri"/>
              </a:rPr>
              <a:t>Simple </a:t>
            </a:r>
            <a:r>
              <a:rPr sz="4750" b="1" spc="-5" dirty="0">
                <a:solidFill>
                  <a:srgbClr val="4F6128"/>
                </a:solidFill>
                <a:latin typeface="Calibri"/>
                <a:cs typeface="Calibri"/>
              </a:rPr>
              <a:t>IT</a:t>
            </a:r>
            <a:r>
              <a:rPr sz="4750" b="1" spc="2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4750" b="1" spc="-15" dirty="0">
                <a:solidFill>
                  <a:srgbClr val="4F6128"/>
                </a:solidFill>
                <a:latin typeface="Calibri"/>
                <a:cs typeface="Calibri"/>
              </a:rPr>
              <a:t>Automation</a:t>
            </a:r>
            <a:endParaRPr sz="4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533402"/>
            <a:ext cx="6629400" cy="3473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8" y="95455"/>
            <a:ext cx="16021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Ansible</a:t>
            </a:r>
            <a:r>
              <a:rPr spc="-114" dirty="0"/>
              <a:t> </a:t>
            </a:r>
            <a:r>
              <a:rPr spc="-5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8" y="374649"/>
            <a:ext cx="8457565" cy="9938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latin typeface="Calibri"/>
                <a:cs typeface="Calibri"/>
              </a:rPr>
              <a:t>Modules </a:t>
            </a:r>
            <a:r>
              <a:rPr sz="1550" spc="0" dirty="0">
                <a:latin typeface="Calibri"/>
                <a:cs typeface="Calibri"/>
              </a:rPr>
              <a:t>(also </a:t>
            </a:r>
            <a:r>
              <a:rPr sz="1550" spc="-10" dirty="0">
                <a:latin typeface="Calibri"/>
                <a:cs typeface="Calibri"/>
              </a:rPr>
              <a:t>referred  </a:t>
            </a:r>
            <a:r>
              <a:rPr sz="1550" spc="5" dirty="0">
                <a:latin typeface="Calibri"/>
                <a:cs typeface="Calibri"/>
              </a:rPr>
              <a:t>to as </a:t>
            </a:r>
            <a:r>
              <a:rPr sz="1550" dirty="0">
                <a:latin typeface="Calibri"/>
                <a:cs typeface="Calibri"/>
              </a:rPr>
              <a:t>“task </a:t>
            </a:r>
            <a:r>
              <a:rPr sz="1550" spc="0" dirty="0">
                <a:latin typeface="Calibri"/>
                <a:cs typeface="Calibri"/>
              </a:rPr>
              <a:t>plugins” or </a:t>
            </a:r>
            <a:r>
              <a:rPr sz="1550" dirty="0">
                <a:latin typeface="Calibri"/>
                <a:cs typeface="Calibri"/>
              </a:rPr>
              <a:t>“library  </a:t>
            </a:r>
            <a:r>
              <a:rPr sz="1550" spc="0" dirty="0">
                <a:latin typeface="Calibri"/>
                <a:cs typeface="Calibri"/>
              </a:rPr>
              <a:t>plugins”) </a:t>
            </a:r>
            <a:r>
              <a:rPr sz="1550" spc="-5" dirty="0">
                <a:latin typeface="Calibri"/>
                <a:cs typeface="Calibri"/>
              </a:rPr>
              <a:t>are </a:t>
            </a:r>
            <a:r>
              <a:rPr sz="1550" spc="10" dirty="0">
                <a:latin typeface="Calibri"/>
                <a:cs typeface="Calibri"/>
              </a:rPr>
              <a:t>the </a:t>
            </a:r>
            <a:r>
              <a:rPr sz="1550" spc="5" dirty="0">
                <a:latin typeface="Calibri"/>
                <a:cs typeface="Calibri"/>
              </a:rPr>
              <a:t>ones that </a:t>
            </a:r>
            <a:r>
              <a:rPr sz="1550" spc="10" dirty="0">
                <a:latin typeface="Calibri"/>
                <a:cs typeface="Calibri"/>
              </a:rPr>
              <a:t>do the </a:t>
            </a:r>
            <a:r>
              <a:rPr sz="1550" spc="5" dirty="0">
                <a:latin typeface="Calibri"/>
                <a:cs typeface="Calibri"/>
              </a:rPr>
              <a:t>actual </a:t>
            </a:r>
            <a:r>
              <a:rPr sz="1550" spc="0" dirty="0">
                <a:latin typeface="Calibri"/>
                <a:cs typeface="Calibri"/>
              </a:rPr>
              <a:t>work</a:t>
            </a:r>
            <a:r>
              <a:rPr sz="1550" spc="3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50" b="1" spc="10" dirty="0">
                <a:latin typeface="Calibri"/>
                <a:cs typeface="Calibri"/>
              </a:rPr>
              <a:t>ansible</a:t>
            </a:r>
            <a:r>
              <a:rPr sz="1550" spc="10" dirty="0">
                <a:latin typeface="Calibri"/>
                <a:cs typeface="Calibri"/>
              </a:rPr>
              <a:t>, </a:t>
            </a:r>
            <a:r>
              <a:rPr sz="1550" spc="5" dirty="0">
                <a:latin typeface="Calibri"/>
                <a:cs typeface="Calibri"/>
              </a:rPr>
              <a:t>they </a:t>
            </a:r>
            <a:r>
              <a:rPr sz="1550" spc="-5" dirty="0">
                <a:latin typeface="Calibri"/>
                <a:cs typeface="Calibri"/>
              </a:rPr>
              <a:t>are </a:t>
            </a:r>
            <a:r>
              <a:rPr sz="1550" spc="0" dirty="0">
                <a:latin typeface="Calibri"/>
                <a:cs typeface="Calibri"/>
              </a:rPr>
              <a:t>what </a:t>
            </a:r>
            <a:r>
              <a:rPr sz="1550" spc="10" dirty="0">
                <a:latin typeface="Calibri"/>
                <a:cs typeface="Calibri"/>
              </a:rPr>
              <a:t>gets </a:t>
            </a:r>
            <a:r>
              <a:rPr sz="1550" spc="0" dirty="0">
                <a:latin typeface="Calibri"/>
                <a:cs typeface="Calibri"/>
              </a:rPr>
              <a:t>executed </a:t>
            </a:r>
            <a:r>
              <a:rPr sz="1550" spc="5" dirty="0">
                <a:latin typeface="Calibri"/>
                <a:cs typeface="Calibri"/>
              </a:rPr>
              <a:t>in </a:t>
            </a:r>
            <a:r>
              <a:rPr sz="1550" spc="10" dirty="0">
                <a:latin typeface="Calibri"/>
                <a:cs typeface="Calibri"/>
              </a:rPr>
              <a:t>each </a:t>
            </a:r>
            <a:r>
              <a:rPr sz="1550" spc="0" dirty="0">
                <a:latin typeface="Calibri"/>
                <a:cs typeface="Calibri"/>
              </a:rPr>
              <a:t>playbook </a:t>
            </a:r>
            <a:r>
              <a:rPr sz="1550" dirty="0">
                <a:latin typeface="Calibri"/>
                <a:cs typeface="Calibri"/>
              </a:rPr>
              <a:t>task</a:t>
            </a:r>
            <a:r>
              <a:rPr sz="1550" spc="265" dirty="0">
                <a:latin typeface="Calibri"/>
                <a:cs typeface="Calibri"/>
              </a:rPr>
              <a:t> </a:t>
            </a:r>
            <a:r>
              <a:rPr sz="1550" spc="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sz="1550" dirty="0">
                <a:latin typeface="Calibri"/>
                <a:cs typeface="Calibri"/>
              </a:rPr>
              <a:t>Following  </a:t>
            </a:r>
            <a:r>
              <a:rPr sz="1550" spc="-5" dirty="0">
                <a:latin typeface="Calibri"/>
                <a:cs typeface="Calibri"/>
              </a:rPr>
              <a:t>are </a:t>
            </a:r>
            <a:r>
              <a:rPr sz="1550" spc="5" dirty="0">
                <a:latin typeface="Calibri"/>
                <a:cs typeface="Calibri"/>
              </a:rPr>
              <a:t>the </a:t>
            </a:r>
            <a:r>
              <a:rPr sz="1550" spc="0" dirty="0">
                <a:latin typeface="Calibri"/>
                <a:cs typeface="Calibri"/>
              </a:rPr>
              <a:t>Ansible </a:t>
            </a:r>
            <a:r>
              <a:rPr sz="1550" spc="5" dirty="0">
                <a:latin typeface="Calibri"/>
                <a:cs typeface="Calibri"/>
              </a:rPr>
              <a:t>modules </a:t>
            </a:r>
            <a:r>
              <a:rPr sz="1550" dirty="0">
                <a:latin typeface="Calibri"/>
                <a:cs typeface="Calibri"/>
              </a:rPr>
              <a:t>available </a:t>
            </a:r>
            <a:r>
              <a:rPr sz="1550" spc="5" dirty="0">
                <a:latin typeface="Calibri"/>
                <a:cs typeface="Calibri"/>
              </a:rPr>
              <a:t>as on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date.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844" y="3787906"/>
            <a:ext cx="6680834" cy="21666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dirty="0">
                <a:latin typeface="Calibri"/>
                <a:cs typeface="Calibri"/>
              </a:rPr>
              <a:t>Information Source </a:t>
            </a:r>
            <a:r>
              <a:rPr sz="1550" spc="0" dirty="0">
                <a:latin typeface="Calibri"/>
                <a:cs typeface="Calibri"/>
              </a:rPr>
              <a:t>: 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u="heavy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http://docs.ansible.com/ansible/modules_by_category.html</a:t>
            </a:r>
            <a:endParaRPr sz="1550">
              <a:latin typeface="Calibri"/>
              <a:cs typeface="Calibri"/>
            </a:endParaRPr>
          </a:p>
          <a:p>
            <a:pPr marL="12700" marR="996950">
              <a:lnSpc>
                <a:spcPct val="207200"/>
              </a:lnSpc>
            </a:pPr>
            <a:r>
              <a:rPr sz="1550" spc="0" dirty="0">
                <a:latin typeface="Calibri"/>
                <a:cs typeface="Calibri"/>
              </a:rPr>
              <a:t>Confused ??? Let’s </a:t>
            </a:r>
            <a:r>
              <a:rPr sz="1550" spc="10" dirty="0">
                <a:latin typeface="Calibri"/>
                <a:cs typeface="Calibri"/>
              </a:rPr>
              <a:t>check </a:t>
            </a:r>
            <a:r>
              <a:rPr sz="1550" spc="0" dirty="0">
                <a:latin typeface="Calibri"/>
                <a:cs typeface="Calibri"/>
              </a:rPr>
              <a:t>all </a:t>
            </a:r>
            <a:r>
              <a:rPr sz="1550" dirty="0">
                <a:latin typeface="Calibri"/>
                <a:cs typeface="Calibri"/>
              </a:rPr>
              <a:t>available </a:t>
            </a:r>
            <a:r>
              <a:rPr sz="1550" spc="5" dirty="0">
                <a:latin typeface="Calibri"/>
                <a:cs typeface="Calibri"/>
              </a:rPr>
              <a:t>modules on </a:t>
            </a:r>
            <a:r>
              <a:rPr sz="1550" spc="10" dirty="0">
                <a:latin typeface="Calibri"/>
                <a:cs typeface="Calibri"/>
              </a:rPr>
              <a:t>the </a:t>
            </a:r>
            <a:r>
              <a:rPr sz="1550" spc="0" dirty="0">
                <a:latin typeface="Calibri"/>
                <a:cs typeface="Calibri"/>
              </a:rPr>
              <a:t>Ansible </a:t>
            </a:r>
            <a:r>
              <a:rPr sz="1550" spc="-15" dirty="0">
                <a:latin typeface="Calibri"/>
                <a:cs typeface="Calibri"/>
              </a:rPr>
              <a:t>server.  </a:t>
            </a:r>
            <a:r>
              <a:rPr sz="1550" spc="5" dirty="0">
                <a:solidFill>
                  <a:srgbClr val="4F6128"/>
                </a:solidFill>
                <a:latin typeface="Calibri"/>
                <a:cs typeface="Calibri"/>
              </a:rPr>
              <a:t>List </a:t>
            </a:r>
            <a:r>
              <a:rPr sz="1550" spc="0" dirty="0">
                <a:solidFill>
                  <a:srgbClr val="4F6128"/>
                </a:solidFill>
                <a:latin typeface="Calibri"/>
                <a:cs typeface="Calibri"/>
              </a:rPr>
              <a:t>all </a:t>
            </a:r>
            <a:r>
              <a:rPr sz="1550" spc="5" dirty="0">
                <a:solidFill>
                  <a:srgbClr val="4F6128"/>
                </a:solidFill>
                <a:latin typeface="Calibri"/>
                <a:cs typeface="Calibri"/>
              </a:rPr>
              <a:t>modules </a:t>
            </a:r>
            <a:r>
              <a:rPr sz="1550" dirty="0">
                <a:solidFill>
                  <a:srgbClr val="4F6128"/>
                </a:solidFill>
                <a:latin typeface="Calibri"/>
                <a:cs typeface="Calibri"/>
              </a:rPr>
              <a:t>avaibale </a:t>
            </a:r>
            <a:r>
              <a:rPr sz="1550" spc="5" dirty="0">
                <a:solidFill>
                  <a:srgbClr val="4F6128"/>
                </a:solidFill>
                <a:latin typeface="Calibri"/>
                <a:cs typeface="Calibri"/>
              </a:rPr>
              <a:t>with that </a:t>
            </a:r>
            <a:r>
              <a:rPr sz="1550" spc="0" dirty="0">
                <a:solidFill>
                  <a:srgbClr val="4F6128"/>
                </a:solidFill>
                <a:latin typeface="Calibri"/>
                <a:cs typeface="Calibri"/>
              </a:rPr>
              <a:t>particular Ansible </a:t>
            </a:r>
            <a:r>
              <a:rPr sz="1550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F6128"/>
                </a:solidFill>
                <a:latin typeface="Calibri"/>
                <a:cs typeface="Calibri"/>
              </a:rPr>
              <a:t>version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  <a:tabLst>
                <a:tab pos="327660" algn="l"/>
              </a:tabLst>
            </a:pPr>
            <a:r>
              <a:rPr sz="1400" b="1" dirty="0">
                <a:latin typeface="Courier New"/>
                <a:cs typeface="Courier New"/>
              </a:rPr>
              <a:t>#	</a:t>
            </a:r>
            <a:r>
              <a:rPr sz="1400" b="1" spc="-10" dirty="0">
                <a:latin typeface="Courier New"/>
                <a:cs typeface="Courier New"/>
              </a:rPr>
              <a:t>ansible-doc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-l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1550" spc="5" dirty="0">
                <a:latin typeface="Calibri"/>
                <a:cs typeface="Calibri"/>
              </a:rPr>
              <a:t>Check </a:t>
            </a:r>
            <a:r>
              <a:rPr sz="1550" spc="0" dirty="0">
                <a:latin typeface="Calibri"/>
                <a:cs typeface="Calibri"/>
              </a:rPr>
              <a:t>information </a:t>
            </a:r>
            <a:r>
              <a:rPr sz="1550" spc="5" dirty="0">
                <a:latin typeface="Calibri"/>
                <a:cs typeface="Calibri"/>
              </a:rPr>
              <a:t>of </a:t>
            </a:r>
            <a:r>
              <a:rPr sz="1550" spc="0" dirty="0">
                <a:latin typeface="Calibri"/>
                <a:cs typeface="Calibri"/>
              </a:rPr>
              <a:t>particular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module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  <a:tabLst>
                <a:tab pos="327660" algn="l"/>
                <a:tab pos="1708785" algn="l"/>
              </a:tabLst>
            </a:pPr>
            <a:r>
              <a:rPr sz="1400" b="1" dirty="0">
                <a:latin typeface="Courier New"/>
                <a:cs typeface="Courier New"/>
              </a:rPr>
              <a:t>#	</a:t>
            </a:r>
            <a:r>
              <a:rPr sz="1400" b="1" spc="-5" dirty="0">
                <a:latin typeface="Courier New"/>
                <a:cs typeface="Courier New"/>
              </a:rPr>
              <a:t>ansible-doc	&lt;module&gt;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752601"/>
            <a:ext cx="8164576" cy="1757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44" y="293879"/>
            <a:ext cx="52933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dirty="0"/>
              <a:t>hands on </a:t>
            </a:r>
            <a:r>
              <a:rPr spc="-10" dirty="0"/>
              <a:t>Ansible </a:t>
            </a:r>
            <a:r>
              <a:rPr spc="-5" dirty="0"/>
              <a:t>Modules </a:t>
            </a:r>
            <a:r>
              <a:rPr dirty="0"/>
              <a:t>and </a:t>
            </a:r>
            <a:r>
              <a:rPr spc="-5" dirty="0"/>
              <a:t>Adhoc</a:t>
            </a:r>
            <a:r>
              <a:rPr spc="-80" dirty="0"/>
              <a:t> </a:t>
            </a:r>
            <a:r>
              <a:rPr spc="-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44" y="1057734"/>
            <a:ext cx="8319770" cy="49981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35"/>
              </a:spcBef>
            </a:pPr>
            <a:r>
              <a:rPr sz="1550" b="1" spc="0" dirty="0">
                <a:solidFill>
                  <a:srgbClr val="77923B"/>
                </a:solidFill>
                <a:latin typeface="Calibri"/>
                <a:cs typeface="Calibri"/>
              </a:rPr>
              <a:t>Check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reach ability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of the </a:t>
            </a:r>
            <a:r>
              <a:rPr sz="1550" b="1" spc="0" dirty="0">
                <a:solidFill>
                  <a:srgbClr val="77923B"/>
                </a:solidFill>
                <a:latin typeface="Calibri"/>
                <a:cs typeface="Calibri"/>
              </a:rPr>
              <a:t>target</a:t>
            </a:r>
            <a:r>
              <a:rPr sz="1550" b="1" spc="7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77923B"/>
                </a:solidFill>
                <a:latin typeface="Calibri"/>
                <a:cs typeface="Calibri"/>
              </a:rPr>
              <a:t>systems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b="1" dirty="0">
                <a:latin typeface="Courier New"/>
                <a:cs typeface="Courier New"/>
              </a:rPr>
              <a:t># </a:t>
            </a:r>
            <a:r>
              <a:rPr sz="1400" b="1" spc="-10" dirty="0">
                <a:latin typeface="Courier New"/>
                <a:cs typeface="Courier New"/>
              </a:rPr>
              <a:t>ansible –m ping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all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Check detailed information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of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the </a:t>
            </a:r>
            <a:r>
              <a:rPr sz="1550" b="1" spc="0" dirty="0">
                <a:solidFill>
                  <a:srgbClr val="77923B"/>
                </a:solidFill>
                <a:latin typeface="Calibri"/>
                <a:cs typeface="Calibri"/>
              </a:rPr>
              <a:t>target</a:t>
            </a:r>
            <a:r>
              <a:rPr sz="1550" b="1" spc="1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machines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b="1" dirty="0">
                <a:latin typeface="Courier New"/>
                <a:cs typeface="Courier New"/>
              </a:rPr>
              <a:t># </a:t>
            </a:r>
            <a:r>
              <a:rPr sz="1400" b="1" spc="-10" dirty="0">
                <a:latin typeface="Courier New"/>
                <a:cs typeface="Courier New"/>
              </a:rPr>
              <a:t>ansible –m </a:t>
            </a:r>
            <a:r>
              <a:rPr sz="1400" b="1" spc="-5" dirty="0">
                <a:latin typeface="Courier New"/>
                <a:cs typeface="Courier New"/>
              </a:rPr>
              <a:t>setup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all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b="1" dirty="0">
                <a:solidFill>
                  <a:srgbClr val="77923B"/>
                </a:solidFill>
                <a:latin typeface="Calibri"/>
                <a:cs typeface="Calibri"/>
              </a:rPr>
              <a:t>Execure </a:t>
            </a:r>
            <a:r>
              <a:rPr sz="1550" b="1" spc="15" dirty="0">
                <a:solidFill>
                  <a:srgbClr val="77923B"/>
                </a:solidFill>
                <a:latin typeface="Calibri"/>
                <a:cs typeface="Calibri"/>
              </a:rPr>
              <a:t>adhoc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commands </a:t>
            </a:r>
            <a:r>
              <a:rPr sz="1550" b="1" spc="15" dirty="0">
                <a:solidFill>
                  <a:srgbClr val="77923B"/>
                </a:solidFill>
                <a:latin typeface="Calibri"/>
                <a:cs typeface="Calibri"/>
              </a:rPr>
              <a:t>on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the </a:t>
            </a:r>
            <a:r>
              <a:rPr sz="1550" b="1" spc="0" dirty="0">
                <a:solidFill>
                  <a:srgbClr val="77923B"/>
                </a:solidFill>
                <a:latin typeface="Calibri"/>
                <a:cs typeface="Calibri"/>
              </a:rPr>
              <a:t>target</a:t>
            </a:r>
            <a:r>
              <a:rPr sz="1550" b="1" spc="18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machiones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51300" algn="l"/>
              </a:tabLst>
            </a:pPr>
            <a:r>
              <a:rPr sz="1400" b="1" dirty="0">
                <a:latin typeface="Courier New"/>
                <a:cs typeface="Courier New"/>
              </a:rPr>
              <a:t># </a:t>
            </a:r>
            <a:r>
              <a:rPr sz="1400" b="1" spc="-10" dirty="0">
                <a:latin typeface="Courier New"/>
                <a:cs typeface="Courier New"/>
              </a:rPr>
              <a:t>ansible -m </a:t>
            </a:r>
            <a:r>
              <a:rPr sz="1400" b="1" spc="-5" dirty="0">
                <a:latin typeface="Courier New"/>
                <a:cs typeface="Courier New"/>
              </a:rPr>
              <a:t>shell </a:t>
            </a:r>
            <a:r>
              <a:rPr sz="1400" b="1" spc="0" dirty="0">
                <a:latin typeface="Courier New"/>
                <a:cs typeface="Courier New"/>
              </a:rPr>
              <a:t>-a </a:t>
            </a:r>
            <a:r>
              <a:rPr sz="1400" b="1" spc="-10" dirty="0">
                <a:latin typeface="Courier New"/>
                <a:cs typeface="Courier New"/>
              </a:rPr>
              <a:t>"uname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-a"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all	</a:t>
            </a:r>
            <a:r>
              <a:rPr sz="1400" b="1" spc="0" dirty="0">
                <a:latin typeface="Courier New"/>
                <a:cs typeface="Courier New"/>
              </a:rPr>
              <a:t>-s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400" i="1" dirty="0">
                <a:solidFill>
                  <a:srgbClr val="77923B"/>
                </a:solidFill>
                <a:latin typeface="Calibri"/>
                <a:cs typeface="Calibri"/>
              </a:rPr>
              <a:t>-s means </a:t>
            </a:r>
            <a:r>
              <a:rPr sz="1400" i="1" spc="-5" dirty="0">
                <a:solidFill>
                  <a:srgbClr val="77923B"/>
                </a:solidFill>
                <a:latin typeface="Calibri"/>
                <a:cs typeface="Calibri"/>
              </a:rPr>
              <a:t>command </a:t>
            </a:r>
            <a:r>
              <a:rPr sz="1400" i="1" dirty="0">
                <a:solidFill>
                  <a:srgbClr val="77923B"/>
                </a:solidFill>
                <a:latin typeface="Calibri"/>
                <a:cs typeface="Calibri"/>
              </a:rPr>
              <a:t>will be </a:t>
            </a:r>
            <a:r>
              <a:rPr sz="1400" i="1" spc="-10" dirty="0">
                <a:solidFill>
                  <a:srgbClr val="77923B"/>
                </a:solidFill>
                <a:latin typeface="Calibri"/>
                <a:cs typeface="Calibri"/>
              </a:rPr>
              <a:t>executed </a:t>
            </a:r>
            <a:r>
              <a:rPr sz="1400" i="1" dirty="0">
                <a:solidFill>
                  <a:srgbClr val="77923B"/>
                </a:solidFill>
                <a:latin typeface="Calibri"/>
                <a:cs typeface="Calibri"/>
              </a:rPr>
              <a:t>with </a:t>
            </a:r>
            <a:r>
              <a:rPr sz="1400" i="1" spc="-5" dirty="0">
                <a:solidFill>
                  <a:srgbClr val="77923B"/>
                </a:solidFill>
                <a:latin typeface="Calibri"/>
                <a:cs typeface="Calibri"/>
              </a:rPr>
              <a:t>sudo</a:t>
            </a:r>
            <a:r>
              <a:rPr sz="1400" i="1" spc="-9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77923B"/>
                </a:solidFill>
                <a:latin typeface="Calibri"/>
                <a:cs typeface="Calibri"/>
              </a:rPr>
              <a:t>permissions.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List hosts </a:t>
            </a:r>
            <a:r>
              <a:rPr sz="1550" b="1" spc="15" dirty="0">
                <a:solidFill>
                  <a:srgbClr val="77923B"/>
                </a:solidFill>
                <a:latin typeface="Calibri"/>
                <a:cs typeface="Calibri"/>
              </a:rPr>
              <a:t>on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which </a:t>
            </a:r>
            <a:r>
              <a:rPr sz="1550" b="1" spc="15" dirty="0">
                <a:solidFill>
                  <a:srgbClr val="77923B"/>
                </a:solidFill>
                <a:latin typeface="Calibri"/>
                <a:cs typeface="Calibri"/>
              </a:rPr>
              <a:t>command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will </a:t>
            </a:r>
            <a:r>
              <a:rPr sz="1550" b="1" spc="15" dirty="0">
                <a:solidFill>
                  <a:srgbClr val="77923B"/>
                </a:solidFill>
                <a:latin typeface="Calibri"/>
                <a:cs typeface="Calibri"/>
              </a:rPr>
              <a:t>be</a:t>
            </a:r>
            <a:r>
              <a:rPr sz="1550" b="1" spc="-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77923B"/>
                </a:solidFill>
                <a:latin typeface="Calibri"/>
                <a:cs typeface="Calibri"/>
              </a:rPr>
              <a:t>executed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b="1" dirty="0">
                <a:latin typeface="Courier New"/>
                <a:cs typeface="Courier New"/>
              </a:rPr>
              <a:t># </a:t>
            </a:r>
            <a:r>
              <a:rPr sz="1400" b="1" spc="-10" dirty="0">
                <a:latin typeface="Courier New"/>
                <a:cs typeface="Courier New"/>
              </a:rPr>
              <a:t>ansible -m </a:t>
            </a:r>
            <a:r>
              <a:rPr sz="1400" b="1" spc="-5" dirty="0">
                <a:latin typeface="Courier New"/>
                <a:cs typeface="Courier New"/>
              </a:rPr>
              <a:t>shell </a:t>
            </a:r>
            <a:r>
              <a:rPr sz="1400" b="1" spc="0" dirty="0">
                <a:latin typeface="Courier New"/>
                <a:cs typeface="Courier New"/>
              </a:rPr>
              <a:t>-a </a:t>
            </a:r>
            <a:r>
              <a:rPr sz="1400" b="1" spc="-10" dirty="0">
                <a:latin typeface="Courier New"/>
                <a:cs typeface="Courier New"/>
              </a:rPr>
              <a:t>"uname -a" all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--list-hosts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Copy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file from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Ansible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server to </a:t>
            </a:r>
            <a:r>
              <a:rPr sz="1550" b="1" spc="0" dirty="0">
                <a:solidFill>
                  <a:srgbClr val="77923B"/>
                </a:solidFill>
                <a:latin typeface="Calibri"/>
                <a:cs typeface="Calibri"/>
              </a:rPr>
              <a:t>target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machines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using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the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copy</a:t>
            </a:r>
            <a:r>
              <a:rPr sz="1550" b="1" spc="204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550" b="1" spc="15" dirty="0">
                <a:solidFill>
                  <a:srgbClr val="77923B"/>
                </a:solidFill>
                <a:latin typeface="Calibri"/>
                <a:cs typeface="Calibri"/>
              </a:rPr>
              <a:t>module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b="1" dirty="0">
                <a:latin typeface="Courier New"/>
                <a:cs typeface="Courier New"/>
              </a:rPr>
              <a:t># </a:t>
            </a:r>
            <a:r>
              <a:rPr sz="1400" b="1" spc="-10" dirty="0">
                <a:latin typeface="Courier New"/>
                <a:cs typeface="Courier New"/>
              </a:rPr>
              <a:t>ansible </a:t>
            </a:r>
            <a:r>
              <a:rPr sz="1400" b="1" spc="-5" dirty="0">
                <a:latin typeface="Courier New"/>
                <a:cs typeface="Courier New"/>
              </a:rPr>
              <a:t>-m </a:t>
            </a:r>
            <a:r>
              <a:rPr sz="1400" b="1" spc="-15" dirty="0">
                <a:latin typeface="Courier New"/>
                <a:cs typeface="Courier New"/>
              </a:rPr>
              <a:t>copy </a:t>
            </a:r>
            <a:r>
              <a:rPr sz="1400" b="1" spc="-10" dirty="0">
                <a:latin typeface="Courier New"/>
                <a:cs typeface="Courier New"/>
              </a:rPr>
              <a:t>-a "src=/tmp/testfile dest=/tmp/testfiletarget mode=700"</a:t>
            </a:r>
            <a:r>
              <a:rPr sz="1400" b="1" spc="19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all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1550" b="1" spc="-5" dirty="0">
                <a:solidFill>
                  <a:srgbClr val="77923B"/>
                </a:solidFill>
                <a:latin typeface="Calibri"/>
                <a:cs typeface="Calibri"/>
              </a:rPr>
              <a:t>Let’s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look </a:t>
            </a:r>
            <a:r>
              <a:rPr sz="1550" b="1" spc="15" dirty="0">
                <a:solidFill>
                  <a:srgbClr val="77923B"/>
                </a:solidFill>
                <a:latin typeface="Calibri"/>
                <a:cs typeface="Calibri"/>
              </a:rPr>
              <a:t>what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Ansible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is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doing </a:t>
            </a:r>
            <a:r>
              <a:rPr sz="1550" b="1" spc="5" dirty="0">
                <a:solidFill>
                  <a:srgbClr val="77923B"/>
                </a:solidFill>
                <a:latin typeface="Calibri"/>
                <a:cs typeface="Calibri"/>
              </a:rPr>
              <a:t>in the</a:t>
            </a:r>
            <a:r>
              <a:rPr sz="1550" b="1" spc="7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550" b="1" spc="10" dirty="0">
                <a:solidFill>
                  <a:srgbClr val="77923B"/>
                </a:solidFill>
                <a:latin typeface="Calibri"/>
                <a:cs typeface="Calibri"/>
              </a:rPr>
              <a:t>backgrouond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  <a:tabLst>
                <a:tab pos="4051300" algn="l"/>
              </a:tabLst>
            </a:pPr>
            <a:r>
              <a:rPr sz="1400" b="1" dirty="0">
                <a:latin typeface="Courier New"/>
                <a:cs typeface="Courier New"/>
              </a:rPr>
              <a:t># </a:t>
            </a:r>
            <a:r>
              <a:rPr sz="1400" b="1" spc="-10" dirty="0">
                <a:latin typeface="Courier New"/>
                <a:cs typeface="Courier New"/>
              </a:rPr>
              <a:t>ansible -m </a:t>
            </a:r>
            <a:r>
              <a:rPr sz="1400" b="1" spc="-5" dirty="0">
                <a:latin typeface="Courier New"/>
                <a:cs typeface="Courier New"/>
              </a:rPr>
              <a:t>shell </a:t>
            </a:r>
            <a:r>
              <a:rPr sz="1400" b="1" spc="0" dirty="0">
                <a:latin typeface="Courier New"/>
                <a:cs typeface="Courier New"/>
              </a:rPr>
              <a:t>-a </a:t>
            </a:r>
            <a:r>
              <a:rPr sz="1400" b="1" spc="-10" dirty="0">
                <a:latin typeface="Courier New"/>
                <a:cs typeface="Courier New"/>
              </a:rPr>
              <a:t>"uname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-a"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all	-vvv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i="1" spc="-10" dirty="0">
                <a:solidFill>
                  <a:srgbClr val="77923B"/>
                </a:solidFill>
                <a:latin typeface="Calibri"/>
                <a:cs typeface="Calibri"/>
              </a:rPr>
              <a:t>-vvv </a:t>
            </a:r>
            <a:r>
              <a:rPr sz="1400" i="1" dirty="0">
                <a:solidFill>
                  <a:srgbClr val="77923B"/>
                </a:solidFill>
                <a:latin typeface="Calibri"/>
                <a:cs typeface="Calibri"/>
              </a:rPr>
              <a:t>is the</a:t>
            </a:r>
            <a:r>
              <a:rPr sz="1400" i="1" spc="-9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77923B"/>
                </a:solidFill>
                <a:latin typeface="Calibri"/>
                <a:cs typeface="Calibri"/>
              </a:rPr>
              <a:t>verbose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48" y="0"/>
            <a:ext cx="5664835" cy="10272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19580" algn="l"/>
                <a:tab pos="2942590" algn="l"/>
              </a:tabLst>
            </a:pPr>
            <a:r>
              <a:rPr sz="6600" spc="-5" dirty="0"/>
              <a:t>LAB	2</a:t>
            </a:r>
            <a:r>
              <a:rPr sz="6600" spc="-25" dirty="0"/>
              <a:t> </a:t>
            </a:r>
            <a:r>
              <a:rPr sz="6600" spc="-5" dirty="0"/>
              <a:t>:	30</a:t>
            </a:r>
            <a:r>
              <a:rPr sz="6600" spc="-85" dirty="0"/>
              <a:t> </a:t>
            </a:r>
            <a:r>
              <a:rPr sz="6600" spc="-10" dirty="0"/>
              <a:t>mins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307648" y="1291287"/>
            <a:ext cx="8490585" cy="515461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-40" dirty="0">
                <a:solidFill>
                  <a:srgbClr val="77923B"/>
                </a:solidFill>
                <a:latin typeface="Calibri"/>
                <a:cs typeface="Calibri"/>
              </a:rPr>
              <a:t>Tasks</a:t>
            </a:r>
            <a:r>
              <a:rPr sz="2400" b="1" spc="-1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7923B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Install  httpd </a:t>
            </a:r>
            <a:r>
              <a:rPr sz="1800" spc="-5" dirty="0">
                <a:latin typeface="Calibri"/>
                <a:cs typeface="Calibri"/>
              </a:rPr>
              <a:t>and ntp </a:t>
            </a:r>
            <a:r>
              <a:rPr sz="1800" spc="-10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target </a:t>
            </a:r>
            <a:r>
              <a:rPr sz="1800" spc="-10" dirty="0">
                <a:latin typeface="Calibri"/>
                <a:cs typeface="Calibri"/>
              </a:rPr>
              <a:t>machines using </a:t>
            </a:r>
            <a:r>
              <a:rPr sz="1800" spc="-5" dirty="0">
                <a:latin typeface="Calibri"/>
                <a:cs typeface="Calibri"/>
              </a:rPr>
              <a:t>the “yum”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module.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arenR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group </a:t>
            </a:r>
            <a:r>
              <a:rPr sz="1800" spc="-10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target </a:t>
            </a:r>
            <a:r>
              <a:rPr sz="1800" spc="-10" dirty="0">
                <a:latin typeface="Calibri"/>
                <a:cs typeface="Calibri"/>
              </a:rPr>
              <a:t>machine using </a:t>
            </a:r>
            <a:r>
              <a:rPr sz="1800" spc="-20" dirty="0">
                <a:latin typeface="Calibri"/>
                <a:cs typeface="Calibri"/>
              </a:rPr>
              <a:t>“group”with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spc="-10" dirty="0">
                <a:latin typeface="Calibri"/>
                <a:cs typeface="Calibri"/>
              </a:rPr>
              <a:t>“testgrp” </a:t>
            </a:r>
            <a:r>
              <a:rPr sz="1800" spc="-5" dirty="0">
                <a:latin typeface="Calibri"/>
                <a:cs typeface="Calibri"/>
              </a:rPr>
              <a:t>and gid need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1111.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 startAt="3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local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target </a:t>
            </a:r>
            <a:r>
              <a:rPr sz="1800" spc="-10" dirty="0">
                <a:latin typeface="Calibri"/>
                <a:cs typeface="Calibri"/>
              </a:rPr>
              <a:t>machine using </a:t>
            </a:r>
            <a:r>
              <a:rPr sz="1800" spc="0" dirty="0">
                <a:latin typeface="Calibri"/>
                <a:cs typeface="Calibri"/>
              </a:rPr>
              <a:t>“user” </a:t>
            </a:r>
            <a:r>
              <a:rPr sz="1800" spc="-10" dirty="0">
                <a:latin typeface="Calibri"/>
                <a:cs typeface="Calibri"/>
              </a:rPr>
              <a:t>module, </a:t>
            </a:r>
            <a:r>
              <a:rPr sz="1800" spc="-5" dirty="0">
                <a:latin typeface="Calibri"/>
                <a:cs typeface="Calibri"/>
              </a:rPr>
              <a:t>secondary </a:t>
            </a:r>
            <a:r>
              <a:rPr sz="1800" spc="-20" dirty="0">
                <a:latin typeface="Calibri"/>
                <a:cs typeface="Calibri"/>
              </a:rPr>
              <a:t>group </a:t>
            </a:r>
            <a:r>
              <a:rPr sz="1800" spc="-5" dirty="0">
                <a:latin typeface="Calibri"/>
                <a:cs typeface="Calibri"/>
              </a:rPr>
              <a:t>needs 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“testgrp”.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 startAt="4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directory </a:t>
            </a:r>
            <a:r>
              <a:rPr sz="1800" spc="-10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target </a:t>
            </a:r>
            <a:r>
              <a:rPr sz="1800" spc="-10" dirty="0">
                <a:latin typeface="Calibri"/>
                <a:cs typeface="Calibri"/>
              </a:rPr>
              <a:t>machines  using </a:t>
            </a:r>
            <a:r>
              <a:rPr sz="1800" spc="-15" dirty="0">
                <a:latin typeface="Calibri"/>
                <a:cs typeface="Calibri"/>
              </a:rPr>
              <a:t>file </a:t>
            </a:r>
            <a:r>
              <a:rPr sz="1800" spc="-10" dirty="0">
                <a:latin typeface="Calibri"/>
                <a:cs typeface="Calibri"/>
              </a:rPr>
              <a:t>module, owner </a:t>
            </a:r>
            <a:r>
              <a:rPr sz="1800" spc="-5" dirty="0">
                <a:latin typeface="Calibri"/>
                <a:cs typeface="Calibri"/>
              </a:rPr>
              <a:t>need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be 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testuser,</a:t>
            </a:r>
            <a:endParaRPr sz="1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mode </a:t>
            </a:r>
            <a:r>
              <a:rPr sz="1800" spc="-5" dirty="0">
                <a:latin typeface="Calibri"/>
                <a:cs typeface="Calibri"/>
              </a:rPr>
              <a:t>need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775.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 startAt="5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Start </a:t>
            </a:r>
            <a:r>
              <a:rPr sz="1800" spc="-5" dirty="0">
                <a:latin typeface="Calibri"/>
                <a:cs typeface="Calibri"/>
              </a:rPr>
              <a:t>ntp and </a:t>
            </a:r>
            <a:r>
              <a:rPr sz="1800" spc="-15" dirty="0">
                <a:latin typeface="Calibri"/>
                <a:cs typeface="Calibri"/>
              </a:rPr>
              <a:t>http </a:t>
            </a:r>
            <a:r>
              <a:rPr sz="1800" spc="-5" dirty="0">
                <a:latin typeface="Calibri"/>
                <a:cs typeface="Calibri"/>
              </a:rPr>
              <a:t>service </a:t>
            </a:r>
            <a:r>
              <a:rPr sz="1800" spc="-10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target </a:t>
            </a:r>
            <a:r>
              <a:rPr sz="1800" spc="-10" dirty="0">
                <a:latin typeface="Calibri"/>
                <a:cs typeface="Calibri"/>
              </a:rPr>
              <a:t>machine using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module.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arenR" startAt="5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 startAt="5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What is </a:t>
            </a:r>
            <a:r>
              <a:rPr sz="1800" spc="-20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command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shell </a:t>
            </a:r>
            <a:r>
              <a:rPr sz="1800" spc="-15" dirty="0">
                <a:latin typeface="Calibri"/>
                <a:cs typeface="Calibri"/>
              </a:rPr>
              <a:t>module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10" dirty="0">
                <a:latin typeface="Calibri"/>
                <a:cs typeface="Calibri"/>
              </a:rPr>
              <a:t>doubt </a:t>
            </a:r>
            <a:r>
              <a:rPr sz="1800" dirty="0">
                <a:latin typeface="Calibri"/>
                <a:cs typeface="Calibri"/>
              </a:rPr>
              <a:t>– Ask </a:t>
            </a:r>
            <a:r>
              <a:rPr sz="1800" spc="-10" dirty="0">
                <a:latin typeface="Calibri"/>
                <a:cs typeface="Calibri"/>
              </a:rPr>
              <a:t>questions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???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171655"/>
            <a:ext cx="17392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Ansible</a:t>
            </a:r>
            <a:r>
              <a:rPr spc="-120" dirty="0"/>
              <a:t> </a:t>
            </a:r>
            <a:r>
              <a:rPr spc="-5" dirty="0"/>
              <a:t>Playbooks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4" y="446279"/>
            <a:ext cx="8337550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Ansible playbooks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way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send commands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remote </a:t>
            </a:r>
            <a:r>
              <a:rPr sz="1400" spc="-15" dirty="0">
                <a:latin typeface="Calibri"/>
                <a:cs typeface="Calibri"/>
              </a:rPr>
              <a:t>computers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10" dirty="0">
                <a:latin typeface="Calibri"/>
                <a:cs typeface="Calibri"/>
              </a:rPr>
              <a:t>scripted </a:t>
            </a:r>
            <a:r>
              <a:rPr sz="1400" spc="-30" dirty="0">
                <a:latin typeface="Calibri"/>
                <a:cs typeface="Calibri"/>
              </a:rPr>
              <a:t>way. </a:t>
            </a:r>
            <a:r>
              <a:rPr sz="1400" spc="-15" dirty="0">
                <a:latin typeface="Calibri"/>
                <a:cs typeface="Calibri"/>
              </a:rPr>
              <a:t>At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basic level, playbooks  can </a:t>
            </a:r>
            <a:r>
              <a:rPr sz="1400" spc="-10" dirty="0">
                <a:latin typeface="Calibri"/>
                <a:cs typeface="Calibri"/>
              </a:rPr>
              <a:t>be 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manage configurations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deployments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remote machines. </a:t>
            </a:r>
            <a:r>
              <a:rPr sz="1400" spc="-15" dirty="0">
                <a:latin typeface="Calibri"/>
                <a:cs typeface="Calibri"/>
              </a:rPr>
              <a:t>At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more </a:t>
            </a:r>
            <a:r>
              <a:rPr sz="1400" spc="-15" dirty="0">
                <a:latin typeface="Calibri"/>
                <a:cs typeface="Calibri"/>
              </a:rPr>
              <a:t>advanced </a:t>
            </a:r>
            <a:r>
              <a:rPr sz="1400" spc="-5" dirty="0">
                <a:latin typeface="Calibri"/>
                <a:cs typeface="Calibri"/>
              </a:rPr>
              <a:t>level, </a:t>
            </a:r>
            <a:r>
              <a:rPr sz="1400" spc="-10" dirty="0">
                <a:latin typeface="Calibri"/>
                <a:cs typeface="Calibri"/>
              </a:rPr>
              <a:t>they </a:t>
            </a:r>
            <a:r>
              <a:rPr sz="1400" spc="-5" dirty="0">
                <a:latin typeface="Calibri"/>
                <a:cs typeface="Calibri"/>
              </a:rPr>
              <a:t>can  </a:t>
            </a:r>
            <a:r>
              <a:rPr sz="1400" spc="-15" dirty="0">
                <a:latin typeface="Calibri"/>
                <a:cs typeface="Calibri"/>
              </a:rPr>
              <a:t>sequence </a:t>
            </a:r>
            <a:r>
              <a:rPr sz="1400" spc="-5" dirty="0">
                <a:latin typeface="Calibri"/>
                <a:cs typeface="Calibri"/>
              </a:rPr>
              <a:t>multi-tier rollouts </a:t>
            </a:r>
            <a:r>
              <a:rPr sz="1400" spc="-10" dirty="0">
                <a:latin typeface="Calibri"/>
                <a:cs typeface="Calibri"/>
              </a:rPr>
              <a:t>involving </a:t>
            </a:r>
            <a:r>
              <a:rPr sz="1400" spc="-5" dirty="0">
                <a:latin typeface="Calibri"/>
                <a:cs typeface="Calibri"/>
              </a:rPr>
              <a:t>rolling </a:t>
            </a:r>
            <a:r>
              <a:rPr sz="1400" spc="-10" dirty="0">
                <a:latin typeface="Calibri"/>
                <a:cs typeface="Calibri"/>
              </a:rPr>
              <a:t>updates, </a:t>
            </a:r>
            <a:r>
              <a:rPr sz="1400" spc="-5" dirty="0">
                <a:latin typeface="Calibri"/>
                <a:cs typeface="Calibri"/>
              </a:rPr>
              <a:t>and can </a:t>
            </a:r>
            <a:r>
              <a:rPr sz="1400" spc="-15" dirty="0">
                <a:latin typeface="Calibri"/>
                <a:cs typeface="Calibri"/>
              </a:rPr>
              <a:t>delegate </a:t>
            </a:r>
            <a:r>
              <a:rPr sz="1400" spc="-5" dirty="0">
                <a:latin typeface="Calibri"/>
                <a:cs typeface="Calibri"/>
              </a:rPr>
              <a:t>actions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other hosts, interacting </a:t>
            </a:r>
            <a:r>
              <a:rPr sz="1400" dirty="0">
                <a:latin typeface="Calibri"/>
                <a:cs typeface="Calibri"/>
              </a:rPr>
              <a:t>with  </a:t>
            </a:r>
            <a:r>
              <a:rPr sz="1400" spc="-5" dirty="0">
                <a:latin typeface="Calibri"/>
                <a:cs typeface="Calibri"/>
              </a:rPr>
              <a:t>monitoring </a:t>
            </a:r>
            <a:r>
              <a:rPr sz="1400" spc="-10" dirty="0">
                <a:latin typeface="Calibri"/>
                <a:cs typeface="Calibri"/>
              </a:rPr>
              <a:t>servers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load </a:t>
            </a:r>
            <a:r>
              <a:rPr sz="1400" spc="-10" dirty="0">
                <a:latin typeface="Calibri"/>
                <a:cs typeface="Calibri"/>
              </a:rPr>
              <a:t>balancers </a:t>
            </a:r>
            <a:r>
              <a:rPr sz="1400" spc="-5" dirty="0">
                <a:latin typeface="Calibri"/>
                <a:cs typeface="Calibri"/>
              </a:rPr>
              <a:t>along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way.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70"/>
              </a:lnSpc>
            </a:pPr>
            <a:r>
              <a:rPr sz="1400" spc="-5" dirty="0">
                <a:latin typeface="Calibri"/>
                <a:cs typeface="Calibri"/>
              </a:rPr>
              <a:t>Playbooks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spc="-15" dirty="0">
                <a:latin typeface="Calibri"/>
                <a:cs typeface="Calibri"/>
              </a:rPr>
              <a:t>designed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be human-readable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are developed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basic </a:t>
            </a:r>
            <a:r>
              <a:rPr sz="1400" spc="-15" dirty="0">
                <a:latin typeface="Calibri"/>
                <a:cs typeface="Calibri"/>
              </a:rPr>
              <a:t>text </a:t>
            </a:r>
            <a:r>
              <a:rPr sz="1400" spc="-10" dirty="0">
                <a:latin typeface="Calibri"/>
                <a:cs typeface="Calibri"/>
              </a:rPr>
              <a:t>language, are written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30" dirty="0">
                <a:latin typeface="Calibri"/>
                <a:cs typeface="Calibri"/>
              </a:rPr>
              <a:t>YAML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70"/>
              </a:lnSpc>
            </a:pPr>
            <a:r>
              <a:rPr sz="1400" spc="-5" dirty="0">
                <a:latin typeface="Calibri"/>
                <a:cs typeface="Calibri"/>
              </a:rPr>
              <a:t>data serialization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format.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Sample Playbook </a:t>
            </a:r>
            <a:r>
              <a:rPr sz="1400" dirty="0">
                <a:latin typeface="Calibri"/>
                <a:cs typeface="Calibri"/>
              </a:rPr>
              <a:t>– </a:t>
            </a:r>
            <a:r>
              <a:rPr sz="1400" spc="-55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Install and </a:t>
            </a:r>
            <a:r>
              <a:rPr sz="1400" spc="-10" dirty="0">
                <a:latin typeface="Calibri"/>
                <a:cs typeface="Calibri"/>
              </a:rPr>
              <a:t>Configure Apache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1082" y="3676347"/>
            <a:ext cx="149987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dirty="0">
                <a:latin typeface="Courier New"/>
                <a:cs typeface="Courier New"/>
              </a:rPr>
              <a:t>HTTP/Apache</a:t>
            </a:r>
            <a:r>
              <a:rPr sz="1150" spc="-3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RPMs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844" y="2578357"/>
            <a:ext cx="3239770" cy="14612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Courier New"/>
                <a:cs typeface="Courier New"/>
              </a:rPr>
              <a:t>---</a:t>
            </a:r>
            <a:endParaRPr sz="1150">
              <a:latin typeface="Courier New"/>
              <a:cs typeface="Courier New"/>
            </a:endParaRPr>
          </a:p>
          <a:p>
            <a:pPr marL="195580" marR="1290320" indent="-182880">
              <a:lnSpc>
                <a:spcPts val="1440"/>
              </a:lnSpc>
              <a:spcBef>
                <a:spcPts val="55"/>
              </a:spcBef>
            </a:pPr>
            <a:r>
              <a:rPr sz="1150" spc="-10" dirty="0">
                <a:latin typeface="Courier New"/>
                <a:cs typeface="Courier New"/>
              </a:rPr>
              <a:t>- hosts: </a:t>
            </a:r>
            <a:r>
              <a:rPr sz="1150" spc="-5" dirty="0">
                <a:latin typeface="Courier New"/>
                <a:cs typeface="Courier New"/>
              </a:rPr>
              <a:t>appgroup  </a:t>
            </a:r>
            <a:r>
              <a:rPr sz="1150" spc="15" dirty="0">
                <a:latin typeface="Courier New"/>
                <a:cs typeface="Courier New"/>
              </a:rPr>
              <a:t>user: </a:t>
            </a:r>
            <a:r>
              <a:rPr sz="1150" spc="25" dirty="0">
                <a:latin typeface="Courier New"/>
                <a:cs typeface="Courier New"/>
              </a:rPr>
              <a:t>ansadm  </a:t>
            </a:r>
            <a:r>
              <a:rPr sz="1150" spc="15" dirty="0">
                <a:latin typeface="Courier New"/>
                <a:cs typeface="Courier New"/>
              </a:rPr>
              <a:t>become:</a:t>
            </a:r>
            <a:r>
              <a:rPr sz="1150" spc="3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yes</a:t>
            </a:r>
            <a:endParaRPr sz="1150">
              <a:latin typeface="Courier New"/>
              <a:cs typeface="Courier New"/>
            </a:endParaRPr>
          </a:p>
          <a:p>
            <a:pPr marL="195580" marR="1290320">
              <a:lnSpc>
                <a:spcPts val="1440"/>
              </a:lnSpc>
            </a:pPr>
            <a:r>
              <a:rPr sz="1150" spc="25" dirty="0">
                <a:latin typeface="Courier New"/>
                <a:cs typeface="Courier New"/>
              </a:rPr>
              <a:t>become_method: sudo  </a:t>
            </a:r>
            <a:r>
              <a:rPr sz="1150" spc="15" dirty="0">
                <a:latin typeface="Courier New"/>
                <a:cs typeface="Courier New"/>
              </a:rPr>
              <a:t>tasks:</a:t>
            </a:r>
            <a:endParaRPr sz="1150">
              <a:latin typeface="Courier New"/>
              <a:cs typeface="Courier New"/>
            </a:endParaRPr>
          </a:p>
          <a:p>
            <a:pPr marL="195580">
              <a:lnSpc>
                <a:spcPts val="1395"/>
              </a:lnSpc>
            </a:pPr>
            <a:r>
              <a:rPr sz="1150" spc="-10" dirty="0">
                <a:latin typeface="Courier New"/>
                <a:cs typeface="Courier New"/>
              </a:rPr>
              <a:t>- name: 1. </a:t>
            </a:r>
            <a:r>
              <a:rPr sz="1150" spc="-5" dirty="0">
                <a:latin typeface="Courier New"/>
                <a:cs typeface="Courier New"/>
              </a:rPr>
              <a:t>Install </a:t>
            </a:r>
            <a:r>
              <a:rPr sz="1150" dirty="0">
                <a:latin typeface="Courier New"/>
                <a:cs typeface="Courier New"/>
              </a:rPr>
              <a:t>Latest</a:t>
            </a:r>
            <a:r>
              <a:rPr sz="1150" spc="229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Version</a:t>
            </a:r>
            <a:endParaRPr sz="1150">
              <a:latin typeface="Courier New"/>
              <a:cs typeface="Courier New"/>
            </a:endParaRPr>
          </a:p>
          <a:p>
            <a:pPr marL="185420" algn="ctr">
              <a:lnSpc>
                <a:spcPct val="100000"/>
              </a:lnSpc>
              <a:spcBef>
                <a:spcPts val="45"/>
              </a:spcBef>
            </a:pPr>
            <a:r>
              <a:rPr sz="1150" spc="15" dirty="0">
                <a:latin typeface="Courier New"/>
                <a:cs typeface="Courier New"/>
              </a:rPr>
              <a:t>yum: </a:t>
            </a:r>
            <a:r>
              <a:rPr sz="1150" spc="25" dirty="0">
                <a:latin typeface="Courier New"/>
                <a:cs typeface="Courier New"/>
              </a:rPr>
              <a:t>name=httpd</a:t>
            </a:r>
            <a:r>
              <a:rPr sz="1150" spc="13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state=present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848" y="4225544"/>
            <a:ext cx="8216265" cy="223458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8460" indent="-182880">
              <a:lnSpc>
                <a:spcPct val="100000"/>
              </a:lnSpc>
              <a:spcBef>
                <a:spcPts val="135"/>
              </a:spcBef>
              <a:buChar char="-"/>
              <a:tabLst>
                <a:tab pos="378460" algn="l"/>
              </a:tabLst>
            </a:pPr>
            <a:r>
              <a:rPr sz="1150" spc="15" dirty="0">
                <a:latin typeface="Courier New"/>
                <a:cs typeface="Courier New"/>
              </a:rPr>
              <a:t>name: 2. Start httpd</a:t>
            </a:r>
            <a:r>
              <a:rPr sz="1150" spc="26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service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5"/>
              </a:spcBef>
            </a:pPr>
            <a:r>
              <a:rPr sz="1150" spc="25" dirty="0">
                <a:latin typeface="Courier New"/>
                <a:cs typeface="Courier New"/>
              </a:rPr>
              <a:t>service: name=httpd state=started</a:t>
            </a:r>
            <a:r>
              <a:rPr sz="1150" spc="26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enabled=yes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78460" indent="-182880">
              <a:lnSpc>
                <a:spcPct val="100000"/>
              </a:lnSpc>
              <a:buChar char="-"/>
              <a:tabLst>
                <a:tab pos="378460" algn="l"/>
              </a:tabLst>
            </a:pPr>
            <a:r>
              <a:rPr sz="1150" spc="15" dirty="0">
                <a:latin typeface="Courier New"/>
                <a:cs typeface="Courier New"/>
              </a:rPr>
              <a:t>name: 3. Copy the </a:t>
            </a:r>
            <a:r>
              <a:rPr sz="1150" spc="25" dirty="0">
                <a:latin typeface="Courier New"/>
                <a:cs typeface="Courier New"/>
              </a:rPr>
              <a:t>Standard index.html</a:t>
            </a:r>
            <a:r>
              <a:rPr sz="1150" spc="30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file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0"/>
              </a:spcBef>
            </a:pPr>
            <a:r>
              <a:rPr sz="1150" spc="-10" dirty="0">
                <a:latin typeface="Courier New"/>
                <a:cs typeface="Courier New"/>
              </a:rPr>
              <a:t>copy: </a:t>
            </a:r>
            <a:r>
              <a:rPr sz="1150" spc="-5" dirty="0">
                <a:latin typeface="Courier New"/>
                <a:cs typeface="Courier New"/>
              </a:rPr>
              <a:t>src=/tmp/index.html dest=/var/www/html/index.html</a:t>
            </a:r>
            <a:r>
              <a:rPr sz="1150" spc="450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mode=0664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378460" indent="-182880">
              <a:lnSpc>
                <a:spcPct val="100000"/>
              </a:lnSpc>
              <a:buChar char="-"/>
              <a:tabLst>
                <a:tab pos="378460" algn="l"/>
              </a:tabLst>
            </a:pPr>
            <a:r>
              <a:rPr sz="1150" spc="15" dirty="0">
                <a:latin typeface="Courier New"/>
                <a:cs typeface="Courier New"/>
              </a:rPr>
              <a:t>name: 4. Add </a:t>
            </a:r>
            <a:r>
              <a:rPr sz="1150" spc="25" dirty="0">
                <a:latin typeface="Courier New"/>
                <a:cs typeface="Courier New"/>
              </a:rPr>
              <a:t>apache iptable</a:t>
            </a:r>
            <a:r>
              <a:rPr sz="1150" spc="27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rule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0"/>
              </a:spcBef>
            </a:pPr>
            <a:r>
              <a:rPr sz="1150" spc="-5" dirty="0">
                <a:latin typeface="Courier New"/>
                <a:cs typeface="Courier New"/>
              </a:rPr>
              <a:t>command: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/sbin/iptables</a:t>
            </a:r>
            <a:r>
              <a:rPr sz="1150" spc="55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-I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INPUT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1</a:t>
            </a:r>
            <a:r>
              <a:rPr sz="1150" spc="10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-p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tcp</a:t>
            </a:r>
            <a:r>
              <a:rPr sz="1150" spc="85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--dport</a:t>
            </a:r>
            <a:r>
              <a:rPr sz="1150" spc="55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http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-j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ACCEPT</a:t>
            </a:r>
            <a:r>
              <a:rPr sz="1150" spc="85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-m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comment</a:t>
            </a:r>
            <a:r>
              <a:rPr sz="1150" spc="60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--comment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50" spc="15" dirty="0">
                <a:latin typeface="Courier New"/>
                <a:cs typeface="Courier New"/>
              </a:rPr>
              <a:t>"Apache on Port</a:t>
            </a:r>
            <a:r>
              <a:rPr sz="1150" spc="10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80“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78460" marR="5437505" indent="-182880">
              <a:lnSpc>
                <a:spcPct val="104299"/>
              </a:lnSpc>
              <a:buChar char="-"/>
              <a:tabLst>
                <a:tab pos="378460" algn="l"/>
              </a:tabLst>
            </a:pPr>
            <a:r>
              <a:rPr sz="1150" spc="15" dirty="0">
                <a:latin typeface="Courier New"/>
                <a:cs typeface="Courier New"/>
              </a:rPr>
              <a:t>name: 5. Save iptable rule  </a:t>
            </a:r>
            <a:r>
              <a:rPr sz="1150" spc="25" dirty="0">
                <a:latin typeface="Courier New"/>
                <a:cs typeface="Courier New"/>
              </a:rPr>
              <a:t>command:</a:t>
            </a:r>
            <a:r>
              <a:rPr sz="1150" spc="10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iptables-save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171655"/>
            <a:ext cx="41097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Demo </a:t>
            </a:r>
            <a:r>
              <a:rPr spc="-5" dirty="0"/>
              <a:t>Ansible Playbook </a:t>
            </a:r>
            <a:r>
              <a:rPr spc="-10" dirty="0"/>
              <a:t>to </a:t>
            </a:r>
            <a:r>
              <a:rPr spc="-20" dirty="0"/>
              <a:t>Create </a:t>
            </a:r>
            <a:r>
              <a:rPr spc="-25" dirty="0"/>
              <a:t>EC2</a:t>
            </a:r>
            <a:r>
              <a:rPr spc="-70" dirty="0"/>
              <a:t> </a:t>
            </a:r>
            <a:r>
              <a:rPr spc="-1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5" y="661544"/>
            <a:ext cx="5724525" cy="5436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5"/>
              </a:spcBef>
              <a:buChar char="-"/>
              <a:tabLst>
                <a:tab pos="104139" algn="l"/>
              </a:tabLst>
            </a:pPr>
            <a:r>
              <a:rPr sz="1400" spc="-5" dirty="0">
                <a:latin typeface="Calibri"/>
                <a:cs typeface="Calibri"/>
              </a:rPr>
              <a:t>Create </a:t>
            </a:r>
            <a:r>
              <a:rPr sz="1400" spc="-10" dirty="0">
                <a:latin typeface="Calibri"/>
                <a:cs typeface="Calibri"/>
              </a:rPr>
              <a:t>security</a:t>
            </a:r>
            <a:r>
              <a:rPr sz="1400" spc="-15" dirty="0">
                <a:latin typeface="Calibri"/>
                <a:cs typeface="Calibri"/>
              </a:rPr>
              <a:t> group.</a:t>
            </a:r>
            <a:endParaRPr sz="1400">
              <a:latin typeface="Calibri"/>
              <a:cs typeface="Calibri"/>
            </a:endParaRPr>
          </a:p>
          <a:p>
            <a:pPr marL="99060" indent="-86360">
              <a:lnSpc>
                <a:spcPts val="1670"/>
              </a:lnSpc>
              <a:spcBef>
                <a:spcPts val="10"/>
              </a:spcBef>
              <a:buChar char="-"/>
              <a:tabLst>
                <a:tab pos="99695" algn="l"/>
              </a:tabLst>
            </a:pPr>
            <a:r>
              <a:rPr sz="1400" spc="-5" dirty="0">
                <a:latin typeface="Calibri"/>
                <a:cs typeface="Calibri"/>
              </a:rPr>
              <a:t>Spin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new </a:t>
            </a:r>
            <a:r>
              <a:rPr sz="1400" dirty="0">
                <a:latin typeface="Calibri"/>
                <a:cs typeface="Calibri"/>
              </a:rPr>
              <a:t>EC2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instance.</a:t>
            </a:r>
            <a:endParaRPr sz="1400">
              <a:latin typeface="Calibri"/>
              <a:cs typeface="Calibri"/>
            </a:endParaRPr>
          </a:p>
          <a:p>
            <a:pPr marL="104139" indent="-91440">
              <a:lnSpc>
                <a:spcPts val="1670"/>
              </a:lnSpc>
              <a:buChar char="-"/>
              <a:tabLst>
                <a:tab pos="104139" algn="l"/>
              </a:tabLst>
            </a:pPr>
            <a:r>
              <a:rPr sz="1400" spc="-5" dirty="0">
                <a:latin typeface="Calibri"/>
                <a:cs typeface="Calibri"/>
              </a:rPr>
              <a:t>Wait </a:t>
            </a:r>
            <a:r>
              <a:rPr sz="1400" spc="-10" dirty="0">
                <a:latin typeface="Calibri"/>
                <a:cs typeface="Calibri"/>
              </a:rPr>
              <a:t>for instance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start.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spc="-5" dirty="0">
                <a:latin typeface="Courier New"/>
                <a:cs typeface="Courier New"/>
              </a:rPr>
              <a:t>[root@ansible-mgmt </a:t>
            </a:r>
            <a:r>
              <a:rPr sz="1150" spc="-10" dirty="0">
                <a:latin typeface="Courier New"/>
                <a:cs typeface="Courier New"/>
              </a:rPr>
              <a:t>~]# </a:t>
            </a:r>
            <a:r>
              <a:rPr sz="1150" spc="0" dirty="0">
                <a:latin typeface="Courier New"/>
                <a:cs typeface="Courier New"/>
              </a:rPr>
              <a:t>cat</a:t>
            </a:r>
            <a:r>
              <a:rPr sz="1150" spc="21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/etc/ansible/ec2creation.yaml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50" spc="15" dirty="0">
                <a:latin typeface="Courier New"/>
                <a:cs typeface="Courier New"/>
              </a:rPr>
              <a:t>---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-10" dirty="0">
                <a:latin typeface="Courier New"/>
                <a:cs typeface="Courier New"/>
              </a:rPr>
              <a:t>## Demo </a:t>
            </a:r>
            <a:r>
              <a:rPr sz="1150" spc="-5" dirty="0">
                <a:latin typeface="Courier New"/>
                <a:cs typeface="Courier New"/>
              </a:rPr>
              <a:t>Playbook </a:t>
            </a:r>
            <a:r>
              <a:rPr sz="1150" spc="0" dirty="0">
                <a:latin typeface="Courier New"/>
                <a:cs typeface="Courier New"/>
              </a:rPr>
              <a:t>for </a:t>
            </a:r>
            <a:r>
              <a:rPr sz="1150" spc="-5" dirty="0">
                <a:latin typeface="Courier New"/>
                <a:cs typeface="Courier New"/>
              </a:rPr>
              <a:t>Setting </a:t>
            </a:r>
            <a:r>
              <a:rPr sz="1150" spc="-10" dirty="0">
                <a:latin typeface="Courier New"/>
                <a:cs typeface="Courier New"/>
              </a:rPr>
              <a:t>up First </a:t>
            </a:r>
            <a:r>
              <a:rPr sz="1150" spc="0" dirty="0">
                <a:latin typeface="Courier New"/>
                <a:cs typeface="Courier New"/>
              </a:rPr>
              <a:t>EC2</a:t>
            </a:r>
            <a:r>
              <a:rPr sz="1150" spc="580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Instance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50" spc="15" dirty="0">
                <a:latin typeface="Courier New"/>
                <a:cs typeface="Courier New"/>
              </a:rPr>
              <a:t># 1) </a:t>
            </a:r>
            <a:r>
              <a:rPr sz="1150" spc="25" dirty="0">
                <a:latin typeface="Courier New"/>
                <a:cs typeface="Courier New"/>
              </a:rPr>
              <a:t>Creates </a:t>
            </a:r>
            <a:r>
              <a:rPr sz="1150" spc="15" dirty="0">
                <a:latin typeface="Courier New"/>
                <a:cs typeface="Courier New"/>
              </a:rPr>
              <a:t>a </a:t>
            </a:r>
            <a:r>
              <a:rPr sz="1150" spc="25" dirty="0">
                <a:latin typeface="Courier New"/>
                <a:cs typeface="Courier New"/>
              </a:rPr>
              <a:t>custom security</a:t>
            </a:r>
            <a:r>
              <a:rPr sz="1150" spc="204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group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150" spc="15" dirty="0">
                <a:latin typeface="Courier New"/>
                <a:cs typeface="Courier New"/>
              </a:rPr>
              <a:t># 2) Spins up new EC2</a:t>
            </a:r>
            <a:r>
              <a:rPr sz="1150" spc="22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Instances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150" spc="15" dirty="0">
                <a:latin typeface="Courier New"/>
                <a:cs typeface="Courier New"/>
              </a:rPr>
              <a:t># 3) Waits for ssh to </a:t>
            </a:r>
            <a:r>
              <a:rPr sz="1150" spc="25" dirty="0">
                <a:latin typeface="Courier New"/>
                <a:cs typeface="Courier New"/>
              </a:rPr>
              <a:t>become active </a:t>
            </a:r>
            <a:r>
              <a:rPr sz="1150" spc="15" dirty="0">
                <a:latin typeface="Courier New"/>
                <a:cs typeface="Courier New"/>
              </a:rPr>
              <a:t>on</a:t>
            </a:r>
            <a:r>
              <a:rPr sz="1150" spc="39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Instance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50" spc="15" dirty="0">
                <a:latin typeface="Courier New"/>
                <a:cs typeface="Courier New"/>
              </a:rPr>
              <a:t>#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-10" dirty="0">
                <a:latin typeface="Courier New"/>
                <a:cs typeface="Courier New"/>
              </a:rPr>
              <a:t>- hosts:</a:t>
            </a:r>
            <a:r>
              <a:rPr sz="1150" spc="65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localhost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1150" spc="15" dirty="0">
                <a:latin typeface="Courier New"/>
                <a:cs typeface="Courier New"/>
              </a:rPr>
              <a:t>tasks: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R="1102995" algn="ctr">
              <a:lnSpc>
                <a:spcPct val="100000"/>
              </a:lnSpc>
              <a:spcBef>
                <a:spcPts val="5"/>
              </a:spcBef>
            </a:pPr>
            <a:r>
              <a:rPr sz="1150" spc="15" dirty="0">
                <a:latin typeface="Courier New"/>
                <a:cs typeface="Courier New"/>
              </a:rPr>
              <a:t>- </a:t>
            </a:r>
            <a:r>
              <a:rPr sz="1150" spc="25" dirty="0">
                <a:latin typeface="Courier New"/>
                <a:cs typeface="Courier New"/>
              </a:rPr>
              <a:t>name: Setting </a:t>
            </a:r>
            <a:r>
              <a:rPr sz="1150" spc="15" dirty="0">
                <a:latin typeface="Courier New"/>
                <a:cs typeface="Courier New"/>
              </a:rPr>
              <a:t>up </a:t>
            </a:r>
            <a:r>
              <a:rPr sz="1150" spc="25" dirty="0">
                <a:latin typeface="Courier New"/>
                <a:cs typeface="Courier New"/>
              </a:rPr>
              <a:t>Security/Firewall</a:t>
            </a:r>
            <a:r>
              <a:rPr sz="1150" spc="250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Group</a:t>
            </a:r>
            <a:endParaRPr sz="1150">
              <a:latin typeface="Courier New"/>
              <a:cs typeface="Courier New"/>
            </a:endParaRPr>
          </a:p>
          <a:p>
            <a:pPr marR="3675379" algn="ctr">
              <a:lnSpc>
                <a:spcPct val="100000"/>
              </a:lnSpc>
              <a:spcBef>
                <a:spcPts val="10"/>
              </a:spcBef>
            </a:pPr>
            <a:r>
              <a:rPr sz="1150" spc="-5" dirty="0">
                <a:latin typeface="Courier New"/>
                <a:cs typeface="Courier New"/>
              </a:rPr>
              <a:t>ec2_group: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45"/>
              </a:spcBef>
            </a:pPr>
            <a:r>
              <a:rPr sz="1150" spc="25" dirty="0">
                <a:latin typeface="Courier New"/>
                <a:cs typeface="Courier New"/>
              </a:rPr>
              <a:t>name:</a:t>
            </a:r>
            <a:r>
              <a:rPr sz="1150" spc="14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Yogesh_AWS_Security_Grp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Courier New"/>
                <a:cs typeface="Courier New"/>
              </a:rPr>
              <a:t>description: Rules </a:t>
            </a:r>
            <a:r>
              <a:rPr sz="1150" spc="-5" dirty="0">
                <a:latin typeface="Courier New"/>
                <a:cs typeface="Courier New"/>
              </a:rPr>
              <a:t>Allowing Traffic </a:t>
            </a:r>
            <a:r>
              <a:rPr sz="1150" spc="5" dirty="0">
                <a:latin typeface="Courier New"/>
                <a:cs typeface="Courier New"/>
              </a:rPr>
              <a:t>on </a:t>
            </a:r>
            <a:r>
              <a:rPr sz="1150" dirty="0">
                <a:latin typeface="Courier New"/>
                <a:cs typeface="Courier New"/>
              </a:rPr>
              <a:t>port </a:t>
            </a:r>
            <a:r>
              <a:rPr sz="1150" spc="-10" dirty="0">
                <a:latin typeface="Courier New"/>
                <a:cs typeface="Courier New"/>
              </a:rPr>
              <a:t>22 and</a:t>
            </a:r>
            <a:r>
              <a:rPr sz="1150" spc="335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80</a:t>
            </a:r>
            <a:endParaRPr sz="1150">
              <a:latin typeface="Courier New"/>
              <a:cs typeface="Courier New"/>
            </a:endParaRPr>
          </a:p>
          <a:p>
            <a:pPr marL="835660" marR="2854960">
              <a:lnSpc>
                <a:spcPct val="102600"/>
              </a:lnSpc>
              <a:spcBef>
                <a:spcPts val="10"/>
              </a:spcBef>
            </a:pPr>
            <a:r>
              <a:rPr sz="1150" spc="25" dirty="0">
                <a:latin typeface="Courier New"/>
                <a:cs typeface="Courier New"/>
              </a:rPr>
              <a:t>#region: us-west-2  region: ap-southeast-2  </a:t>
            </a:r>
            <a:r>
              <a:rPr sz="1150" dirty="0">
                <a:latin typeface="Courier New"/>
                <a:cs typeface="Courier New"/>
              </a:rPr>
              <a:t>rules:</a:t>
            </a:r>
            <a:endParaRPr sz="1150">
              <a:latin typeface="Courier New"/>
              <a:cs typeface="Courier New"/>
            </a:endParaRPr>
          </a:p>
          <a:p>
            <a:pPr marL="1115060" indent="-183515">
              <a:lnSpc>
                <a:spcPct val="100000"/>
              </a:lnSpc>
              <a:spcBef>
                <a:spcPts val="45"/>
              </a:spcBef>
              <a:buChar char="-"/>
              <a:tabLst>
                <a:tab pos="1115695" algn="l"/>
              </a:tabLst>
            </a:pPr>
            <a:r>
              <a:rPr sz="1150" spc="15" dirty="0">
                <a:latin typeface="Courier New"/>
                <a:cs typeface="Courier New"/>
              </a:rPr>
              <a:t>proto:</a:t>
            </a:r>
            <a:r>
              <a:rPr sz="1150" spc="40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tcp</a:t>
            </a:r>
            <a:endParaRPr sz="1150">
              <a:latin typeface="Courier New"/>
              <a:cs typeface="Courier New"/>
            </a:endParaRPr>
          </a:p>
          <a:p>
            <a:pPr marL="1115060">
              <a:lnSpc>
                <a:spcPct val="100000"/>
              </a:lnSpc>
              <a:spcBef>
                <a:spcPts val="10"/>
              </a:spcBef>
            </a:pPr>
            <a:r>
              <a:rPr sz="1150" spc="-5" dirty="0">
                <a:latin typeface="Courier New"/>
                <a:cs typeface="Courier New"/>
              </a:rPr>
              <a:t>from_port:</a:t>
            </a:r>
            <a:r>
              <a:rPr sz="115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80</a:t>
            </a:r>
            <a:endParaRPr sz="1150">
              <a:latin typeface="Courier New"/>
              <a:cs typeface="Courier New"/>
            </a:endParaRPr>
          </a:p>
          <a:p>
            <a:pPr marL="1115060" marR="2947670">
              <a:lnSpc>
                <a:spcPts val="1440"/>
              </a:lnSpc>
              <a:spcBef>
                <a:spcPts val="45"/>
              </a:spcBef>
            </a:pPr>
            <a:r>
              <a:rPr sz="1150" spc="25" dirty="0">
                <a:latin typeface="Courier New"/>
                <a:cs typeface="Courier New"/>
              </a:rPr>
              <a:t>to_port: </a:t>
            </a:r>
            <a:r>
              <a:rPr sz="1150" spc="15" dirty="0">
                <a:latin typeface="Courier New"/>
                <a:cs typeface="Courier New"/>
              </a:rPr>
              <a:t>80  </a:t>
            </a:r>
            <a:r>
              <a:rPr sz="1150" spc="25" dirty="0">
                <a:latin typeface="Courier New"/>
                <a:cs typeface="Courier New"/>
              </a:rPr>
              <a:t>cidr_ip:</a:t>
            </a:r>
            <a:r>
              <a:rPr sz="1150" spc="4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0.0.0.0/0</a:t>
            </a:r>
            <a:endParaRPr sz="1150">
              <a:latin typeface="Courier New"/>
              <a:cs typeface="Courier New"/>
            </a:endParaRPr>
          </a:p>
          <a:p>
            <a:pPr marL="1115060" marR="3407410" indent="-183515">
              <a:lnSpc>
                <a:spcPts val="1440"/>
              </a:lnSpc>
              <a:buChar char="-"/>
              <a:tabLst>
                <a:tab pos="1115695" algn="l"/>
              </a:tabLst>
            </a:pPr>
            <a:r>
              <a:rPr sz="1150" spc="15" dirty="0">
                <a:latin typeface="Courier New"/>
                <a:cs typeface="Courier New"/>
              </a:rPr>
              <a:t>proto: tcp  </a:t>
            </a:r>
            <a:r>
              <a:rPr sz="1150" spc="25" dirty="0">
                <a:latin typeface="Courier New"/>
                <a:cs typeface="Courier New"/>
              </a:rPr>
              <a:t>from_port:</a:t>
            </a:r>
            <a:r>
              <a:rPr sz="1150" spc="15" dirty="0">
                <a:latin typeface="Courier New"/>
                <a:cs typeface="Courier New"/>
              </a:rPr>
              <a:t> 22</a:t>
            </a:r>
            <a:endParaRPr sz="1150">
              <a:latin typeface="Courier New"/>
              <a:cs typeface="Courier New"/>
            </a:endParaRPr>
          </a:p>
          <a:p>
            <a:pPr marL="1115060">
              <a:lnSpc>
                <a:spcPts val="1395"/>
              </a:lnSpc>
            </a:pPr>
            <a:r>
              <a:rPr sz="1150" spc="-5" dirty="0">
                <a:latin typeface="Courier New"/>
                <a:cs typeface="Courier New"/>
              </a:rPr>
              <a:t>to_port: </a:t>
            </a:r>
            <a:r>
              <a:rPr sz="1150" spc="-10" dirty="0">
                <a:latin typeface="Courier New"/>
                <a:cs typeface="Courier New"/>
              </a:rPr>
              <a:t>22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350267"/>
            <a:ext cx="8305800" cy="603562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135"/>
              </a:spcBef>
            </a:pPr>
            <a:r>
              <a:rPr sz="1150" spc="25" dirty="0">
                <a:latin typeface="Courier New"/>
                <a:cs typeface="Courier New"/>
              </a:rPr>
              <a:t>cidr_ip:</a:t>
            </a:r>
            <a:r>
              <a:rPr sz="1150" spc="8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0.0.0.0/0</a:t>
            </a:r>
            <a:endParaRPr sz="1150">
              <a:latin typeface="Courier New"/>
              <a:cs typeface="Courier New"/>
            </a:endParaRPr>
          </a:p>
          <a:p>
            <a:pPr marR="5239385" algn="ctr">
              <a:lnSpc>
                <a:spcPct val="100000"/>
              </a:lnSpc>
              <a:spcBef>
                <a:spcPts val="10"/>
              </a:spcBef>
            </a:pPr>
            <a:r>
              <a:rPr sz="1150" spc="-10" dirty="0">
                <a:latin typeface="Courier New"/>
                <a:cs typeface="Courier New"/>
              </a:rPr>
              <a:t>- proto:</a:t>
            </a:r>
            <a:r>
              <a:rPr sz="1150" spc="8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icmp</a:t>
            </a:r>
            <a:endParaRPr sz="1150">
              <a:latin typeface="Courier New"/>
              <a:cs typeface="Courier New"/>
            </a:endParaRPr>
          </a:p>
          <a:p>
            <a:pPr marL="1115060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latin typeface="Courier New"/>
                <a:cs typeface="Courier New"/>
              </a:rPr>
              <a:t>from_port: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-1</a:t>
            </a:r>
            <a:endParaRPr sz="1150">
              <a:latin typeface="Courier New"/>
              <a:cs typeface="Courier New"/>
            </a:endParaRPr>
          </a:p>
          <a:p>
            <a:pPr marL="1115060" marR="5529580">
              <a:lnSpc>
                <a:spcPts val="1440"/>
              </a:lnSpc>
              <a:spcBef>
                <a:spcPts val="55"/>
              </a:spcBef>
            </a:pPr>
            <a:r>
              <a:rPr sz="1150" spc="25" dirty="0">
                <a:latin typeface="Courier New"/>
                <a:cs typeface="Courier New"/>
              </a:rPr>
              <a:t>to_port: </a:t>
            </a:r>
            <a:r>
              <a:rPr sz="1150" spc="15" dirty="0">
                <a:latin typeface="Courier New"/>
                <a:cs typeface="Courier New"/>
              </a:rPr>
              <a:t>-1  </a:t>
            </a:r>
            <a:r>
              <a:rPr sz="1150" spc="25" dirty="0">
                <a:latin typeface="Courier New"/>
                <a:cs typeface="Courier New"/>
              </a:rPr>
              <a:t>cidr_ip:</a:t>
            </a:r>
            <a:r>
              <a:rPr sz="1150" spc="4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0.0.0.0/0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</a:pPr>
            <a:r>
              <a:rPr sz="1150" spc="25" dirty="0">
                <a:latin typeface="Courier New"/>
                <a:cs typeface="Courier New"/>
              </a:rPr>
              <a:t>rules_egress:</a:t>
            </a:r>
            <a:endParaRPr sz="1150">
              <a:latin typeface="Courier New"/>
              <a:cs typeface="Courier New"/>
            </a:endParaRPr>
          </a:p>
          <a:p>
            <a:pPr marR="5333365" algn="ctr">
              <a:lnSpc>
                <a:spcPct val="100000"/>
              </a:lnSpc>
              <a:spcBef>
                <a:spcPts val="10"/>
              </a:spcBef>
            </a:pPr>
            <a:r>
              <a:rPr sz="1150" spc="-10" dirty="0">
                <a:latin typeface="Courier New"/>
                <a:cs typeface="Courier New"/>
              </a:rPr>
              <a:t>- proto: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all</a:t>
            </a:r>
            <a:endParaRPr sz="1150">
              <a:latin typeface="Courier New"/>
              <a:cs typeface="Courier New"/>
            </a:endParaRPr>
          </a:p>
          <a:p>
            <a:pPr marL="1115060">
              <a:lnSpc>
                <a:spcPct val="100000"/>
              </a:lnSpc>
              <a:spcBef>
                <a:spcPts val="45"/>
              </a:spcBef>
            </a:pPr>
            <a:r>
              <a:rPr sz="1150" spc="25" dirty="0">
                <a:latin typeface="Courier New"/>
                <a:cs typeface="Courier New"/>
              </a:rPr>
              <a:t>cidr_ip:</a:t>
            </a:r>
            <a:r>
              <a:rPr sz="1150" spc="4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0.0.0.0/0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561340" marR="4980305" indent="-183515">
              <a:lnSpc>
                <a:spcPct val="104299"/>
              </a:lnSpc>
              <a:spcBef>
                <a:spcPts val="5"/>
              </a:spcBef>
            </a:pPr>
            <a:r>
              <a:rPr sz="1150" spc="15" dirty="0">
                <a:latin typeface="Courier New"/>
                <a:cs typeface="Courier New"/>
              </a:rPr>
              <a:t>- </a:t>
            </a:r>
            <a:r>
              <a:rPr sz="1150" spc="25" dirty="0">
                <a:latin typeface="Courier New"/>
                <a:cs typeface="Courier New"/>
              </a:rPr>
              <a:t>name: Provision </a:t>
            </a:r>
            <a:r>
              <a:rPr sz="1150" spc="15" dirty="0">
                <a:latin typeface="Courier New"/>
                <a:cs typeface="Courier New"/>
              </a:rPr>
              <a:t>a </a:t>
            </a:r>
            <a:r>
              <a:rPr sz="1150" spc="25" dirty="0">
                <a:latin typeface="Courier New"/>
                <a:cs typeface="Courier New"/>
              </a:rPr>
              <a:t>EC2 Instance  </a:t>
            </a:r>
            <a:r>
              <a:rPr sz="1150" spc="15" dirty="0">
                <a:latin typeface="Courier New"/>
                <a:cs typeface="Courier New"/>
              </a:rPr>
              <a:t>ec2:</a:t>
            </a:r>
            <a:endParaRPr sz="1150">
              <a:latin typeface="Courier New"/>
              <a:cs typeface="Courier New"/>
            </a:endParaRPr>
          </a:p>
          <a:p>
            <a:pPr marL="835660" marR="5346065">
              <a:lnSpc>
                <a:spcPts val="1440"/>
              </a:lnSpc>
              <a:spcBef>
                <a:spcPts val="60"/>
              </a:spcBef>
            </a:pPr>
            <a:r>
              <a:rPr sz="1150" spc="-5" dirty="0">
                <a:latin typeface="Courier New"/>
                <a:cs typeface="Courier New"/>
              </a:rPr>
              <a:t>key_name: </a:t>
            </a:r>
            <a:r>
              <a:rPr sz="1150" dirty="0">
                <a:latin typeface="Courier New"/>
                <a:cs typeface="Courier New"/>
              </a:rPr>
              <a:t>EC2-YKM  </a:t>
            </a:r>
            <a:r>
              <a:rPr sz="1150" spc="25" dirty="0">
                <a:latin typeface="Courier New"/>
                <a:cs typeface="Courier New"/>
              </a:rPr>
              <a:t>region: ap-southeast-2  </a:t>
            </a:r>
            <a:r>
              <a:rPr sz="1150" dirty="0">
                <a:latin typeface="Courier New"/>
                <a:cs typeface="Courier New"/>
              </a:rPr>
              <a:t>instance_type:</a:t>
            </a:r>
            <a:r>
              <a:rPr sz="1150" spc="-15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t2.micro</a:t>
            </a:r>
            <a:endParaRPr sz="1150">
              <a:latin typeface="Courier New"/>
              <a:cs typeface="Courier New"/>
            </a:endParaRPr>
          </a:p>
          <a:p>
            <a:pPr marL="835660" marR="5620385">
              <a:lnSpc>
                <a:spcPts val="1440"/>
              </a:lnSpc>
            </a:pPr>
            <a:r>
              <a:rPr sz="1150" spc="25" dirty="0">
                <a:latin typeface="Courier New"/>
                <a:cs typeface="Courier New"/>
              </a:rPr>
              <a:t>#image: ami-7df0bd4d  image:</a:t>
            </a:r>
            <a:r>
              <a:rPr sz="1150" spc="8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ami-39ac915a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ts val="1395"/>
              </a:lnSpc>
            </a:pPr>
            <a:r>
              <a:rPr sz="1150" dirty="0">
                <a:latin typeface="Courier New"/>
                <a:cs typeface="Courier New"/>
              </a:rPr>
              <a:t>wait:</a:t>
            </a:r>
            <a:r>
              <a:rPr sz="1150" spc="-45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yes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latin typeface="Courier New"/>
                <a:cs typeface="Courier New"/>
              </a:rPr>
              <a:t>wait_timeout:</a:t>
            </a:r>
            <a:r>
              <a:rPr sz="1150" spc="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500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Courier New"/>
                <a:cs typeface="Courier New"/>
              </a:rPr>
              <a:t>count:</a:t>
            </a:r>
            <a:r>
              <a:rPr sz="1150" spc="-6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1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latin typeface="Courier New"/>
                <a:cs typeface="Courier New"/>
              </a:rPr>
              <a:t>instance_tags:</a:t>
            </a:r>
            <a:endParaRPr sz="1150">
              <a:latin typeface="Courier New"/>
              <a:cs typeface="Courier New"/>
            </a:endParaRPr>
          </a:p>
          <a:p>
            <a:pPr marL="1022985" marR="5530215">
              <a:lnSpc>
                <a:spcPts val="1440"/>
              </a:lnSpc>
              <a:spcBef>
                <a:spcPts val="55"/>
              </a:spcBef>
            </a:pPr>
            <a:r>
              <a:rPr sz="1150" spc="15" dirty="0">
                <a:latin typeface="Courier New"/>
                <a:cs typeface="Courier New"/>
              </a:rPr>
              <a:t>Name: </a:t>
            </a:r>
            <a:r>
              <a:rPr sz="1150" spc="25" dirty="0">
                <a:latin typeface="Courier New"/>
                <a:cs typeface="Courier New"/>
              </a:rPr>
              <a:t>awsprodserver  </a:t>
            </a:r>
            <a:r>
              <a:rPr sz="1150" spc="15" dirty="0">
                <a:latin typeface="Courier New"/>
                <a:cs typeface="Courier New"/>
              </a:rPr>
              <a:t>Owner</a:t>
            </a:r>
            <a:r>
              <a:rPr sz="1150" spc="15">
                <a:latin typeface="Courier New"/>
                <a:cs typeface="Courier New"/>
              </a:rPr>
              <a:t>:</a:t>
            </a:r>
            <a:r>
              <a:rPr sz="1150" spc="55">
                <a:latin typeface="Courier New"/>
                <a:cs typeface="Courier New"/>
              </a:rPr>
              <a:t> </a:t>
            </a:r>
            <a:r>
              <a:rPr lang="en-US" sz="1150" spc="15" dirty="0" err="1">
                <a:latin typeface="Courier New"/>
                <a:cs typeface="Courier New"/>
              </a:rPr>
              <a:t>Raghu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</a:pPr>
            <a:r>
              <a:rPr sz="1150" spc="25" dirty="0">
                <a:latin typeface="Courier New"/>
                <a:cs typeface="Courier New"/>
              </a:rPr>
              <a:t>monitoring:</a:t>
            </a:r>
            <a:r>
              <a:rPr sz="1150" spc="30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no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Courier New"/>
                <a:cs typeface="Courier New"/>
              </a:rPr>
              <a:t>vpc_subnet_id:</a:t>
            </a:r>
            <a:r>
              <a:rPr sz="1150" spc="30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subnet-920b30f6</a:t>
            </a:r>
            <a:endParaRPr sz="1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45"/>
              </a:spcBef>
            </a:pPr>
            <a:r>
              <a:rPr sz="1150" spc="25" dirty="0">
                <a:latin typeface="Courier New"/>
                <a:cs typeface="Courier New"/>
              </a:rPr>
              <a:t>assign_public_ip</a:t>
            </a:r>
            <a:r>
              <a:rPr sz="1150" spc="25">
                <a:latin typeface="Courier New"/>
                <a:cs typeface="Courier New"/>
              </a:rPr>
              <a:t>:</a:t>
            </a:r>
            <a:r>
              <a:rPr sz="1150" spc="40">
                <a:latin typeface="Courier New"/>
                <a:cs typeface="Courier New"/>
              </a:rPr>
              <a:t> </a:t>
            </a:r>
            <a:r>
              <a:rPr sz="1150" spc="15">
                <a:latin typeface="Courier New"/>
                <a:cs typeface="Courier New"/>
              </a:rPr>
              <a:t>yes</a:t>
            </a:r>
            <a:endParaRPr sz="1150">
              <a:latin typeface="Courier New"/>
              <a:cs typeface="Courier New"/>
            </a:endParaRPr>
          </a:p>
          <a:p>
            <a:pPr marL="835660" marR="4328160">
              <a:lnSpc>
                <a:spcPts val="1440"/>
              </a:lnSpc>
              <a:spcBef>
                <a:spcPts val="55"/>
              </a:spcBef>
            </a:pPr>
            <a:r>
              <a:rPr sz="1150" spc="25" dirty="0">
                <a:latin typeface="Courier New"/>
                <a:cs typeface="Courier New"/>
              </a:rPr>
              <a:t>group</a:t>
            </a:r>
            <a:r>
              <a:rPr sz="1150" spc="25">
                <a:latin typeface="Courier New"/>
                <a:cs typeface="Courier New"/>
              </a:rPr>
              <a:t>: </a:t>
            </a:r>
            <a:r>
              <a:rPr lang="en-US" sz="1150" spc="25" dirty="0" err="1">
                <a:latin typeface="Courier New"/>
                <a:cs typeface="Courier New"/>
              </a:rPr>
              <a:t>raghu</a:t>
            </a:r>
            <a:r>
              <a:rPr sz="1150" spc="25">
                <a:latin typeface="Courier New"/>
                <a:cs typeface="Courier New"/>
              </a:rPr>
              <a:t>_AWS_Security_Grp  </a:t>
            </a:r>
            <a:r>
              <a:rPr sz="1150" spc="25" dirty="0">
                <a:latin typeface="Courier New"/>
                <a:cs typeface="Courier New"/>
              </a:rPr>
              <a:t>instance_profile_name:</a:t>
            </a:r>
            <a:r>
              <a:rPr sz="1150" spc="24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IAM_EC2-Run</a:t>
            </a:r>
            <a:endParaRPr sz="11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150" spc="25" dirty="0">
                <a:latin typeface="Courier New"/>
                <a:cs typeface="Courier New"/>
              </a:rPr>
              <a:t>register: ec2_out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150" spc="15" dirty="0">
                <a:latin typeface="Courier New"/>
                <a:cs typeface="Courier New"/>
              </a:rPr>
              <a:t>- </a:t>
            </a:r>
            <a:r>
              <a:rPr sz="1150" spc="25" dirty="0">
                <a:latin typeface="Courier New"/>
                <a:cs typeface="Courier New"/>
              </a:rPr>
              <a:t>name: </a:t>
            </a:r>
            <a:r>
              <a:rPr sz="1150" spc="15" dirty="0">
                <a:latin typeface="Courier New"/>
                <a:cs typeface="Courier New"/>
              </a:rPr>
              <a:t>Wait </a:t>
            </a:r>
            <a:r>
              <a:rPr sz="1150" spc="25" dirty="0">
                <a:latin typeface="Courier New"/>
                <a:cs typeface="Courier New"/>
              </a:rPr>
              <a:t>for </a:t>
            </a:r>
            <a:r>
              <a:rPr sz="1150" spc="15" dirty="0">
                <a:latin typeface="Courier New"/>
                <a:cs typeface="Courier New"/>
              </a:rPr>
              <a:t>SSH to come</a:t>
            </a:r>
            <a:r>
              <a:rPr sz="1150" spc="21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up</a:t>
            </a:r>
            <a:endParaRPr sz="11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150" spc="-5" dirty="0">
                <a:latin typeface="Courier New"/>
                <a:cs typeface="Courier New"/>
              </a:rPr>
              <a:t>wait_for: host={{ item.public_dns_name </a:t>
            </a:r>
            <a:r>
              <a:rPr sz="1150" spc="5" dirty="0">
                <a:latin typeface="Courier New"/>
                <a:cs typeface="Courier New"/>
              </a:rPr>
              <a:t>}} </a:t>
            </a:r>
            <a:r>
              <a:rPr sz="1150" spc="-5" dirty="0">
                <a:latin typeface="Courier New"/>
                <a:cs typeface="Courier New"/>
              </a:rPr>
              <a:t>port=22 delay=60 </a:t>
            </a:r>
            <a:r>
              <a:rPr sz="1150" dirty="0">
                <a:latin typeface="Courier New"/>
                <a:cs typeface="Courier New"/>
              </a:rPr>
              <a:t>timeout=320</a:t>
            </a:r>
            <a:r>
              <a:rPr sz="1150" spc="530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state=started</a:t>
            </a:r>
            <a:endParaRPr sz="1150">
              <a:latin typeface="Courier New"/>
              <a:cs typeface="Courier New"/>
            </a:endParaRPr>
          </a:p>
          <a:p>
            <a:pPr marL="12700" marR="4517390" indent="548640">
              <a:lnSpc>
                <a:spcPts val="1440"/>
              </a:lnSpc>
              <a:spcBef>
                <a:spcPts val="45"/>
              </a:spcBef>
            </a:pPr>
            <a:r>
              <a:rPr sz="1150" spc="25" dirty="0">
                <a:latin typeface="Courier New"/>
                <a:cs typeface="Courier New"/>
              </a:rPr>
              <a:t>with_items: '{{ec2_out.instances}}'  [root@ansible-mgmt</a:t>
            </a:r>
            <a:r>
              <a:rPr sz="1150" spc="6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~]#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8" y="19255"/>
            <a:ext cx="5095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Demo </a:t>
            </a:r>
            <a:r>
              <a:rPr spc="-5" dirty="0"/>
              <a:t>Ansible Playbook </a:t>
            </a:r>
            <a:r>
              <a:rPr spc="-10" dirty="0"/>
              <a:t>to Operating </a:t>
            </a:r>
            <a:r>
              <a:rPr spc="-20" dirty="0"/>
              <a:t>System</a:t>
            </a:r>
            <a:r>
              <a:rPr spc="-135" dirty="0"/>
              <a:t> </a:t>
            </a:r>
            <a:r>
              <a:rPr spc="-15" dirty="0"/>
              <a:t>Patching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4" y="293877"/>
            <a:ext cx="6099810" cy="1741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"/>
              </a:spcBef>
              <a:buChar char="-"/>
              <a:tabLst>
                <a:tab pos="104139" algn="l"/>
              </a:tabLst>
            </a:pPr>
            <a:r>
              <a:rPr sz="1400" spc="-15" dirty="0">
                <a:latin typeface="Calibri"/>
                <a:cs typeface="Calibri"/>
              </a:rPr>
              <a:t>Verify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-5" dirty="0">
                <a:latin typeface="Calibri"/>
                <a:cs typeface="Calibri"/>
              </a:rPr>
              <a:t>application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5" dirty="0">
                <a:latin typeface="Calibri"/>
                <a:cs typeface="Calibri"/>
              </a:rPr>
              <a:t>NOT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running.</a:t>
            </a:r>
            <a:endParaRPr sz="1400">
              <a:latin typeface="Calibri"/>
              <a:cs typeface="Calibri"/>
            </a:endParaRPr>
          </a:p>
          <a:p>
            <a:pPr marL="144780" indent="-132080">
              <a:lnSpc>
                <a:spcPct val="100000"/>
              </a:lnSpc>
              <a:spcBef>
                <a:spcPts val="10"/>
              </a:spcBef>
              <a:buChar char="-"/>
              <a:tabLst>
                <a:tab pos="145415" algn="l"/>
              </a:tabLst>
            </a:pPr>
            <a:r>
              <a:rPr sz="1400" spc="-10" dirty="0">
                <a:latin typeface="Calibri"/>
                <a:cs typeface="Calibri"/>
              </a:rPr>
              <a:t>Perform the </a:t>
            </a:r>
            <a:r>
              <a:rPr sz="1400" dirty="0">
                <a:latin typeface="Calibri"/>
                <a:cs typeface="Calibri"/>
              </a:rPr>
              <a:t>OS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patching.</a:t>
            </a:r>
            <a:endParaRPr sz="1400">
              <a:latin typeface="Calibri"/>
              <a:cs typeface="Calibri"/>
            </a:endParaRPr>
          </a:p>
          <a:p>
            <a:pPr marL="140335" indent="-127635">
              <a:lnSpc>
                <a:spcPct val="100000"/>
              </a:lnSpc>
              <a:spcBef>
                <a:spcPts val="10"/>
              </a:spcBef>
              <a:buChar char="-"/>
              <a:tabLst>
                <a:tab pos="140970" algn="l"/>
              </a:tabLst>
            </a:pPr>
            <a:r>
              <a:rPr sz="1400" spc="-10" dirty="0">
                <a:latin typeface="Calibri"/>
                <a:cs typeface="Calibri"/>
              </a:rPr>
              <a:t>Reboot 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server.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spc="25" dirty="0">
                <a:latin typeface="Courier New"/>
                <a:cs typeface="Courier New"/>
              </a:rPr>
              <a:t>[root@ansible-master ansible]# cat</a:t>
            </a:r>
            <a:r>
              <a:rPr sz="1150" spc="31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linuxpatching.yml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150" spc="15" dirty="0">
                <a:latin typeface="Courier New"/>
                <a:cs typeface="Courier New"/>
              </a:rPr>
              <a:t>---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-10" dirty="0">
                <a:latin typeface="Courier New"/>
                <a:cs typeface="Courier New"/>
              </a:rPr>
              <a:t>## Demo </a:t>
            </a:r>
            <a:r>
              <a:rPr sz="1150" spc="-5" dirty="0">
                <a:latin typeface="Courier New"/>
                <a:cs typeface="Courier New"/>
              </a:rPr>
              <a:t>Ansible Playbook </a:t>
            </a:r>
            <a:r>
              <a:rPr sz="1150" spc="-10" dirty="0">
                <a:latin typeface="Courier New"/>
                <a:cs typeface="Courier New"/>
              </a:rPr>
              <a:t>to </a:t>
            </a:r>
            <a:r>
              <a:rPr sz="1150" spc="-5" dirty="0">
                <a:latin typeface="Courier New"/>
                <a:cs typeface="Courier New"/>
              </a:rPr>
              <a:t>perform patching </a:t>
            </a:r>
            <a:r>
              <a:rPr sz="1150" spc="5" dirty="0">
                <a:latin typeface="Courier New"/>
                <a:cs typeface="Courier New"/>
              </a:rPr>
              <a:t>on </a:t>
            </a:r>
            <a:r>
              <a:rPr sz="1150" spc="-5" dirty="0">
                <a:latin typeface="Courier New"/>
                <a:cs typeface="Courier New"/>
              </a:rPr>
              <a:t>RHEl/CentOS </a:t>
            </a:r>
            <a:r>
              <a:rPr sz="1150" spc="11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Server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50" spc="15" dirty="0">
                <a:latin typeface="Courier New"/>
                <a:cs typeface="Courier New"/>
              </a:rPr>
              <a:t>## For </a:t>
            </a:r>
            <a:r>
              <a:rPr sz="1150" spc="25" dirty="0">
                <a:latin typeface="Courier New"/>
                <a:cs typeface="Courier New"/>
              </a:rPr>
              <a:t>Demo Purpose only.. </a:t>
            </a:r>
            <a:r>
              <a:rPr sz="1150" spc="15" dirty="0">
                <a:latin typeface="Courier New"/>
                <a:cs typeface="Courier New"/>
              </a:rPr>
              <a:t>Use </a:t>
            </a:r>
            <a:r>
              <a:rPr sz="1150" spc="35" dirty="0">
                <a:latin typeface="Courier New"/>
                <a:cs typeface="Courier New"/>
              </a:rPr>
              <a:t>it </a:t>
            </a:r>
            <a:r>
              <a:rPr sz="1150" spc="15" dirty="0">
                <a:latin typeface="Courier New"/>
                <a:cs typeface="Courier New"/>
              </a:rPr>
              <a:t>at </a:t>
            </a:r>
            <a:r>
              <a:rPr sz="1150" spc="25" dirty="0">
                <a:latin typeface="Courier New"/>
                <a:cs typeface="Courier New"/>
              </a:rPr>
              <a:t>your </a:t>
            </a:r>
            <a:r>
              <a:rPr sz="1150" spc="15" dirty="0">
                <a:latin typeface="Courier New"/>
                <a:cs typeface="Courier New"/>
              </a:rPr>
              <a:t>own</a:t>
            </a:r>
            <a:r>
              <a:rPr sz="1150" spc="37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responsibility.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spc="-10" dirty="0">
                <a:latin typeface="Courier New"/>
                <a:cs typeface="Courier New"/>
              </a:rPr>
              <a:t>## Can </a:t>
            </a:r>
            <a:r>
              <a:rPr sz="1150" dirty="0">
                <a:latin typeface="Courier New"/>
                <a:cs typeface="Courier New"/>
              </a:rPr>
              <a:t>update </a:t>
            </a:r>
            <a:r>
              <a:rPr sz="1150" spc="-10" dirty="0">
                <a:latin typeface="Courier New"/>
                <a:cs typeface="Courier New"/>
              </a:rPr>
              <a:t>it </a:t>
            </a:r>
            <a:r>
              <a:rPr sz="1150" spc="5" dirty="0">
                <a:latin typeface="Courier New"/>
                <a:cs typeface="Courier New"/>
              </a:rPr>
              <a:t>as </a:t>
            </a:r>
            <a:r>
              <a:rPr sz="1150" spc="-10" dirty="0">
                <a:latin typeface="Courier New"/>
                <a:cs typeface="Courier New"/>
              </a:rPr>
              <a:t>per </a:t>
            </a:r>
            <a:r>
              <a:rPr sz="1150" dirty="0">
                <a:latin typeface="Courier New"/>
                <a:cs typeface="Courier New"/>
              </a:rPr>
              <a:t>your requirements </a:t>
            </a:r>
            <a:r>
              <a:rPr sz="1150" spc="-10" dirty="0">
                <a:latin typeface="Courier New"/>
                <a:cs typeface="Courier New"/>
              </a:rPr>
              <a:t>- </a:t>
            </a:r>
            <a:r>
              <a:rPr sz="1150" dirty="0">
                <a:latin typeface="Courier New"/>
                <a:cs typeface="Courier New"/>
              </a:rPr>
              <a:t>Yogesh</a:t>
            </a:r>
            <a:r>
              <a:rPr sz="1150" spc="630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27/12/2016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844" y="2210816"/>
            <a:ext cx="4622800" cy="12936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2856230" indent="-182880" algn="just">
              <a:lnSpc>
                <a:spcPct val="102200"/>
              </a:lnSpc>
              <a:spcBef>
                <a:spcPts val="105"/>
              </a:spcBef>
            </a:pPr>
            <a:r>
              <a:rPr sz="1150" spc="15" dirty="0">
                <a:latin typeface="Courier New"/>
                <a:cs typeface="Courier New"/>
              </a:rPr>
              <a:t>- hosts: </a:t>
            </a:r>
            <a:r>
              <a:rPr sz="1150" spc="25" dirty="0">
                <a:latin typeface="Courier New"/>
                <a:cs typeface="Courier New"/>
              </a:rPr>
              <a:t>dev-redhat  </a:t>
            </a:r>
            <a:r>
              <a:rPr sz="1150" spc="-5" dirty="0">
                <a:latin typeface="Courier New"/>
                <a:cs typeface="Courier New"/>
              </a:rPr>
              <a:t>become_user: </a:t>
            </a:r>
            <a:r>
              <a:rPr sz="1150" dirty="0">
                <a:latin typeface="Courier New"/>
                <a:cs typeface="Courier New"/>
              </a:rPr>
              <a:t>root  </a:t>
            </a:r>
            <a:r>
              <a:rPr sz="1150" spc="15" dirty="0">
                <a:latin typeface="Courier New"/>
                <a:cs typeface="Courier New"/>
              </a:rPr>
              <a:t>serial: 2</a:t>
            </a:r>
            <a:endParaRPr sz="115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10"/>
              </a:spcBef>
            </a:pPr>
            <a:r>
              <a:rPr sz="1150" spc="-10" dirty="0">
                <a:latin typeface="Courier New"/>
                <a:cs typeface="Courier New"/>
              </a:rPr>
              <a:t>tasks: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0"/>
              </a:spcBef>
            </a:pPr>
            <a:r>
              <a:rPr sz="1150" spc="15" dirty="0">
                <a:latin typeface="Courier New"/>
                <a:cs typeface="Courier New"/>
              </a:rPr>
              <a:t># </a:t>
            </a:r>
            <a:r>
              <a:rPr sz="1150" spc="25" dirty="0">
                <a:latin typeface="Courier New"/>
                <a:cs typeface="Courier New"/>
              </a:rPr>
              <a:t>purpose </a:t>
            </a:r>
            <a:r>
              <a:rPr sz="1150" spc="15" dirty="0">
                <a:latin typeface="Courier New"/>
                <a:cs typeface="Courier New"/>
              </a:rPr>
              <a:t>of </a:t>
            </a:r>
            <a:r>
              <a:rPr sz="1150" spc="25" dirty="0">
                <a:latin typeface="Courier New"/>
                <a:cs typeface="Courier New"/>
              </a:rPr>
              <a:t>this task </a:t>
            </a:r>
            <a:r>
              <a:rPr sz="1150" spc="15" dirty="0">
                <a:latin typeface="Courier New"/>
                <a:cs typeface="Courier New"/>
              </a:rPr>
              <a:t>to </a:t>
            </a:r>
            <a:r>
              <a:rPr sz="1150" spc="25" dirty="0">
                <a:latin typeface="Courier New"/>
                <a:cs typeface="Courier New"/>
              </a:rPr>
              <a:t>check </a:t>
            </a:r>
            <a:r>
              <a:rPr sz="1150" spc="15" dirty="0">
                <a:latin typeface="Courier New"/>
                <a:cs typeface="Courier New"/>
              </a:rPr>
              <a:t>if</a:t>
            </a:r>
            <a:r>
              <a:rPr sz="1150" spc="23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application</a:t>
            </a:r>
            <a:endParaRPr sz="1150">
              <a:latin typeface="Courier New"/>
              <a:cs typeface="Courier New"/>
            </a:endParaRPr>
          </a:p>
          <a:p>
            <a:pPr marL="561340" marR="5080" indent="-183515">
              <a:lnSpc>
                <a:spcPts val="1440"/>
              </a:lnSpc>
              <a:spcBef>
                <a:spcPts val="55"/>
              </a:spcBef>
              <a:tabLst>
                <a:tab pos="1204595" algn="l"/>
              </a:tabLst>
            </a:pPr>
            <a:r>
              <a:rPr sz="1150" spc="15" dirty="0">
                <a:latin typeface="Courier New"/>
                <a:cs typeface="Courier New"/>
              </a:rPr>
              <a:t>-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name:	verify</a:t>
            </a:r>
            <a:r>
              <a:rPr sz="1150" spc="10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application/database</a:t>
            </a:r>
            <a:r>
              <a:rPr sz="1150" spc="10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processes </a:t>
            </a:r>
            <a:r>
              <a:rPr sz="1150" spc="1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shell: </a:t>
            </a:r>
            <a:r>
              <a:rPr sz="1150" spc="15" dirty="0">
                <a:latin typeface="Courier New"/>
                <a:cs typeface="Courier New"/>
              </a:rPr>
              <a:t>if ps -eaf | egrep</a:t>
            </a:r>
            <a:r>
              <a:rPr sz="1150" spc="36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'apache|http'|grep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1448" y="2942972"/>
            <a:ext cx="2788920" cy="5674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842644" indent="-635">
              <a:lnSpc>
                <a:spcPct val="104299"/>
              </a:lnSpc>
              <a:spcBef>
                <a:spcPts val="75"/>
              </a:spcBef>
            </a:pPr>
            <a:r>
              <a:rPr sz="1150" spc="15" dirty="0">
                <a:latin typeface="Courier New"/>
                <a:cs typeface="Courier New"/>
              </a:rPr>
              <a:t>is </a:t>
            </a:r>
            <a:r>
              <a:rPr sz="1150" spc="25" dirty="0">
                <a:latin typeface="Courier New"/>
                <a:cs typeface="Courier New"/>
              </a:rPr>
              <a:t>running </a:t>
            </a:r>
            <a:r>
              <a:rPr sz="1150" spc="15" dirty="0">
                <a:latin typeface="Courier New"/>
                <a:cs typeface="Courier New"/>
              </a:rPr>
              <a:t>or </a:t>
            </a:r>
            <a:r>
              <a:rPr sz="1150" spc="25" dirty="0">
                <a:latin typeface="Courier New"/>
                <a:cs typeface="Courier New"/>
              </a:rPr>
              <a:t>stopped  </a:t>
            </a:r>
            <a:r>
              <a:rPr sz="1150" spc="15" dirty="0">
                <a:latin typeface="Courier New"/>
                <a:cs typeface="Courier New"/>
              </a:rPr>
              <a:t>are not</a:t>
            </a:r>
            <a:r>
              <a:rPr sz="1150" spc="25" dirty="0">
                <a:latin typeface="Courier New"/>
                <a:cs typeface="Courier New"/>
              </a:rPr>
              <a:t> running</a:t>
            </a:r>
            <a:endParaRPr sz="115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  <a:spcBef>
                <a:spcPts val="55"/>
              </a:spcBef>
            </a:pPr>
            <a:r>
              <a:rPr sz="1150" spc="15" dirty="0">
                <a:latin typeface="Courier New"/>
                <a:cs typeface="Courier New"/>
              </a:rPr>
              <a:t>-v grep &gt; </a:t>
            </a:r>
            <a:r>
              <a:rPr sz="1150" spc="25" dirty="0">
                <a:latin typeface="Courier New"/>
                <a:cs typeface="Courier New"/>
              </a:rPr>
              <a:t>/dev/null ;then</a:t>
            </a:r>
            <a:r>
              <a:rPr sz="1150" spc="17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echo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848" y="3491865"/>
            <a:ext cx="7571105" cy="27722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5" dirty="0">
                <a:latin typeface="Courier New"/>
                <a:cs typeface="Courier New"/>
              </a:rPr>
              <a:t>'process_running';else echo</a:t>
            </a:r>
            <a:r>
              <a:rPr sz="1150" spc="30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'process_not_running';fi</a:t>
            </a:r>
            <a:endParaRPr sz="11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Courier New"/>
                <a:cs typeface="Courier New"/>
              </a:rPr>
              <a:t>ignore_errors:</a:t>
            </a:r>
            <a:r>
              <a:rPr sz="1150" spc="-5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true</a:t>
            </a:r>
            <a:endParaRPr sz="11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latin typeface="Courier New"/>
                <a:cs typeface="Courier New"/>
              </a:rPr>
              <a:t>register:</a:t>
            </a:r>
            <a:r>
              <a:rPr sz="1150" spc="14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app_process_check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150" spc="15" dirty="0">
                <a:latin typeface="Courier New"/>
                <a:cs typeface="Courier New"/>
              </a:rPr>
              <a:t># this task is </a:t>
            </a:r>
            <a:r>
              <a:rPr sz="1150" spc="25" dirty="0">
                <a:latin typeface="Courier New"/>
                <a:cs typeface="Courier New"/>
              </a:rPr>
              <a:t>decision,play </a:t>
            </a:r>
            <a:r>
              <a:rPr sz="1150" spc="15" dirty="0">
                <a:latin typeface="Courier New"/>
                <a:cs typeface="Courier New"/>
              </a:rPr>
              <a:t>will </a:t>
            </a:r>
            <a:r>
              <a:rPr sz="1150" spc="25" dirty="0">
                <a:latin typeface="Courier New"/>
                <a:cs typeface="Courier New"/>
              </a:rPr>
              <a:t>fail/quit,if application </a:t>
            </a:r>
            <a:r>
              <a:rPr sz="1150" spc="15" dirty="0">
                <a:latin typeface="Courier New"/>
                <a:cs typeface="Courier New"/>
              </a:rPr>
              <a:t>is</a:t>
            </a:r>
            <a:r>
              <a:rPr sz="1150" spc="61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running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5"/>
              </a:spcBef>
              <a:tabLst>
                <a:tab pos="1204595" algn="l"/>
              </a:tabLst>
            </a:pPr>
            <a:r>
              <a:rPr sz="1150" spc="15" dirty="0">
                <a:latin typeface="Courier New"/>
                <a:cs typeface="Courier New"/>
              </a:rPr>
              <a:t>-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name:	decision point </a:t>
            </a:r>
            <a:r>
              <a:rPr sz="1150" spc="15" dirty="0">
                <a:latin typeface="Courier New"/>
                <a:cs typeface="Courier New"/>
              </a:rPr>
              <a:t>to </a:t>
            </a:r>
            <a:r>
              <a:rPr sz="1150" spc="25" dirty="0">
                <a:latin typeface="Courier New"/>
                <a:cs typeface="Courier New"/>
              </a:rPr>
              <a:t>start</a:t>
            </a:r>
            <a:r>
              <a:rPr sz="1150" spc="15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patching</a:t>
            </a:r>
            <a:endParaRPr sz="11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Courier New"/>
                <a:cs typeface="Courier New"/>
              </a:rPr>
              <a:t>fail: </a:t>
            </a:r>
            <a:r>
              <a:rPr sz="1150" spc="-5" dirty="0">
                <a:latin typeface="Courier New"/>
                <a:cs typeface="Courier New"/>
              </a:rPr>
              <a:t>msg="{{ inventory_hostname </a:t>
            </a:r>
            <a:r>
              <a:rPr sz="1150" spc="-10" dirty="0">
                <a:latin typeface="Courier New"/>
                <a:cs typeface="Courier New"/>
              </a:rPr>
              <a:t>}} have </a:t>
            </a:r>
            <a:r>
              <a:rPr sz="1150" spc="-5" dirty="0">
                <a:latin typeface="Courier New"/>
                <a:cs typeface="Courier New"/>
              </a:rPr>
              <a:t>running Application.Please </a:t>
            </a:r>
            <a:r>
              <a:rPr sz="1150" dirty="0">
                <a:latin typeface="Courier New"/>
                <a:cs typeface="Courier New"/>
              </a:rPr>
              <a:t>stop</a:t>
            </a:r>
            <a:r>
              <a:rPr sz="1150" spc="65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the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latin typeface="Courier New"/>
                <a:cs typeface="Courier New"/>
              </a:rPr>
              <a:t>application </a:t>
            </a:r>
            <a:r>
              <a:rPr sz="1150" spc="15" dirty="0">
                <a:latin typeface="Courier New"/>
                <a:cs typeface="Courier New"/>
              </a:rPr>
              <a:t>first, then </a:t>
            </a:r>
            <a:r>
              <a:rPr sz="1150" spc="25" dirty="0">
                <a:latin typeface="Courier New"/>
                <a:cs typeface="Courier New"/>
              </a:rPr>
              <a:t>attempt</a:t>
            </a:r>
            <a:r>
              <a:rPr sz="1150" spc="28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patching."</a:t>
            </a:r>
            <a:endParaRPr sz="11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Courier New"/>
                <a:cs typeface="Courier New"/>
              </a:rPr>
              <a:t>when: </a:t>
            </a:r>
            <a:r>
              <a:rPr sz="1150" spc="-5" dirty="0">
                <a:latin typeface="Courier New"/>
                <a:cs typeface="Courier New"/>
              </a:rPr>
              <a:t>app_process_check.stdout </a:t>
            </a:r>
            <a:r>
              <a:rPr sz="1150" spc="-10" dirty="0">
                <a:latin typeface="Courier New"/>
                <a:cs typeface="Courier New"/>
              </a:rPr>
              <a:t>==</a:t>
            </a:r>
            <a:r>
              <a:rPr sz="1150" spc="21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"process_running“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150" spc="15" dirty="0">
                <a:latin typeface="Courier New"/>
                <a:cs typeface="Courier New"/>
              </a:rPr>
              <a:t># this </a:t>
            </a:r>
            <a:r>
              <a:rPr sz="1150" spc="25" dirty="0">
                <a:latin typeface="Courier New"/>
                <a:cs typeface="Courier New"/>
              </a:rPr>
              <a:t>task </a:t>
            </a:r>
            <a:r>
              <a:rPr sz="1150" spc="15" dirty="0">
                <a:latin typeface="Courier New"/>
                <a:cs typeface="Courier New"/>
              </a:rPr>
              <a:t>will </a:t>
            </a:r>
            <a:r>
              <a:rPr sz="1150" spc="25" dirty="0">
                <a:latin typeface="Courier New"/>
                <a:cs typeface="Courier New"/>
              </a:rPr>
              <a:t>upgrade/install </a:t>
            </a:r>
            <a:r>
              <a:rPr sz="1150" spc="15" dirty="0">
                <a:latin typeface="Courier New"/>
                <a:cs typeface="Courier New"/>
              </a:rPr>
              <a:t>the </a:t>
            </a:r>
            <a:r>
              <a:rPr sz="1150" spc="25" dirty="0">
                <a:latin typeface="Courier New"/>
                <a:cs typeface="Courier New"/>
              </a:rPr>
              <a:t>rpm's </a:t>
            </a:r>
            <a:r>
              <a:rPr sz="1150" spc="15" dirty="0">
                <a:latin typeface="Courier New"/>
                <a:cs typeface="Courier New"/>
              </a:rPr>
              <a:t>if </a:t>
            </a:r>
            <a:r>
              <a:rPr sz="1150" spc="25" dirty="0">
                <a:latin typeface="Courier New"/>
                <a:cs typeface="Courier New"/>
              </a:rPr>
              <a:t>application </a:t>
            </a:r>
            <a:r>
              <a:rPr sz="1150" spc="35" dirty="0">
                <a:latin typeface="Courier New"/>
                <a:cs typeface="Courier New"/>
              </a:rPr>
              <a:t>is</a:t>
            </a:r>
            <a:r>
              <a:rPr sz="1150" spc="48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stopped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0"/>
              </a:spcBef>
              <a:tabLst>
                <a:tab pos="1205230" algn="l"/>
              </a:tabLst>
            </a:pPr>
            <a:r>
              <a:rPr sz="1150" spc="-10" dirty="0">
                <a:latin typeface="Courier New"/>
                <a:cs typeface="Courier New"/>
              </a:rPr>
              <a:t>-</a:t>
            </a:r>
            <a:r>
              <a:rPr sz="1150" spc="3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name:	</a:t>
            </a:r>
            <a:r>
              <a:rPr sz="1150" spc="-5" dirty="0">
                <a:latin typeface="Courier New"/>
                <a:cs typeface="Courier New"/>
              </a:rPr>
              <a:t>upgrade </a:t>
            </a:r>
            <a:r>
              <a:rPr sz="1150" spc="-10" dirty="0">
                <a:latin typeface="Courier New"/>
                <a:cs typeface="Courier New"/>
              </a:rPr>
              <a:t>all </a:t>
            </a:r>
            <a:r>
              <a:rPr sz="1150" spc="-5" dirty="0">
                <a:latin typeface="Courier New"/>
                <a:cs typeface="Courier New"/>
              </a:rPr>
              <a:t>packages </a:t>
            </a:r>
            <a:r>
              <a:rPr sz="1150" spc="-10" dirty="0">
                <a:latin typeface="Courier New"/>
                <a:cs typeface="Courier New"/>
              </a:rPr>
              <a:t>on </a:t>
            </a:r>
            <a:r>
              <a:rPr sz="1150" spc="0" dirty="0">
                <a:latin typeface="Courier New"/>
                <a:cs typeface="Courier New"/>
              </a:rPr>
              <a:t>the</a:t>
            </a:r>
            <a:r>
              <a:rPr sz="1150" spc="21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server</a:t>
            </a:r>
            <a:endParaRPr sz="1150">
              <a:latin typeface="Courier New"/>
              <a:cs typeface="Courier New"/>
            </a:endParaRPr>
          </a:p>
          <a:p>
            <a:pPr marL="652780" marR="5714365" indent="-91440">
              <a:lnSpc>
                <a:spcPct val="102200"/>
              </a:lnSpc>
              <a:spcBef>
                <a:spcPts val="15"/>
              </a:spcBef>
            </a:pPr>
            <a:r>
              <a:rPr sz="1150" spc="15" dirty="0">
                <a:latin typeface="Courier New"/>
                <a:cs typeface="Courier New"/>
              </a:rPr>
              <a:t>yum:  </a:t>
            </a:r>
            <a:r>
              <a:rPr sz="1150" spc="-5" dirty="0">
                <a:latin typeface="Courier New"/>
                <a:cs typeface="Courier New"/>
              </a:rPr>
              <a:t>name="kernel"  </a:t>
            </a:r>
            <a:r>
              <a:rPr sz="1150" spc="25" dirty="0">
                <a:latin typeface="Courier New"/>
                <a:cs typeface="Courier New"/>
              </a:rPr>
              <a:t>state=latest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7715" y="167083"/>
            <a:ext cx="208279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latin typeface="Courier New"/>
                <a:cs typeface="Courier New"/>
              </a:rPr>
              <a:t>==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48" y="167083"/>
            <a:ext cx="7477759" cy="555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latin typeface="Courier New"/>
                <a:cs typeface="Courier New"/>
              </a:rPr>
              <a:t>when: </a:t>
            </a:r>
            <a:r>
              <a:rPr sz="1150" spc="-5" dirty="0">
                <a:latin typeface="Courier New"/>
                <a:cs typeface="Courier New"/>
              </a:rPr>
              <a:t>app_process_check.stdout </a:t>
            </a:r>
            <a:r>
              <a:rPr sz="1150" spc="-10" dirty="0">
                <a:latin typeface="Courier New"/>
                <a:cs typeface="Courier New"/>
              </a:rPr>
              <a:t>== </a:t>
            </a:r>
            <a:r>
              <a:rPr sz="1150" dirty="0">
                <a:latin typeface="Courier New"/>
                <a:cs typeface="Courier New"/>
              </a:rPr>
              <a:t>"process_not_running" </a:t>
            </a:r>
            <a:r>
              <a:rPr sz="1150" spc="-10" dirty="0">
                <a:latin typeface="Courier New"/>
                <a:cs typeface="Courier New"/>
              </a:rPr>
              <a:t>and</a:t>
            </a:r>
            <a:r>
              <a:rPr sz="1150" spc="475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ansible_distribution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50" spc="15" dirty="0">
                <a:latin typeface="Courier New"/>
                <a:cs typeface="Courier New"/>
              </a:rPr>
              <a:t>'CentOS' </a:t>
            </a:r>
            <a:r>
              <a:rPr sz="1150" spc="35" dirty="0">
                <a:latin typeface="Courier New"/>
                <a:cs typeface="Courier New"/>
              </a:rPr>
              <a:t>or </a:t>
            </a:r>
            <a:r>
              <a:rPr sz="1150" spc="25" dirty="0">
                <a:latin typeface="Courier New"/>
                <a:cs typeface="Courier New"/>
              </a:rPr>
              <a:t>ansible_distribution </a:t>
            </a:r>
            <a:r>
              <a:rPr sz="1150" spc="15" dirty="0">
                <a:latin typeface="Courier New"/>
                <a:cs typeface="Courier New"/>
              </a:rPr>
              <a:t>== </a:t>
            </a:r>
            <a:r>
              <a:rPr sz="1150" spc="25" dirty="0">
                <a:latin typeface="Courier New"/>
                <a:cs typeface="Courier New"/>
              </a:rPr>
              <a:t>'Red </a:t>
            </a:r>
            <a:r>
              <a:rPr sz="1150" spc="15" dirty="0">
                <a:latin typeface="Courier New"/>
                <a:cs typeface="Courier New"/>
              </a:rPr>
              <a:t>Hat </a:t>
            </a:r>
            <a:r>
              <a:rPr sz="1150" spc="25" dirty="0">
                <a:latin typeface="Courier New"/>
                <a:cs typeface="Courier New"/>
              </a:rPr>
              <a:t>Enterprise</a:t>
            </a:r>
            <a:r>
              <a:rPr sz="1150" spc="40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Linux'</a:t>
            </a:r>
            <a:endParaRPr sz="11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10"/>
              </a:spcBef>
            </a:pPr>
            <a:r>
              <a:rPr sz="1150" spc="-5" dirty="0">
                <a:latin typeface="Courier New"/>
                <a:cs typeface="Courier New"/>
              </a:rPr>
              <a:t>register:</a:t>
            </a:r>
            <a:r>
              <a:rPr sz="1150" dirty="0">
                <a:latin typeface="Courier New"/>
                <a:cs typeface="Courier New"/>
              </a:rPr>
              <a:t> yum_update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844" y="899287"/>
            <a:ext cx="8404860" cy="18331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Courier New"/>
                <a:cs typeface="Courier New"/>
              </a:rPr>
              <a:t># this task is to </a:t>
            </a:r>
            <a:r>
              <a:rPr sz="1150" spc="25" dirty="0">
                <a:latin typeface="Courier New"/>
                <a:cs typeface="Courier New"/>
              </a:rPr>
              <a:t>check </a:t>
            </a:r>
            <a:r>
              <a:rPr sz="1150" spc="15" dirty="0">
                <a:latin typeface="Courier New"/>
                <a:cs typeface="Courier New"/>
              </a:rPr>
              <a:t>if </a:t>
            </a:r>
            <a:r>
              <a:rPr sz="1150" spc="25" dirty="0">
                <a:latin typeface="Courier New"/>
                <a:cs typeface="Courier New"/>
              </a:rPr>
              <a:t>kernel update happend </a:t>
            </a:r>
            <a:r>
              <a:rPr sz="1150" spc="15" dirty="0">
                <a:latin typeface="Courier New"/>
                <a:cs typeface="Courier New"/>
              </a:rPr>
              <a:t>and </a:t>
            </a:r>
            <a:r>
              <a:rPr sz="1150" spc="25" dirty="0">
                <a:latin typeface="Courier New"/>
                <a:cs typeface="Courier New"/>
              </a:rPr>
              <a:t>system needs reboot </a:t>
            </a:r>
            <a:r>
              <a:rPr sz="1150" spc="15" dirty="0">
                <a:latin typeface="Courier New"/>
                <a:cs typeface="Courier New"/>
              </a:rPr>
              <a:t>ot</a:t>
            </a:r>
            <a:r>
              <a:rPr sz="1150" spc="70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not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5"/>
              </a:spcBef>
            </a:pPr>
            <a:r>
              <a:rPr sz="1150" spc="15" dirty="0">
                <a:latin typeface="Courier New"/>
                <a:cs typeface="Courier New"/>
              </a:rPr>
              <a:t>- </a:t>
            </a:r>
            <a:r>
              <a:rPr sz="1150" spc="25" dirty="0">
                <a:latin typeface="Courier New"/>
                <a:cs typeface="Courier New"/>
              </a:rPr>
              <a:t>name: </a:t>
            </a:r>
            <a:r>
              <a:rPr sz="1150" spc="15" dirty="0">
                <a:latin typeface="Courier New"/>
                <a:cs typeface="Courier New"/>
              </a:rPr>
              <a:t>check if </a:t>
            </a:r>
            <a:r>
              <a:rPr sz="1150" spc="25" dirty="0">
                <a:latin typeface="Courier New"/>
                <a:cs typeface="Courier New"/>
              </a:rPr>
              <a:t>reboot required after kernel</a:t>
            </a:r>
            <a:r>
              <a:rPr sz="1150" spc="38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update.</a:t>
            </a:r>
            <a:endParaRPr sz="11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5"/>
              </a:spcBef>
            </a:pPr>
            <a:r>
              <a:rPr sz="1150" spc="25" dirty="0">
                <a:latin typeface="Courier New"/>
                <a:cs typeface="Courier New"/>
              </a:rPr>
              <a:t>shell: KERNEL_NEW=$(rpm </a:t>
            </a:r>
            <a:r>
              <a:rPr sz="1150" spc="15" dirty="0">
                <a:latin typeface="Courier New"/>
                <a:cs typeface="Courier New"/>
              </a:rPr>
              <a:t>-q --last kernel </a:t>
            </a:r>
            <a:r>
              <a:rPr sz="1150" spc="25" dirty="0">
                <a:latin typeface="Courier New"/>
                <a:cs typeface="Courier New"/>
              </a:rPr>
              <a:t>|head </a:t>
            </a:r>
            <a:r>
              <a:rPr sz="1150" spc="15" dirty="0">
                <a:latin typeface="Courier New"/>
                <a:cs typeface="Courier New"/>
              </a:rPr>
              <a:t>-1 | </a:t>
            </a:r>
            <a:r>
              <a:rPr sz="1150" spc="25" dirty="0">
                <a:latin typeface="Courier New"/>
                <a:cs typeface="Courier New"/>
              </a:rPr>
              <a:t>awk '{print </a:t>
            </a:r>
            <a:r>
              <a:rPr sz="1150" spc="15" dirty="0">
                <a:latin typeface="Courier New"/>
                <a:cs typeface="Courier New"/>
              </a:rPr>
              <a:t>$1}' | sed </a:t>
            </a:r>
            <a:r>
              <a:rPr sz="1150" spc="7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's/kernel-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-10" dirty="0">
                <a:latin typeface="Courier New"/>
                <a:cs typeface="Courier New"/>
              </a:rPr>
              <a:t>//'); </a:t>
            </a:r>
            <a:r>
              <a:rPr sz="1150" spc="-5" dirty="0">
                <a:latin typeface="Courier New"/>
                <a:cs typeface="Courier New"/>
              </a:rPr>
              <a:t>KERNEL_NOW=$(uname </a:t>
            </a:r>
            <a:r>
              <a:rPr sz="1150" spc="-10" dirty="0">
                <a:latin typeface="Courier New"/>
                <a:cs typeface="Courier New"/>
              </a:rPr>
              <a:t>-r); if [[ </a:t>
            </a:r>
            <a:r>
              <a:rPr sz="1150" dirty="0">
                <a:latin typeface="Courier New"/>
                <a:cs typeface="Courier New"/>
              </a:rPr>
              <a:t>$KERNEL_NEW </a:t>
            </a:r>
            <a:r>
              <a:rPr sz="1150" spc="-10" dirty="0">
                <a:latin typeface="Courier New"/>
                <a:cs typeface="Courier New"/>
              </a:rPr>
              <a:t>!= </a:t>
            </a:r>
            <a:r>
              <a:rPr sz="1150" spc="-5" dirty="0">
                <a:latin typeface="Courier New"/>
                <a:cs typeface="Courier New"/>
              </a:rPr>
              <a:t>$KERNEL_NOW </a:t>
            </a:r>
            <a:r>
              <a:rPr sz="1150" spc="-10" dirty="0">
                <a:latin typeface="Courier New"/>
                <a:cs typeface="Courier New"/>
              </a:rPr>
              <a:t>]]; </a:t>
            </a:r>
            <a:r>
              <a:rPr sz="1150" dirty="0">
                <a:latin typeface="Courier New"/>
                <a:cs typeface="Courier New"/>
              </a:rPr>
              <a:t>then </a:t>
            </a:r>
            <a:r>
              <a:rPr sz="1150" spc="3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echo</a:t>
            </a:r>
            <a:endParaRPr sz="1150">
              <a:latin typeface="Courier New"/>
              <a:cs typeface="Courier New"/>
            </a:endParaRPr>
          </a:p>
          <a:p>
            <a:pPr marL="561340" marR="3782695" indent="-549275">
              <a:lnSpc>
                <a:spcPts val="1440"/>
              </a:lnSpc>
              <a:spcBef>
                <a:spcPts val="45"/>
              </a:spcBef>
            </a:pPr>
            <a:r>
              <a:rPr sz="1150" spc="25" dirty="0">
                <a:latin typeface="Courier New"/>
                <a:cs typeface="Courier New"/>
              </a:rPr>
              <a:t>"reboot_needed"; else echo "reboot_not_needed"; </a:t>
            </a:r>
            <a:r>
              <a:rPr sz="1150" spc="15" dirty="0">
                <a:latin typeface="Courier New"/>
                <a:cs typeface="Courier New"/>
              </a:rPr>
              <a:t>fi  </a:t>
            </a:r>
            <a:r>
              <a:rPr sz="1150" spc="25" dirty="0">
                <a:latin typeface="Courier New"/>
                <a:cs typeface="Courier New"/>
              </a:rPr>
              <a:t>ignore_errors:</a:t>
            </a:r>
            <a:r>
              <a:rPr sz="1150" spc="80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true</a:t>
            </a:r>
            <a:endParaRPr sz="11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150" spc="25" dirty="0">
                <a:latin typeface="Courier New"/>
                <a:cs typeface="Courier New"/>
              </a:rPr>
              <a:t>register:</a:t>
            </a:r>
            <a:r>
              <a:rPr sz="1150" spc="10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reboot_required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150" spc="-10" dirty="0">
                <a:latin typeface="Courier New"/>
                <a:cs typeface="Courier New"/>
              </a:rPr>
              <a:t># this task is to </a:t>
            </a:r>
            <a:r>
              <a:rPr sz="1150" spc="-5" dirty="0">
                <a:latin typeface="Courier New"/>
                <a:cs typeface="Courier New"/>
              </a:rPr>
              <a:t>restart </a:t>
            </a:r>
            <a:r>
              <a:rPr sz="1150" spc="0" dirty="0">
                <a:latin typeface="Courier New"/>
                <a:cs typeface="Courier New"/>
              </a:rPr>
              <a:t>the</a:t>
            </a:r>
            <a:r>
              <a:rPr sz="1150" spc="33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system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45"/>
              </a:spcBef>
            </a:pPr>
            <a:r>
              <a:rPr sz="1150" spc="15" dirty="0">
                <a:latin typeface="Courier New"/>
                <a:cs typeface="Courier New"/>
              </a:rPr>
              <a:t>- </a:t>
            </a:r>
            <a:r>
              <a:rPr sz="1150" spc="25" dirty="0">
                <a:latin typeface="Courier New"/>
                <a:cs typeface="Courier New"/>
              </a:rPr>
              <a:t>name: restart</a:t>
            </a:r>
            <a:r>
              <a:rPr sz="1150" spc="8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system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2663" y="2728927"/>
            <a:ext cx="3061335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dirty="0">
                <a:latin typeface="Courier New"/>
                <a:cs typeface="Courier New"/>
              </a:rPr>
              <a:t>"Rebooting System After</a:t>
            </a:r>
            <a:r>
              <a:rPr sz="1150" spc="60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Patching"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789" y="2728925"/>
            <a:ext cx="2142490" cy="568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Courier New"/>
                <a:cs typeface="Courier New"/>
              </a:rPr>
              <a:t>command: shutdown </a:t>
            </a:r>
            <a:r>
              <a:rPr sz="1150" spc="5" dirty="0">
                <a:latin typeface="Courier New"/>
                <a:cs typeface="Courier New"/>
              </a:rPr>
              <a:t>-r</a:t>
            </a:r>
            <a:r>
              <a:rPr sz="1150" spc="105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+1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latin typeface="Courier New"/>
                <a:cs typeface="Courier New"/>
              </a:rPr>
              <a:t>async:</a:t>
            </a:r>
            <a:r>
              <a:rPr sz="1150" spc="-1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0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50" spc="25" dirty="0">
                <a:latin typeface="Courier New"/>
                <a:cs typeface="Courier New"/>
              </a:rPr>
              <a:t>poll:</a:t>
            </a:r>
            <a:r>
              <a:rPr sz="1150" spc="-2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0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789" y="3278200"/>
            <a:ext cx="4356735" cy="555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dirty="0">
                <a:latin typeface="Courier New"/>
                <a:cs typeface="Courier New"/>
              </a:rPr>
              <a:t>when: </a:t>
            </a:r>
            <a:r>
              <a:rPr sz="1150" spc="-5" dirty="0">
                <a:latin typeface="Courier New"/>
                <a:cs typeface="Courier New"/>
              </a:rPr>
              <a:t>reboot_required.stdout </a:t>
            </a:r>
            <a:r>
              <a:rPr sz="1150" spc="-10" dirty="0">
                <a:latin typeface="Courier New"/>
                <a:cs typeface="Courier New"/>
              </a:rPr>
              <a:t>==</a:t>
            </a:r>
            <a:r>
              <a:rPr sz="1150" spc="22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"reboot_needed"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latin typeface="Courier New"/>
                <a:cs typeface="Courier New"/>
              </a:rPr>
              <a:t>register:</a:t>
            </a:r>
            <a:r>
              <a:rPr sz="1150" spc="10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reboot_started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Courier New"/>
                <a:cs typeface="Courier New"/>
              </a:rPr>
              <a:t>ignore_errors:</a:t>
            </a:r>
            <a:r>
              <a:rPr sz="1150" spc="-5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true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6941" y="4010407"/>
            <a:ext cx="176847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Courier New"/>
                <a:cs typeface="Courier New"/>
              </a:rPr>
              <a:t>up </a:t>
            </a:r>
            <a:r>
              <a:rPr sz="1150" spc="25" dirty="0">
                <a:latin typeface="Courier New"/>
                <a:cs typeface="Courier New"/>
              </a:rPr>
              <a:t>after </a:t>
            </a:r>
            <a:r>
              <a:rPr sz="1150" spc="15" dirty="0">
                <a:latin typeface="Courier New"/>
                <a:cs typeface="Courier New"/>
              </a:rPr>
              <a:t>the</a:t>
            </a:r>
            <a:r>
              <a:rPr sz="1150" spc="5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reboot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604" y="4010407"/>
            <a:ext cx="5176520" cy="739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Courier New"/>
                <a:cs typeface="Courier New"/>
              </a:rPr>
              <a:t># this task is to </a:t>
            </a:r>
            <a:r>
              <a:rPr sz="1150" spc="25" dirty="0">
                <a:latin typeface="Courier New"/>
                <a:cs typeface="Courier New"/>
              </a:rPr>
              <a:t>wait </a:t>
            </a:r>
            <a:r>
              <a:rPr sz="1150" spc="15" dirty="0">
                <a:latin typeface="Courier New"/>
                <a:cs typeface="Courier New"/>
              </a:rPr>
              <a:t>for 3 </a:t>
            </a:r>
            <a:r>
              <a:rPr sz="1150" spc="25" dirty="0">
                <a:latin typeface="Courier New"/>
                <a:cs typeface="Courier New"/>
              </a:rPr>
              <a:t>minutues </a:t>
            </a:r>
            <a:r>
              <a:rPr sz="1150" spc="15" dirty="0">
                <a:latin typeface="Courier New"/>
                <a:cs typeface="Courier New"/>
              </a:rPr>
              <a:t>for </a:t>
            </a:r>
            <a:r>
              <a:rPr sz="1150" spc="25" dirty="0">
                <a:latin typeface="Courier New"/>
                <a:cs typeface="Courier New"/>
              </a:rPr>
              <a:t>system </a:t>
            </a:r>
            <a:r>
              <a:rPr sz="1150" spc="15" dirty="0">
                <a:latin typeface="Courier New"/>
                <a:cs typeface="Courier New"/>
              </a:rPr>
              <a:t>to</a:t>
            </a:r>
            <a:r>
              <a:rPr sz="1150" spc="50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come</a:t>
            </a:r>
            <a:endParaRPr sz="1150">
              <a:latin typeface="Courier New"/>
              <a:cs typeface="Courier New"/>
            </a:endParaRPr>
          </a:p>
          <a:p>
            <a:pPr marL="195580" marR="2762885" indent="-183515">
              <a:lnSpc>
                <a:spcPct val="104299"/>
              </a:lnSpc>
            </a:pPr>
            <a:r>
              <a:rPr sz="1150" spc="15" dirty="0">
                <a:latin typeface="Courier New"/>
                <a:cs typeface="Courier New"/>
              </a:rPr>
              <a:t>- </a:t>
            </a:r>
            <a:r>
              <a:rPr sz="1150" spc="25" dirty="0">
                <a:latin typeface="Courier New"/>
                <a:cs typeface="Courier New"/>
              </a:rPr>
              <a:t>name: </a:t>
            </a:r>
            <a:r>
              <a:rPr sz="1150" spc="15" dirty="0">
                <a:latin typeface="Courier New"/>
                <a:cs typeface="Courier New"/>
              </a:rPr>
              <a:t>pause for 180 secs  </a:t>
            </a:r>
            <a:r>
              <a:rPr sz="1150" spc="25" dirty="0">
                <a:latin typeface="Courier New"/>
                <a:cs typeface="Courier New"/>
              </a:rPr>
              <a:t>pause: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0"/>
              </a:spcBef>
            </a:pPr>
            <a:r>
              <a:rPr sz="1150" spc="-5" dirty="0">
                <a:latin typeface="Courier New"/>
                <a:cs typeface="Courier New"/>
              </a:rPr>
              <a:t>minutes:</a:t>
            </a:r>
            <a:r>
              <a:rPr sz="1150" spc="-30" dirty="0">
                <a:latin typeface="Courier New"/>
                <a:cs typeface="Courier New"/>
              </a:rPr>
              <a:t> </a:t>
            </a:r>
            <a:r>
              <a:rPr sz="1150" spc="-10" dirty="0">
                <a:latin typeface="Courier New"/>
                <a:cs typeface="Courier New"/>
              </a:rPr>
              <a:t>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604" y="4925317"/>
            <a:ext cx="5551170" cy="18299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Courier New"/>
                <a:cs typeface="Courier New"/>
              </a:rPr>
              <a:t># this task is to </a:t>
            </a:r>
            <a:r>
              <a:rPr sz="1150" spc="25" dirty="0">
                <a:latin typeface="Courier New"/>
                <a:cs typeface="Courier New"/>
              </a:rPr>
              <a:t>confirm,system </a:t>
            </a:r>
            <a:r>
              <a:rPr sz="1150" spc="15" dirty="0">
                <a:latin typeface="Courier New"/>
                <a:cs typeface="Courier New"/>
              </a:rPr>
              <a:t>is up and </a:t>
            </a:r>
            <a:r>
              <a:rPr sz="1150" spc="25" dirty="0">
                <a:latin typeface="Courier New"/>
                <a:cs typeface="Courier New"/>
              </a:rPr>
              <a:t>responding </a:t>
            </a:r>
            <a:r>
              <a:rPr sz="1150" spc="15" dirty="0">
                <a:latin typeface="Courier New"/>
                <a:cs typeface="Courier New"/>
              </a:rPr>
              <a:t>to</a:t>
            </a:r>
            <a:r>
              <a:rPr sz="1150" spc="625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ssh</a:t>
            </a:r>
            <a:endParaRPr sz="1150">
              <a:latin typeface="Courier New"/>
              <a:cs typeface="Courier New"/>
            </a:endParaRPr>
          </a:p>
          <a:p>
            <a:pPr marL="195580" marR="1757045" indent="-183515">
              <a:lnSpc>
                <a:spcPct val="104299"/>
              </a:lnSpc>
            </a:pPr>
            <a:r>
              <a:rPr sz="1150" spc="15" dirty="0">
                <a:latin typeface="Courier New"/>
                <a:cs typeface="Courier New"/>
              </a:rPr>
              <a:t>- </a:t>
            </a:r>
            <a:r>
              <a:rPr sz="1150" spc="25" dirty="0">
                <a:latin typeface="Courier New"/>
                <a:cs typeface="Courier New"/>
              </a:rPr>
              <a:t>name: </a:t>
            </a:r>
            <a:r>
              <a:rPr sz="1150" spc="15" dirty="0">
                <a:latin typeface="Courier New"/>
                <a:cs typeface="Courier New"/>
              </a:rPr>
              <a:t>check if </a:t>
            </a:r>
            <a:r>
              <a:rPr sz="1150" spc="25" dirty="0">
                <a:latin typeface="Courier New"/>
                <a:cs typeface="Courier New"/>
              </a:rPr>
              <a:t>system responding </a:t>
            </a:r>
            <a:r>
              <a:rPr sz="1150" spc="15" dirty="0">
                <a:latin typeface="Courier New"/>
                <a:cs typeface="Courier New"/>
              </a:rPr>
              <a:t>to ssh  </a:t>
            </a:r>
            <a:r>
              <a:rPr sz="1150" spc="25" dirty="0">
                <a:latin typeface="Courier New"/>
                <a:cs typeface="Courier New"/>
              </a:rPr>
              <a:t>local_action:</a:t>
            </a:r>
            <a:endParaRPr sz="115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0"/>
              </a:spcBef>
            </a:pPr>
            <a:r>
              <a:rPr sz="1150" spc="-5" dirty="0">
                <a:latin typeface="Courier New"/>
                <a:cs typeface="Courier New"/>
              </a:rPr>
              <a:t>module:</a:t>
            </a:r>
            <a:r>
              <a:rPr sz="1150" spc="5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wait_for</a:t>
            </a:r>
            <a:endParaRPr sz="1150">
              <a:latin typeface="Courier New"/>
              <a:cs typeface="Courier New"/>
            </a:endParaRPr>
          </a:p>
          <a:p>
            <a:pPr marL="565785">
              <a:lnSpc>
                <a:spcPct val="100000"/>
              </a:lnSpc>
              <a:spcBef>
                <a:spcPts val="45"/>
              </a:spcBef>
            </a:pPr>
            <a:r>
              <a:rPr sz="1150" spc="15" dirty="0">
                <a:latin typeface="Courier New"/>
                <a:cs typeface="Courier New"/>
              </a:rPr>
              <a:t>host={{ </a:t>
            </a:r>
            <a:r>
              <a:rPr sz="1150" spc="25" dirty="0">
                <a:latin typeface="Courier New"/>
                <a:cs typeface="Courier New"/>
              </a:rPr>
              <a:t>inventory_hostname</a:t>
            </a:r>
            <a:r>
              <a:rPr sz="1150" spc="190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}}</a:t>
            </a:r>
            <a:endParaRPr sz="1150">
              <a:latin typeface="Courier New"/>
              <a:cs typeface="Courier New"/>
            </a:endParaRPr>
          </a:p>
          <a:p>
            <a:pPr marL="565785">
              <a:lnSpc>
                <a:spcPct val="100000"/>
              </a:lnSpc>
              <a:spcBef>
                <a:spcPts val="5"/>
              </a:spcBef>
            </a:pPr>
            <a:r>
              <a:rPr sz="1150" spc="-10" dirty="0">
                <a:latin typeface="Courier New"/>
                <a:cs typeface="Courier New"/>
              </a:rPr>
              <a:t>port=22</a:t>
            </a:r>
            <a:endParaRPr sz="1150">
              <a:latin typeface="Courier New"/>
              <a:cs typeface="Courier New"/>
            </a:endParaRPr>
          </a:p>
          <a:p>
            <a:pPr marL="565785" marR="3783965">
              <a:lnSpc>
                <a:spcPct val="102600"/>
              </a:lnSpc>
              <a:spcBef>
                <a:spcPts val="15"/>
              </a:spcBef>
            </a:pPr>
            <a:r>
              <a:rPr sz="1150" spc="15" dirty="0">
                <a:latin typeface="Courier New"/>
                <a:cs typeface="Courier New"/>
              </a:rPr>
              <a:t>delay=15  </a:t>
            </a:r>
            <a:r>
              <a:rPr sz="1150" spc="25" dirty="0">
                <a:latin typeface="Courier New"/>
                <a:cs typeface="Courier New"/>
              </a:rPr>
              <a:t>timeout=300  </a:t>
            </a:r>
            <a:r>
              <a:rPr sz="1150" spc="-5" dirty="0">
                <a:latin typeface="Courier New"/>
                <a:cs typeface="Courier New"/>
              </a:rPr>
              <a:t>state=started</a:t>
            </a:r>
            <a:endParaRPr sz="115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latin typeface="Courier New"/>
                <a:cs typeface="Courier New"/>
              </a:rPr>
              <a:t>when:</a:t>
            </a:r>
            <a:r>
              <a:rPr sz="1150" spc="135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reboot_started|changed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9000"/>
            <a:ext cx="8166100" cy="6602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List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all tasks in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</a:t>
            </a:r>
            <a:r>
              <a:rPr sz="1400" spc="-85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playbook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b="1" spc="15" dirty="0">
                <a:latin typeface="Courier New"/>
                <a:cs typeface="Courier New"/>
              </a:rPr>
              <a:t># ansible-playbook </a:t>
            </a:r>
            <a:r>
              <a:rPr sz="1150" b="1" spc="25" dirty="0">
                <a:latin typeface="Courier New"/>
                <a:cs typeface="Courier New"/>
              </a:rPr>
              <a:t>playbook.yml</a:t>
            </a:r>
            <a:r>
              <a:rPr sz="1150" b="1" spc="33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--list-tasks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Start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 play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from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particular</a:t>
            </a:r>
            <a:r>
              <a:rPr sz="1400" spc="-105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task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65"/>
              </a:lnSpc>
            </a:pPr>
            <a:r>
              <a:rPr sz="1150" b="1" spc="15" dirty="0">
                <a:latin typeface="Courier New"/>
                <a:cs typeface="Courier New"/>
              </a:rPr>
              <a:t># ansible-playbook </a:t>
            </a:r>
            <a:r>
              <a:rPr sz="1150" b="1" spc="25" dirty="0">
                <a:latin typeface="Courier New"/>
                <a:cs typeface="Courier New"/>
              </a:rPr>
              <a:t>playbook.yml --start-at-task="task</a:t>
            </a:r>
            <a:r>
              <a:rPr sz="1150" b="1" spc="465" dirty="0">
                <a:latin typeface="Courier New"/>
                <a:cs typeface="Courier New"/>
              </a:rPr>
              <a:t> </a:t>
            </a:r>
            <a:r>
              <a:rPr sz="1150" b="1" spc="15" dirty="0">
                <a:latin typeface="Courier New"/>
                <a:cs typeface="Courier New"/>
              </a:rPr>
              <a:t>name"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Start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 play step by step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with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interactive </a:t>
            </a:r>
            <a:r>
              <a:rPr sz="1400" spc="-30" dirty="0">
                <a:solidFill>
                  <a:srgbClr val="0F2C34"/>
                </a:solidFill>
                <a:latin typeface="Calibri"/>
                <a:cs typeface="Calibri"/>
              </a:rPr>
              <a:t>way.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This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will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prompt the user for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confirm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each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task </a:t>
            </a:r>
            <a:r>
              <a:rPr sz="1400" spc="-15" dirty="0">
                <a:solidFill>
                  <a:srgbClr val="0F2C34"/>
                </a:solidFill>
                <a:latin typeface="Calibri"/>
                <a:cs typeface="Calibri"/>
              </a:rPr>
              <a:t>before</a:t>
            </a:r>
            <a:r>
              <a:rPr sz="1400" spc="135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running.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20"/>
              </a:lnSpc>
            </a:pPr>
            <a:r>
              <a:rPr sz="1150" b="1" spc="-10" dirty="0">
                <a:latin typeface="Courier New"/>
                <a:cs typeface="Courier New"/>
              </a:rPr>
              <a:t># </a:t>
            </a:r>
            <a:r>
              <a:rPr sz="1150" b="1" spc="-5" dirty="0">
                <a:latin typeface="Courier New"/>
                <a:cs typeface="Courier New"/>
              </a:rPr>
              <a:t>ansible-playbook playbook.yml</a:t>
            </a:r>
            <a:r>
              <a:rPr sz="1150" b="1" spc="340" dirty="0">
                <a:latin typeface="Courier New"/>
                <a:cs typeface="Courier New"/>
              </a:rPr>
              <a:t> </a:t>
            </a:r>
            <a:r>
              <a:rPr sz="1150" b="1" spc="-10" dirty="0">
                <a:latin typeface="Courier New"/>
                <a:cs typeface="Courier New"/>
              </a:rPr>
              <a:t>--step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Check syntax </a:t>
            </a:r>
            <a:r>
              <a:rPr sz="1400" spc="0" dirty="0">
                <a:solidFill>
                  <a:srgbClr val="0F2C34"/>
                </a:solidFill>
                <a:latin typeface="Calibri"/>
                <a:cs typeface="Calibri"/>
              </a:rPr>
              <a:t>of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</a:t>
            </a:r>
            <a:r>
              <a:rPr sz="1400" spc="-75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playbook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b="1" spc="15" dirty="0">
                <a:latin typeface="Courier New"/>
                <a:cs typeface="Courier New"/>
              </a:rPr>
              <a:t># </a:t>
            </a:r>
            <a:r>
              <a:rPr sz="1150" b="1" spc="25" dirty="0">
                <a:latin typeface="Courier New"/>
                <a:cs typeface="Courier New"/>
              </a:rPr>
              <a:t>ansibe-playbook playbook.yml</a:t>
            </a:r>
            <a:r>
              <a:rPr sz="1150" b="1" spc="27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--syntax-check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15" dirty="0">
                <a:solidFill>
                  <a:srgbClr val="0F2C34"/>
                </a:solidFill>
                <a:latin typeface="Calibri"/>
                <a:cs typeface="Calibri"/>
              </a:rPr>
              <a:t>Execute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playbook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in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 </a:t>
            </a:r>
            <a:r>
              <a:rPr sz="1400" spc="-15" dirty="0">
                <a:solidFill>
                  <a:srgbClr val="0F2C34"/>
                </a:solidFill>
                <a:latin typeface="Calibri"/>
                <a:cs typeface="Calibri"/>
              </a:rPr>
              <a:t>check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(dry-run) mode ,which </a:t>
            </a:r>
            <a:r>
              <a:rPr sz="1400" spc="-15" dirty="0">
                <a:solidFill>
                  <a:srgbClr val="0F2C34"/>
                </a:solidFill>
                <a:latin typeface="Calibri"/>
                <a:cs typeface="Calibri"/>
              </a:rPr>
              <a:t>check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what </a:t>
            </a:r>
            <a:r>
              <a:rPr sz="1400" spc="-15" dirty="0">
                <a:solidFill>
                  <a:srgbClr val="0F2C34"/>
                </a:solidFill>
                <a:latin typeface="Calibri"/>
                <a:cs typeface="Calibri"/>
              </a:rPr>
              <a:t>changes </a:t>
            </a:r>
            <a:r>
              <a:rPr sz="1400" spc="75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will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be performed.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65"/>
              </a:lnSpc>
            </a:pPr>
            <a:r>
              <a:rPr sz="1150" b="1" spc="15" dirty="0">
                <a:latin typeface="Courier New"/>
                <a:cs typeface="Courier New"/>
              </a:rPr>
              <a:t># ansible-playbook </a:t>
            </a:r>
            <a:r>
              <a:rPr sz="1150" b="1" spc="25" dirty="0">
                <a:latin typeface="Courier New"/>
                <a:cs typeface="Courier New"/>
              </a:rPr>
              <a:t>playbook.yml</a:t>
            </a:r>
            <a:r>
              <a:rPr sz="1150" b="1" spc="315" dirty="0">
                <a:latin typeface="Courier New"/>
                <a:cs typeface="Courier New"/>
              </a:rPr>
              <a:t> </a:t>
            </a:r>
            <a:r>
              <a:rPr sz="1150" b="1" spc="15" dirty="0">
                <a:latin typeface="Courier New"/>
                <a:cs typeface="Courier New"/>
              </a:rPr>
              <a:t>--check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List hosts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on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which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playbook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will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be</a:t>
            </a:r>
            <a:r>
              <a:rPr sz="1400" spc="-40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F2C34"/>
                </a:solidFill>
                <a:latin typeface="Calibri"/>
                <a:cs typeface="Calibri"/>
              </a:rPr>
              <a:t>executed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20"/>
              </a:lnSpc>
            </a:pPr>
            <a:r>
              <a:rPr sz="1150" b="1" spc="-10" dirty="0">
                <a:latin typeface="Courier New"/>
                <a:cs typeface="Courier New"/>
              </a:rPr>
              <a:t># </a:t>
            </a:r>
            <a:r>
              <a:rPr sz="1150" b="1" spc="-5" dirty="0">
                <a:latin typeface="Courier New"/>
                <a:cs typeface="Courier New"/>
              </a:rPr>
              <a:t>ansible-playbook playbook.yml --list-hosts </a:t>
            </a:r>
            <a:r>
              <a:rPr sz="1150" b="1" spc="5" dirty="0">
                <a:latin typeface="Courier New"/>
                <a:cs typeface="Courier New"/>
              </a:rPr>
              <a:t>-l</a:t>
            </a:r>
            <a:r>
              <a:rPr sz="1150" b="1" spc="455" dirty="0"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subset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List tags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in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</a:t>
            </a:r>
            <a:r>
              <a:rPr sz="1400" spc="-55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playbook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b="1" spc="15" dirty="0">
                <a:latin typeface="Courier New"/>
                <a:cs typeface="Courier New"/>
              </a:rPr>
              <a:t># ansible-playbook </a:t>
            </a:r>
            <a:r>
              <a:rPr sz="1150" b="1" spc="25" dirty="0">
                <a:latin typeface="Courier New"/>
                <a:cs typeface="Courier New"/>
              </a:rPr>
              <a:t>playbook.yml</a:t>
            </a:r>
            <a:r>
              <a:rPr sz="1150" b="1" spc="33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--list-tags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Only run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plays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and tasks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tagged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with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these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tag</a:t>
            </a:r>
            <a:r>
              <a:rPr sz="1400" spc="25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values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00"/>
              </a:lnSpc>
            </a:pPr>
            <a:r>
              <a:rPr sz="1150" b="1" spc="-10" dirty="0">
                <a:latin typeface="Courier New"/>
                <a:cs typeface="Courier New"/>
              </a:rPr>
              <a:t># </a:t>
            </a:r>
            <a:r>
              <a:rPr sz="1150" b="1" spc="-5" dirty="0">
                <a:latin typeface="Courier New"/>
                <a:cs typeface="Courier New"/>
              </a:rPr>
              <a:t>ansible-playbook playbook.yml </a:t>
            </a:r>
            <a:r>
              <a:rPr sz="1150" b="1" spc="-10" dirty="0">
                <a:latin typeface="Courier New"/>
                <a:cs typeface="Courier New"/>
              </a:rPr>
              <a:t>--tags</a:t>
            </a:r>
            <a:r>
              <a:rPr sz="1150" b="1" spc="430" dirty="0"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tag1,tag2...tagN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Skip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tasks associated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with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specific</a:t>
            </a:r>
            <a:r>
              <a:rPr sz="1400" spc="0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tasks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b="1" spc="15" dirty="0">
                <a:latin typeface="Courier New"/>
                <a:cs typeface="Courier New"/>
              </a:rPr>
              <a:t># ansible-playbook </a:t>
            </a:r>
            <a:r>
              <a:rPr sz="1150" b="1" spc="25" dirty="0">
                <a:latin typeface="Courier New"/>
                <a:cs typeface="Courier New"/>
              </a:rPr>
              <a:t>playbook.yml --skip-tags</a:t>
            </a:r>
            <a:r>
              <a:rPr sz="1150" b="1" spc="47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tag1,tag2...tagN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-f </a:t>
            </a:r>
            <a:r>
              <a:rPr sz="1400" spc="0" dirty="0">
                <a:solidFill>
                  <a:srgbClr val="0F2C34"/>
                </a:solidFill>
                <a:latin typeface="Calibri"/>
                <a:cs typeface="Calibri"/>
              </a:rPr>
              <a:t>orks 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what lets ansible run </a:t>
            </a:r>
            <a:r>
              <a:rPr sz="1400" spc="0" dirty="0">
                <a:solidFill>
                  <a:srgbClr val="0F2C34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multiple hosts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in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parallel.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NUM is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specified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as an </a:t>
            </a:r>
            <a:r>
              <a:rPr sz="1400" spc="-20" dirty="0">
                <a:solidFill>
                  <a:srgbClr val="0F2C34"/>
                </a:solidFill>
                <a:latin typeface="Calibri"/>
                <a:cs typeface="Calibri"/>
              </a:rPr>
              <a:t>integer,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 </a:t>
            </a:r>
            <a:r>
              <a:rPr sz="1400" spc="-15" dirty="0">
                <a:solidFill>
                  <a:srgbClr val="0F2C34"/>
                </a:solidFill>
                <a:latin typeface="Calibri"/>
                <a:cs typeface="Calibri"/>
              </a:rPr>
              <a:t>default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is</a:t>
            </a:r>
            <a:r>
              <a:rPr sz="1400" spc="185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5.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b="1" spc="15" dirty="0">
                <a:latin typeface="Courier New"/>
                <a:cs typeface="Courier New"/>
              </a:rPr>
              <a:t># ansible-playbook </a:t>
            </a:r>
            <a:r>
              <a:rPr sz="1150" b="1" spc="25" dirty="0">
                <a:latin typeface="Courier New"/>
                <a:cs typeface="Courier New"/>
              </a:rPr>
              <a:t>playbook.yml</a:t>
            </a:r>
            <a:r>
              <a:rPr sz="1150" b="1" spc="32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--forks=NUM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Run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playbook </a:t>
            </a:r>
            <a:r>
              <a:rPr sz="1400" dirty="0">
                <a:solidFill>
                  <a:srgbClr val="0F2C34"/>
                </a:solidFill>
                <a:latin typeface="Calibri"/>
                <a:cs typeface="Calibri"/>
              </a:rPr>
              <a:t>on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the target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hosts without </a:t>
            </a:r>
            <a:r>
              <a:rPr sz="1400" spc="-10" dirty="0">
                <a:solidFill>
                  <a:srgbClr val="0F2C34"/>
                </a:solidFill>
                <a:latin typeface="Calibri"/>
                <a:cs typeface="Calibri"/>
              </a:rPr>
              <a:t>inventory</a:t>
            </a:r>
            <a:r>
              <a:rPr sz="1400" spc="25" dirty="0">
                <a:solidFill>
                  <a:srgbClr val="0F2C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C34"/>
                </a:solidFill>
                <a:latin typeface="Calibri"/>
                <a:cs typeface="Calibri"/>
              </a:rPr>
              <a:t>files.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20"/>
              </a:lnSpc>
            </a:pPr>
            <a:r>
              <a:rPr sz="1150" b="1" spc="-10" dirty="0">
                <a:latin typeface="Courier New"/>
                <a:cs typeface="Courier New"/>
              </a:rPr>
              <a:t># </a:t>
            </a:r>
            <a:r>
              <a:rPr sz="1150" b="1" spc="-5" dirty="0">
                <a:latin typeface="Courier New"/>
                <a:cs typeface="Courier New"/>
              </a:rPr>
              <a:t>ansible-playbook playbook.yml </a:t>
            </a:r>
            <a:r>
              <a:rPr sz="1150" b="1" spc="-10" dirty="0">
                <a:latin typeface="Courier New"/>
                <a:cs typeface="Courier New"/>
              </a:rPr>
              <a:t>-i [IP |</a:t>
            </a:r>
            <a:r>
              <a:rPr sz="1150" b="1" spc="525" dirty="0"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ServerName],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248157"/>
            <a:ext cx="80911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Ansible</a:t>
            </a:r>
          </a:p>
          <a:p>
            <a:pPr marL="12700" marR="508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Ansible is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an </a:t>
            </a:r>
            <a:r>
              <a:rPr b="0" u="heavy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open-source</a:t>
            </a:r>
            <a:r>
              <a:rPr b="0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automation engine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that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automates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software provisioning,  configuration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management, and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application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deployment.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Ansible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can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manage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any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*NIX 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platform through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SSH.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4" y="1529334"/>
            <a:ext cx="7912734" cy="4442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77923B"/>
                </a:solidFill>
                <a:latin typeface="Calibri"/>
                <a:cs typeface="Calibri"/>
              </a:rPr>
              <a:t>Feature 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of</a:t>
            </a:r>
            <a:r>
              <a:rPr sz="1800" b="1" spc="-9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Ansible</a:t>
            </a:r>
            <a:endParaRPr sz="1800">
              <a:latin typeface="Calibri"/>
              <a:cs typeface="Calibri"/>
            </a:endParaRPr>
          </a:p>
          <a:p>
            <a:pPr marL="213360" indent="-200660">
              <a:lnSpc>
                <a:spcPct val="100000"/>
              </a:lnSpc>
              <a:spcBef>
                <a:spcPts val="70"/>
              </a:spcBef>
              <a:buFont typeface="Wingdings"/>
              <a:buChar char=""/>
              <a:tabLst>
                <a:tab pos="213995" algn="l"/>
              </a:tabLst>
            </a:pPr>
            <a:r>
              <a:rPr sz="1550" spc="-5" dirty="0">
                <a:latin typeface="Calibri"/>
                <a:cs typeface="Calibri"/>
              </a:rPr>
              <a:t>Cross  </a:t>
            </a:r>
            <a:r>
              <a:rPr sz="1550" dirty="0">
                <a:latin typeface="Calibri"/>
                <a:cs typeface="Calibri"/>
              </a:rPr>
              <a:t>platform </a:t>
            </a:r>
            <a:r>
              <a:rPr sz="1550" spc="0" dirty="0">
                <a:latin typeface="Calibri"/>
                <a:cs typeface="Calibri"/>
              </a:rPr>
              <a:t>support  </a:t>
            </a:r>
            <a:r>
              <a:rPr sz="1550" spc="10" dirty="0">
                <a:latin typeface="Calibri"/>
                <a:cs typeface="Calibri"/>
              </a:rPr>
              <a:t>– can </a:t>
            </a:r>
            <a:r>
              <a:rPr sz="1550" spc="0" dirty="0">
                <a:latin typeface="Calibri"/>
                <a:cs typeface="Calibri"/>
              </a:rPr>
              <a:t>support </a:t>
            </a:r>
            <a:r>
              <a:rPr sz="1550" dirty="0">
                <a:latin typeface="Calibri"/>
                <a:cs typeface="Calibri"/>
              </a:rPr>
              <a:t>any </a:t>
            </a:r>
            <a:r>
              <a:rPr sz="1550" spc="5" dirty="0">
                <a:latin typeface="Calibri"/>
                <a:cs typeface="Calibri"/>
              </a:rPr>
              <a:t>*NIX, Windows machines, </a:t>
            </a:r>
            <a:r>
              <a:rPr sz="1550" spc="0" dirty="0">
                <a:latin typeface="Calibri"/>
                <a:cs typeface="Calibri"/>
              </a:rPr>
              <a:t>network </a:t>
            </a:r>
            <a:r>
              <a:rPr sz="1550" spc="5" dirty="0">
                <a:latin typeface="Calibri"/>
                <a:cs typeface="Calibri"/>
              </a:rPr>
              <a:t>devices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spc="0" dirty="0">
                <a:latin typeface="Calibri"/>
                <a:cs typeface="Calibri"/>
              </a:rPr>
              <a:t>etc.</a:t>
            </a:r>
            <a:endParaRPr sz="1550">
              <a:latin typeface="Calibri"/>
              <a:cs typeface="Calibri"/>
            </a:endParaRPr>
          </a:p>
          <a:p>
            <a:pPr marL="213360" indent="-200660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213995" algn="l"/>
              </a:tabLst>
            </a:pPr>
            <a:r>
              <a:rPr sz="1550" spc="5" dirty="0">
                <a:latin typeface="Calibri"/>
                <a:cs typeface="Calibri"/>
              </a:rPr>
              <a:t>Agent less </a:t>
            </a:r>
            <a:r>
              <a:rPr sz="1550" dirty="0">
                <a:latin typeface="Calibri"/>
                <a:cs typeface="Calibri"/>
              </a:rPr>
              <a:t>Architecture  </a:t>
            </a:r>
            <a:r>
              <a:rPr sz="1550" spc="0" dirty="0">
                <a:latin typeface="Calibri"/>
                <a:cs typeface="Calibri"/>
              </a:rPr>
              <a:t>, </a:t>
            </a:r>
            <a:r>
              <a:rPr sz="1550" spc="5" dirty="0">
                <a:latin typeface="Calibri"/>
                <a:cs typeface="Calibri"/>
              </a:rPr>
              <a:t>so </a:t>
            </a:r>
            <a:r>
              <a:rPr sz="1550" spc="10" dirty="0">
                <a:latin typeface="Calibri"/>
                <a:cs typeface="Calibri"/>
              </a:rPr>
              <a:t>no </a:t>
            </a:r>
            <a:r>
              <a:rPr sz="1550" spc="0" dirty="0">
                <a:latin typeface="Calibri"/>
                <a:cs typeface="Calibri"/>
              </a:rPr>
              <a:t>work </a:t>
            </a:r>
            <a:r>
              <a:rPr sz="1550" spc="-10" dirty="0">
                <a:latin typeface="Calibri"/>
                <a:cs typeface="Calibri"/>
              </a:rPr>
              <a:t>for </a:t>
            </a:r>
            <a:r>
              <a:rPr sz="1550" spc="0" dirty="0">
                <a:latin typeface="Calibri"/>
                <a:cs typeface="Calibri"/>
              </a:rPr>
              <a:t>system </a:t>
            </a:r>
            <a:r>
              <a:rPr sz="1550" spc="5" dirty="0">
                <a:latin typeface="Calibri"/>
                <a:cs typeface="Calibri"/>
              </a:rPr>
              <a:t>admins to manage the </a:t>
            </a:r>
            <a:r>
              <a:rPr sz="1550" spc="10" dirty="0">
                <a:latin typeface="Calibri"/>
                <a:cs typeface="Calibri"/>
              </a:rPr>
              <a:t>agents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spc="25" dirty="0">
                <a:latin typeface="Wingdings"/>
                <a:cs typeface="Wingdings"/>
              </a:rPr>
              <a:t></a:t>
            </a:r>
            <a:endParaRPr sz="1550">
              <a:latin typeface="Wingdings"/>
              <a:cs typeface="Wingdings"/>
            </a:endParaRPr>
          </a:p>
          <a:p>
            <a:pPr marL="213360" indent="-200660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213995" algn="l"/>
              </a:tabLst>
            </a:pPr>
            <a:r>
              <a:rPr sz="1550" dirty="0">
                <a:latin typeface="Calibri"/>
                <a:cs typeface="Calibri"/>
              </a:rPr>
              <a:t>Written </a:t>
            </a:r>
            <a:r>
              <a:rPr sz="1550" spc="5" dirty="0">
                <a:latin typeface="Calibri"/>
                <a:cs typeface="Calibri"/>
              </a:rPr>
              <a:t>in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Python.</a:t>
            </a:r>
            <a:endParaRPr sz="1550">
              <a:latin typeface="Calibri"/>
              <a:cs typeface="Calibri"/>
            </a:endParaRPr>
          </a:p>
          <a:p>
            <a:pPr marL="259079" indent="-246379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259715" algn="l"/>
              </a:tabLst>
            </a:pPr>
            <a:r>
              <a:rPr sz="1550" spc="5" dirty="0">
                <a:latin typeface="Calibri"/>
                <a:cs typeface="Calibri"/>
              </a:rPr>
              <a:t>Use OpemSSH </a:t>
            </a:r>
            <a:r>
              <a:rPr sz="1550" spc="-10" dirty="0">
                <a:latin typeface="Calibri"/>
                <a:cs typeface="Calibri"/>
              </a:rPr>
              <a:t>for </a:t>
            </a:r>
            <a:r>
              <a:rPr sz="1550" spc="5" dirty="0">
                <a:latin typeface="Calibri"/>
                <a:cs typeface="Calibri"/>
              </a:rPr>
              <a:t>*NIX </a:t>
            </a:r>
            <a:r>
              <a:rPr sz="1550" spc="0" dirty="0">
                <a:latin typeface="Calibri"/>
                <a:cs typeface="Calibri"/>
              </a:rPr>
              <a:t>systems </a:t>
            </a:r>
            <a:r>
              <a:rPr sz="1550" spc="10" dirty="0">
                <a:latin typeface="Calibri"/>
                <a:cs typeface="Calibri"/>
              </a:rPr>
              <a:t>and WinRM </a:t>
            </a:r>
            <a:r>
              <a:rPr sz="1550" spc="-10" dirty="0">
                <a:latin typeface="Calibri"/>
                <a:cs typeface="Calibri"/>
              </a:rPr>
              <a:t>for </a:t>
            </a:r>
            <a:r>
              <a:rPr sz="1550" spc="5" dirty="0">
                <a:latin typeface="Calibri"/>
                <a:cs typeface="Calibri"/>
              </a:rPr>
              <a:t>communication with </a:t>
            </a:r>
            <a:r>
              <a:rPr sz="1550" spc="15" dirty="0">
                <a:latin typeface="Calibri"/>
                <a:cs typeface="Calibri"/>
              </a:rPr>
              <a:t>MS </a:t>
            </a:r>
            <a:r>
              <a:rPr sz="1550" spc="30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Windows machines.</a:t>
            </a:r>
            <a:endParaRPr sz="1550">
              <a:latin typeface="Calibri"/>
              <a:cs typeface="Calibri"/>
            </a:endParaRPr>
          </a:p>
          <a:p>
            <a:pPr marL="213360" indent="-200660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213995" algn="l"/>
              </a:tabLst>
            </a:pPr>
            <a:r>
              <a:rPr sz="1550" spc="10" dirty="0">
                <a:latin typeface="Calibri"/>
                <a:cs typeface="Calibri"/>
              </a:rPr>
              <a:t>Open </a:t>
            </a:r>
            <a:r>
              <a:rPr sz="1550" dirty="0">
                <a:latin typeface="Calibri"/>
                <a:cs typeface="Calibri"/>
              </a:rPr>
              <a:t>source  </a:t>
            </a:r>
            <a:r>
              <a:rPr sz="1550" spc="5" dirty="0">
                <a:latin typeface="Calibri"/>
                <a:cs typeface="Calibri"/>
              </a:rPr>
              <a:t>and activity </a:t>
            </a:r>
            <a:r>
              <a:rPr sz="1550" spc="0" dirty="0">
                <a:latin typeface="Calibri"/>
                <a:cs typeface="Calibri"/>
              </a:rPr>
              <a:t>maintained </a:t>
            </a:r>
            <a:r>
              <a:rPr sz="1550" spc="5" dirty="0">
                <a:latin typeface="Calibri"/>
                <a:cs typeface="Calibri"/>
              </a:rPr>
              <a:t>on the</a:t>
            </a:r>
            <a:r>
              <a:rPr sz="1550" spc="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github.</a:t>
            </a:r>
            <a:endParaRPr sz="1550">
              <a:latin typeface="Calibri"/>
              <a:cs typeface="Calibri"/>
            </a:endParaRPr>
          </a:p>
          <a:p>
            <a:pPr marL="213360" indent="-200660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213995" algn="l"/>
              </a:tabLst>
            </a:pPr>
            <a:r>
              <a:rPr sz="1550" spc="-10" dirty="0">
                <a:latin typeface="Calibri"/>
                <a:cs typeface="Calibri"/>
              </a:rPr>
              <a:t>Very </a:t>
            </a:r>
            <a:r>
              <a:rPr sz="1550" dirty="0">
                <a:latin typeface="Calibri"/>
                <a:cs typeface="Calibri"/>
              </a:rPr>
              <a:t>easy </a:t>
            </a:r>
            <a:r>
              <a:rPr sz="1550" spc="0" dirty="0">
                <a:latin typeface="Calibri"/>
                <a:cs typeface="Calibri"/>
              </a:rPr>
              <a:t>installation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0" dirty="0">
                <a:latin typeface="Calibri"/>
                <a:cs typeface="Calibri"/>
              </a:rPr>
              <a:t>configuration.</a:t>
            </a:r>
            <a:endParaRPr sz="1550">
              <a:latin typeface="Calibri"/>
              <a:cs typeface="Calibri"/>
            </a:endParaRPr>
          </a:p>
          <a:p>
            <a:pPr marL="213360" indent="-200660">
              <a:lnSpc>
                <a:spcPct val="100000"/>
              </a:lnSpc>
              <a:spcBef>
                <a:spcPts val="85"/>
              </a:spcBef>
              <a:buFont typeface="Wingdings"/>
              <a:buChar char=""/>
              <a:tabLst>
                <a:tab pos="213995" algn="l"/>
              </a:tabLst>
            </a:pPr>
            <a:r>
              <a:rPr sz="1550" spc="0" dirty="0">
                <a:latin typeface="Calibri"/>
                <a:cs typeface="Calibri"/>
              </a:rPr>
              <a:t>Highly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scalable.</a:t>
            </a:r>
            <a:endParaRPr sz="1550">
              <a:latin typeface="Calibri"/>
              <a:cs typeface="Calibri"/>
            </a:endParaRPr>
          </a:p>
          <a:p>
            <a:pPr marL="213360" indent="-200660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213995" algn="l"/>
              </a:tabLst>
            </a:pPr>
            <a:r>
              <a:rPr sz="1550" spc="0" dirty="0">
                <a:latin typeface="Calibri"/>
                <a:cs typeface="Calibri"/>
              </a:rPr>
              <a:t>Secure </a:t>
            </a:r>
            <a:r>
              <a:rPr sz="1550" spc="5" dirty="0">
                <a:latin typeface="Calibri"/>
                <a:cs typeface="Calibri"/>
              </a:rPr>
              <a:t>as </a:t>
            </a:r>
            <a:r>
              <a:rPr sz="1550" spc="0" dirty="0">
                <a:latin typeface="Calibri"/>
                <a:cs typeface="Calibri"/>
              </a:rPr>
              <a:t>it </a:t>
            </a:r>
            <a:r>
              <a:rPr sz="1550" spc="5" dirty="0">
                <a:latin typeface="Calibri"/>
                <a:cs typeface="Calibri"/>
              </a:rPr>
              <a:t>used SSH </a:t>
            </a:r>
            <a:r>
              <a:rPr sz="1550" spc="-10" dirty="0">
                <a:latin typeface="Calibri"/>
                <a:cs typeface="Calibri"/>
              </a:rPr>
              <a:t>for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communication.</a:t>
            </a:r>
            <a:endParaRPr sz="1550">
              <a:latin typeface="Calibri"/>
              <a:cs typeface="Calibri"/>
            </a:endParaRPr>
          </a:p>
          <a:p>
            <a:pPr marL="213360" indent="-200660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213995" algn="l"/>
              </a:tabLst>
            </a:pPr>
            <a:r>
              <a:rPr sz="1550" spc="-15" dirty="0">
                <a:latin typeface="Calibri"/>
                <a:cs typeface="Calibri"/>
              </a:rPr>
              <a:t>Easy </a:t>
            </a:r>
            <a:r>
              <a:rPr sz="1550" spc="5" dirty="0">
                <a:latin typeface="Calibri"/>
                <a:cs typeface="Calibri"/>
              </a:rPr>
              <a:t>to </a:t>
            </a:r>
            <a:r>
              <a:rPr sz="1550" dirty="0">
                <a:latin typeface="Calibri"/>
                <a:cs typeface="Calibri"/>
              </a:rPr>
              <a:t>understand </a:t>
            </a:r>
            <a:r>
              <a:rPr sz="1550" spc="5" dirty="0">
                <a:latin typeface="Calibri"/>
                <a:cs typeface="Calibri"/>
              </a:rPr>
              <a:t>and remember  the command </a:t>
            </a:r>
            <a:r>
              <a:rPr sz="1550" dirty="0">
                <a:latin typeface="Calibri"/>
                <a:cs typeface="Calibri"/>
              </a:rPr>
              <a:t>syntax. </a:t>
            </a:r>
            <a:r>
              <a:rPr sz="1550" spc="0" dirty="0">
                <a:latin typeface="Calibri"/>
                <a:cs typeface="Calibri"/>
              </a:rPr>
              <a:t>(No </a:t>
            </a:r>
            <a:r>
              <a:rPr sz="1550" spc="5" dirty="0">
                <a:latin typeface="Calibri"/>
                <a:cs typeface="Calibri"/>
              </a:rPr>
              <a:t>coding </a:t>
            </a:r>
            <a:r>
              <a:rPr sz="1550" spc="0" dirty="0">
                <a:latin typeface="Calibri"/>
                <a:cs typeface="Calibri"/>
              </a:rPr>
              <a:t>skills</a:t>
            </a:r>
            <a:r>
              <a:rPr sz="1550" spc="2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needed)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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Ansible is not just automation engine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but it is </a:t>
            </a:r>
            <a:r>
              <a:rPr sz="1800" spc="-5" dirty="0">
                <a:latin typeface="Calibri"/>
                <a:cs typeface="Calibri"/>
              </a:rPr>
              <a:t>also used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Font typeface="Wingdings"/>
              <a:buChar char=""/>
              <a:tabLst>
                <a:tab pos="236854" algn="l"/>
              </a:tabLst>
            </a:pP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Management.</a:t>
            </a:r>
            <a:endParaRPr sz="1800">
              <a:latin typeface="Calibri"/>
              <a:cs typeface="Calibri"/>
            </a:endParaRPr>
          </a:p>
          <a:p>
            <a:pPr marL="291465" indent="-278765">
              <a:lnSpc>
                <a:spcPct val="100000"/>
              </a:lnSpc>
              <a:buFont typeface="Wingdings"/>
              <a:buChar char=""/>
              <a:tabLst>
                <a:tab pos="292100" algn="l"/>
              </a:tabLst>
            </a:pP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Deployment.</a:t>
            </a:r>
            <a:endParaRPr sz="1800">
              <a:latin typeface="Calibri"/>
              <a:cs typeface="Calibri"/>
            </a:endParaRPr>
          </a:p>
          <a:p>
            <a:pPr marL="291465" indent="-278765">
              <a:lnSpc>
                <a:spcPct val="100000"/>
              </a:lnSpc>
              <a:buFont typeface="Wingdings"/>
              <a:buChar char=""/>
              <a:tabLst>
                <a:tab pos="292100" algn="l"/>
              </a:tabLst>
            </a:pPr>
            <a:r>
              <a:rPr sz="1800" spc="-15" dirty="0">
                <a:latin typeface="Calibri"/>
                <a:cs typeface="Calibri"/>
              </a:rPr>
              <a:t>Orchestrations</a:t>
            </a:r>
            <a:endParaRPr sz="1800">
              <a:latin typeface="Calibri"/>
              <a:cs typeface="Calibri"/>
            </a:endParaRPr>
          </a:p>
          <a:p>
            <a:pPr marL="291465" indent="-278765">
              <a:lnSpc>
                <a:spcPct val="100000"/>
              </a:lnSpc>
              <a:buFont typeface="Wingdings"/>
              <a:buChar char=""/>
              <a:tabLst>
                <a:tab pos="292100" algn="l"/>
              </a:tabLst>
            </a:pPr>
            <a:r>
              <a:rPr sz="1800" spc="-15" dirty="0">
                <a:latin typeface="Calibri"/>
                <a:cs typeface="Calibri"/>
              </a:rPr>
              <a:t>Provisioning </a:t>
            </a:r>
            <a:r>
              <a:rPr sz="1800" dirty="0">
                <a:latin typeface="Calibri"/>
                <a:cs typeface="Calibri"/>
              </a:rPr>
              <a:t>( </a:t>
            </a:r>
            <a:r>
              <a:rPr sz="1800" spc="-25" dirty="0">
                <a:latin typeface="Calibri"/>
                <a:cs typeface="Calibri"/>
              </a:rPr>
              <a:t>AWS, </a:t>
            </a:r>
            <a:r>
              <a:rPr sz="1800" spc="-15" dirty="0">
                <a:latin typeface="Calibri"/>
                <a:cs typeface="Calibri"/>
              </a:rPr>
              <a:t>Virtual,Openstack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8" y="248161"/>
            <a:ext cx="16198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Key</a:t>
            </a:r>
            <a:r>
              <a:rPr spc="-12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4" y="522555"/>
            <a:ext cx="7633334" cy="223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36854" algn="l"/>
              </a:tabLst>
            </a:pPr>
            <a:r>
              <a:rPr sz="1800" spc="-10" dirty="0">
                <a:latin typeface="Calibri"/>
                <a:cs typeface="Calibri"/>
              </a:rPr>
              <a:t>Ansible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Modules.</a:t>
            </a:r>
            <a:endParaRPr sz="1800">
              <a:latin typeface="Calibri"/>
              <a:cs typeface="Calibri"/>
            </a:endParaRPr>
          </a:p>
          <a:p>
            <a:pPr marL="236220" indent="-223520">
              <a:lnSpc>
                <a:spcPct val="100000"/>
              </a:lnSpc>
              <a:buFont typeface="Wingdings"/>
              <a:buChar char=""/>
              <a:tabLst>
                <a:tab pos="236854" algn="l"/>
              </a:tabLst>
            </a:pPr>
            <a:r>
              <a:rPr sz="1800" spc="-20" dirty="0">
                <a:latin typeface="Calibri"/>
                <a:cs typeface="Calibri"/>
              </a:rPr>
              <a:t>Inventory.</a:t>
            </a:r>
            <a:endParaRPr sz="1800">
              <a:latin typeface="Calibri"/>
              <a:cs typeface="Calibri"/>
            </a:endParaRPr>
          </a:p>
          <a:p>
            <a:pPr marL="236220" indent="-2235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36854" algn="l"/>
              </a:tabLst>
            </a:pPr>
            <a:r>
              <a:rPr sz="1800" spc="-25" dirty="0">
                <a:latin typeface="Calibri"/>
                <a:cs typeface="Calibri"/>
              </a:rPr>
              <a:t>Tasks.</a:t>
            </a:r>
            <a:endParaRPr sz="1800">
              <a:latin typeface="Calibri"/>
              <a:cs typeface="Calibri"/>
            </a:endParaRPr>
          </a:p>
          <a:p>
            <a:pPr marL="236220" indent="-223520">
              <a:lnSpc>
                <a:spcPct val="100000"/>
              </a:lnSpc>
              <a:buFont typeface="Wingdings"/>
              <a:buChar char=""/>
              <a:tabLst>
                <a:tab pos="236854" algn="l"/>
              </a:tabLst>
            </a:pPr>
            <a:r>
              <a:rPr sz="1800" spc="-20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 marL="236220" indent="-223520">
              <a:lnSpc>
                <a:spcPct val="100000"/>
              </a:lnSpc>
              <a:buFont typeface="Wingdings"/>
              <a:buChar char=""/>
              <a:tabLst>
                <a:tab pos="236854" algn="l"/>
              </a:tabLst>
            </a:pPr>
            <a:r>
              <a:rPr sz="1800" spc="-10" dirty="0"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Further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playbooks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Ansible </a:t>
            </a:r>
            <a:r>
              <a:rPr sz="1800" spc="-20" dirty="0">
                <a:latin typeface="Calibri"/>
                <a:cs typeface="Calibri"/>
              </a:rPr>
              <a:t>roles </a:t>
            </a:r>
            <a:r>
              <a:rPr sz="1800" spc="-5" dirty="0">
                <a:latin typeface="Calibri"/>
                <a:cs typeface="Calibri"/>
              </a:rPr>
              <a:t>can be </a:t>
            </a:r>
            <a:r>
              <a:rPr sz="1800" spc="-15" dirty="0">
                <a:latin typeface="Calibri"/>
                <a:cs typeface="Calibri"/>
              </a:rPr>
              <a:t>configured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more </a:t>
            </a:r>
            <a:r>
              <a:rPr sz="1800" spc="-10" dirty="0">
                <a:latin typeface="Calibri"/>
                <a:cs typeface="Calibri"/>
              </a:rPr>
              <a:t>systematic  </a:t>
            </a:r>
            <a:r>
              <a:rPr sz="1800" spc="-5" dirty="0">
                <a:latin typeface="Calibri"/>
                <a:cs typeface="Calibri"/>
              </a:rPr>
              <a:t>management </a:t>
            </a:r>
            <a:r>
              <a:rPr sz="1800" spc="-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Ansible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playbooks.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8915400" cy="6324600"/>
          </a:xfrm>
          <a:custGeom>
            <a:avLst/>
            <a:gdLst/>
            <a:ahLst/>
            <a:cxnLst/>
            <a:rect l="l" t="t" r="r" b="b"/>
            <a:pathLst>
              <a:path w="8915400" h="6324600">
                <a:moveTo>
                  <a:pt x="0" y="6324600"/>
                </a:moveTo>
                <a:lnTo>
                  <a:pt x="8915400" y="6324600"/>
                </a:lnTo>
                <a:lnTo>
                  <a:pt x="8915400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0"/>
            <a:ext cx="8915400" cy="6324600"/>
          </a:xfrm>
          <a:custGeom>
            <a:avLst/>
            <a:gdLst/>
            <a:ahLst/>
            <a:cxnLst/>
            <a:rect l="l" t="t" r="r" b="b"/>
            <a:pathLst>
              <a:path w="8915400" h="6324600">
                <a:moveTo>
                  <a:pt x="0" y="6324600"/>
                </a:moveTo>
                <a:lnTo>
                  <a:pt x="8915400" y="6324600"/>
                </a:lnTo>
                <a:lnTo>
                  <a:pt x="8915400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5352" y="234137"/>
            <a:ext cx="535368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38275" algn="l"/>
              </a:tabLst>
            </a:pPr>
            <a:r>
              <a:rPr sz="3200" spc="0" dirty="0"/>
              <a:t>Ansible	</a:t>
            </a:r>
            <a:r>
              <a:rPr sz="3200" spc="-15" dirty="0"/>
              <a:t>Agent </a:t>
            </a:r>
            <a:r>
              <a:rPr sz="3200" spc="0" dirty="0"/>
              <a:t>less</a:t>
            </a:r>
            <a:r>
              <a:rPr sz="3200" spc="-80" dirty="0"/>
              <a:t> </a:t>
            </a:r>
            <a:r>
              <a:rPr sz="3200" spc="-10" dirty="0"/>
              <a:t>Architecture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295400" y="1371602"/>
            <a:ext cx="6662674" cy="4136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46" y="171655"/>
            <a:ext cx="11995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</a:t>
            </a:r>
            <a:r>
              <a:rPr spc="-13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44" y="629539"/>
            <a:ext cx="3298190" cy="242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77923B"/>
                </a:solidFill>
                <a:latin typeface="Calibri"/>
                <a:cs typeface="Calibri"/>
              </a:rPr>
              <a:t>Using</a:t>
            </a:r>
            <a:r>
              <a:rPr sz="1400" b="1" i="1" spc="-1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77923B"/>
                </a:solidFill>
                <a:latin typeface="Calibri"/>
                <a:cs typeface="Calibri"/>
              </a:rPr>
              <a:t>YUM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b="1" spc="15" dirty="0">
                <a:latin typeface="Courier New"/>
                <a:cs typeface="Courier New"/>
              </a:rPr>
              <a:t># yum </a:t>
            </a:r>
            <a:r>
              <a:rPr sz="1150" b="1" spc="25" dirty="0">
                <a:latin typeface="Courier New"/>
                <a:cs typeface="Courier New"/>
              </a:rPr>
              <a:t>install</a:t>
            </a:r>
            <a:r>
              <a:rPr sz="1150" b="1" spc="13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epel-release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b="1" spc="-10" dirty="0">
                <a:latin typeface="Courier New"/>
                <a:cs typeface="Courier New"/>
              </a:rPr>
              <a:t># yum </a:t>
            </a:r>
            <a:r>
              <a:rPr sz="1150" b="1" spc="-5" dirty="0">
                <a:latin typeface="Courier New"/>
                <a:cs typeface="Courier New"/>
              </a:rPr>
              <a:t>install</a:t>
            </a:r>
            <a:r>
              <a:rPr sz="1150" b="1" spc="150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ansible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660"/>
              </a:lnSpc>
              <a:spcBef>
                <a:spcPts val="50"/>
              </a:spcBef>
            </a:pPr>
            <a:r>
              <a:rPr sz="1400" b="1" i="1" spc="-5" dirty="0">
                <a:solidFill>
                  <a:srgbClr val="77923B"/>
                </a:solidFill>
                <a:latin typeface="Calibri"/>
                <a:cs typeface="Calibri"/>
              </a:rPr>
              <a:t>Using</a:t>
            </a:r>
            <a:r>
              <a:rPr sz="1400" b="1" i="1" spc="-1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77923B"/>
                </a:solidFill>
                <a:latin typeface="Calibri"/>
                <a:cs typeface="Calibri"/>
              </a:rPr>
              <a:t>PIP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20"/>
              </a:lnSpc>
            </a:pPr>
            <a:r>
              <a:rPr sz="1150" b="1" spc="-10" dirty="0">
                <a:latin typeface="Courier New"/>
                <a:cs typeface="Courier New"/>
              </a:rPr>
              <a:t># yum </a:t>
            </a:r>
            <a:r>
              <a:rPr sz="1150" b="1" spc="-5" dirty="0">
                <a:latin typeface="Courier New"/>
                <a:cs typeface="Courier New"/>
              </a:rPr>
              <a:t>install</a:t>
            </a:r>
            <a:r>
              <a:rPr sz="1150" b="1" spc="200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python-pip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50" b="1" spc="15" dirty="0">
                <a:latin typeface="Courier New"/>
                <a:cs typeface="Courier New"/>
              </a:rPr>
              <a:t># pip </a:t>
            </a:r>
            <a:r>
              <a:rPr sz="1150" b="1" spc="25" dirty="0">
                <a:latin typeface="Courier New"/>
                <a:cs typeface="Courier New"/>
              </a:rPr>
              <a:t>install</a:t>
            </a:r>
            <a:r>
              <a:rPr sz="1150" b="1" spc="80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ansible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i="1" dirty="0">
                <a:solidFill>
                  <a:srgbClr val="77923B"/>
                </a:solidFill>
                <a:latin typeface="Calibri"/>
                <a:cs typeface="Calibri"/>
              </a:rPr>
              <a:t>Checking </a:t>
            </a:r>
            <a:r>
              <a:rPr sz="1400" b="1" i="1" spc="0" dirty="0">
                <a:solidFill>
                  <a:srgbClr val="77923B"/>
                </a:solidFill>
                <a:latin typeface="Calibri"/>
                <a:cs typeface="Calibri"/>
              </a:rPr>
              <a:t>the </a:t>
            </a:r>
            <a:r>
              <a:rPr sz="1400" b="1" i="1" dirty="0">
                <a:solidFill>
                  <a:srgbClr val="77923B"/>
                </a:solidFill>
                <a:latin typeface="Calibri"/>
                <a:cs typeface="Calibri"/>
              </a:rPr>
              <a:t>Ansible</a:t>
            </a:r>
            <a:r>
              <a:rPr sz="1400" b="1" i="1" spc="-2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400" b="1" i="1" spc="-15" dirty="0">
                <a:solidFill>
                  <a:srgbClr val="77923B"/>
                </a:solidFill>
                <a:latin typeface="Calibri"/>
                <a:cs typeface="Calibri"/>
              </a:rPr>
              <a:t>Version </a:t>
            </a:r>
            <a:r>
              <a:rPr sz="1400" b="1" i="1" spc="0" dirty="0">
                <a:solidFill>
                  <a:srgbClr val="77923B"/>
                </a:solidFill>
                <a:latin typeface="Calibri"/>
                <a:cs typeface="Calibri"/>
              </a:rPr>
              <a:t>and </a:t>
            </a:r>
            <a:r>
              <a:rPr sz="1400" b="1" i="1" dirty="0">
                <a:solidFill>
                  <a:srgbClr val="77923B"/>
                </a:solidFill>
                <a:latin typeface="Calibri"/>
                <a:cs typeface="Calibri"/>
              </a:rPr>
              <a:t>Config </a:t>
            </a:r>
            <a:r>
              <a:rPr sz="1400" b="1" i="1" spc="-5" dirty="0">
                <a:solidFill>
                  <a:srgbClr val="77923B"/>
                </a:solidFill>
                <a:latin typeface="Calibri"/>
                <a:cs typeface="Calibri"/>
              </a:rPr>
              <a:t>Info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00"/>
              </a:lnSpc>
            </a:pPr>
            <a:r>
              <a:rPr sz="1150" b="1" spc="-10" dirty="0">
                <a:latin typeface="Courier New"/>
                <a:cs typeface="Courier New"/>
              </a:rPr>
              <a:t># ansible</a:t>
            </a:r>
            <a:r>
              <a:rPr sz="1150" b="1" spc="12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--version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77923B"/>
                </a:solidFill>
                <a:latin typeface="Calibri"/>
                <a:cs typeface="Calibri"/>
              </a:rPr>
              <a:t>Ansible 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Configurations</a:t>
            </a:r>
            <a:r>
              <a:rPr sz="1800" b="1" spc="-9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(default)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648" y="3008505"/>
            <a:ext cx="1854835" cy="6644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1400" b="1" i="1" dirty="0">
                <a:latin typeface="Calibri"/>
                <a:cs typeface="Calibri"/>
              </a:rPr>
              <a:t>Default Config</a:t>
            </a:r>
            <a:r>
              <a:rPr sz="1400" b="1" i="1" spc="19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Directory  Default Config </a:t>
            </a:r>
            <a:r>
              <a:rPr sz="1400" b="1" i="1" spc="0" dirty="0">
                <a:latin typeface="Calibri"/>
                <a:cs typeface="Calibri"/>
              </a:rPr>
              <a:t>File  </a:t>
            </a:r>
            <a:r>
              <a:rPr sz="1400" b="1" i="1" dirty="0">
                <a:latin typeface="Calibri"/>
                <a:cs typeface="Calibri"/>
              </a:rPr>
              <a:t>Default </a:t>
            </a:r>
            <a:r>
              <a:rPr sz="1400" b="1" i="1" spc="-5" dirty="0">
                <a:latin typeface="Calibri"/>
                <a:cs typeface="Calibri"/>
              </a:rPr>
              <a:t>Inventory</a:t>
            </a:r>
            <a:r>
              <a:rPr sz="1400" b="1" i="1" spc="-200" dirty="0">
                <a:latin typeface="Calibri"/>
                <a:cs typeface="Calibri"/>
              </a:rPr>
              <a:t> </a:t>
            </a:r>
            <a:r>
              <a:rPr sz="1400" b="1" i="1" spc="0" dirty="0"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2064" y="3008506"/>
            <a:ext cx="749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i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i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7102" y="3008506"/>
            <a:ext cx="18065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Calibri"/>
                <a:cs typeface="Calibri"/>
              </a:rPr>
              <a:t>/etc/ansible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i="1" spc="-5" dirty="0">
                <a:latin typeface="Calibri"/>
                <a:cs typeface="Calibri"/>
              </a:rPr>
              <a:t>/etc/ansible/ansible.cfg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i="1" spc="-5" dirty="0">
                <a:latin typeface="Calibri"/>
                <a:cs typeface="Calibri"/>
              </a:rPr>
              <a:t>/etc/ansible/hosts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644" y="3923539"/>
            <a:ext cx="7899400" cy="2634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7923B"/>
                </a:solidFill>
                <a:latin typeface="Calibri"/>
                <a:cs typeface="Calibri"/>
              </a:rPr>
              <a:t>Configuring communication 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between Ansible 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and </a:t>
            </a:r>
            <a:r>
              <a:rPr sz="1800" b="1" spc="-15" dirty="0">
                <a:solidFill>
                  <a:srgbClr val="77923B"/>
                </a:solidFill>
                <a:latin typeface="Calibri"/>
                <a:cs typeface="Calibri"/>
              </a:rPr>
              <a:t>target</a:t>
            </a:r>
            <a:r>
              <a:rPr sz="1800" b="1" spc="-18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77923B"/>
                </a:solidFill>
                <a:latin typeface="Calibri"/>
                <a:cs typeface="Calibri"/>
              </a:rPr>
              <a:t>machines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689"/>
              </a:lnSpc>
              <a:spcBef>
                <a:spcPts val="55"/>
              </a:spcBef>
            </a:pPr>
            <a:r>
              <a:rPr sz="1400" spc="-10" dirty="0">
                <a:latin typeface="Calibri"/>
                <a:cs typeface="Calibri"/>
              </a:rPr>
              <a:t>When </a:t>
            </a:r>
            <a:r>
              <a:rPr sz="1400" spc="-5" dirty="0">
                <a:latin typeface="Calibri"/>
                <a:cs typeface="Calibri"/>
              </a:rPr>
              <a:t>Ansible </a:t>
            </a:r>
            <a:r>
              <a:rPr sz="1400" spc="-10" dirty="0">
                <a:latin typeface="Calibri"/>
                <a:cs typeface="Calibri"/>
              </a:rPr>
              <a:t>communicates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0" dirty="0">
                <a:latin typeface="Calibri"/>
                <a:cs typeface="Calibri"/>
              </a:rPr>
              <a:t>the target machines, by </a:t>
            </a:r>
            <a:r>
              <a:rPr sz="1400" spc="-15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10" dirty="0">
                <a:latin typeface="Calibri"/>
                <a:cs typeface="Calibri"/>
              </a:rPr>
              <a:t>assumes the </a:t>
            </a:r>
            <a:r>
              <a:rPr sz="1400" spc="-5" dirty="0">
                <a:latin typeface="Calibri"/>
                <a:cs typeface="Calibri"/>
              </a:rPr>
              <a:t>ssh </a:t>
            </a:r>
            <a:r>
              <a:rPr sz="1400" spc="-10" dirty="0">
                <a:latin typeface="Calibri"/>
                <a:cs typeface="Calibri"/>
              </a:rPr>
              <a:t>keys are </a:t>
            </a:r>
            <a:r>
              <a:rPr sz="1400" spc="-20" dirty="0">
                <a:latin typeface="Calibri"/>
                <a:cs typeface="Calibri"/>
              </a:rPr>
              <a:t>exchanged </a:t>
            </a:r>
            <a:r>
              <a:rPr sz="1400" spc="-5" dirty="0">
                <a:latin typeface="Calibri"/>
                <a:cs typeface="Calibri"/>
              </a:rPr>
              <a:t>and  password less communication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5" dirty="0">
                <a:latin typeface="Calibri"/>
                <a:cs typeface="Calibri"/>
              </a:rPr>
              <a:t>through.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want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use the </a:t>
            </a:r>
            <a:r>
              <a:rPr sz="1400" spc="-5" dirty="0">
                <a:latin typeface="Calibri"/>
                <a:cs typeface="Calibri"/>
              </a:rPr>
              <a:t>password 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5" dirty="0">
                <a:latin typeface="Calibri"/>
                <a:cs typeface="Calibri"/>
              </a:rPr>
              <a:t>hardcode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password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5"/>
              </a:lnSpc>
            </a:pP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spc="-5" dirty="0">
                <a:latin typeface="Calibri"/>
                <a:cs typeface="Calibri"/>
              </a:rPr>
              <a:t>file </a:t>
            </a:r>
            <a:r>
              <a:rPr sz="1400" spc="-10" dirty="0">
                <a:latin typeface="Calibri"/>
                <a:cs typeface="Calibri"/>
              </a:rPr>
              <a:t>,but </a:t>
            </a:r>
            <a:r>
              <a:rPr sz="1400" spc="-5" dirty="0">
                <a:latin typeface="Calibri"/>
                <a:cs typeface="Calibri"/>
              </a:rPr>
              <a:t>this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not </a:t>
            </a:r>
            <a:r>
              <a:rPr sz="1400" spc="-15" dirty="0">
                <a:latin typeface="Calibri"/>
                <a:cs typeface="Calibri"/>
              </a:rPr>
              <a:t>recommended. 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10" dirty="0">
                <a:latin typeface="Calibri"/>
                <a:cs typeface="Calibri"/>
              </a:rPr>
              <a:t>use ssh-keys for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comms.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b="1" spc="-10" dirty="0">
                <a:latin typeface="Courier New"/>
                <a:cs typeface="Courier New"/>
              </a:rPr>
              <a:t>Step 1. </a:t>
            </a:r>
            <a:r>
              <a:rPr sz="1150" b="1" spc="-5" dirty="0">
                <a:latin typeface="Courier New"/>
                <a:cs typeface="Courier New"/>
              </a:rPr>
              <a:t>Generating </a:t>
            </a:r>
            <a:r>
              <a:rPr sz="1150" b="1" spc="-10" dirty="0">
                <a:latin typeface="Courier New"/>
                <a:cs typeface="Courier New"/>
              </a:rPr>
              <a:t>the </a:t>
            </a:r>
            <a:r>
              <a:rPr sz="1150" b="1" dirty="0">
                <a:latin typeface="Courier New"/>
                <a:cs typeface="Courier New"/>
              </a:rPr>
              <a:t>Keys </a:t>
            </a:r>
            <a:r>
              <a:rPr sz="1150" b="1" spc="-10" dirty="0">
                <a:latin typeface="Courier New"/>
                <a:cs typeface="Courier New"/>
              </a:rPr>
              <a:t>on </a:t>
            </a:r>
            <a:r>
              <a:rPr sz="1150" b="1" spc="-5" dirty="0">
                <a:latin typeface="Courier New"/>
                <a:cs typeface="Courier New"/>
              </a:rPr>
              <a:t>Ansible</a:t>
            </a:r>
            <a:r>
              <a:rPr sz="1150" b="1" spc="565" dirty="0">
                <a:latin typeface="Courier New"/>
                <a:cs typeface="Courier New"/>
              </a:rPr>
              <a:t> </a:t>
            </a:r>
            <a:r>
              <a:rPr sz="1150" b="1" spc="-10" dirty="0">
                <a:latin typeface="Courier New"/>
                <a:cs typeface="Courier New"/>
              </a:rPr>
              <a:t>Server: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50" b="1" spc="15" dirty="0">
                <a:latin typeface="Courier New"/>
                <a:cs typeface="Courier New"/>
              </a:rPr>
              <a:t>#</a:t>
            </a:r>
            <a:r>
              <a:rPr sz="1150" b="1" spc="-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ssh-keygen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b="1" spc="15" dirty="0">
                <a:latin typeface="Courier New"/>
                <a:cs typeface="Courier New"/>
              </a:rPr>
              <a:t>Step 2. </a:t>
            </a:r>
            <a:r>
              <a:rPr sz="1150" b="1" spc="25" dirty="0">
                <a:latin typeface="Courier New"/>
                <a:cs typeface="Courier New"/>
              </a:rPr>
              <a:t>Update Keys </a:t>
            </a:r>
            <a:r>
              <a:rPr sz="1150" b="1" spc="15" dirty="0">
                <a:latin typeface="Courier New"/>
                <a:cs typeface="Courier New"/>
              </a:rPr>
              <a:t>on </a:t>
            </a:r>
            <a:r>
              <a:rPr sz="1150" b="1" spc="25" dirty="0">
                <a:latin typeface="Courier New"/>
                <a:cs typeface="Courier New"/>
              </a:rPr>
              <a:t>Remote</a:t>
            </a:r>
            <a:r>
              <a:rPr sz="1150" b="1" spc="17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Host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1389380" algn="l"/>
              </a:tabLst>
            </a:pPr>
            <a:r>
              <a:rPr sz="1150" b="1" spc="15" dirty="0">
                <a:latin typeface="Courier New"/>
                <a:cs typeface="Courier New"/>
              </a:rPr>
              <a:t>#</a:t>
            </a:r>
            <a:r>
              <a:rPr sz="1150" b="1" spc="6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ssh-copy-id	user@TargetServer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b="1" spc="15" dirty="0">
                <a:latin typeface="Courier New"/>
                <a:cs typeface="Courier New"/>
              </a:rPr>
              <a:t>Step 3. </a:t>
            </a:r>
            <a:r>
              <a:rPr sz="1150" b="1" spc="25" dirty="0">
                <a:latin typeface="Courier New"/>
                <a:cs typeface="Courier New"/>
              </a:rPr>
              <a:t>Testing the Public </a:t>
            </a:r>
            <a:r>
              <a:rPr sz="1150" b="1" spc="15" dirty="0">
                <a:latin typeface="Courier New"/>
                <a:cs typeface="Courier New"/>
              </a:rPr>
              <a:t>Key</a:t>
            </a:r>
            <a:r>
              <a:rPr sz="1150" b="1" spc="265" dirty="0">
                <a:latin typeface="Courier New"/>
                <a:cs typeface="Courier New"/>
              </a:rPr>
              <a:t> </a:t>
            </a:r>
            <a:r>
              <a:rPr sz="1150" b="1" spc="25" dirty="0">
                <a:latin typeface="Courier New"/>
                <a:cs typeface="Courier New"/>
              </a:rPr>
              <a:t>Authentication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b="1" spc="-10" dirty="0">
                <a:latin typeface="Courier New"/>
                <a:cs typeface="Courier New"/>
              </a:rPr>
              <a:t># ssh</a:t>
            </a:r>
            <a:r>
              <a:rPr sz="1150" b="1" spc="7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user@TargetServer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48" y="0"/>
            <a:ext cx="5664835" cy="10272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19580" algn="l"/>
                <a:tab pos="2942590" algn="l"/>
              </a:tabLst>
            </a:pPr>
            <a:r>
              <a:rPr sz="6600" spc="-5" dirty="0"/>
              <a:t>LAB	1</a:t>
            </a:r>
            <a:r>
              <a:rPr sz="6600" spc="-25" dirty="0"/>
              <a:t> </a:t>
            </a:r>
            <a:r>
              <a:rPr sz="6600" spc="-5" dirty="0"/>
              <a:t>:	30</a:t>
            </a:r>
            <a:r>
              <a:rPr sz="6600" spc="-85" dirty="0"/>
              <a:t> </a:t>
            </a:r>
            <a:r>
              <a:rPr sz="6600" spc="-10" dirty="0"/>
              <a:t>mins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307644" y="1840179"/>
            <a:ext cx="7513320" cy="376962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-40" dirty="0">
                <a:solidFill>
                  <a:srgbClr val="77923B"/>
                </a:solidFill>
                <a:latin typeface="Calibri"/>
                <a:cs typeface="Calibri"/>
              </a:rPr>
              <a:t>Tasks</a:t>
            </a:r>
            <a:r>
              <a:rPr sz="2400" b="1" spc="-1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7923B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Install </a:t>
            </a:r>
            <a:r>
              <a:rPr sz="1800" spc="-10" dirty="0">
                <a:latin typeface="Calibri"/>
                <a:cs typeface="Calibri"/>
              </a:rPr>
              <a:t>Ansible using </a:t>
            </a:r>
            <a:r>
              <a:rPr sz="1800" dirty="0">
                <a:latin typeface="Calibri"/>
                <a:cs typeface="Calibri"/>
              </a:rPr>
              <a:t>PIP </a:t>
            </a:r>
            <a:r>
              <a:rPr sz="1800" spc="-10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your </a:t>
            </a:r>
            <a:r>
              <a:rPr sz="1800" spc="-5" dirty="0">
                <a:latin typeface="Calibri"/>
                <a:cs typeface="Calibri"/>
              </a:rPr>
              <a:t>RHEL/CentOS </a:t>
            </a:r>
            <a:r>
              <a:rPr sz="1800" spc="-10" dirty="0">
                <a:latin typeface="Calibri"/>
                <a:cs typeface="Calibri"/>
              </a:rPr>
              <a:t>6/7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arenR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Configure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public </a:t>
            </a:r>
            <a:r>
              <a:rPr sz="1800" spc="-25" dirty="0">
                <a:latin typeface="Calibri"/>
                <a:cs typeface="Calibri"/>
              </a:rPr>
              <a:t>key </a:t>
            </a:r>
            <a:r>
              <a:rPr sz="1800" spc="-10" dirty="0">
                <a:latin typeface="Calibri"/>
                <a:cs typeface="Calibri"/>
              </a:rPr>
              <a:t>authentication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Ansible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5" dirty="0">
                <a:latin typeface="Calibri"/>
                <a:cs typeface="Calibri"/>
              </a:rPr>
              <a:t>Target  </a:t>
            </a:r>
            <a:r>
              <a:rPr sz="1800" spc="-5" dirty="0">
                <a:latin typeface="Calibri"/>
                <a:cs typeface="Calibri"/>
              </a:rPr>
              <a:t>Machines.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arenR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Configure </a:t>
            </a:r>
            <a:r>
              <a:rPr sz="1800" spc="-5" dirty="0">
                <a:latin typeface="Calibri"/>
                <a:cs typeface="Calibri"/>
              </a:rPr>
              <a:t>sudo </a:t>
            </a:r>
            <a:r>
              <a:rPr sz="1800" spc="-10" dirty="0">
                <a:latin typeface="Calibri"/>
                <a:cs typeface="Calibri"/>
              </a:rPr>
              <a:t>rules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“ansadm”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arenR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look </a:t>
            </a:r>
            <a:r>
              <a:rPr sz="1800" spc="-10" dirty="0">
                <a:latin typeface="Calibri"/>
                <a:cs typeface="Calibri"/>
              </a:rPr>
              <a:t>into  ansible </a:t>
            </a:r>
            <a:r>
              <a:rPr sz="1800" spc="-15" dirty="0">
                <a:latin typeface="Calibri"/>
                <a:cs typeface="Calibri"/>
              </a:rPr>
              <a:t>version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10" dirty="0">
                <a:latin typeface="Calibri"/>
                <a:cs typeface="Calibri"/>
              </a:rPr>
              <a:t>doubt </a:t>
            </a:r>
            <a:r>
              <a:rPr sz="1800" dirty="0">
                <a:latin typeface="Calibri"/>
                <a:cs typeface="Calibri"/>
              </a:rPr>
              <a:t>– Ask </a:t>
            </a:r>
            <a:r>
              <a:rPr sz="1800" spc="-10" dirty="0">
                <a:latin typeface="Calibri"/>
                <a:cs typeface="Calibri"/>
              </a:rPr>
              <a:t>questions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???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171655"/>
            <a:ext cx="18402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Ansible</a:t>
            </a:r>
            <a:r>
              <a:rPr spc="-114" dirty="0"/>
              <a:t> </a:t>
            </a:r>
            <a:r>
              <a:rPr spc="-10" dirty="0"/>
              <a:t>Inventories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4" y="446280"/>
            <a:ext cx="8475980" cy="44087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85140">
              <a:lnSpc>
                <a:spcPct val="100899"/>
              </a:lnSpc>
              <a:spcBef>
                <a:spcPts val="85"/>
              </a:spcBef>
            </a:pPr>
            <a:r>
              <a:rPr sz="1400" spc="-5" dirty="0">
                <a:latin typeface="Calibri"/>
                <a:cs typeface="Calibri"/>
              </a:rPr>
              <a:t>Ansible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used for managing </a:t>
            </a:r>
            <a:r>
              <a:rPr sz="1400" spc="-5" dirty="0">
                <a:latin typeface="Calibri"/>
                <a:cs typeface="Calibri"/>
              </a:rPr>
              <a:t>multiple </a:t>
            </a:r>
            <a:r>
              <a:rPr sz="1400" spc="-10" dirty="0">
                <a:latin typeface="Calibri"/>
                <a:cs typeface="Calibri"/>
              </a:rPr>
              <a:t>servers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the Infrastructure. The </a:t>
            </a:r>
            <a:r>
              <a:rPr sz="1400" spc="-5" dirty="0">
                <a:latin typeface="Calibri"/>
                <a:cs typeface="Calibri"/>
              </a:rPr>
              <a:t>collection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hosts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known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"Ansible  </a:t>
            </a:r>
            <a:r>
              <a:rPr sz="1400" spc="-20" dirty="0">
                <a:latin typeface="Calibri"/>
                <a:cs typeface="Calibri"/>
              </a:rPr>
              <a:t>Inventory”.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15" dirty="0">
                <a:latin typeface="Calibri"/>
                <a:cs typeface="Calibri"/>
              </a:rPr>
              <a:t>text </a:t>
            </a:r>
            <a:r>
              <a:rPr sz="1400" dirty="0">
                <a:latin typeface="Calibri"/>
                <a:cs typeface="Calibri"/>
              </a:rPr>
              <a:t>file </a:t>
            </a:r>
            <a:r>
              <a:rPr sz="1400" spc="-5" dirty="0">
                <a:latin typeface="Calibri"/>
                <a:cs typeface="Calibri"/>
              </a:rPr>
              <a:t>listing </a:t>
            </a:r>
            <a:r>
              <a:rPr sz="1400" spc="-10" dirty="0">
                <a:latin typeface="Calibri"/>
                <a:cs typeface="Calibri"/>
              </a:rPr>
              <a:t>hostnames usually </a:t>
            </a:r>
            <a:r>
              <a:rPr sz="1400" spc="-15" dirty="0">
                <a:latin typeface="Calibri"/>
                <a:cs typeface="Calibri"/>
              </a:rPr>
              <a:t>grouped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functionality.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Recommendations 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on </a:t>
            </a:r>
            <a:r>
              <a:rPr sz="1800" b="1" spc="-5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1800" b="1" spc="-1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Inventory</a:t>
            </a:r>
            <a:endParaRPr sz="180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buFont typeface="Wingdings"/>
              <a:buChar char=""/>
              <a:tabLst>
                <a:tab pos="191135" algn="l"/>
              </a:tabLst>
            </a:pPr>
            <a:r>
              <a:rPr sz="1400" spc="0" dirty="0">
                <a:latin typeface="Calibri"/>
                <a:cs typeface="Calibri"/>
              </a:rPr>
              <a:t>Give </a:t>
            </a:r>
            <a:r>
              <a:rPr sz="1400" spc="-10" dirty="0">
                <a:latin typeface="Calibri"/>
                <a:cs typeface="Calibri"/>
              </a:rPr>
              <a:t>inventory nodes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human </a:t>
            </a:r>
            <a:r>
              <a:rPr sz="1400" spc="-5" dirty="0">
                <a:latin typeface="Calibri"/>
                <a:cs typeface="Calibri"/>
              </a:rPr>
              <a:t>friendly </a:t>
            </a:r>
            <a:r>
              <a:rPr sz="1400" spc="-10" dirty="0">
                <a:latin typeface="Calibri"/>
                <a:cs typeface="Calibri"/>
              </a:rPr>
              <a:t>names rather </a:t>
            </a:r>
            <a:r>
              <a:rPr sz="1400" spc="-5" dirty="0">
                <a:latin typeface="Calibri"/>
                <a:cs typeface="Calibri"/>
              </a:rPr>
              <a:t>than </a:t>
            </a:r>
            <a:r>
              <a:rPr sz="1400" spc="-10" dirty="0">
                <a:latin typeface="Calibri"/>
                <a:cs typeface="Calibri"/>
              </a:rPr>
              <a:t>just </a:t>
            </a:r>
            <a:r>
              <a:rPr sz="1400" spc="-15" dirty="0">
                <a:latin typeface="Calibri"/>
                <a:cs typeface="Calibri"/>
              </a:rPr>
              <a:t>putting 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IP </a:t>
            </a:r>
            <a:r>
              <a:rPr sz="1400" spc="-15" dirty="0">
                <a:latin typeface="Calibri"/>
                <a:cs typeface="Calibri"/>
              </a:rPr>
              <a:t>addresses  </a:t>
            </a:r>
            <a:r>
              <a:rPr sz="1400" spc="0" dirty="0">
                <a:latin typeface="Calibri"/>
                <a:cs typeface="Calibri"/>
              </a:rPr>
              <a:t>or </a:t>
            </a:r>
            <a:r>
              <a:rPr sz="1400" spc="-5" dirty="0">
                <a:latin typeface="Calibri"/>
                <a:cs typeface="Calibri"/>
              </a:rPr>
              <a:t>DNS</a:t>
            </a:r>
            <a:r>
              <a:rPr sz="1400" spc="-1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hostnames.</a:t>
            </a:r>
            <a:endParaRPr sz="140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1135" algn="l"/>
              </a:tabLst>
            </a:pPr>
            <a:r>
              <a:rPr sz="1400" spc="-5" dirty="0">
                <a:latin typeface="Calibri"/>
                <a:cs typeface="Calibri"/>
              </a:rPr>
              <a:t>Always </a:t>
            </a:r>
            <a:r>
              <a:rPr sz="1400" spc="-10" dirty="0">
                <a:latin typeface="Calibri"/>
                <a:cs typeface="Calibri"/>
              </a:rPr>
              <a:t>group the </a:t>
            </a:r>
            <a:r>
              <a:rPr sz="1400" spc="-15" dirty="0">
                <a:latin typeface="Calibri"/>
                <a:cs typeface="Calibri"/>
              </a:rPr>
              <a:t>resources  </a:t>
            </a:r>
            <a:r>
              <a:rPr sz="1400" dirty="0">
                <a:latin typeface="Calibri"/>
                <a:cs typeface="Calibri"/>
              </a:rPr>
              <a:t>of similar</a:t>
            </a:r>
            <a:r>
              <a:rPr sz="1400" spc="-1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functionality/function.</a:t>
            </a:r>
            <a:endParaRPr sz="140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1135" algn="l"/>
              </a:tabLst>
            </a:pPr>
            <a:r>
              <a:rPr sz="1400" spc="-5" dirty="0">
                <a:latin typeface="Calibri"/>
                <a:cs typeface="Calibri"/>
              </a:rPr>
              <a:t>Maintain </a:t>
            </a:r>
            <a:r>
              <a:rPr sz="1400" spc="-10" dirty="0">
                <a:latin typeface="Calibri"/>
                <a:cs typeface="Calibri"/>
              </a:rPr>
              <a:t>accurate </a:t>
            </a:r>
            <a:r>
              <a:rPr sz="1400" spc="-5" dirty="0">
                <a:latin typeface="Calibri"/>
                <a:cs typeface="Calibri"/>
              </a:rPr>
              <a:t>information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the inventory </a:t>
            </a:r>
            <a:r>
              <a:rPr sz="1400" dirty="0">
                <a:latin typeface="Calibri"/>
                <a:cs typeface="Calibri"/>
              </a:rPr>
              <a:t>file </a:t>
            </a:r>
            <a:r>
              <a:rPr sz="1400" spc="-10" dirty="0">
                <a:latin typeface="Calibri"/>
                <a:cs typeface="Calibri"/>
              </a:rPr>
              <a:t>by having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single source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truth </a:t>
            </a:r>
            <a:r>
              <a:rPr sz="1400" dirty="0">
                <a:latin typeface="Calibri"/>
                <a:cs typeface="Calibri"/>
              </a:rPr>
              <a:t>(if </a:t>
            </a:r>
            <a:r>
              <a:rPr sz="1400" spc="-10" dirty="0">
                <a:latin typeface="Calibri"/>
                <a:cs typeface="Calibri"/>
              </a:rPr>
              <a:t>using </a:t>
            </a:r>
            <a:r>
              <a:rPr sz="1400" spc="-5" dirty="0">
                <a:latin typeface="Calibri"/>
                <a:cs typeface="Calibri"/>
              </a:rPr>
              <a:t>static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inventories).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77923B"/>
                </a:solidFill>
                <a:latin typeface="Calibri"/>
                <a:cs typeface="Calibri"/>
              </a:rPr>
              <a:t>Types </a:t>
            </a:r>
            <a:r>
              <a:rPr sz="1800" b="1" dirty="0">
                <a:solidFill>
                  <a:srgbClr val="77923B"/>
                </a:solidFill>
                <a:latin typeface="Calibri"/>
                <a:cs typeface="Calibri"/>
              </a:rPr>
              <a:t>of </a:t>
            </a:r>
            <a:r>
              <a:rPr sz="1800" b="1" spc="-5" dirty="0">
                <a:solidFill>
                  <a:srgbClr val="77923B"/>
                </a:solidFill>
                <a:latin typeface="Calibri"/>
                <a:cs typeface="Calibri"/>
              </a:rPr>
              <a:t>Ansible</a:t>
            </a:r>
            <a:r>
              <a:rPr sz="1800" b="1" spc="-9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Inventories:</a:t>
            </a:r>
            <a:endParaRPr sz="180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35"/>
              </a:spcBef>
              <a:buFont typeface="Wingdings"/>
              <a:buChar char=""/>
              <a:tabLst>
                <a:tab pos="191135" algn="l"/>
              </a:tabLst>
            </a:pPr>
            <a:r>
              <a:rPr sz="1400" dirty="0">
                <a:latin typeface="Calibri"/>
                <a:cs typeface="Calibri"/>
              </a:rPr>
              <a:t>Static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Inventory</a:t>
            </a:r>
            <a:endParaRPr sz="140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1135" algn="l"/>
              </a:tabLst>
            </a:pPr>
            <a:r>
              <a:rPr sz="1400" spc="-5" dirty="0">
                <a:latin typeface="Calibri"/>
                <a:cs typeface="Calibri"/>
              </a:rPr>
              <a:t>Dynamic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Static</a:t>
            </a:r>
            <a:r>
              <a:rPr sz="1800" b="1" spc="-114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7923B"/>
                </a:solidFill>
                <a:latin typeface="Calibri"/>
                <a:cs typeface="Calibri"/>
              </a:rPr>
              <a:t>Inventory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40"/>
              </a:spcBef>
            </a:pPr>
            <a:r>
              <a:rPr sz="1400" dirty="0">
                <a:latin typeface="Calibri"/>
                <a:cs typeface="Calibri"/>
              </a:rPr>
              <a:t>Static </a:t>
            </a: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5" dirty="0">
                <a:latin typeface="Calibri"/>
                <a:cs typeface="Calibri"/>
              </a:rPr>
              <a:t>default </a:t>
            </a: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defined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15" dirty="0">
                <a:latin typeface="Calibri"/>
                <a:cs typeface="Calibri"/>
              </a:rPr>
              <a:t>/etc/ansible/ansible.cfg </a:t>
            </a:r>
            <a:r>
              <a:rPr sz="1400" spc="-5" dirty="0">
                <a:latin typeface="Calibri"/>
                <a:cs typeface="Calibri"/>
              </a:rPr>
              <a:t>file. </a:t>
            </a:r>
            <a:r>
              <a:rPr sz="1400" spc="-10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file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be </a:t>
            </a:r>
            <a:r>
              <a:rPr sz="1400" spc="-15" dirty="0">
                <a:latin typeface="Calibri"/>
                <a:cs typeface="Calibri"/>
              </a:rPr>
              <a:t>changed  </a:t>
            </a:r>
            <a:r>
              <a:rPr sz="1400" spc="-10" dirty="0">
                <a:latin typeface="Calibri"/>
                <a:cs typeface="Calibri"/>
              </a:rPr>
              <a:t>inside the ansible.cfg </a:t>
            </a:r>
            <a:r>
              <a:rPr sz="1400" spc="-5" dirty="0">
                <a:latin typeface="Calibri"/>
                <a:cs typeface="Calibri"/>
              </a:rPr>
              <a:t>file.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want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use custom </a:t>
            </a:r>
            <a:r>
              <a:rPr sz="1400" spc="-5" dirty="0">
                <a:latin typeface="Calibri"/>
                <a:cs typeface="Calibri"/>
              </a:rPr>
              <a:t>file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10" dirty="0">
                <a:latin typeface="Calibri"/>
                <a:cs typeface="Calibri"/>
              </a:rPr>
              <a:t>inventory input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specify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10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" -i </a:t>
            </a:r>
            <a:r>
              <a:rPr sz="1400" spc="-5" dirty="0">
                <a:latin typeface="Calibri"/>
                <a:cs typeface="Calibri"/>
              </a:rPr>
              <a:t>/path/to/file </a:t>
            </a:r>
            <a:r>
              <a:rPr sz="1400" dirty="0">
                <a:latin typeface="Calibri"/>
                <a:cs typeface="Calibri"/>
              </a:rPr>
              <a:t>" with  </a:t>
            </a:r>
            <a:r>
              <a:rPr sz="1400" spc="-5" dirty="0">
                <a:latin typeface="Calibri"/>
                <a:cs typeface="Calibri"/>
              </a:rPr>
              <a:t>Ansible </a:t>
            </a:r>
            <a:r>
              <a:rPr sz="1400" spc="-10" dirty="0">
                <a:latin typeface="Calibri"/>
                <a:cs typeface="Calibri"/>
              </a:rPr>
              <a:t>command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b="1" i="1" spc="-5" dirty="0">
                <a:solidFill>
                  <a:srgbClr val="77923B"/>
                </a:solidFill>
                <a:latin typeface="Calibri"/>
                <a:cs typeface="Calibri"/>
              </a:rPr>
              <a:t>Example </a:t>
            </a:r>
            <a:r>
              <a:rPr sz="1400" b="1" i="1" dirty="0">
                <a:solidFill>
                  <a:srgbClr val="77923B"/>
                </a:solidFill>
                <a:latin typeface="Calibri"/>
                <a:cs typeface="Calibri"/>
              </a:rPr>
              <a:t>of </a:t>
            </a:r>
            <a:r>
              <a:rPr sz="1400" b="1" i="1" spc="0" dirty="0">
                <a:solidFill>
                  <a:srgbClr val="77923B"/>
                </a:solidFill>
                <a:latin typeface="Calibri"/>
                <a:cs typeface="Calibri"/>
              </a:rPr>
              <a:t>Static</a:t>
            </a:r>
            <a:r>
              <a:rPr sz="1400" b="1" i="1" spc="-19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77923B"/>
                </a:solidFill>
                <a:latin typeface="Calibri"/>
                <a:cs typeface="Calibri"/>
              </a:rPr>
              <a:t>Inventory: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ts val="1170"/>
              </a:lnSpc>
            </a:pPr>
            <a:r>
              <a:rPr sz="1000" b="1" dirty="0">
                <a:latin typeface="Courier New"/>
                <a:cs typeface="Courier New"/>
              </a:rPr>
              <a:t># </a:t>
            </a:r>
            <a:r>
              <a:rPr sz="1000" b="1" spc="-10" dirty="0">
                <a:latin typeface="Courier New"/>
                <a:cs typeface="Courier New"/>
              </a:rPr>
              <a:t>cat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/etc/ansible/hosts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5" dirty="0">
                <a:latin typeface="Courier New"/>
                <a:cs typeface="Courier New"/>
              </a:rPr>
              <a:t>[all]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844" y="4774439"/>
            <a:ext cx="1400810" cy="32765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55"/>
              </a:spcBef>
            </a:pPr>
            <a:r>
              <a:rPr sz="1000" b="1" spc="-5" dirty="0">
                <a:latin typeface="Courier New"/>
                <a:cs typeface="Courier New"/>
              </a:rPr>
              <a:t>app-apache-finance  </a:t>
            </a:r>
            <a:r>
              <a:rPr sz="1000" b="1" spc="0" dirty="0">
                <a:latin typeface="Courier New"/>
                <a:cs typeface="Courier New"/>
              </a:rPr>
              <a:t>db-</a:t>
            </a:r>
            <a:r>
              <a:rPr sz="1000" b="1" spc="-30" dirty="0">
                <a:latin typeface="Courier New"/>
                <a:cs typeface="Courier New"/>
              </a:rPr>
              <a:t>m</a:t>
            </a:r>
            <a:r>
              <a:rPr sz="1000" b="1" spc="0" dirty="0">
                <a:latin typeface="Courier New"/>
                <a:cs typeface="Courier New"/>
              </a:rPr>
              <a:t>ys</a:t>
            </a:r>
            <a:r>
              <a:rPr sz="1000" b="1" spc="-30" dirty="0">
                <a:latin typeface="Courier New"/>
                <a:cs typeface="Courier New"/>
              </a:rPr>
              <a:t>q</a:t>
            </a:r>
            <a:r>
              <a:rPr sz="1000" b="1" spc="5" dirty="0">
                <a:latin typeface="Courier New"/>
                <a:cs typeface="Courier New"/>
              </a:rPr>
              <a:t>l</a:t>
            </a:r>
            <a:r>
              <a:rPr sz="1000" b="1" spc="0" dirty="0">
                <a:latin typeface="Courier New"/>
                <a:cs typeface="Courier New"/>
              </a:rPr>
              <a:t>-</a:t>
            </a:r>
            <a:r>
              <a:rPr sz="1000" b="1" spc="-30" dirty="0">
                <a:latin typeface="Courier New"/>
                <a:cs typeface="Courier New"/>
              </a:rPr>
              <a:t>m</a:t>
            </a:r>
            <a:r>
              <a:rPr sz="1000" b="1" spc="0" dirty="0">
                <a:latin typeface="Courier New"/>
                <a:cs typeface="Courier New"/>
              </a:rPr>
              <a:t>ar</a:t>
            </a:r>
            <a:r>
              <a:rPr sz="1000" b="1" spc="-30" dirty="0">
                <a:latin typeface="Courier New"/>
                <a:cs typeface="Courier New"/>
              </a:rPr>
              <a:t>k</a:t>
            </a:r>
            <a:r>
              <a:rPr sz="1000" b="1" spc="0" dirty="0">
                <a:latin typeface="Courier New"/>
                <a:cs typeface="Courier New"/>
              </a:rPr>
              <a:t>et</a:t>
            </a:r>
            <a:r>
              <a:rPr sz="1000" b="1" spc="-30" dirty="0">
                <a:latin typeface="Courier New"/>
                <a:cs typeface="Courier New"/>
              </a:rPr>
              <a:t>i</a:t>
            </a:r>
            <a:r>
              <a:rPr sz="1000" b="1" spc="0" dirty="0">
                <a:latin typeface="Courier New"/>
                <a:cs typeface="Courier New"/>
              </a:rPr>
              <a:t>n</a:t>
            </a:r>
            <a:r>
              <a:rPr sz="1000" b="1" dirty="0">
                <a:latin typeface="Courier New"/>
                <a:cs typeface="Courier New"/>
              </a:rPr>
              <a:t>g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8185" y="4774439"/>
            <a:ext cx="2765425" cy="32765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55"/>
              </a:spcBef>
            </a:pPr>
            <a:r>
              <a:rPr sz="1000" b="1" spc="-5" dirty="0">
                <a:latin typeface="Courier New"/>
                <a:cs typeface="Courier New"/>
              </a:rPr>
              <a:t>ansible_host=appserver1.opensky.home  </a:t>
            </a:r>
            <a:r>
              <a:rPr sz="1000" b="1" spc="-10" dirty="0">
                <a:latin typeface="Courier New"/>
                <a:cs typeface="Courier New"/>
              </a:rPr>
              <a:t>ansible_host=dbserver1.opensky.home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844" y="5232019"/>
            <a:ext cx="140081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5"/>
              </a:spcBef>
            </a:pPr>
            <a:r>
              <a:rPr sz="1000" b="1" spc="-5" dirty="0">
                <a:latin typeface="Courier New"/>
                <a:cs typeface="Courier New"/>
              </a:rPr>
              <a:t>[appservers]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b="1" spc="-5" dirty="0">
                <a:latin typeface="Courier New"/>
                <a:cs typeface="Courier New"/>
              </a:rPr>
              <a:t>app-apache-finance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8185" y="5382895"/>
            <a:ext cx="276542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Courier New"/>
                <a:cs typeface="Courier New"/>
              </a:rPr>
              <a:t>ansible_host=appserver1.opensky.home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848" y="5689499"/>
            <a:ext cx="14001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5"/>
              </a:spcBef>
            </a:pPr>
            <a:r>
              <a:rPr sz="1000" b="1" spc="-5" dirty="0">
                <a:latin typeface="Courier New"/>
                <a:cs typeface="Courier New"/>
              </a:rPr>
              <a:t>[dbservers]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b="1" spc="-5" dirty="0">
                <a:latin typeface="Courier New"/>
                <a:cs typeface="Courier New"/>
              </a:rPr>
              <a:t>db-mysql-marketing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8186" y="5840373"/>
            <a:ext cx="268795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Courier New"/>
                <a:cs typeface="Courier New"/>
              </a:rPr>
              <a:t>ansible_host=dbserver1.opensky.home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48" y="6147003"/>
            <a:ext cx="1934845" cy="32765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55"/>
              </a:spcBef>
            </a:pPr>
            <a:r>
              <a:rPr sz="1000" b="1" spc="-5" dirty="0">
                <a:latin typeface="Courier New"/>
                <a:cs typeface="Courier New"/>
              </a:rPr>
              <a:t>[webserver-apache]  apache[01:50].example.com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95455"/>
            <a:ext cx="18154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125" dirty="0"/>
              <a:t> </a:t>
            </a:r>
            <a:r>
              <a:rPr spc="-10" dirty="0"/>
              <a:t>Inventory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4" y="370080"/>
            <a:ext cx="8511540" cy="50527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88925" indent="36195">
              <a:lnSpc>
                <a:spcPct val="100800"/>
              </a:lnSpc>
              <a:spcBef>
                <a:spcPts val="90"/>
              </a:spcBef>
            </a:pPr>
            <a:r>
              <a:rPr sz="1400" dirty="0">
                <a:latin typeface="Calibri"/>
                <a:cs typeface="Calibri"/>
              </a:rPr>
              <a:t>If </a:t>
            </a:r>
            <a:r>
              <a:rPr sz="1400" spc="0" dirty="0">
                <a:latin typeface="Calibri"/>
                <a:cs typeface="Calibri"/>
              </a:rPr>
              <a:t>you </a:t>
            </a:r>
            <a:r>
              <a:rPr sz="1400" spc="-10" dirty="0">
                <a:latin typeface="Calibri"/>
                <a:cs typeface="Calibri"/>
              </a:rPr>
              <a:t>have setup where </a:t>
            </a:r>
            <a:r>
              <a:rPr sz="1400" spc="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add and remove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hosts </a:t>
            </a:r>
            <a:r>
              <a:rPr sz="1400" dirty="0">
                <a:latin typeface="Calibri"/>
                <a:cs typeface="Calibri"/>
              </a:rPr>
              <a:t>very </a:t>
            </a:r>
            <a:r>
              <a:rPr sz="1400" spc="-20" dirty="0">
                <a:latin typeface="Calibri"/>
                <a:cs typeface="Calibri"/>
              </a:rPr>
              <a:t>frequently, </a:t>
            </a:r>
            <a:r>
              <a:rPr sz="1400" spc="-10" dirty="0">
                <a:latin typeface="Calibri"/>
                <a:cs typeface="Calibri"/>
              </a:rPr>
              <a:t>then </a:t>
            </a:r>
            <a:r>
              <a:rPr sz="1400" spc="-15" dirty="0">
                <a:latin typeface="Calibri"/>
                <a:cs typeface="Calibri"/>
              </a:rPr>
              <a:t>keeping </a:t>
            </a:r>
            <a:r>
              <a:rPr sz="1400" spc="0" dirty="0">
                <a:latin typeface="Calibri"/>
                <a:cs typeface="Calibri"/>
              </a:rPr>
              <a:t>you </a:t>
            </a: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spc="-5" dirty="0">
                <a:latin typeface="Calibri"/>
                <a:cs typeface="Calibri"/>
              </a:rPr>
              <a:t>always </a:t>
            </a:r>
            <a:r>
              <a:rPr sz="1400" spc="0" dirty="0">
                <a:latin typeface="Calibri"/>
                <a:cs typeface="Calibri"/>
              </a:rPr>
              <a:t>up-to-  </a:t>
            </a:r>
            <a:r>
              <a:rPr sz="1400" spc="-5" dirty="0">
                <a:latin typeface="Calibri"/>
                <a:cs typeface="Calibri"/>
              </a:rPr>
              <a:t>date </a:t>
            </a:r>
            <a:r>
              <a:rPr sz="1400" spc="-10" dirty="0">
                <a:latin typeface="Calibri"/>
                <a:cs typeface="Calibri"/>
              </a:rPr>
              <a:t>become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little bit </a:t>
            </a:r>
            <a:r>
              <a:rPr sz="1400" spc="-10" dirty="0">
                <a:latin typeface="Calibri"/>
                <a:cs typeface="Calibri"/>
              </a:rPr>
              <a:t>problematic.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such </a:t>
            </a:r>
            <a:r>
              <a:rPr sz="1400" spc="-5" dirty="0">
                <a:latin typeface="Calibri"/>
                <a:cs typeface="Calibri"/>
              </a:rPr>
              <a:t>case Dynamic </a:t>
            </a:r>
            <a:r>
              <a:rPr sz="1400" spc="-10" dirty="0">
                <a:latin typeface="Calibri"/>
                <a:cs typeface="Calibri"/>
              </a:rPr>
              <a:t>inventory comes </a:t>
            </a:r>
            <a:r>
              <a:rPr sz="1400" spc="-5" dirty="0">
                <a:latin typeface="Calibri"/>
                <a:cs typeface="Calibri"/>
              </a:rPr>
              <a:t>into </a:t>
            </a:r>
            <a:r>
              <a:rPr sz="1400" spc="-15" dirty="0">
                <a:latin typeface="Calibri"/>
                <a:cs typeface="Calibri"/>
              </a:rPr>
              <a:t>picture, </a:t>
            </a:r>
            <a:r>
              <a:rPr sz="1400" spc="-10" dirty="0">
                <a:latin typeface="Calibri"/>
                <a:cs typeface="Calibri"/>
              </a:rPr>
              <a:t>generally are </a:t>
            </a:r>
            <a:r>
              <a:rPr sz="1400" spc="-5" dirty="0">
                <a:latin typeface="Calibri"/>
                <a:cs typeface="Calibri"/>
              </a:rPr>
              <a:t>scripts  (Python/Shell)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dynamic </a:t>
            </a:r>
            <a:r>
              <a:rPr sz="1400" spc="-15" dirty="0">
                <a:latin typeface="Calibri"/>
                <a:cs typeface="Calibri"/>
              </a:rPr>
              <a:t>environments </a:t>
            </a:r>
            <a:r>
              <a:rPr sz="1400" spc="-10" dirty="0">
                <a:latin typeface="Calibri"/>
                <a:cs typeface="Calibri"/>
              </a:rPr>
              <a:t>(for </a:t>
            </a:r>
            <a:r>
              <a:rPr sz="1400" spc="-15" dirty="0">
                <a:latin typeface="Calibri"/>
                <a:cs typeface="Calibri"/>
              </a:rPr>
              <a:t>example </a:t>
            </a:r>
            <a:r>
              <a:rPr sz="1400" spc="-10" dirty="0">
                <a:latin typeface="Calibri"/>
                <a:cs typeface="Calibri"/>
              </a:rPr>
              <a:t>cloud</a:t>
            </a:r>
            <a:r>
              <a:rPr sz="1400" spc="2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environments)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0" dirty="0">
                <a:latin typeface="Calibri"/>
                <a:cs typeface="Calibri"/>
              </a:rPr>
              <a:t>Ansible,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10" dirty="0">
                <a:latin typeface="Calibri"/>
                <a:cs typeface="Calibri"/>
              </a:rPr>
              <a:t>aforementioned,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use </a:t>
            </a:r>
            <a:r>
              <a:rPr sz="1400" spc="5" dirty="0">
                <a:latin typeface="Calibri"/>
                <a:cs typeface="Calibri"/>
              </a:rPr>
              <a:t>"-i"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specify the custom inventory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15" dirty="0">
                <a:latin typeface="Calibri"/>
                <a:cs typeface="Calibri"/>
              </a:rPr>
              <a:t>example,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0" dirty="0">
                <a:latin typeface="Calibri"/>
                <a:cs typeface="Calibri"/>
              </a:rPr>
              <a:t>you </a:t>
            </a:r>
            <a:r>
              <a:rPr sz="1400" spc="-10" dirty="0">
                <a:latin typeface="Calibri"/>
                <a:cs typeface="Calibri"/>
              </a:rPr>
              <a:t>use </a:t>
            </a:r>
            <a:r>
              <a:rPr sz="1400" spc="-20" dirty="0">
                <a:latin typeface="Calibri"/>
                <a:cs typeface="Calibri"/>
              </a:rPr>
              <a:t>AWS </a:t>
            </a:r>
            <a:r>
              <a:rPr sz="1400" spc="-10" dirty="0">
                <a:latin typeface="Calibri"/>
                <a:cs typeface="Calibri"/>
              </a:rPr>
              <a:t>cloud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0" dirty="0">
                <a:latin typeface="Calibri"/>
                <a:cs typeface="Calibri"/>
              </a:rPr>
              <a:t>you </a:t>
            </a:r>
            <a:r>
              <a:rPr sz="1400" spc="-10" dirty="0">
                <a:latin typeface="Calibri"/>
                <a:cs typeface="Calibri"/>
              </a:rPr>
              <a:t>manage </a:t>
            </a:r>
            <a:r>
              <a:rPr sz="1400" dirty="0">
                <a:latin typeface="Calibri"/>
                <a:cs typeface="Calibri"/>
              </a:rPr>
              <a:t>EC2 </a:t>
            </a:r>
            <a:r>
              <a:rPr sz="1400" spc="-10" dirty="0">
                <a:latin typeface="Calibri"/>
                <a:cs typeface="Calibri"/>
              </a:rPr>
              <a:t>inventory using </a:t>
            </a:r>
            <a:r>
              <a:rPr sz="1400" dirty="0">
                <a:latin typeface="Calibri"/>
                <a:cs typeface="Calibri"/>
              </a:rPr>
              <a:t>its </a:t>
            </a:r>
            <a:r>
              <a:rPr sz="1400" spc="-10" dirty="0">
                <a:latin typeface="Calibri"/>
                <a:cs typeface="Calibri"/>
              </a:rPr>
              <a:t>Query </a:t>
            </a:r>
            <a:r>
              <a:rPr sz="1400" dirty="0">
                <a:latin typeface="Calibri"/>
                <a:cs typeface="Calibri"/>
              </a:rPr>
              <a:t>API, or </a:t>
            </a:r>
            <a:r>
              <a:rPr sz="1400" spc="-10" dirty="0">
                <a:latin typeface="Calibri"/>
                <a:cs typeface="Calibri"/>
              </a:rPr>
              <a:t>through </a:t>
            </a:r>
            <a:r>
              <a:rPr sz="1400" dirty="0">
                <a:latin typeface="Calibri"/>
                <a:cs typeface="Calibri"/>
              </a:rPr>
              <a:t>command-line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tools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0" dirty="0">
                <a:latin typeface="Calibri"/>
                <a:cs typeface="Calibri"/>
              </a:rPr>
              <a:t>such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awscli 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10" dirty="0">
                <a:latin typeface="Calibri"/>
                <a:cs typeface="Calibri"/>
              </a:rPr>
              <a:t>then </a:t>
            </a:r>
            <a:r>
              <a:rPr sz="1400" spc="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make use </a:t>
            </a:r>
            <a:r>
              <a:rPr sz="1400" spc="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dynamic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inventory,.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Dynamic </a:t>
            </a: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spc="-5" dirty="0">
                <a:latin typeface="Calibri"/>
                <a:cs typeface="Calibri"/>
              </a:rPr>
              <a:t>got </a:t>
            </a:r>
            <a:r>
              <a:rPr sz="1400" spc="-10" dirty="0">
                <a:latin typeface="Calibri"/>
                <a:cs typeface="Calibri"/>
              </a:rPr>
              <a:t>benefits </a:t>
            </a:r>
            <a:r>
              <a:rPr sz="1400" dirty="0">
                <a:latin typeface="Calibri"/>
                <a:cs typeface="Calibri"/>
              </a:rPr>
              <a:t>over static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inventories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90500" indent="-177800">
              <a:lnSpc>
                <a:spcPts val="1670"/>
              </a:lnSpc>
              <a:spcBef>
                <a:spcPts val="5"/>
              </a:spcBef>
              <a:buFont typeface="Wingdings"/>
              <a:buChar char=""/>
              <a:tabLst>
                <a:tab pos="191135" algn="l"/>
              </a:tabLst>
            </a:pPr>
            <a:r>
              <a:rPr sz="1400" spc="-25" dirty="0">
                <a:latin typeface="Calibri"/>
                <a:cs typeface="Calibri"/>
              </a:rPr>
              <a:t>Very </a:t>
            </a:r>
            <a:r>
              <a:rPr sz="1400" spc="-5" dirty="0">
                <a:latin typeface="Calibri"/>
                <a:cs typeface="Calibri"/>
              </a:rPr>
              <a:t>less </a:t>
            </a:r>
            <a:r>
              <a:rPr sz="1400" spc="-10" dirty="0">
                <a:latin typeface="Calibri"/>
                <a:cs typeface="Calibri"/>
              </a:rPr>
              <a:t>manual </a:t>
            </a:r>
            <a:r>
              <a:rPr sz="1400" spc="-5" dirty="0">
                <a:latin typeface="Calibri"/>
                <a:cs typeface="Calibri"/>
              </a:rPr>
              <a:t>efforts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managing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inventories.</a:t>
            </a:r>
            <a:endParaRPr sz="1400">
              <a:latin typeface="Calibri"/>
              <a:cs typeface="Calibri"/>
            </a:endParaRPr>
          </a:p>
          <a:p>
            <a:pPr marL="190500" indent="-177800">
              <a:lnSpc>
                <a:spcPts val="1670"/>
              </a:lnSpc>
              <a:buFont typeface="Wingdings"/>
              <a:buChar char=""/>
              <a:tabLst>
                <a:tab pos="191135" algn="l"/>
              </a:tabLst>
            </a:pPr>
            <a:r>
              <a:rPr sz="1400" spc="-20" dirty="0">
                <a:latin typeface="Calibri"/>
                <a:cs typeface="Calibri"/>
              </a:rPr>
              <a:t>Reduces  </a:t>
            </a:r>
            <a:r>
              <a:rPr sz="1400" spc="-10" dirty="0">
                <a:latin typeface="Calibri"/>
                <a:cs typeface="Calibri"/>
              </a:rPr>
              <a:t>human </a:t>
            </a:r>
            <a:r>
              <a:rPr sz="1400" spc="-20" dirty="0">
                <a:latin typeface="Calibri"/>
                <a:cs typeface="Calibri"/>
              </a:rPr>
              <a:t>error,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information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collected by</a:t>
            </a:r>
            <a:r>
              <a:rPr sz="1400" spc="-1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Ansible </a:t>
            </a:r>
            <a:r>
              <a:rPr sz="1400" spc="-10" dirty="0">
                <a:latin typeface="Calibri"/>
                <a:cs typeface="Calibri"/>
              </a:rPr>
              <a:t>have inventory </a:t>
            </a:r>
            <a:r>
              <a:rPr sz="1400" spc="-5" dirty="0">
                <a:latin typeface="Calibri"/>
                <a:cs typeface="Calibri"/>
              </a:rPr>
              <a:t>collection scripts </a:t>
            </a:r>
            <a:r>
              <a:rPr sz="1400" spc="-10" dirty="0">
                <a:latin typeface="Calibri"/>
                <a:cs typeface="Calibri"/>
              </a:rPr>
              <a:t>for the </a:t>
            </a:r>
            <a:r>
              <a:rPr sz="1400" spc="-5" dirty="0">
                <a:latin typeface="Calibri"/>
                <a:cs typeface="Calibri"/>
              </a:rPr>
              <a:t>below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platforms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AWS </a:t>
            </a:r>
            <a:r>
              <a:rPr sz="1400" dirty="0">
                <a:latin typeface="Calibri"/>
                <a:cs typeface="Calibri"/>
              </a:rPr>
              <a:t>EC2 </a:t>
            </a:r>
            <a:r>
              <a:rPr sz="1400" spc="-5" dirty="0">
                <a:latin typeface="Calibri"/>
                <a:cs typeface="Calibri"/>
              </a:rPr>
              <a:t>External </a:t>
            </a: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spc="-5" dirty="0">
                <a:latin typeface="Calibri"/>
                <a:cs typeface="Calibri"/>
              </a:rPr>
              <a:t>Script 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10" dirty="0">
                <a:latin typeface="Calibri"/>
                <a:cs typeface="Calibri"/>
              </a:rPr>
              <a:t>Collber,OpenStack,BSD </a:t>
            </a:r>
            <a:r>
              <a:rPr sz="1400" spc="-5" dirty="0">
                <a:latin typeface="Calibri"/>
                <a:cs typeface="Calibri"/>
              </a:rPr>
              <a:t>Jails, </a:t>
            </a:r>
            <a:r>
              <a:rPr sz="1400" dirty="0">
                <a:latin typeface="Calibri"/>
                <a:cs typeface="Calibri"/>
              </a:rPr>
              <a:t>Google </a:t>
            </a:r>
            <a:r>
              <a:rPr sz="1400" spc="-5" dirty="0">
                <a:latin typeface="Calibri"/>
                <a:cs typeface="Calibri"/>
              </a:rPr>
              <a:t>Compute </a:t>
            </a:r>
            <a:r>
              <a:rPr sz="1400" spc="-10" dirty="0">
                <a:latin typeface="Calibri"/>
                <a:cs typeface="Calibri"/>
              </a:rPr>
              <a:t>Engine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Spacewalk.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Information </a:t>
            </a:r>
            <a:r>
              <a:rPr sz="1400" b="1" spc="-10" dirty="0">
                <a:latin typeface="Calibri"/>
                <a:cs typeface="Calibri"/>
              </a:rPr>
              <a:t>Source:</a:t>
            </a:r>
            <a:r>
              <a:rPr sz="1400" b="1" spc="254" dirty="0">
                <a:latin typeface="Calibri"/>
                <a:cs typeface="Calibri"/>
              </a:rPr>
              <a:t> </a:t>
            </a:r>
            <a:r>
              <a:rPr sz="1400" b="1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http://docs.ansible.com/ansible/intro_dynamic_inventory.html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15" dirty="0">
                <a:latin typeface="Calibri"/>
                <a:cs typeface="Calibri"/>
              </a:rPr>
              <a:t>quick </a:t>
            </a:r>
            <a:r>
              <a:rPr sz="1400" spc="-10" dirty="0">
                <a:latin typeface="Calibri"/>
                <a:cs typeface="Calibri"/>
              </a:rPr>
              <a:t>demo </a:t>
            </a:r>
            <a:r>
              <a:rPr sz="1400" dirty="0">
                <a:latin typeface="Calibri"/>
                <a:cs typeface="Calibri"/>
              </a:rPr>
              <a:t>I </a:t>
            </a:r>
            <a:r>
              <a:rPr sz="1400" spc="-10" dirty="0">
                <a:latin typeface="Calibri"/>
                <a:cs typeface="Calibri"/>
              </a:rPr>
              <a:t>have </a:t>
            </a:r>
            <a:r>
              <a:rPr sz="1400" spc="-5" dirty="0">
                <a:latin typeface="Calibri"/>
                <a:cs typeface="Calibri"/>
              </a:rPr>
              <a:t>downloaded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Ansible Dynamic </a:t>
            </a:r>
            <a:r>
              <a:rPr sz="1400" spc="-10" dirty="0">
                <a:latin typeface="Calibri"/>
                <a:cs typeface="Calibri"/>
              </a:rPr>
              <a:t>inventory script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related ec2.ini </a:t>
            </a:r>
            <a:r>
              <a:rPr sz="1400" dirty="0">
                <a:latin typeface="Calibri"/>
                <a:cs typeface="Calibri"/>
              </a:rPr>
              <a:t>file </a:t>
            </a:r>
            <a:r>
              <a:rPr sz="1400" spc="-5" dirty="0">
                <a:latin typeface="Calibri"/>
                <a:cs typeface="Calibri"/>
              </a:rPr>
              <a:t>from Ansible </a:t>
            </a:r>
            <a:r>
              <a:rPr sz="1400" spc="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web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Calibri"/>
                <a:cs typeface="Calibri"/>
              </a:rPr>
              <a:t>site.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20" y="5283837"/>
            <a:ext cx="1510030" cy="448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dynamic-inven-ec.py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70"/>
              </a:lnSpc>
            </a:pPr>
            <a:r>
              <a:rPr sz="1400" spc="-10" dirty="0">
                <a:latin typeface="Calibri"/>
                <a:cs typeface="Calibri"/>
              </a:rPr>
              <a:t>ec2.ini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3302" y="5283837"/>
            <a:ext cx="80645" cy="448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7957" y="5283837"/>
            <a:ext cx="3928745" cy="448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EC2 </a:t>
            </a:r>
            <a:r>
              <a:rPr sz="1400" spc="-10" dirty="0">
                <a:latin typeface="Calibri"/>
                <a:cs typeface="Calibri"/>
              </a:rPr>
              <a:t>external inventory script </a:t>
            </a:r>
            <a:r>
              <a:rPr sz="1400" spc="-5" dirty="0">
                <a:latin typeface="Calibri"/>
                <a:cs typeface="Calibri"/>
              </a:rPr>
              <a:t>(Python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Script)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70"/>
              </a:lnSpc>
            </a:pPr>
            <a:r>
              <a:rPr sz="1400" spc="-5" dirty="0">
                <a:latin typeface="Calibri"/>
                <a:cs typeface="Calibri"/>
              </a:rPr>
              <a:t>Contains Ansible EC2 </a:t>
            </a:r>
            <a:r>
              <a:rPr sz="1400" spc="-10" dirty="0">
                <a:latin typeface="Calibri"/>
                <a:cs typeface="Calibri"/>
              </a:rPr>
              <a:t>external inventory script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settings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848" y="5924197"/>
            <a:ext cx="69297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dynamic </a:t>
            </a:r>
            <a:r>
              <a:rPr sz="1400" spc="-10" dirty="0">
                <a:latin typeface="Calibri"/>
                <a:cs typeface="Calibri"/>
              </a:rPr>
              <a:t>inventories, grouping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be managed by </a:t>
            </a:r>
            <a:r>
              <a:rPr sz="1400" spc="-5" dirty="0">
                <a:latin typeface="Calibri"/>
                <a:cs typeface="Calibri"/>
              </a:rPr>
              <a:t>“tags,regions etc </a:t>
            </a:r>
            <a:r>
              <a:rPr sz="1400" spc="-10" dirty="0">
                <a:latin typeface="Calibri"/>
                <a:cs typeface="Calibri"/>
              </a:rPr>
              <a:t>inside the ec2.ini 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8" y="171655"/>
            <a:ext cx="4431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10" dirty="0"/>
              <a:t>Inventories for selecting </a:t>
            </a:r>
            <a:r>
              <a:rPr spc="-5" dirty="0"/>
              <a:t>the </a:t>
            </a:r>
            <a:r>
              <a:rPr spc="-35" dirty="0"/>
              <a:t>Target</a:t>
            </a:r>
            <a:r>
              <a:rPr spc="-95" dirty="0"/>
              <a:t> </a:t>
            </a:r>
            <a:r>
              <a:rPr spc="-10" dirty="0"/>
              <a:t>hosts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8" y="661546"/>
            <a:ext cx="8155305" cy="22788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30"/>
              </a:spcBef>
            </a:pPr>
            <a:r>
              <a:rPr sz="1550" b="1" i="1" dirty="0">
                <a:solidFill>
                  <a:srgbClr val="77923B"/>
                </a:solidFill>
                <a:latin typeface="Calibri"/>
                <a:cs typeface="Calibri"/>
              </a:rPr>
              <a:t>Example </a:t>
            </a:r>
            <a:r>
              <a:rPr sz="1550" b="1" i="1" spc="-5" dirty="0">
                <a:solidFill>
                  <a:srgbClr val="77923B"/>
                </a:solidFill>
                <a:latin typeface="Calibri"/>
                <a:cs typeface="Calibri"/>
              </a:rPr>
              <a:t>Static</a:t>
            </a:r>
            <a:r>
              <a:rPr sz="1550" b="1" i="1" spc="16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550" b="1" i="1" spc="0" dirty="0">
                <a:solidFill>
                  <a:srgbClr val="77923B"/>
                </a:solidFill>
                <a:latin typeface="Calibri"/>
                <a:cs typeface="Calibri"/>
              </a:rPr>
              <a:t>Inventory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b="1" dirty="0">
                <a:latin typeface="Courier New"/>
                <a:cs typeface="Courier New"/>
              </a:rPr>
              <a:t># </a:t>
            </a:r>
            <a:r>
              <a:rPr sz="1400" b="1" spc="-10" dirty="0">
                <a:latin typeface="Courier New"/>
                <a:cs typeface="Courier New"/>
              </a:rPr>
              <a:t>ansible -i /etc/ansible/hosts.ini -m ping</a:t>
            </a:r>
            <a:r>
              <a:rPr sz="1400" b="1" spc="1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all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above </a:t>
            </a:r>
            <a:r>
              <a:rPr sz="1400" spc="-15" dirty="0">
                <a:latin typeface="Calibri"/>
                <a:cs typeface="Calibri"/>
              </a:rPr>
              <a:t>example, </a:t>
            </a:r>
            <a:r>
              <a:rPr sz="1400" spc="-5" dirty="0">
                <a:latin typeface="Calibri"/>
                <a:cs typeface="Calibri"/>
              </a:rPr>
              <a:t>Ansible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15" dirty="0">
                <a:latin typeface="Calibri"/>
                <a:cs typeface="Calibri"/>
              </a:rPr>
              <a:t>check </a:t>
            </a:r>
            <a:r>
              <a:rPr sz="1400" spc="-10" dirty="0">
                <a:latin typeface="Calibri"/>
                <a:cs typeface="Calibri"/>
              </a:rPr>
              <a:t>ping </a:t>
            </a:r>
            <a:r>
              <a:rPr sz="1400" spc="-5" dirty="0">
                <a:latin typeface="Calibri"/>
                <a:cs typeface="Calibri"/>
              </a:rPr>
              <a:t>status </a:t>
            </a:r>
            <a:r>
              <a:rPr sz="1400" dirty="0">
                <a:latin typeface="Calibri"/>
                <a:cs typeface="Calibri"/>
              </a:rPr>
              <a:t>of all </a:t>
            </a:r>
            <a:r>
              <a:rPr sz="1400" spc="-5" dirty="0">
                <a:latin typeface="Calibri"/>
                <a:cs typeface="Calibri"/>
              </a:rPr>
              <a:t>server part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group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“all”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1550" b="1" i="1" dirty="0">
                <a:solidFill>
                  <a:srgbClr val="77923B"/>
                </a:solidFill>
                <a:latin typeface="Calibri"/>
                <a:cs typeface="Calibri"/>
              </a:rPr>
              <a:t>Example </a:t>
            </a:r>
            <a:r>
              <a:rPr sz="1550" b="1" i="1" spc="5" dirty="0">
                <a:solidFill>
                  <a:srgbClr val="77923B"/>
                </a:solidFill>
                <a:latin typeface="Calibri"/>
                <a:cs typeface="Calibri"/>
              </a:rPr>
              <a:t>Dynamic</a:t>
            </a:r>
            <a:r>
              <a:rPr sz="1550" b="1" i="1" spc="1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550" b="1" i="1" spc="0" dirty="0">
                <a:solidFill>
                  <a:srgbClr val="77923B"/>
                </a:solidFill>
                <a:latin typeface="Calibri"/>
                <a:cs typeface="Calibri"/>
              </a:rPr>
              <a:t>Inventory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  <a:tabLst>
                <a:tab pos="3731260" algn="l"/>
                <a:tab pos="6924040" algn="l"/>
              </a:tabLst>
            </a:pPr>
            <a:r>
              <a:rPr sz="1400" b="1" dirty="0">
                <a:latin typeface="Courier New"/>
                <a:cs typeface="Courier New"/>
              </a:rPr>
              <a:t># </a:t>
            </a:r>
            <a:r>
              <a:rPr sz="1400" b="1" spc="-10" dirty="0">
                <a:latin typeface="Courier New"/>
                <a:cs typeface="Courier New"/>
              </a:rPr>
              <a:t>ansible</a:t>
            </a:r>
            <a:r>
              <a:rPr sz="1400" b="1" spc="4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-i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dynamic-inven-ec.py	</a:t>
            </a:r>
            <a:r>
              <a:rPr sz="1400" b="1" spc="0" dirty="0">
                <a:latin typeface="Courier New"/>
                <a:cs typeface="Courier New"/>
              </a:rPr>
              <a:t>-u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ec2-user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tag_Name_awslab*	</a:t>
            </a:r>
            <a:r>
              <a:rPr sz="1400" b="1" spc="-10" dirty="0">
                <a:latin typeface="Courier New"/>
                <a:cs typeface="Courier New"/>
              </a:rPr>
              <a:t>-m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ping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660"/>
              </a:lnSpc>
            </a:pP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above </a:t>
            </a:r>
            <a:r>
              <a:rPr sz="1400" spc="-15" dirty="0">
                <a:latin typeface="Calibri"/>
                <a:cs typeface="Calibri"/>
              </a:rPr>
              <a:t>example, </a:t>
            </a:r>
            <a:r>
              <a:rPr sz="1400" spc="-5" dirty="0">
                <a:latin typeface="Calibri"/>
                <a:cs typeface="Calibri"/>
              </a:rPr>
              <a:t>Ansible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10" dirty="0">
                <a:latin typeface="Calibri"/>
                <a:cs typeface="Calibri"/>
              </a:rPr>
              <a:t>do ping test for servers collected by </a:t>
            </a:r>
            <a:r>
              <a:rPr sz="1400" spc="-5" dirty="0">
                <a:latin typeface="Calibri"/>
                <a:cs typeface="Calibri"/>
              </a:rPr>
              <a:t>dynamic </a:t>
            </a: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dirty="0">
                <a:latin typeface="Calibri"/>
                <a:cs typeface="Calibri"/>
              </a:rPr>
              <a:t>with tag </a:t>
            </a:r>
            <a:r>
              <a:rPr sz="1400" spc="-15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Name and  </a:t>
            </a:r>
            <a:r>
              <a:rPr sz="1400" spc="-20" dirty="0">
                <a:latin typeface="Calibri"/>
                <a:cs typeface="Calibri"/>
              </a:rPr>
              <a:t>Value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suffix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“awslab”.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2062</Words>
  <Application>Microsoft Office PowerPoint</Application>
  <PresentationFormat>On-screen Show (4:3)</PresentationFormat>
  <Paragraphs>358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Ansible Ansible is an open-source automation engine that automates software provisioning,  configuration management, and application deployment. Ansible can manage any *NIX  platform through the SSH.</vt:lpstr>
      <vt:lpstr>Key Components</vt:lpstr>
      <vt:lpstr>Ansible Agent less Architecture</vt:lpstr>
      <vt:lpstr>Installation :</vt:lpstr>
      <vt:lpstr>LAB 1 : 30 mins</vt:lpstr>
      <vt:lpstr>Ansible Inventories</vt:lpstr>
      <vt:lpstr>Dynamic Inventory</vt:lpstr>
      <vt:lpstr>Using Inventories for selecting the Target hosts</vt:lpstr>
      <vt:lpstr>Ansible Modules</vt:lpstr>
      <vt:lpstr>Quick hands on Ansible Modules and Adhoc Commands</vt:lpstr>
      <vt:lpstr>LAB 2 : 30 mins</vt:lpstr>
      <vt:lpstr>Ansible Playbooks</vt:lpstr>
      <vt:lpstr>Demo Ansible Playbook to Create EC2 stack</vt:lpstr>
      <vt:lpstr>PowerPoint Presentation</vt:lpstr>
      <vt:lpstr>Demo Ansible Playbook to Operating System Patching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Yogesh</dc:creator>
  <cp:lastModifiedBy>Unknown User</cp:lastModifiedBy>
  <cp:revision>5</cp:revision>
  <dcterms:created xsi:type="dcterms:W3CDTF">2017-04-29T17:24:00Z</dcterms:created>
  <dcterms:modified xsi:type="dcterms:W3CDTF">2018-11-24T11:25:26Z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2017-04-29T00:00:00Z</vt:filetime>
  </property>
</Properties>
</file>