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4" r:id="rId1"/>
  </p:sldMasterIdLst>
  <p:notesMasterIdLst>
    <p:notesMasterId r:id="rId18"/>
  </p:notesMasterIdLst>
  <p:sldIdLst>
    <p:sldId id="256" r:id="rId2"/>
    <p:sldId id="265" r:id="rId3"/>
    <p:sldId id="260" r:id="rId4"/>
    <p:sldId id="261" r:id="rId5"/>
    <p:sldId id="268" r:id="rId6"/>
    <p:sldId id="264" r:id="rId7"/>
    <p:sldId id="270" r:id="rId8"/>
    <p:sldId id="266" r:id="rId9"/>
    <p:sldId id="267" r:id="rId10"/>
    <p:sldId id="272" r:id="rId11"/>
    <p:sldId id="273" r:id="rId12"/>
    <p:sldId id="257" r:id="rId13"/>
    <p:sldId id="258" r:id="rId14"/>
    <p:sldId id="259" r:id="rId15"/>
    <p:sldId id="269"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6"/>
    <p:restoredTop sz="94695"/>
  </p:normalViewPr>
  <p:slideViewPr>
    <p:cSldViewPr snapToGrid="0">
      <p:cViewPr>
        <p:scale>
          <a:sx n="70" d="100"/>
          <a:sy n="70" d="100"/>
        </p:scale>
        <p:origin x="320" y="1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talonhird/Documents/School/Acctg%20432/Final%20Project/Project%20Calc%20cop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talonhird/Documents/School/Acctg%20432/Final%20Project/Project%20Calc%20copy.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Users/talonhird/Documents/School/Acctg%20432/Final%20Project/Project%20Calc%20copy.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baseline="0"/>
              <a:t>Year T Revenue Vs T-1 PPE</a:t>
            </a:r>
            <a:endParaRPr lang="en-US" sz="1600" b="1"/>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1"/>
            <c:trendlineLbl>
              <c:layout>
                <c:manualLayout>
                  <c:x val="-0.62449925312252286"/>
                  <c:y val="0.18170453358108851"/>
                </c:manualLayout>
              </c:layout>
              <c:numFmt formatCode="General" sourceLinked="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rendlineLbl>
          </c:trendline>
          <c:xVal>
            <c:numRef>
              <c:f>'2 Estimates'!$P$8:$P$21</c:f>
              <c:numCache>
                <c:formatCode>#,##0</c:formatCode>
                <c:ptCount val="14"/>
                <c:pt idx="0">
                  <c:v>143015</c:v>
                </c:pt>
                <c:pt idx="1">
                  <c:v>117166</c:v>
                </c:pt>
                <c:pt idx="2">
                  <c:v>90044</c:v>
                </c:pt>
                <c:pt idx="3">
                  <c:v>70399</c:v>
                </c:pt>
                <c:pt idx="4">
                  <c:v>55446</c:v>
                </c:pt>
                <c:pt idx="5">
                  <c:v>31573</c:v>
                </c:pt>
                <c:pt idx="6">
                  <c:v>18337</c:v>
                </c:pt>
                <c:pt idx="7">
                  <c:v>11803</c:v>
                </c:pt>
                <c:pt idx="8" formatCode="#,##0.0">
                  <c:v>7819</c:v>
                </c:pt>
                <c:pt idx="9" formatCode="#,##0.0">
                  <c:v>5784</c:v>
                </c:pt>
                <c:pt idx="10" formatCode="#,##0.0">
                  <c:v>4142</c:v>
                </c:pt>
                <c:pt idx="11" formatCode="#,##0.0">
                  <c:v>3273</c:v>
                </c:pt>
                <c:pt idx="12" formatCode="#,##0.0">
                  <c:v>1925</c:v>
                </c:pt>
                <c:pt idx="13" formatCode="#,##0.0">
                  <c:v>820</c:v>
                </c:pt>
              </c:numCache>
            </c:numRef>
          </c:xVal>
          <c:yVal>
            <c:numRef>
              <c:f>'2 Estimates'!$T$8:$T$21</c:f>
              <c:numCache>
                <c:formatCode>#,##0</c:formatCode>
                <c:ptCount val="14"/>
                <c:pt idx="0">
                  <c:v>149687.08774596063</c:v>
                </c:pt>
                <c:pt idx="1">
                  <c:v>131948</c:v>
                </c:pt>
                <c:pt idx="2">
                  <c:v>116609</c:v>
                </c:pt>
                <c:pt idx="3">
                  <c:v>117929</c:v>
                </c:pt>
                <c:pt idx="4">
                  <c:v>84169</c:v>
                </c:pt>
                <c:pt idx="5">
                  <c:v>69655</c:v>
                </c:pt>
                <c:pt idx="6">
                  <c:v>55013</c:v>
                </c:pt>
                <c:pt idx="7">
                  <c:v>39942</c:v>
                </c:pt>
                <c:pt idx="8">
                  <c:v>26885</c:v>
                </c:pt>
                <c:pt idx="9">
                  <c:v>17079</c:v>
                </c:pt>
                <c:pt idx="10">
                  <c:v>11492</c:v>
                </c:pt>
                <c:pt idx="11" formatCode="#,##0.0">
                  <c:v>6986</c:v>
                </c:pt>
                <c:pt idx="12" formatCode="#,##0.0">
                  <c:v>4279</c:v>
                </c:pt>
                <c:pt idx="13" formatCode="#,##0.0">
                  <c:v>3154</c:v>
                </c:pt>
              </c:numCache>
            </c:numRef>
          </c:yVal>
          <c:smooth val="0"/>
          <c:extLst>
            <c:ext xmlns:c16="http://schemas.microsoft.com/office/drawing/2014/chart" uri="{C3380CC4-5D6E-409C-BE32-E72D297353CC}">
              <c16:uniqueId val="{00000002-569E-594E-8BE0-2F02C0A4C283}"/>
            </c:ext>
          </c:extLst>
        </c:ser>
        <c:dLbls>
          <c:showLegendKey val="0"/>
          <c:showVal val="0"/>
          <c:showCatName val="0"/>
          <c:showSerName val="0"/>
          <c:showPercent val="0"/>
          <c:showBubbleSize val="0"/>
        </c:dLbls>
        <c:axId val="310107376"/>
        <c:axId val="297537184"/>
      </c:scatterChart>
      <c:valAx>
        <c:axId val="31010737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PPE</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297537184"/>
        <c:crosses val="autoZero"/>
        <c:crossBetween val="midCat"/>
      </c:valAx>
      <c:valAx>
        <c:axId val="297537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b="1"/>
                  <a:t>Revenue</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3101073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r>
              <a:rPr lang="en-US" sz="2800" b="1"/>
              <a:t>Benefit</a:t>
            </a:r>
            <a:r>
              <a:rPr lang="en-US" sz="2800" b="1" baseline="0"/>
              <a:t> of PPE as % of Revenue</a:t>
            </a:r>
            <a:endParaRPr lang="en-US" sz="2800" b="1"/>
          </a:p>
        </c:rich>
      </c:tx>
      <c:overlay val="0"/>
      <c:spPr>
        <a:noFill/>
        <a:ln>
          <a:noFill/>
        </a:ln>
        <a:effectLst/>
      </c:spPr>
      <c:txPr>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'2 Estimates'!$AD$5</c:f>
              <c:strCache>
                <c:ptCount val="1"/>
                <c:pt idx="0">
                  <c:v>Year</c:v>
                </c:pt>
              </c:strCache>
            </c:strRef>
          </c:tx>
          <c:spPr>
            <a:ln w="28575"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'2 Estimates'!$AB$6:$AB$14</c:f>
              <c:numCache>
                <c:formatCode>0.0%</c:formatCode>
                <c:ptCount val="9"/>
                <c:pt idx="0">
                  <c:v>0.28559856431108649</c:v>
                </c:pt>
                <c:pt idx="1">
                  <c:v>0.26475649382825212</c:v>
                </c:pt>
                <c:pt idx="2">
                  <c:v>0.20119217693754798</c:v>
                </c:pt>
                <c:pt idx="3">
                  <c:v>0.22038925960746925</c:v>
                </c:pt>
                <c:pt idx="4">
                  <c:v>0.20974569062092008</c:v>
                </c:pt>
                <c:pt idx="5">
                  <c:v>0.15122351202050016</c:v>
                </c:pt>
                <c:pt idx="6">
                  <c:v>0.12096366330643966</c:v>
                </c:pt>
                <c:pt idx="7">
                  <c:v>0.11566917238053699</c:v>
                </c:pt>
                <c:pt idx="8">
                  <c:v>0.12061037627478928</c:v>
                </c:pt>
              </c:numCache>
            </c:numRef>
          </c:xVal>
          <c:yVal>
            <c:numRef>
              <c:f>'2 Estimates'!$AD$6:$AD$14</c:f>
              <c:numCache>
                <c:formatCode>General</c:formatCode>
                <c:ptCount val="9"/>
                <c:pt idx="0">
                  <c:v>2023</c:v>
                </c:pt>
                <c:pt idx="1">
                  <c:v>2022</c:v>
                </c:pt>
                <c:pt idx="2">
                  <c:v>2021</c:v>
                </c:pt>
                <c:pt idx="3">
                  <c:v>2020</c:v>
                </c:pt>
                <c:pt idx="4">
                  <c:v>2019</c:v>
                </c:pt>
                <c:pt idx="5">
                  <c:v>2018</c:v>
                </c:pt>
                <c:pt idx="6">
                  <c:v>2017</c:v>
                </c:pt>
                <c:pt idx="7">
                  <c:v>2016</c:v>
                </c:pt>
                <c:pt idx="8">
                  <c:v>2015</c:v>
                </c:pt>
              </c:numCache>
            </c:numRef>
          </c:yVal>
          <c:smooth val="0"/>
          <c:extLst>
            <c:ext xmlns:c16="http://schemas.microsoft.com/office/drawing/2014/chart" uri="{C3380CC4-5D6E-409C-BE32-E72D297353CC}">
              <c16:uniqueId val="{00000001-CBF1-BD4D-BE23-BA9198E856FA}"/>
            </c:ext>
          </c:extLst>
        </c:ser>
        <c:dLbls>
          <c:showLegendKey val="0"/>
          <c:showVal val="0"/>
          <c:showCatName val="0"/>
          <c:showSerName val="0"/>
          <c:showPercent val="0"/>
          <c:showBubbleSize val="0"/>
        </c:dLbls>
        <c:axId val="988624528"/>
        <c:axId val="769279328"/>
      </c:scatterChart>
      <c:valAx>
        <c:axId val="98862452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r>
                  <a:rPr lang="en-US" sz="2000" b="1"/>
                  <a:t>Benefit</a:t>
                </a:r>
                <a:r>
                  <a:rPr lang="en-US" sz="2000" b="1" baseline="0"/>
                  <a:t> of PPE as % of Revenue</a:t>
                </a:r>
                <a:endParaRPr lang="en-US" sz="2000" b="1"/>
              </a:p>
            </c:rich>
          </c:tx>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769279328"/>
        <c:crosses val="autoZero"/>
        <c:crossBetween val="midCat"/>
      </c:valAx>
      <c:valAx>
        <c:axId val="769279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9886245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800" b="1"/>
              <a:t>(Operating</a:t>
            </a:r>
            <a:r>
              <a:rPr lang="en-US" sz="1800" b="1" baseline="0"/>
              <a:t> CF – Income) as % of Assets</a:t>
            </a:r>
            <a:endParaRPr lang="en-US" sz="1800"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8575"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'5 Accounting Quality'!$N$16:$N$28</c:f>
              <c:numCache>
                <c:formatCode>General</c:formatCode>
                <c:ptCount val="13"/>
                <c:pt idx="0">
                  <c:v>2024</c:v>
                </c:pt>
                <c:pt idx="1">
                  <c:v>2023</c:v>
                </c:pt>
                <c:pt idx="2">
                  <c:v>2022</c:v>
                </c:pt>
                <c:pt idx="3">
                  <c:v>2021</c:v>
                </c:pt>
                <c:pt idx="4">
                  <c:v>2020</c:v>
                </c:pt>
                <c:pt idx="5">
                  <c:v>2019</c:v>
                </c:pt>
                <c:pt idx="6">
                  <c:v>2018</c:v>
                </c:pt>
                <c:pt idx="7">
                  <c:v>2017</c:v>
                </c:pt>
                <c:pt idx="8">
                  <c:v>2016</c:v>
                </c:pt>
                <c:pt idx="9">
                  <c:v>2015</c:v>
                </c:pt>
                <c:pt idx="10">
                  <c:v>2014</c:v>
                </c:pt>
                <c:pt idx="11">
                  <c:v>2013</c:v>
                </c:pt>
                <c:pt idx="12">
                  <c:v>2012</c:v>
                </c:pt>
              </c:numCache>
            </c:numRef>
          </c:xVal>
          <c:yVal>
            <c:numRef>
              <c:f>'5 Accounting Quality'!$O$16:$O$28</c:f>
              <c:numCache>
                <c:formatCode>0.0%</c:formatCode>
                <c:ptCount val="13"/>
                <c:pt idx="0">
                  <c:v>0.10354438877176006</c:v>
                </c:pt>
                <c:pt idx="1">
                  <c:v>0.1394241866015164</c:v>
                </c:pt>
                <c:pt idx="2">
                  <c:v>0.14685533067351542</c:v>
                </c:pt>
                <c:pt idx="3">
                  <c:v>0.11032791724653135</c:v>
                </c:pt>
                <c:pt idx="4">
                  <c:v>6.026387807878681E-2</c:v>
                </c:pt>
                <c:pt idx="5">
                  <c:v>0.13367472408829176</c:v>
                </c:pt>
                <c:pt idx="6">
                  <c:v>7.3591961698892469E-2</c:v>
                </c:pt>
                <c:pt idx="7">
                  <c:v>9.8149637972646822E-2</c:v>
                </c:pt>
                <c:pt idx="8">
                  <c:v>9.1131602038145965E-2</c:v>
                </c:pt>
                <c:pt idx="9">
                  <c:v>0.13461655231040137</c:v>
                </c:pt>
                <c:pt idx="10">
                  <c:v>0.11011860081068908</c:v>
                </c:pt>
                <c:pt idx="11">
                  <c:v>0.15261246158144734</c:v>
                </c:pt>
                <c:pt idx="12">
                  <c:v>0.10461497715685625</c:v>
                </c:pt>
              </c:numCache>
            </c:numRef>
          </c:yVal>
          <c:smooth val="0"/>
          <c:extLst>
            <c:ext xmlns:c16="http://schemas.microsoft.com/office/drawing/2014/chart" uri="{C3380CC4-5D6E-409C-BE32-E72D297353CC}">
              <c16:uniqueId val="{00000001-2AC2-944D-A312-A6DD0D77B19E}"/>
            </c:ext>
          </c:extLst>
        </c:ser>
        <c:dLbls>
          <c:showLegendKey val="0"/>
          <c:showVal val="0"/>
          <c:showCatName val="0"/>
          <c:showSerName val="0"/>
          <c:showPercent val="0"/>
          <c:showBubbleSize val="0"/>
        </c:dLbls>
        <c:axId val="849144240"/>
        <c:axId val="849322336"/>
      </c:scatterChart>
      <c:valAx>
        <c:axId val="8491442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849322336"/>
        <c:crosses val="autoZero"/>
        <c:crossBetween val="midCat"/>
      </c:valAx>
      <c:valAx>
        <c:axId val="849322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600" b="1" i="0"/>
                  <a:t>(Operating</a:t>
                </a:r>
                <a:r>
                  <a:rPr lang="en-US" sz="1600" b="1" i="0" baseline="0"/>
                  <a:t> CF - Income)/Assets</a:t>
                </a:r>
                <a:endParaRPr lang="en-US" sz="1600" b="1" i="0"/>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1" u="none" strike="noStrike" kern="1200" baseline="0">
                <a:solidFill>
                  <a:schemeClr val="tx1">
                    <a:lumMod val="65000"/>
                    <a:lumOff val="35000"/>
                  </a:schemeClr>
                </a:solidFill>
                <a:latin typeface="+mn-lt"/>
                <a:ea typeface="+mn-ea"/>
                <a:cs typeface="+mn-cs"/>
              </a:defRPr>
            </a:pPr>
            <a:endParaRPr lang="en-US"/>
          </a:p>
        </c:txPr>
        <c:crossAx val="8491442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4.png"/></Relationships>
</file>

<file path=ppt/drawings/drawing1.xml><?xml version="1.0" encoding="utf-8"?>
<c:userShapes xmlns:c="http://schemas.openxmlformats.org/drawingml/2006/chart">
  <cdr:relSizeAnchor xmlns:cdr="http://schemas.openxmlformats.org/drawingml/2006/chartDrawing">
    <cdr:from>
      <cdr:x>0.04762</cdr:x>
      <cdr:y>0.09735</cdr:y>
    </cdr:from>
    <cdr:to>
      <cdr:x>0.3542</cdr:x>
      <cdr:y>0.52936</cdr:y>
    </cdr:to>
    <cdr:pic>
      <cdr:nvPicPr>
        <cdr:cNvPr id="3" name="Picture 2" descr="A table with numbers and a number of numbers&#10;&#10;Description automatically generated">
          <a:extLst xmlns:a="http://schemas.openxmlformats.org/drawingml/2006/main">
            <a:ext uri="{FF2B5EF4-FFF2-40B4-BE49-F238E27FC236}">
              <a16:creationId xmlns:a16="http://schemas.microsoft.com/office/drawing/2014/main" id="{82C9CE78-4777-E485-EE77-685819B797E1}"/>
            </a:ext>
          </a:extLst>
        </cdr:cNvPr>
        <cdr:cNvPicPr>
          <a:picLocks xmlns:a="http://schemas.openxmlformats.org/drawingml/2006/main" noChangeAspect="1"/>
        </cdr:cNvPicPr>
      </cdr:nvPicPr>
      <cdr:blipFill rotWithShape="1">
        <a:blip xmlns:a="http://schemas.openxmlformats.org/drawingml/2006/main" xmlns:r="http://schemas.openxmlformats.org/officeDocument/2006/relationships" r:embed="rId1"/>
        <a:srcRect xmlns:a="http://schemas.openxmlformats.org/drawingml/2006/main" l="3857"/>
        <a:stretch xmlns:a="http://schemas.openxmlformats.org/drawingml/2006/main"/>
      </cdr:blipFill>
      <cdr:spPr>
        <a:xfrm xmlns:a="http://schemas.openxmlformats.org/drawingml/2006/main">
          <a:off x="547915" y="667656"/>
          <a:ext cx="3527560" cy="2962729"/>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822C9-F077-D242-AF11-F46DB91ECA40}" type="datetimeFigureOut">
              <a:t>12/5/24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98877F-8BFE-A341-B8BA-EBCAB04A49F9}" type="slidenum">
              <a:t>‹#›</a:t>
            </a:fld>
            <a:endParaRPr lang="en-US"/>
          </a:p>
        </p:txBody>
      </p:sp>
    </p:spTree>
    <p:extLst>
      <p:ext uri="{BB962C8B-B14F-4D97-AF65-F5344CB8AC3E}">
        <p14:creationId xmlns:p14="http://schemas.microsoft.com/office/powerpoint/2010/main" val="677308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A98877F-8BFE-A341-B8BA-EBCAB04A49F9}" type="slidenum">
              <a:t>3</a:t>
            </a:fld>
            <a:endParaRPr lang="en-US"/>
          </a:p>
        </p:txBody>
      </p:sp>
    </p:spTree>
    <p:extLst>
      <p:ext uri="{BB962C8B-B14F-4D97-AF65-F5344CB8AC3E}">
        <p14:creationId xmlns:p14="http://schemas.microsoft.com/office/powerpoint/2010/main" val="3892105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A98877F-8BFE-A341-B8BA-EBCAB04A49F9}" type="slidenum">
              <a:rPr lang="en-CA"/>
              <a:t>5</a:t>
            </a:fld>
            <a:endParaRPr lang="en-CA"/>
          </a:p>
        </p:txBody>
      </p:sp>
    </p:spTree>
    <p:extLst>
      <p:ext uri="{BB962C8B-B14F-4D97-AF65-F5344CB8AC3E}">
        <p14:creationId xmlns:p14="http://schemas.microsoft.com/office/powerpoint/2010/main" val="152661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A98877F-8BFE-A341-B8BA-EBCAB04A49F9}" type="slidenum">
              <a:t>12</a:t>
            </a:fld>
            <a:endParaRPr lang="en-US"/>
          </a:p>
        </p:txBody>
      </p:sp>
    </p:spTree>
    <p:extLst>
      <p:ext uri="{BB962C8B-B14F-4D97-AF65-F5344CB8AC3E}">
        <p14:creationId xmlns:p14="http://schemas.microsoft.com/office/powerpoint/2010/main" val="980884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55A5808-3B61-48CC-92EF-85AC2E0DFA56}" type="datetime2">
              <a:rPr lang="en-US" smtClean="0"/>
              <a:t>Thursday, December 5, 2024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01389E6-C847-4AD0-B56D-D205B2EAB1EE}" type="slidenum">
              <a:rPr lang="en-US" smtClean="0"/>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56812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35E98AF-4574-4509-BF7A-519ACD5BF826}" type="datetime2">
              <a:rPr lang="en-US" smtClean="0"/>
              <a:t>Thursday, December 5,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22079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DD97D4-9636-490F-85D0-E926C2B6F3B1}" type="datetime2">
              <a:rPr lang="en-US" smtClean="0"/>
              <a:t>Thursday, December 5,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414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F3AF3C6-0FD4-4939-991C-00DDE5C56815}" type="datetime2">
              <a:rPr lang="en-US" smtClean="0"/>
              <a:t>Thursday, December 5,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59776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6807482-8128-47C6-A8DD-6452B0291CFF}" type="datetime2">
              <a:rPr lang="en-US" smtClean="0"/>
              <a:t>Thursday, December 5, 2024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01389E6-C847-4AD0-B56D-D205B2EAB1EE}"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660247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7903F25-275E-41DE-BE3B-EBF0DB49F9B1}" type="datetime2">
              <a:rPr lang="en-US" smtClean="0"/>
              <a:t>Thursday, December 5,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51578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E475572-4A44-4171-84AA-64D42C8050A6}" type="datetime2">
              <a:rPr lang="en-US" smtClean="0"/>
              <a:t>Thursday, December 5,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25135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4C1612E-528E-4FD5-9E9E-E15F1108F171}" type="datetime2">
              <a:rPr lang="en-US" smtClean="0"/>
              <a:t>Thursday, December 5,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1068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Thursday, December 5,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99448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73E0B7D-2260-4809-8F0A-9E5F3E24F169}" type="datetime2">
              <a:rPr lang="en-US" smtClean="0"/>
              <a:t>Thursday, December 5, 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01389E6-C847-4AD0-B56D-D205B2EAB1E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7995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dirty="0"/>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C8E4735-C637-46A3-94EB-AB3AC4188D2F}" type="datetime2">
              <a:rPr lang="en-US" smtClean="0"/>
              <a:t>Thursday, December 5, 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01389E6-C847-4AD0-B56D-D205B2EAB1EE}"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683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E0C963C-C1DB-4AFD-9DDC-0691666BF49B}" type="datetime2">
              <a:rPr lang="en-US" smtClean="0"/>
              <a:pPr/>
              <a:t>Thursday, December 5, 2024</a:t>
            </a:fld>
            <a:endParaRPr lang="en-US" cap="all"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algn="l"/>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01389E6-C847-4AD0-B56D-D205B2EAB1EE}" type="slidenum">
              <a:rPr lang="en-US" smtClean="0"/>
              <a:pPr/>
              <a:t>‹#›</a:t>
            </a:fld>
            <a:endParaRPr lang="en-US" sz="800"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2230940"/>
      </p:ext>
    </p:extLst>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thebrandgym.com/wp-content/uploads/2021/11/screenshot-2021-11-03-at-09.50.21.pn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82BA6FC-1DA9-75A9-0DD9-4FB05AAAD5F8}"/>
              </a:ext>
            </a:extLst>
          </p:cNvPr>
          <p:cNvSpPr>
            <a:spLocks noGrp="1"/>
          </p:cNvSpPr>
          <p:nvPr>
            <p:ph type="subTitle" idx="1"/>
          </p:nvPr>
        </p:nvSpPr>
        <p:spPr>
          <a:xfrm>
            <a:off x="1524000" y="2408518"/>
            <a:ext cx="9144000" cy="609600"/>
          </a:xfrm>
        </p:spPr>
        <p:txBody>
          <a:bodyPr>
            <a:normAutofit/>
          </a:bodyPr>
          <a:lstStyle/>
          <a:p>
            <a:endParaRPr lang="en-US" sz="1400">
              <a:solidFill>
                <a:schemeClr val="bg1"/>
              </a:solidFill>
            </a:endParaRPr>
          </a:p>
        </p:txBody>
      </p:sp>
      <p:pic>
        <p:nvPicPr>
          <p:cNvPr id="4" name="Picture 3" descr="A blue abstract watercolor pattern on a white background">
            <a:extLst>
              <a:ext uri="{FF2B5EF4-FFF2-40B4-BE49-F238E27FC236}">
                <a16:creationId xmlns:a16="http://schemas.microsoft.com/office/drawing/2014/main" id="{5570B226-EC29-5808-4A34-8ED812689ECF}"/>
              </a:ext>
            </a:extLst>
          </p:cNvPr>
          <p:cNvPicPr>
            <a:picLocks noChangeAspect="1"/>
          </p:cNvPicPr>
          <p:nvPr/>
        </p:nvPicPr>
        <p:blipFill>
          <a:blip r:embed="rId2"/>
          <a:srcRect t="21718" r="1" b="8427"/>
          <a:stretch/>
        </p:blipFill>
        <p:spPr>
          <a:xfrm>
            <a:off x="2343302" y="3351745"/>
            <a:ext cx="7519558" cy="3506255"/>
          </a:xfrm>
          <a:custGeom>
            <a:avLst/>
            <a:gdLst/>
            <a:ahLst/>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p:spPr>
      </p:pic>
      <p:pic>
        <p:nvPicPr>
          <p:cNvPr id="5" name="Picture 4">
            <a:extLst>
              <a:ext uri="{FF2B5EF4-FFF2-40B4-BE49-F238E27FC236}">
                <a16:creationId xmlns:a16="http://schemas.microsoft.com/office/drawing/2014/main" id="{3C068D11-185B-77BB-814F-10E89FDCAC32}"/>
              </a:ext>
            </a:extLst>
          </p:cNvPr>
          <p:cNvPicPr>
            <a:picLocks noChangeAspect="1"/>
          </p:cNvPicPr>
          <p:nvPr/>
        </p:nvPicPr>
        <p:blipFill>
          <a:blip r:embed="rId3"/>
          <a:stretch>
            <a:fillRect/>
          </a:stretch>
        </p:blipFill>
        <p:spPr>
          <a:xfrm>
            <a:off x="-29680" y="6091"/>
            <a:ext cx="12192008" cy="6851909"/>
          </a:xfrm>
          <a:prstGeom prst="rect">
            <a:avLst/>
          </a:prstGeom>
        </p:spPr>
      </p:pic>
      <p:sp>
        <p:nvSpPr>
          <p:cNvPr id="8" name="TextBox 7">
            <a:extLst>
              <a:ext uri="{FF2B5EF4-FFF2-40B4-BE49-F238E27FC236}">
                <a16:creationId xmlns:a16="http://schemas.microsoft.com/office/drawing/2014/main" id="{2D754BD4-1FBC-FFEE-21A6-2D9CC29BADAE}"/>
              </a:ext>
            </a:extLst>
          </p:cNvPr>
          <p:cNvSpPr txBox="1"/>
          <p:nvPr/>
        </p:nvSpPr>
        <p:spPr>
          <a:xfrm>
            <a:off x="3003489" y="813352"/>
            <a:ext cx="6125671" cy="830997"/>
          </a:xfrm>
          <a:prstGeom prst="rect">
            <a:avLst/>
          </a:prstGeom>
          <a:noFill/>
        </p:spPr>
        <p:txBody>
          <a:bodyPr wrap="square" rtlCol="0">
            <a:spAutoFit/>
          </a:bodyPr>
          <a:lstStyle/>
          <a:p>
            <a:pPr algn="ctr"/>
            <a:r>
              <a:rPr lang="en-US" sz="4800">
                <a:solidFill>
                  <a:schemeClr val="bg1"/>
                </a:solidFill>
              </a:rPr>
              <a:t>Investment analysis of</a:t>
            </a:r>
          </a:p>
        </p:txBody>
      </p:sp>
      <p:sp>
        <p:nvSpPr>
          <p:cNvPr id="10" name="TextBox 9">
            <a:extLst>
              <a:ext uri="{FF2B5EF4-FFF2-40B4-BE49-F238E27FC236}">
                <a16:creationId xmlns:a16="http://schemas.microsoft.com/office/drawing/2014/main" id="{FEC1DB96-00E1-79AC-C441-2A29002CD780}"/>
              </a:ext>
            </a:extLst>
          </p:cNvPr>
          <p:cNvSpPr txBox="1"/>
          <p:nvPr/>
        </p:nvSpPr>
        <p:spPr>
          <a:xfrm>
            <a:off x="2343302" y="6060730"/>
            <a:ext cx="7519558" cy="369332"/>
          </a:xfrm>
          <a:prstGeom prst="rect">
            <a:avLst/>
          </a:prstGeom>
          <a:noFill/>
        </p:spPr>
        <p:txBody>
          <a:bodyPr wrap="square" rtlCol="0">
            <a:spAutoFit/>
          </a:bodyPr>
          <a:lstStyle/>
          <a:p>
            <a:pPr algn="ctr"/>
            <a:r>
              <a:rPr lang="en-US">
                <a:solidFill>
                  <a:schemeClr val="bg1"/>
                </a:solidFill>
              </a:rPr>
              <a:t>Talon Hird                	   Acctg 432	 	      November 20, 2024</a:t>
            </a:r>
          </a:p>
        </p:txBody>
      </p:sp>
    </p:spTree>
    <p:extLst>
      <p:ext uri="{BB962C8B-B14F-4D97-AF65-F5344CB8AC3E}">
        <p14:creationId xmlns:p14="http://schemas.microsoft.com/office/powerpoint/2010/main" val="1073575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CF9437-83FE-B8E0-82DD-B49522F7CF54}"/>
              </a:ext>
            </a:extLst>
          </p:cNvPr>
          <p:cNvSpPr txBox="1"/>
          <p:nvPr/>
        </p:nvSpPr>
        <p:spPr>
          <a:xfrm>
            <a:off x="1301261" y="263769"/>
            <a:ext cx="1800749" cy="523220"/>
          </a:xfrm>
          <a:prstGeom prst="rect">
            <a:avLst/>
          </a:prstGeom>
          <a:noFill/>
        </p:spPr>
        <p:txBody>
          <a:bodyPr wrap="none" rtlCol="0">
            <a:spAutoFit/>
          </a:bodyPr>
          <a:lstStyle/>
          <a:p>
            <a:r>
              <a:rPr lang="en-US" sz="2800"/>
              <a:t>Regulation</a:t>
            </a:r>
          </a:p>
        </p:txBody>
      </p:sp>
      <p:sp>
        <p:nvSpPr>
          <p:cNvPr id="3" name="TextBox 2">
            <a:extLst>
              <a:ext uri="{FF2B5EF4-FFF2-40B4-BE49-F238E27FC236}">
                <a16:creationId xmlns:a16="http://schemas.microsoft.com/office/drawing/2014/main" id="{15131502-5CB4-5F2A-9614-E04E9F6F1664}"/>
              </a:ext>
            </a:extLst>
          </p:cNvPr>
          <p:cNvSpPr txBox="1"/>
          <p:nvPr/>
        </p:nvSpPr>
        <p:spPr>
          <a:xfrm>
            <a:off x="967155" y="1512002"/>
            <a:ext cx="4659922" cy="3970318"/>
          </a:xfrm>
          <a:prstGeom prst="rect">
            <a:avLst/>
          </a:prstGeom>
          <a:noFill/>
        </p:spPr>
        <p:txBody>
          <a:bodyPr wrap="square" rtlCol="0">
            <a:spAutoFit/>
          </a:bodyPr>
          <a:lstStyle/>
          <a:p>
            <a:endParaRPr lang="en-US"/>
          </a:p>
          <a:p>
            <a:r>
              <a:rPr lang="en-US"/>
              <a:t>• EU regulations forcing shift to consent-based advertising</a:t>
            </a:r>
          </a:p>
          <a:p>
            <a:endParaRPr lang="en-US"/>
          </a:p>
          <a:p>
            <a:r>
              <a:rPr lang="en-US"/>
              <a:t>• Privacy changes hurting ad targeting effectiveness</a:t>
            </a:r>
          </a:p>
          <a:p>
            <a:endParaRPr lang="en-US"/>
          </a:p>
          <a:p>
            <a:r>
              <a:rPr lang="en-US"/>
              <a:t>• Geographic revenue variations due to regional regulations</a:t>
            </a:r>
          </a:p>
          <a:p>
            <a:endParaRPr lang="en-US"/>
          </a:p>
          <a:p>
            <a:r>
              <a:rPr lang="en-US"/>
              <a:t>• Data sharing restrictions impacting cross-platform monetization</a:t>
            </a:r>
          </a:p>
          <a:p>
            <a:endParaRPr lang="en-US"/>
          </a:p>
          <a:p>
            <a:endParaRPr lang="en-US"/>
          </a:p>
        </p:txBody>
      </p:sp>
      <p:sp>
        <p:nvSpPr>
          <p:cNvPr id="4" name="TextBox 3">
            <a:extLst>
              <a:ext uri="{FF2B5EF4-FFF2-40B4-BE49-F238E27FC236}">
                <a16:creationId xmlns:a16="http://schemas.microsoft.com/office/drawing/2014/main" id="{D7576DE5-B0E9-B978-77E2-4B9106B9C353}"/>
              </a:ext>
            </a:extLst>
          </p:cNvPr>
          <p:cNvSpPr txBox="1"/>
          <p:nvPr/>
        </p:nvSpPr>
        <p:spPr>
          <a:xfrm>
            <a:off x="6096000" y="263769"/>
            <a:ext cx="5474677" cy="3891065"/>
          </a:xfrm>
          <a:prstGeom prst="rect">
            <a:avLst/>
          </a:prstGeom>
          <a:noFill/>
        </p:spPr>
        <p:txBody>
          <a:bodyPr wrap="square" rtlCol="0">
            <a:spAutoFit/>
          </a:bodyPr>
          <a:lstStyle/>
          <a:p>
            <a:pPr algn="ctr"/>
            <a:r>
              <a:rPr lang="en-US"/>
              <a:t>Big Picture</a:t>
            </a:r>
          </a:p>
          <a:p>
            <a:endParaRPr lang="en-US"/>
          </a:p>
          <a:p>
            <a:pPr>
              <a:lnSpc>
                <a:spcPct val="200000"/>
              </a:lnSpc>
            </a:pPr>
            <a:r>
              <a:rPr lang="en-CA" b="0" i="0" u="none" strike="noStrike">
                <a:solidFill>
                  <a:srgbClr val="000000"/>
                </a:solidFill>
                <a:effectLst/>
                <a:latin typeface="-webkit-standard"/>
              </a:rPr>
              <a:t>Meta is facing increasing scrutiny over how they collect and use people's data. Regulators worldwide are tightening rules, forcing the company to change how they make money from advertising. This threatens their core business model of using detailed user data to target ads effectively.</a:t>
            </a:r>
            <a:endParaRPr lang="en-US"/>
          </a:p>
        </p:txBody>
      </p:sp>
      <p:sp>
        <p:nvSpPr>
          <p:cNvPr id="5" name="TextBox 4">
            <a:extLst>
              <a:ext uri="{FF2B5EF4-FFF2-40B4-BE49-F238E27FC236}">
                <a16:creationId xmlns:a16="http://schemas.microsoft.com/office/drawing/2014/main" id="{6C8F4AAF-D037-8BF7-A68E-B51BF69E083C}"/>
              </a:ext>
            </a:extLst>
          </p:cNvPr>
          <p:cNvSpPr txBox="1"/>
          <p:nvPr/>
        </p:nvSpPr>
        <p:spPr>
          <a:xfrm>
            <a:off x="6371771" y="4779160"/>
            <a:ext cx="5692391" cy="2369880"/>
          </a:xfrm>
          <a:prstGeom prst="rect">
            <a:avLst/>
          </a:prstGeom>
          <a:noFill/>
        </p:spPr>
        <p:txBody>
          <a:bodyPr wrap="square" rtlCol="0">
            <a:spAutoFit/>
          </a:bodyPr>
          <a:lstStyle/>
          <a:p>
            <a:r>
              <a:rPr lang="en-CA" sz="1400">
                <a:effectLst/>
                <a:latin typeface="TimesNewRomanPSMT"/>
              </a:rPr>
              <a:t>“In particular, legislative and regulatory developments such as the General Data Protection Regulation, including its evolving interpretation through decisions of the Court of Justice of the European Union, ePrivacy Directive, the European Digital Services Act, and U.S. state privacy laws including the California Consumer Privacy Act, as amended by the California Privacy Rights Act, </a:t>
            </a:r>
            <a:r>
              <a:rPr lang="en-CA" sz="1400">
                <a:effectLst/>
                <a:highlight>
                  <a:srgbClr val="FFFF00"/>
                </a:highlight>
                <a:latin typeface="TimesNewRomanPSMT"/>
              </a:rPr>
              <a:t>have impacted our ability to use data signals in our ad products, </a:t>
            </a:r>
            <a:r>
              <a:rPr lang="en-CA" sz="1400">
                <a:effectLst/>
                <a:latin typeface="TimesNewRomanPSMT"/>
              </a:rPr>
              <a:t>and we expect these and other developments such as the Digital Markets Act will have further impact in the future.”</a:t>
            </a:r>
            <a:endParaRPr lang="en-CA" sz="1400"/>
          </a:p>
          <a:p>
            <a:endParaRPr lang="en-CA"/>
          </a:p>
          <a:p>
            <a:endParaRPr lang="en-US"/>
          </a:p>
        </p:txBody>
      </p:sp>
    </p:spTree>
    <p:extLst>
      <p:ext uri="{BB962C8B-B14F-4D97-AF65-F5344CB8AC3E}">
        <p14:creationId xmlns:p14="http://schemas.microsoft.com/office/powerpoint/2010/main" val="177166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ocial Media Addiction Lawsuits | 2024 Update">
            <a:extLst>
              <a:ext uri="{FF2B5EF4-FFF2-40B4-BE49-F238E27FC236}">
                <a16:creationId xmlns:a16="http://schemas.microsoft.com/office/drawing/2014/main" id="{9CE7644E-F50D-62F4-7A42-1D4E84185E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600" y="619966"/>
            <a:ext cx="11226799" cy="5613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054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CAC8F0-20F2-D5D5-15AC-F1C2B3AAE381}"/>
              </a:ext>
            </a:extLst>
          </p:cNvPr>
          <p:cNvSpPr txBox="1"/>
          <p:nvPr/>
        </p:nvSpPr>
        <p:spPr>
          <a:xfrm>
            <a:off x="768626" y="145774"/>
            <a:ext cx="1974574" cy="1200329"/>
          </a:xfrm>
          <a:prstGeom prst="rect">
            <a:avLst/>
          </a:prstGeom>
          <a:noFill/>
        </p:spPr>
        <p:txBody>
          <a:bodyPr wrap="square" rtlCol="0">
            <a:spAutoFit/>
          </a:bodyPr>
          <a:lstStyle/>
          <a:p>
            <a:r>
              <a:rPr lang="en-US" sz="3600"/>
              <a:t>Altman Z</a:t>
            </a:r>
          </a:p>
          <a:p>
            <a:endParaRPr lang="en-US" sz="3600"/>
          </a:p>
        </p:txBody>
      </p:sp>
      <p:sp>
        <p:nvSpPr>
          <p:cNvPr id="5" name="TextBox 4">
            <a:extLst>
              <a:ext uri="{FF2B5EF4-FFF2-40B4-BE49-F238E27FC236}">
                <a16:creationId xmlns:a16="http://schemas.microsoft.com/office/drawing/2014/main" id="{D469FF10-0E5A-B9D4-E3D0-E801FB1D51A3}"/>
              </a:ext>
            </a:extLst>
          </p:cNvPr>
          <p:cNvSpPr txBox="1"/>
          <p:nvPr/>
        </p:nvSpPr>
        <p:spPr>
          <a:xfrm>
            <a:off x="3272655" y="205818"/>
            <a:ext cx="8763415" cy="295003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t>Overall strong financial health. Z score has remained well over danger threshold even during downturn. Very low bankruptcy risk</a:t>
            </a:r>
          </a:p>
          <a:p>
            <a:pPr marL="285750" indent="-285750">
              <a:lnSpc>
                <a:spcPct val="150000"/>
              </a:lnSpc>
              <a:buFont typeface="Arial" panose="020B0604020202020204" pitchFamily="34" charset="0"/>
              <a:buChar char="•"/>
            </a:pPr>
            <a:r>
              <a:rPr lang="en-US"/>
              <a:t>Large drop in market cap and investor confidence in 2022 after re-branding. Share price has recovered very strong</a:t>
            </a:r>
          </a:p>
          <a:p>
            <a:pPr marL="285750" indent="-285750">
              <a:lnSpc>
                <a:spcPct val="150000"/>
              </a:lnSpc>
              <a:buFont typeface="Arial" panose="020B0604020202020204" pitchFamily="34" charset="0"/>
              <a:buChar char="•"/>
            </a:pPr>
            <a:r>
              <a:rPr lang="en-US"/>
              <a:t>Working Capital and Total Assets to Retained Earings ratios have remained mostly strong</a:t>
            </a:r>
          </a:p>
          <a:p>
            <a:pPr marL="285750" indent="-285750">
              <a:lnSpc>
                <a:spcPct val="150000"/>
              </a:lnSpc>
              <a:buFont typeface="Arial" panose="020B0604020202020204" pitchFamily="34" charset="0"/>
              <a:buChar char="•"/>
            </a:pPr>
            <a:endParaRPr lang="en-US"/>
          </a:p>
        </p:txBody>
      </p:sp>
      <p:pic>
        <p:nvPicPr>
          <p:cNvPr id="6" name="Picture 5">
            <a:extLst>
              <a:ext uri="{FF2B5EF4-FFF2-40B4-BE49-F238E27FC236}">
                <a16:creationId xmlns:a16="http://schemas.microsoft.com/office/drawing/2014/main" id="{60C9CC3A-CA53-2E4F-7424-7D1DEC377CA8}"/>
              </a:ext>
            </a:extLst>
          </p:cNvPr>
          <p:cNvPicPr>
            <a:picLocks noChangeAspect="1"/>
          </p:cNvPicPr>
          <p:nvPr/>
        </p:nvPicPr>
        <p:blipFill>
          <a:blip r:embed="rId3"/>
          <a:stretch>
            <a:fillRect/>
          </a:stretch>
        </p:blipFill>
        <p:spPr>
          <a:xfrm>
            <a:off x="0" y="3192432"/>
            <a:ext cx="12192000" cy="3665568"/>
          </a:xfrm>
          <a:prstGeom prst="rect">
            <a:avLst/>
          </a:prstGeom>
        </p:spPr>
      </p:pic>
    </p:spTree>
    <p:extLst>
      <p:ext uri="{BB962C8B-B14F-4D97-AF65-F5344CB8AC3E}">
        <p14:creationId xmlns:p14="http://schemas.microsoft.com/office/powerpoint/2010/main" val="1228899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Description automatically generated">
            <a:extLst>
              <a:ext uri="{FF2B5EF4-FFF2-40B4-BE49-F238E27FC236}">
                <a16:creationId xmlns:a16="http://schemas.microsoft.com/office/drawing/2014/main" id="{EDFB5394-74CE-14E7-C34C-9BE8EEF37A8E}"/>
              </a:ext>
            </a:extLst>
          </p:cNvPr>
          <p:cNvPicPr>
            <a:picLocks noChangeAspect="1"/>
          </p:cNvPicPr>
          <p:nvPr/>
        </p:nvPicPr>
        <p:blipFill>
          <a:blip r:embed="rId2"/>
          <a:stretch>
            <a:fillRect/>
          </a:stretch>
        </p:blipFill>
        <p:spPr>
          <a:xfrm>
            <a:off x="1681843" y="2920173"/>
            <a:ext cx="9561645" cy="3937827"/>
          </a:xfrm>
          <a:prstGeom prst="rect">
            <a:avLst/>
          </a:prstGeom>
        </p:spPr>
      </p:pic>
      <p:sp>
        <p:nvSpPr>
          <p:cNvPr id="4" name="TextBox 3">
            <a:extLst>
              <a:ext uri="{FF2B5EF4-FFF2-40B4-BE49-F238E27FC236}">
                <a16:creationId xmlns:a16="http://schemas.microsoft.com/office/drawing/2014/main" id="{BDB7ED3F-147F-07DD-4756-DE0FF997FDEC}"/>
              </a:ext>
            </a:extLst>
          </p:cNvPr>
          <p:cNvSpPr txBox="1"/>
          <p:nvPr/>
        </p:nvSpPr>
        <p:spPr>
          <a:xfrm>
            <a:off x="740552" y="0"/>
            <a:ext cx="2606804" cy="523220"/>
          </a:xfrm>
          <a:prstGeom prst="rect">
            <a:avLst/>
          </a:prstGeom>
          <a:noFill/>
        </p:spPr>
        <p:txBody>
          <a:bodyPr wrap="none" rtlCol="0">
            <a:spAutoFit/>
          </a:bodyPr>
          <a:lstStyle/>
          <a:p>
            <a:r>
              <a:rPr lang="en-US" sz="2800"/>
              <a:t>Dupont Analysis</a:t>
            </a:r>
          </a:p>
        </p:txBody>
      </p:sp>
      <p:sp>
        <p:nvSpPr>
          <p:cNvPr id="5" name="TextBox 4">
            <a:extLst>
              <a:ext uri="{FF2B5EF4-FFF2-40B4-BE49-F238E27FC236}">
                <a16:creationId xmlns:a16="http://schemas.microsoft.com/office/drawing/2014/main" id="{46524B5F-9CB5-0392-1DF6-B711C5070D12}"/>
              </a:ext>
            </a:extLst>
          </p:cNvPr>
          <p:cNvSpPr txBox="1"/>
          <p:nvPr/>
        </p:nvSpPr>
        <p:spPr>
          <a:xfrm>
            <a:off x="3412670" y="0"/>
            <a:ext cx="8779329" cy="375487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700"/>
              <a:t>2022 dip in metrics due to Reality Labs rebrand</a:t>
            </a:r>
          </a:p>
          <a:p>
            <a:pPr marL="285750" indent="-285750">
              <a:lnSpc>
                <a:spcPct val="150000"/>
              </a:lnSpc>
              <a:buFont typeface="Arial" panose="020B0604020202020204" pitchFamily="34" charset="0"/>
              <a:buChar char="•"/>
            </a:pPr>
            <a:r>
              <a:rPr lang="en-US" sz="1700"/>
              <a:t>Leverage has increased slowly and steady which indicates responsible partially debt financed expansion</a:t>
            </a:r>
          </a:p>
          <a:p>
            <a:pPr marL="285750" indent="-285750">
              <a:lnSpc>
                <a:spcPct val="150000"/>
              </a:lnSpc>
              <a:buFont typeface="Arial" panose="020B0604020202020204" pitchFamily="34" charset="0"/>
              <a:buChar char="•"/>
            </a:pPr>
            <a:r>
              <a:rPr lang="en-US" sz="1700"/>
              <a:t>ROE has climbed to impressive heights at 32.6% primarily driven by increasing profit margin</a:t>
            </a:r>
          </a:p>
          <a:p>
            <a:pPr marL="285750" indent="-285750">
              <a:lnSpc>
                <a:spcPct val="150000"/>
              </a:lnSpc>
              <a:buFont typeface="Arial" panose="020B0604020202020204" pitchFamily="34" charset="0"/>
              <a:buChar char="•"/>
            </a:pPr>
            <a:r>
              <a:rPr lang="en-US" sz="1700"/>
              <a:t>Overall trend of impressive steady growth and adeptly handled investment/expansion to AR/VR/Metaverse goals</a:t>
            </a:r>
          </a:p>
          <a:p>
            <a:pPr marL="285750" indent="-285750">
              <a:lnSpc>
                <a:spcPct val="150000"/>
              </a:lnSpc>
              <a:buFont typeface="Arial" panose="020B0604020202020204" pitchFamily="34" charset="0"/>
              <a:buChar char="•"/>
            </a:pPr>
            <a:endParaRPr lang="en-US" sz="1700"/>
          </a:p>
          <a:p>
            <a:pPr marL="285750" indent="-285750">
              <a:buFont typeface="Arial" panose="020B0604020202020204" pitchFamily="34" charset="0"/>
              <a:buChar char="•"/>
            </a:pPr>
            <a:endParaRPr lang="en-US" sz="1700"/>
          </a:p>
          <a:p>
            <a:pPr marL="285750" indent="-285750">
              <a:buFont typeface="Arial" panose="020B0604020202020204" pitchFamily="34" charset="0"/>
              <a:buChar char="•"/>
            </a:pPr>
            <a:endParaRPr lang="en-US" sz="1700"/>
          </a:p>
        </p:txBody>
      </p:sp>
    </p:spTree>
    <p:extLst>
      <p:ext uri="{BB962C8B-B14F-4D97-AF65-F5344CB8AC3E}">
        <p14:creationId xmlns:p14="http://schemas.microsoft.com/office/powerpoint/2010/main" val="38392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85" name="Rectangle 3084">
            <a:extLst>
              <a:ext uri="{FF2B5EF4-FFF2-40B4-BE49-F238E27FC236}">
                <a16:creationId xmlns:a16="http://schemas.microsoft.com/office/drawing/2014/main" id="{B07103F4-AFE6-4DC5-8934-DA3F40003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E070AD82-7F11-89F7-12EB-4C2B8635D25E}"/>
              </a:ext>
            </a:extLst>
          </p:cNvPr>
          <p:cNvSpPr txBox="1"/>
          <p:nvPr/>
        </p:nvSpPr>
        <p:spPr>
          <a:xfrm>
            <a:off x="7860667" y="685800"/>
            <a:ext cx="3656419" cy="1485900"/>
          </a:xfrm>
          <a:prstGeom prst="rect">
            <a:avLst/>
          </a:prstGeom>
        </p:spPr>
        <p:txBody>
          <a:bodyPr vert="horz" lIns="91440" tIns="45720" rIns="91440" bIns="45720" rtlCol="0" anchor="t">
            <a:normAutofit/>
          </a:bodyPr>
          <a:lstStyle/>
          <a:p>
            <a:pPr defTabSz="914400">
              <a:lnSpc>
                <a:spcPct val="89000"/>
              </a:lnSpc>
              <a:spcBef>
                <a:spcPct val="0"/>
              </a:spcBef>
              <a:spcAft>
                <a:spcPts val="600"/>
              </a:spcAft>
            </a:pPr>
            <a:r>
              <a:rPr lang="en-US" sz="3100">
                <a:solidFill>
                  <a:schemeClr val="tx2"/>
                </a:solidFill>
                <a:latin typeface="+mj-lt"/>
                <a:ea typeface="+mj-ea"/>
                <a:cs typeface="+mj-cs"/>
              </a:rPr>
              <a:t>Accounting Quality -</a:t>
            </a:r>
          </a:p>
          <a:p>
            <a:pPr defTabSz="914400">
              <a:lnSpc>
                <a:spcPct val="89000"/>
              </a:lnSpc>
              <a:spcBef>
                <a:spcPct val="0"/>
              </a:spcBef>
              <a:spcAft>
                <a:spcPts val="600"/>
              </a:spcAft>
            </a:pPr>
            <a:r>
              <a:rPr lang="en-US" sz="3100">
                <a:solidFill>
                  <a:schemeClr val="tx2"/>
                </a:solidFill>
                <a:latin typeface="+mj-lt"/>
                <a:ea typeface="+mj-ea"/>
                <a:cs typeface="+mj-cs"/>
              </a:rPr>
              <a:t>Revenue Regression</a:t>
            </a:r>
          </a:p>
        </p:txBody>
      </p:sp>
      <p:sp>
        <p:nvSpPr>
          <p:cNvPr id="3086" name="Rectangle 3085">
            <a:extLst>
              <a:ext uri="{FF2B5EF4-FFF2-40B4-BE49-F238E27FC236}">
                <a16:creationId xmlns:a16="http://schemas.microsoft.com/office/drawing/2014/main" id="{5A4829B7-47EE-4685-ADC0-DE464C22A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074" name="Picture 2" descr="A graph with a line and dots&#10;&#10;Description automatically generated">
            <a:extLst>
              <a:ext uri="{FF2B5EF4-FFF2-40B4-BE49-F238E27FC236}">
                <a16:creationId xmlns:a16="http://schemas.microsoft.com/office/drawing/2014/main" id="{657DB2BB-05B3-6488-AB75-FD4AF6EDEE2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3561" y="1305714"/>
            <a:ext cx="6517065" cy="39265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1E986D6-E676-84EE-D0D4-DC042AC7CFD0}"/>
              </a:ext>
            </a:extLst>
          </p:cNvPr>
          <p:cNvSpPr txBox="1"/>
          <p:nvPr/>
        </p:nvSpPr>
        <p:spPr>
          <a:xfrm>
            <a:off x="7860667" y="2286000"/>
            <a:ext cx="3656419" cy="3581400"/>
          </a:xfrm>
          <a:prstGeom prst="rect">
            <a:avLst/>
          </a:prstGeom>
        </p:spPr>
        <p:txBody>
          <a:bodyPr vert="horz" lIns="91440" tIns="45720" rIns="91440" bIns="45720" rtlCol="0">
            <a:normAutofit fontScale="92500" lnSpcReduction="10000"/>
          </a:bodyPr>
          <a:lstStyle/>
          <a:p>
            <a:pPr marL="384048" indent="-384048" defTabSz="914400">
              <a:lnSpc>
                <a:spcPct val="200000"/>
              </a:lnSpc>
              <a:spcAft>
                <a:spcPts val="200"/>
              </a:spcAft>
              <a:buFont typeface="Franklin Gothic Book" panose="020B0503020102020204" pitchFamily="34" charset="0"/>
              <a:buChar char="•"/>
            </a:pPr>
            <a:r>
              <a:rPr lang="en-US">
                <a:solidFill>
                  <a:schemeClr val="tx2"/>
                </a:solidFill>
              </a:rPr>
              <a:t>R² = 0.971 (97.1% predictability)</a:t>
            </a:r>
          </a:p>
          <a:p>
            <a:pPr marL="384048" indent="-384048" defTabSz="914400">
              <a:lnSpc>
                <a:spcPct val="200000"/>
              </a:lnSpc>
              <a:spcAft>
                <a:spcPts val="200"/>
              </a:spcAft>
              <a:buFont typeface="Franklin Gothic Book" panose="020B0503020102020204" pitchFamily="34" charset="0"/>
              <a:buChar char="•"/>
            </a:pPr>
            <a:r>
              <a:rPr lang="en-US">
                <a:solidFill>
                  <a:schemeClr val="tx2"/>
                </a:solidFill>
              </a:rPr>
              <a:t>Slope coefficient = 1.067 (high persistence)</a:t>
            </a:r>
          </a:p>
          <a:p>
            <a:pPr marL="384048" indent="-384048" defTabSz="914400">
              <a:lnSpc>
                <a:spcPct val="200000"/>
              </a:lnSpc>
              <a:spcAft>
                <a:spcPts val="200"/>
              </a:spcAft>
              <a:buFont typeface="Franklin Gothic Book" panose="020B0503020102020204" pitchFamily="34" charset="0"/>
              <a:buChar char="•"/>
            </a:pPr>
            <a:r>
              <a:rPr lang="en-US">
                <a:solidFill>
                  <a:schemeClr val="tx2"/>
                </a:solidFill>
              </a:rPr>
              <a:t>Statistically significant (p &lt; 0.001)</a:t>
            </a:r>
          </a:p>
          <a:p>
            <a:pPr marL="384048" indent="-384048" defTabSz="914400">
              <a:lnSpc>
                <a:spcPct val="200000"/>
              </a:lnSpc>
              <a:spcAft>
                <a:spcPts val="200"/>
              </a:spcAft>
              <a:buFont typeface="Franklin Gothic Book" panose="020B0503020102020204" pitchFamily="34" charset="0"/>
              <a:buChar char="•"/>
            </a:pPr>
            <a:r>
              <a:rPr lang="en-US">
                <a:solidFill>
                  <a:schemeClr val="tx2"/>
                </a:solidFill>
              </a:rPr>
              <a:t>Strong predictive power of future performance</a:t>
            </a:r>
          </a:p>
        </p:txBody>
      </p:sp>
    </p:spTree>
    <p:extLst>
      <p:ext uri="{BB962C8B-B14F-4D97-AF65-F5344CB8AC3E}">
        <p14:creationId xmlns:p14="http://schemas.microsoft.com/office/powerpoint/2010/main" val="3158542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76A90AA-12A0-353E-8A4E-0CFEE3B1FF63}"/>
              </a:ext>
            </a:extLst>
          </p:cNvPr>
          <p:cNvGraphicFramePr/>
          <p:nvPr>
            <p:extLst>
              <p:ext uri="{D42A27DB-BD31-4B8C-83A1-F6EECF244321}">
                <p14:modId xmlns:p14="http://schemas.microsoft.com/office/powerpoint/2010/main" val="3709332567"/>
              </p:ext>
            </p:extLst>
          </p:nvPr>
        </p:nvGraphicFramePr>
        <p:xfrm>
          <a:off x="1326776" y="1918447"/>
          <a:ext cx="9722224" cy="473336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949F3A12-12B3-E150-4137-AACEE7B26B0B}"/>
              </a:ext>
            </a:extLst>
          </p:cNvPr>
          <p:cNvSpPr txBox="1"/>
          <p:nvPr/>
        </p:nvSpPr>
        <p:spPr>
          <a:xfrm>
            <a:off x="733959" y="206189"/>
            <a:ext cx="3281668" cy="461665"/>
          </a:xfrm>
          <a:prstGeom prst="rect">
            <a:avLst/>
          </a:prstGeom>
          <a:noFill/>
        </p:spPr>
        <p:txBody>
          <a:bodyPr wrap="none" rtlCol="0">
            <a:spAutoFit/>
          </a:bodyPr>
          <a:lstStyle/>
          <a:p>
            <a:r>
              <a:rPr lang="en-US" sz="2400"/>
              <a:t>Operating CF Vs Income</a:t>
            </a:r>
          </a:p>
        </p:txBody>
      </p:sp>
      <p:sp>
        <p:nvSpPr>
          <p:cNvPr id="5" name="TextBox 4">
            <a:extLst>
              <a:ext uri="{FF2B5EF4-FFF2-40B4-BE49-F238E27FC236}">
                <a16:creationId xmlns:a16="http://schemas.microsoft.com/office/drawing/2014/main" id="{7E5C4B6B-FA87-B814-A726-76BA5BF2039A}"/>
              </a:ext>
            </a:extLst>
          </p:cNvPr>
          <p:cNvSpPr txBox="1"/>
          <p:nvPr/>
        </p:nvSpPr>
        <p:spPr>
          <a:xfrm>
            <a:off x="4177292" y="97277"/>
            <a:ext cx="7998165" cy="16686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a:t>Stable average ~11% over 12+ years</a:t>
            </a:r>
          </a:p>
          <a:p>
            <a:pPr marL="285750" indent="-285750">
              <a:lnSpc>
                <a:spcPct val="150000"/>
              </a:lnSpc>
              <a:buFont typeface="Arial" panose="020B0604020202020204" pitchFamily="34" charset="0"/>
              <a:buChar char="•"/>
            </a:pPr>
            <a:r>
              <a:rPr lang="en-US" sz="1400"/>
              <a:t>Consistent 6-15% range despite rapid company growth </a:t>
            </a:r>
          </a:p>
          <a:p>
            <a:pPr marL="285750" indent="-285750">
              <a:lnSpc>
                <a:spcPct val="150000"/>
              </a:lnSpc>
              <a:buFont typeface="Arial" panose="020B0604020202020204" pitchFamily="34" charset="0"/>
              <a:buChar char="•"/>
            </a:pPr>
            <a:r>
              <a:rPr lang="en-CA" sz="1400"/>
              <a:t>The consistently higher operating cash flow reflects two major  and growing non-cash expenses, share based compensation ($16-17B annually) and depreciation ($14-15B annually).</a:t>
            </a:r>
          </a:p>
          <a:p>
            <a:pPr marL="285750" indent="-285750">
              <a:lnSpc>
                <a:spcPct val="150000"/>
              </a:lnSpc>
              <a:buFont typeface="Arial" panose="020B0604020202020204" pitchFamily="34" charset="0"/>
              <a:buChar char="•"/>
            </a:pPr>
            <a:r>
              <a:rPr lang="en-CA" sz="1400"/>
              <a:t> </a:t>
            </a:r>
            <a:r>
              <a:rPr lang="en-US" sz="1400"/>
              <a:t>Supports strong accounting quality despite exceeding 5% benchmark</a:t>
            </a:r>
          </a:p>
        </p:txBody>
      </p:sp>
      <p:sp>
        <p:nvSpPr>
          <p:cNvPr id="4" name="TextBox 3">
            <a:extLst>
              <a:ext uri="{FF2B5EF4-FFF2-40B4-BE49-F238E27FC236}">
                <a16:creationId xmlns:a16="http://schemas.microsoft.com/office/drawing/2014/main" id="{DD1A4E7D-0382-B49A-BC4F-D369F3AD4F47}"/>
              </a:ext>
            </a:extLst>
          </p:cNvPr>
          <p:cNvSpPr txBox="1"/>
          <p:nvPr/>
        </p:nvSpPr>
        <p:spPr>
          <a:xfrm>
            <a:off x="1326776" y="1108484"/>
            <a:ext cx="1467902" cy="369332"/>
          </a:xfrm>
          <a:prstGeom prst="rect">
            <a:avLst/>
          </a:prstGeom>
          <a:noFill/>
        </p:spPr>
        <p:txBody>
          <a:bodyPr wrap="none" rtlCol="0">
            <a:spAutoFit/>
          </a:bodyPr>
          <a:lstStyle/>
          <a:p>
            <a:r>
              <a:rPr lang="en-US"/>
              <a:t>No Red Flags</a:t>
            </a:r>
          </a:p>
        </p:txBody>
      </p:sp>
    </p:spTree>
    <p:extLst>
      <p:ext uri="{BB962C8B-B14F-4D97-AF65-F5344CB8AC3E}">
        <p14:creationId xmlns:p14="http://schemas.microsoft.com/office/powerpoint/2010/main" val="773505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6B7BFBD-C488-4B5B-ABE5-8256F3FFB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6" name="Freeform 6">
            <a:extLst>
              <a:ext uri="{FF2B5EF4-FFF2-40B4-BE49-F238E27FC236}">
                <a16:creationId xmlns:a16="http://schemas.microsoft.com/office/drawing/2014/main" id="{2BA7674F-A261-445A-AE3A-A0AA30620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txBody>
          <a:bodyPr/>
          <a:lstStyle/>
          <a:p>
            <a:endParaRPr lang="en-US"/>
          </a:p>
        </p:txBody>
      </p:sp>
      <p:sp useBgFill="1">
        <p:nvSpPr>
          <p:cNvPr id="28" name="Rectangle 27">
            <a:extLst>
              <a:ext uri="{FF2B5EF4-FFF2-40B4-BE49-F238E27FC236}">
                <a16:creationId xmlns:a16="http://schemas.microsoft.com/office/drawing/2014/main" id="{BA53A58C-A067-4B87-B48C-CB90C1FA0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6"/>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CF87290-BAD8-C1C1-6A11-A0ABE0AD1CCD}"/>
              </a:ext>
            </a:extLst>
          </p:cNvPr>
          <p:cNvSpPr>
            <a:spLocks noGrp="1"/>
          </p:cNvSpPr>
          <p:nvPr>
            <p:ph type="subTitle" idx="1"/>
          </p:nvPr>
        </p:nvSpPr>
        <p:spPr>
          <a:xfrm>
            <a:off x="1444487" y="2510158"/>
            <a:ext cx="9790030" cy="641479"/>
          </a:xfrm>
        </p:spPr>
        <p:txBody>
          <a:bodyPr>
            <a:normAutofit/>
          </a:bodyPr>
          <a:lstStyle/>
          <a:p>
            <a:pPr algn="l">
              <a:lnSpc>
                <a:spcPct val="102000"/>
              </a:lnSpc>
              <a:spcAft>
                <a:spcPts val="600"/>
              </a:spcAft>
            </a:pPr>
            <a:r>
              <a:rPr lang="en-US" sz="1700">
                <a:solidFill>
                  <a:schemeClr val="tx2"/>
                </a:solidFill>
                <a:hlinkClick r:id="rId2">
                  <a:extLst>
                    <a:ext uri="{A12FA001-AC4F-418D-AE19-62706E023703}">
                      <ahyp:hlinkClr xmlns:ahyp="http://schemas.microsoft.com/office/drawing/2018/hyperlinkcolor" val="tx"/>
                    </a:ext>
                  </a:extLst>
                </a:hlinkClick>
              </a:rPr>
              <a:t>https://thebrandgym.com/wp-content/uploads/2021/11/screenshot-2021-11-03-at-09.50.21.png</a:t>
            </a:r>
            <a:r>
              <a:rPr lang="en-US" sz="1700">
                <a:solidFill>
                  <a:schemeClr val="tx2"/>
                </a:solidFill>
              </a:rPr>
              <a:t> </a:t>
            </a:r>
          </a:p>
        </p:txBody>
      </p:sp>
      <p:sp>
        <p:nvSpPr>
          <p:cNvPr id="4" name="TextBox 3">
            <a:extLst>
              <a:ext uri="{FF2B5EF4-FFF2-40B4-BE49-F238E27FC236}">
                <a16:creationId xmlns:a16="http://schemas.microsoft.com/office/drawing/2014/main" id="{25218916-AE2D-FCDB-AD78-A89F29A7E7A4}"/>
              </a:ext>
            </a:extLst>
          </p:cNvPr>
          <p:cNvSpPr txBox="1"/>
          <p:nvPr/>
        </p:nvSpPr>
        <p:spPr>
          <a:xfrm>
            <a:off x="1444487" y="1258956"/>
            <a:ext cx="1983556" cy="523220"/>
          </a:xfrm>
          <a:prstGeom prst="rect">
            <a:avLst/>
          </a:prstGeom>
          <a:noFill/>
        </p:spPr>
        <p:txBody>
          <a:bodyPr wrap="none" rtlCol="0">
            <a:spAutoFit/>
          </a:bodyPr>
          <a:lstStyle/>
          <a:p>
            <a:r>
              <a:rPr lang="en-US" sz="2800" b="1" i="1"/>
              <a:t>References</a:t>
            </a:r>
          </a:p>
        </p:txBody>
      </p:sp>
      <p:sp>
        <p:nvSpPr>
          <p:cNvPr id="2" name="TextBox 1">
            <a:extLst>
              <a:ext uri="{FF2B5EF4-FFF2-40B4-BE49-F238E27FC236}">
                <a16:creationId xmlns:a16="http://schemas.microsoft.com/office/drawing/2014/main" id="{C3760EA5-7C94-7A23-6642-6C72A12BAB9E}"/>
              </a:ext>
            </a:extLst>
          </p:cNvPr>
          <p:cNvSpPr txBox="1"/>
          <p:nvPr/>
        </p:nvSpPr>
        <p:spPr>
          <a:xfrm>
            <a:off x="1444487" y="3240365"/>
            <a:ext cx="9555052" cy="353943"/>
          </a:xfrm>
          <a:prstGeom prst="rect">
            <a:avLst/>
          </a:prstGeom>
          <a:noFill/>
        </p:spPr>
        <p:txBody>
          <a:bodyPr wrap="none" rtlCol="0">
            <a:spAutoFit/>
          </a:bodyPr>
          <a:lstStyle/>
          <a:p>
            <a:r>
              <a:rPr lang="en-US" sz="1700" u="sng">
                <a:solidFill>
                  <a:schemeClr val="tx2"/>
                </a:solidFill>
              </a:rPr>
              <a:t>https://www.torhoermanlaw.com/social-media-mental-health-lawsuit/social-media-addiction-lawsuits/</a:t>
            </a:r>
          </a:p>
        </p:txBody>
      </p:sp>
    </p:spTree>
    <p:extLst>
      <p:ext uri="{BB962C8B-B14F-4D97-AF65-F5344CB8AC3E}">
        <p14:creationId xmlns:p14="http://schemas.microsoft.com/office/powerpoint/2010/main" val="256430827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7655-61D7-C80E-4A6D-430EC8160C85}"/>
              </a:ext>
            </a:extLst>
          </p:cNvPr>
          <p:cNvSpPr>
            <a:spLocks noGrp="1"/>
          </p:cNvSpPr>
          <p:nvPr>
            <p:ph type="title"/>
          </p:nvPr>
        </p:nvSpPr>
        <p:spPr>
          <a:xfrm>
            <a:off x="1158949" y="150793"/>
            <a:ext cx="4545106" cy="838200"/>
          </a:xfrm>
        </p:spPr>
        <p:txBody>
          <a:bodyPr>
            <a:normAutofit/>
          </a:bodyPr>
          <a:lstStyle/>
          <a:p>
            <a:r>
              <a:rPr lang="en-US"/>
              <a:t>Recommendation</a:t>
            </a:r>
          </a:p>
        </p:txBody>
      </p:sp>
      <p:sp>
        <p:nvSpPr>
          <p:cNvPr id="3" name="TextBox 2">
            <a:extLst>
              <a:ext uri="{FF2B5EF4-FFF2-40B4-BE49-F238E27FC236}">
                <a16:creationId xmlns:a16="http://schemas.microsoft.com/office/drawing/2014/main" id="{613043F3-9089-AFD1-A837-672DF5B470D0}"/>
              </a:ext>
            </a:extLst>
          </p:cNvPr>
          <p:cNvSpPr txBox="1"/>
          <p:nvPr/>
        </p:nvSpPr>
        <p:spPr>
          <a:xfrm>
            <a:off x="1158949" y="988993"/>
            <a:ext cx="3490872" cy="1077218"/>
          </a:xfrm>
          <a:prstGeom prst="rect">
            <a:avLst/>
          </a:prstGeom>
          <a:noFill/>
        </p:spPr>
        <p:txBody>
          <a:bodyPr wrap="square" rtlCol="0">
            <a:spAutoFit/>
          </a:bodyPr>
          <a:lstStyle/>
          <a:p>
            <a:r>
              <a:rPr lang="en-US" sz="3200"/>
              <a:t>Long Term Hold…</a:t>
            </a:r>
          </a:p>
          <a:p>
            <a:endParaRPr lang="en-US" sz="3200"/>
          </a:p>
        </p:txBody>
      </p:sp>
      <p:sp>
        <p:nvSpPr>
          <p:cNvPr id="4" name="TextBox 3">
            <a:extLst>
              <a:ext uri="{FF2B5EF4-FFF2-40B4-BE49-F238E27FC236}">
                <a16:creationId xmlns:a16="http://schemas.microsoft.com/office/drawing/2014/main" id="{3DEDF8E6-300A-15DD-021C-20EE7363386F}"/>
              </a:ext>
            </a:extLst>
          </p:cNvPr>
          <p:cNvSpPr txBox="1"/>
          <p:nvPr/>
        </p:nvSpPr>
        <p:spPr>
          <a:xfrm>
            <a:off x="1118154" y="2066211"/>
            <a:ext cx="5209494" cy="3831818"/>
          </a:xfrm>
          <a:prstGeom prst="rect">
            <a:avLst/>
          </a:prstGeom>
          <a:noFill/>
        </p:spPr>
        <p:txBody>
          <a:bodyPr wrap="square" rtlCol="0">
            <a:spAutoFit/>
          </a:bodyPr>
          <a:lstStyle/>
          <a:p>
            <a:pPr algn="ctr">
              <a:lnSpc>
                <a:spcPct val="250000"/>
              </a:lnSpc>
            </a:pPr>
            <a:r>
              <a:rPr lang="en-CA"/>
              <a:t>Strengths</a:t>
            </a:r>
          </a:p>
          <a:p>
            <a:pPr marL="285750" indent="-285750">
              <a:lnSpc>
                <a:spcPct val="250000"/>
              </a:lnSpc>
              <a:buFont typeface="Arial" panose="020B0604020202020204" pitchFamily="34" charset="0"/>
              <a:buChar char="•"/>
            </a:pPr>
            <a:r>
              <a:rPr lang="en-CA"/>
              <a:t>Exceptional cash flow generation and profit margins</a:t>
            </a:r>
          </a:p>
          <a:p>
            <a:pPr marL="285750" indent="-285750">
              <a:lnSpc>
                <a:spcPct val="250000"/>
              </a:lnSpc>
              <a:buFont typeface="Arial" panose="020B0604020202020204" pitchFamily="34" charset="0"/>
              <a:buChar char="•"/>
            </a:pPr>
            <a:r>
              <a:rPr lang="en-CA"/>
              <a:t>Dominant social platforms with billions of users</a:t>
            </a:r>
          </a:p>
          <a:p>
            <a:pPr marL="285750" indent="-285750">
              <a:lnSpc>
                <a:spcPct val="250000"/>
              </a:lnSpc>
              <a:buFont typeface="Arial" panose="020B0604020202020204" pitchFamily="34" charset="0"/>
              <a:buChar char="•"/>
            </a:pPr>
            <a:r>
              <a:rPr lang="en-CA"/>
              <a:t>Significant AI and metaverse growth potential</a:t>
            </a:r>
            <a:endParaRPr lang="en-US"/>
          </a:p>
          <a:p>
            <a:endParaRPr lang="en-US" sz="2000"/>
          </a:p>
        </p:txBody>
      </p:sp>
      <p:sp>
        <p:nvSpPr>
          <p:cNvPr id="5" name="TextBox 4">
            <a:extLst>
              <a:ext uri="{FF2B5EF4-FFF2-40B4-BE49-F238E27FC236}">
                <a16:creationId xmlns:a16="http://schemas.microsoft.com/office/drawing/2014/main" id="{759EF11D-5E6E-8177-7880-D6AE94A7BA2D}"/>
              </a:ext>
            </a:extLst>
          </p:cNvPr>
          <p:cNvSpPr txBox="1"/>
          <p:nvPr/>
        </p:nvSpPr>
        <p:spPr>
          <a:xfrm>
            <a:off x="6327648" y="2101180"/>
            <a:ext cx="5681472" cy="3831818"/>
          </a:xfrm>
          <a:prstGeom prst="rect">
            <a:avLst/>
          </a:prstGeom>
          <a:noFill/>
        </p:spPr>
        <p:txBody>
          <a:bodyPr wrap="square" rtlCol="0">
            <a:spAutoFit/>
          </a:bodyPr>
          <a:lstStyle/>
          <a:p>
            <a:pPr algn="ctr">
              <a:lnSpc>
                <a:spcPct val="250000"/>
              </a:lnSpc>
            </a:pPr>
            <a:r>
              <a:rPr lang="en-CA" b="0" i="0" u="none" strike="noStrike">
                <a:solidFill>
                  <a:srgbClr val="000000"/>
                </a:solidFill>
                <a:effectLst/>
              </a:rPr>
              <a:t>Risks</a:t>
            </a:r>
          </a:p>
          <a:p>
            <a:pPr marL="285750" indent="-285750" algn="l">
              <a:lnSpc>
                <a:spcPct val="250000"/>
              </a:lnSpc>
              <a:buFont typeface="Arial" panose="020B0604020202020204" pitchFamily="34" charset="0"/>
              <a:buChar char="•"/>
            </a:pPr>
            <a:r>
              <a:rPr lang="en-CA" b="0" i="0" u="none" strike="noStrike">
                <a:solidFill>
                  <a:srgbClr val="000000"/>
                </a:solidFill>
                <a:effectLst/>
              </a:rPr>
              <a:t>Intense regulatory scrutiny over data practices</a:t>
            </a:r>
          </a:p>
          <a:p>
            <a:pPr marL="285750" indent="-285750" algn="l">
              <a:lnSpc>
                <a:spcPct val="250000"/>
              </a:lnSpc>
              <a:buFont typeface="Arial" panose="020B0604020202020204" pitchFamily="34" charset="0"/>
              <a:buChar char="•"/>
            </a:pPr>
            <a:r>
              <a:rPr lang="en-CA" b="0" i="0" u="none" strike="noStrike">
                <a:solidFill>
                  <a:srgbClr val="000000"/>
                </a:solidFill>
                <a:effectLst/>
              </a:rPr>
              <a:t>Large Reality Labs R&amp;D losses ($16B 2023)</a:t>
            </a:r>
          </a:p>
          <a:p>
            <a:pPr marL="285750" indent="-285750" algn="l">
              <a:lnSpc>
                <a:spcPct val="250000"/>
              </a:lnSpc>
              <a:buFont typeface="Arial" panose="020B0604020202020204" pitchFamily="34" charset="0"/>
              <a:buChar char="•"/>
            </a:pPr>
            <a:r>
              <a:rPr lang="en-CA" b="0" i="0" u="none" strike="noStrike">
                <a:solidFill>
                  <a:srgbClr val="000000"/>
                </a:solidFill>
                <a:effectLst/>
              </a:rPr>
              <a:t>Mounting legal/privacy challenges across global markets</a:t>
            </a:r>
          </a:p>
          <a:p>
            <a:endParaRPr lang="en-US"/>
          </a:p>
        </p:txBody>
      </p:sp>
      <p:sp>
        <p:nvSpPr>
          <p:cNvPr id="8" name="TextBox 7">
            <a:extLst>
              <a:ext uri="{FF2B5EF4-FFF2-40B4-BE49-F238E27FC236}">
                <a16:creationId xmlns:a16="http://schemas.microsoft.com/office/drawing/2014/main" id="{30C68B1A-9D6E-6F09-6669-9AF216E4C4CC}"/>
              </a:ext>
            </a:extLst>
          </p:cNvPr>
          <p:cNvSpPr txBox="1"/>
          <p:nvPr/>
        </p:nvSpPr>
        <p:spPr>
          <a:xfrm>
            <a:off x="8098971" y="569893"/>
            <a:ext cx="2184252" cy="923330"/>
          </a:xfrm>
          <a:prstGeom prst="rect">
            <a:avLst/>
          </a:prstGeom>
          <a:noFill/>
        </p:spPr>
        <p:txBody>
          <a:bodyPr wrap="none" rtlCol="0">
            <a:spAutoFit/>
          </a:bodyPr>
          <a:lstStyle/>
          <a:p>
            <a:r>
              <a:rPr lang="en-US"/>
              <a:t>PE ~ 26</a:t>
            </a:r>
          </a:p>
          <a:p>
            <a:endParaRPr lang="en-US"/>
          </a:p>
          <a:p>
            <a:r>
              <a:rPr lang="en-US"/>
              <a:t>Market Cap ~ 1.45T </a:t>
            </a:r>
          </a:p>
        </p:txBody>
      </p:sp>
    </p:spTree>
    <p:extLst>
      <p:ext uri="{BB962C8B-B14F-4D97-AF65-F5344CB8AC3E}">
        <p14:creationId xmlns:p14="http://schemas.microsoft.com/office/powerpoint/2010/main" val="3283015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B4C49A-FBEA-1F80-5851-FC2EADD4EA31}"/>
              </a:ext>
            </a:extLst>
          </p:cNvPr>
          <p:cNvSpPr txBox="1"/>
          <p:nvPr/>
        </p:nvSpPr>
        <p:spPr>
          <a:xfrm>
            <a:off x="4122008" y="41535"/>
            <a:ext cx="4664764" cy="1323439"/>
          </a:xfrm>
          <a:prstGeom prst="rect">
            <a:avLst/>
          </a:prstGeom>
          <a:noFill/>
        </p:spPr>
        <p:txBody>
          <a:bodyPr wrap="square" rtlCol="0">
            <a:spAutoFit/>
          </a:bodyPr>
          <a:lstStyle/>
          <a:p>
            <a:r>
              <a:rPr lang="en-US" sz="4000"/>
              <a:t>Company Segments</a:t>
            </a:r>
          </a:p>
          <a:p>
            <a:endParaRPr lang="en-US" sz="4000"/>
          </a:p>
        </p:txBody>
      </p:sp>
      <p:pic>
        <p:nvPicPr>
          <p:cNvPr id="3" name="Picture 2">
            <a:extLst>
              <a:ext uri="{FF2B5EF4-FFF2-40B4-BE49-F238E27FC236}">
                <a16:creationId xmlns:a16="http://schemas.microsoft.com/office/drawing/2014/main" id="{180D1868-1061-37E1-0D61-8301E2A97392}"/>
              </a:ext>
            </a:extLst>
          </p:cNvPr>
          <p:cNvPicPr>
            <a:picLocks noChangeAspect="1"/>
          </p:cNvPicPr>
          <p:nvPr/>
        </p:nvPicPr>
        <p:blipFill>
          <a:blip r:embed="rId3"/>
          <a:stretch>
            <a:fillRect/>
          </a:stretch>
        </p:blipFill>
        <p:spPr>
          <a:xfrm>
            <a:off x="5478767" y="1572768"/>
            <a:ext cx="6616010" cy="2999341"/>
          </a:xfrm>
          <a:prstGeom prst="rect">
            <a:avLst/>
          </a:prstGeom>
        </p:spPr>
      </p:pic>
      <p:sp>
        <p:nvSpPr>
          <p:cNvPr id="4" name="TextBox 3">
            <a:extLst>
              <a:ext uri="{FF2B5EF4-FFF2-40B4-BE49-F238E27FC236}">
                <a16:creationId xmlns:a16="http://schemas.microsoft.com/office/drawing/2014/main" id="{18AD3B98-49A2-C5B3-8C95-360216B89C52}"/>
              </a:ext>
            </a:extLst>
          </p:cNvPr>
          <p:cNvSpPr txBox="1"/>
          <p:nvPr/>
        </p:nvSpPr>
        <p:spPr>
          <a:xfrm>
            <a:off x="7930608" y="995642"/>
            <a:ext cx="2371034" cy="369332"/>
          </a:xfrm>
          <a:prstGeom prst="rect">
            <a:avLst/>
          </a:prstGeom>
          <a:noFill/>
        </p:spPr>
        <p:txBody>
          <a:bodyPr wrap="none" rtlCol="0">
            <a:spAutoFit/>
          </a:bodyPr>
          <a:lstStyle/>
          <a:p>
            <a:r>
              <a:rPr lang="en-US" b="1"/>
              <a:t>(2021/2022 Change)</a:t>
            </a:r>
          </a:p>
        </p:txBody>
      </p:sp>
      <p:sp>
        <p:nvSpPr>
          <p:cNvPr id="9" name="TextBox 8">
            <a:extLst>
              <a:ext uri="{FF2B5EF4-FFF2-40B4-BE49-F238E27FC236}">
                <a16:creationId xmlns:a16="http://schemas.microsoft.com/office/drawing/2014/main" id="{5F3A3AE5-23CE-2CFA-1D5D-CECE6DC17022}"/>
              </a:ext>
            </a:extLst>
          </p:cNvPr>
          <p:cNvSpPr txBox="1"/>
          <p:nvPr/>
        </p:nvSpPr>
        <p:spPr>
          <a:xfrm>
            <a:off x="987553" y="1180308"/>
            <a:ext cx="4242816" cy="3330912"/>
          </a:xfrm>
          <a:prstGeom prst="rect">
            <a:avLst/>
          </a:prstGeom>
          <a:noFill/>
        </p:spPr>
        <p:txBody>
          <a:bodyPr wrap="square" rtlCol="0">
            <a:spAutoFit/>
          </a:bodyPr>
          <a:lstStyle/>
          <a:p>
            <a:pPr algn="ctr">
              <a:lnSpc>
                <a:spcPct val="200000"/>
              </a:lnSpc>
            </a:pPr>
            <a:r>
              <a:rPr lang="en-CA" b="0" i="0" u="none" strike="noStrike">
                <a:solidFill>
                  <a:srgbClr val="000000"/>
                </a:solidFill>
                <a:effectLst/>
              </a:rPr>
              <a:t>Major 2022 Restructuring Costs</a:t>
            </a:r>
          </a:p>
          <a:p>
            <a:pPr algn="l">
              <a:lnSpc>
                <a:spcPct val="200000"/>
              </a:lnSpc>
              <a:buFont typeface="Arial" panose="020B0604020202020204" pitchFamily="34" charset="0"/>
              <a:buChar char="•"/>
            </a:pPr>
            <a:r>
              <a:rPr lang="en-CA" b="0" i="0" u="none" strike="noStrike">
                <a:solidFill>
                  <a:srgbClr val="000000"/>
                </a:solidFill>
                <a:effectLst/>
              </a:rPr>
              <a:t> $4.61B total charges ($4.10B Family of Apps, $515M Reality Labs)</a:t>
            </a:r>
          </a:p>
          <a:p>
            <a:pPr algn="l">
              <a:lnSpc>
                <a:spcPct val="200000"/>
              </a:lnSpc>
              <a:buFont typeface="Arial" panose="020B0604020202020204" pitchFamily="34" charset="0"/>
              <a:buChar char="•"/>
            </a:pPr>
            <a:r>
              <a:rPr lang="en-CA" b="0" i="0" u="none" strike="noStrike">
                <a:solidFill>
                  <a:srgbClr val="000000"/>
                </a:solidFill>
                <a:effectLst/>
              </a:rPr>
              <a:t> 22% headcount decrease </a:t>
            </a:r>
          </a:p>
          <a:p>
            <a:pPr algn="l">
              <a:lnSpc>
                <a:spcPct val="200000"/>
              </a:lnSpc>
              <a:buFont typeface="Arial" panose="020B0604020202020204" pitchFamily="34" charset="0"/>
              <a:buChar char="•"/>
            </a:pPr>
            <a:r>
              <a:rPr lang="en-CA" b="0" i="0" u="none" strike="noStrike">
                <a:solidFill>
                  <a:srgbClr val="000000"/>
                </a:solidFill>
                <a:effectLst/>
              </a:rPr>
              <a:t> Consolidated office space, abandoned/subleased properties</a:t>
            </a:r>
          </a:p>
        </p:txBody>
      </p:sp>
      <p:sp>
        <p:nvSpPr>
          <p:cNvPr id="10" name="TextBox 9">
            <a:extLst>
              <a:ext uri="{FF2B5EF4-FFF2-40B4-BE49-F238E27FC236}">
                <a16:creationId xmlns:a16="http://schemas.microsoft.com/office/drawing/2014/main" id="{806B8213-740C-639B-1284-A23B73EAB284}"/>
              </a:ext>
            </a:extLst>
          </p:cNvPr>
          <p:cNvSpPr txBox="1"/>
          <p:nvPr/>
        </p:nvSpPr>
        <p:spPr>
          <a:xfrm>
            <a:off x="2499997" y="5538179"/>
            <a:ext cx="7665816" cy="400110"/>
          </a:xfrm>
          <a:prstGeom prst="rect">
            <a:avLst/>
          </a:prstGeom>
          <a:noFill/>
        </p:spPr>
        <p:txBody>
          <a:bodyPr wrap="none" rtlCol="0">
            <a:spAutoFit/>
          </a:bodyPr>
          <a:lstStyle/>
          <a:p>
            <a:r>
              <a:rPr lang="en-US" sz="2000" b="1">
                <a:highlight>
                  <a:srgbClr val="FFFF00"/>
                </a:highlight>
              </a:rPr>
              <a:t>Share price tanked from $378 to $91 from Sept 2021 to Nov 2022</a:t>
            </a:r>
          </a:p>
        </p:txBody>
      </p:sp>
    </p:spTree>
    <p:extLst>
      <p:ext uri="{BB962C8B-B14F-4D97-AF65-F5344CB8AC3E}">
        <p14:creationId xmlns:p14="http://schemas.microsoft.com/office/powerpoint/2010/main" val="3882020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FCB82D3-9496-C44D-A8FC-C90B4908FC22}"/>
              </a:ext>
            </a:extLst>
          </p:cNvPr>
          <p:cNvSpPr>
            <a:spLocks noGrp="1"/>
          </p:cNvSpPr>
          <p:nvPr>
            <p:ph type="pic" idx="1"/>
          </p:nvPr>
        </p:nvSpPr>
        <p:spPr>
          <a:xfrm>
            <a:off x="5532120" y="26504"/>
            <a:ext cx="6659880" cy="662609"/>
          </a:xfrm>
        </p:spPr>
        <p:txBody>
          <a:bodyPr/>
          <a:lstStyle/>
          <a:p>
            <a:pPr algn="ctr"/>
            <a:r>
              <a:rPr lang="en-US"/>
              <a:t>Family of Apps Segment</a:t>
            </a:r>
          </a:p>
          <a:p>
            <a:pPr algn="ctr"/>
            <a:endParaRPr lang="en-US"/>
          </a:p>
        </p:txBody>
      </p:sp>
      <p:sp>
        <p:nvSpPr>
          <p:cNvPr id="7" name="TextBox 6">
            <a:extLst>
              <a:ext uri="{FF2B5EF4-FFF2-40B4-BE49-F238E27FC236}">
                <a16:creationId xmlns:a16="http://schemas.microsoft.com/office/drawing/2014/main" id="{CA8B3DEC-592C-206E-BD7E-D240F07076A3}"/>
              </a:ext>
            </a:extLst>
          </p:cNvPr>
          <p:cNvSpPr txBox="1"/>
          <p:nvPr/>
        </p:nvSpPr>
        <p:spPr>
          <a:xfrm>
            <a:off x="1073426" y="319781"/>
            <a:ext cx="2880725" cy="369332"/>
          </a:xfrm>
          <a:prstGeom prst="rect">
            <a:avLst/>
          </a:prstGeom>
          <a:noFill/>
        </p:spPr>
        <p:txBody>
          <a:bodyPr wrap="square" rtlCol="0">
            <a:spAutoFit/>
          </a:bodyPr>
          <a:lstStyle/>
          <a:p>
            <a:r>
              <a:rPr lang="en-US"/>
              <a:t>META Reality Labs Segment</a:t>
            </a:r>
          </a:p>
        </p:txBody>
      </p:sp>
      <p:sp>
        <p:nvSpPr>
          <p:cNvPr id="9" name="TextBox 8">
            <a:extLst>
              <a:ext uri="{FF2B5EF4-FFF2-40B4-BE49-F238E27FC236}">
                <a16:creationId xmlns:a16="http://schemas.microsoft.com/office/drawing/2014/main" id="{57DD03DD-6512-8CD1-A1DE-70BF6689E1E5}"/>
              </a:ext>
            </a:extLst>
          </p:cNvPr>
          <p:cNvSpPr txBox="1"/>
          <p:nvPr/>
        </p:nvSpPr>
        <p:spPr>
          <a:xfrm>
            <a:off x="6096000" y="689113"/>
            <a:ext cx="5080737" cy="5858527"/>
          </a:xfrm>
          <a:prstGeom prst="rect">
            <a:avLst/>
          </a:prstGeom>
          <a:noFill/>
        </p:spPr>
        <p:txBody>
          <a:bodyPr wrap="square" rtlCol="0">
            <a:spAutoFit/>
          </a:bodyPr>
          <a:lstStyle/>
          <a:p>
            <a:pPr>
              <a:lnSpc>
                <a:spcPct val="150000"/>
              </a:lnSpc>
            </a:pPr>
            <a:r>
              <a:rPr lang="en-US"/>
              <a:t>Core Business </a:t>
            </a:r>
          </a:p>
          <a:p>
            <a:pPr>
              <a:lnSpc>
                <a:spcPct val="150000"/>
              </a:lnSpc>
            </a:pPr>
            <a:endParaRPr lang="en-US"/>
          </a:p>
          <a:p>
            <a:pPr>
              <a:lnSpc>
                <a:spcPct val="150000"/>
              </a:lnSpc>
            </a:pPr>
            <a:r>
              <a:rPr lang="en-US"/>
              <a:t>Facebook, Instagram, Messenger, Whatsapp</a:t>
            </a:r>
          </a:p>
          <a:p>
            <a:pPr>
              <a:lnSpc>
                <a:spcPct val="150000"/>
              </a:lnSpc>
            </a:pPr>
            <a:endParaRPr lang="en-US"/>
          </a:p>
          <a:p>
            <a:pPr>
              <a:lnSpc>
                <a:spcPct val="150000"/>
              </a:lnSpc>
            </a:pPr>
            <a:r>
              <a:rPr lang="en-US"/>
              <a:t>3.29 Billion Daily users</a:t>
            </a:r>
          </a:p>
          <a:p>
            <a:pPr>
              <a:lnSpc>
                <a:spcPct val="150000"/>
              </a:lnSpc>
            </a:pPr>
            <a:endParaRPr lang="en-US"/>
          </a:p>
          <a:p>
            <a:pPr>
              <a:lnSpc>
                <a:spcPct val="150000"/>
              </a:lnSpc>
            </a:pPr>
            <a:r>
              <a:rPr lang="en-US"/>
              <a:t>Average of $44.60 annual revenue per customer (but growing)</a:t>
            </a:r>
          </a:p>
          <a:p>
            <a:pPr>
              <a:lnSpc>
                <a:spcPct val="150000"/>
              </a:lnSpc>
            </a:pPr>
            <a:endParaRPr lang="en-US"/>
          </a:p>
          <a:p>
            <a:pPr>
              <a:lnSpc>
                <a:spcPct val="150000"/>
              </a:lnSpc>
            </a:pPr>
            <a:r>
              <a:rPr lang="en-US"/>
              <a:t>Revenue comes primarily from </a:t>
            </a:r>
            <a:r>
              <a:rPr lang="en-US" b="1" i="1"/>
              <a:t>Advertising</a:t>
            </a:r>
          </a:p>
          <a:p>
            <a:pPr>
              <a:lnSpc>
                <a:spcPct val="150000"/>
              </a:lnSpc>
            </a:pPr>
            <a:endParaRPr lang="en-US"/>
          </a:p>
          <a:p>
            <a:pPr>
              <a:lnSpc>
                <a:spcPct val="150000"/>
              </a:lnSpc>
            </a:pPr>
            <a:r>
              <a:rPr lang="en-US"/>
              <a:t>$133.01 billion of revenue in 2023</a:t>
            </a:r>
          </a:p>
          <a:p>
            <a:pPr>
              <a:lnSpc>
                <a:spcPct val="150000"/>
              </a:lnSpc>
            </a:pPr>
            <a:endParaRPr lang="en-US"/>
          </a:p>
          <a:p>
            <a:pPr>
              <a:lnSpc>
                <a:spcPct val="150000"/>
              </a:lnSpc>
            </a:pPr>
            <a:r>
              <a:rPr lang="en-US"/>
              <a:t>47% margins (98.6% of Company Revenue)</a:t>
            </a:r>
          </a:p>
        </p:txBody>
      </p:sp>
      <p:sp>
        <p:nvSpPr>
          <p:cNvPr id="11" name="TextBox 10">
            <a:extLst>
              <a:ext uri="{FF2B5EF4-FFF2-40B4-BE49-F238E27FC236}">
                <a16:creationId xmlns:a16="http://schemas.microsoft.com/office/drawing/2014/main" id="{866BF9BA-E893-1547-A391-AD3873BB5F3A}"/>
              </a:ext>
            </a:extLst>
          </p:cNvPr>
          <p:cNvSpPr txBox="1"/>
          <p:nvPr/>
        </p:nvSpPr>
        <p:spPr>
          <a:xfrm>
            <a:off x="246001" y="1235620"/>
            <a:ext cx="4892686" cy="5355312"/>
          </a:xfrm>
          <a:prstGeom prst="rect">
            <a:avLst/>
          </a:prstGeom>
          <a:noFill/>
        </p:spPr>
        <p:txBody>
          <a:bodyPr wrap="none" rtlCol="0">
            <a:spAutoFit/>
          </a:bodyPr>
          <a:lstStyle/>
          <a:p>
            <a:pPr>
              <a:lnSpc>
                <a:spcPct val="150000"/>
              </a:lnSpc>
            </a:pPr>
            <a:r>
              <a:rPr lang="en-US"/>
              <a:t>Focus on developing futuristic AR, VR, </a:t>
            </a:r>
          </a:p>
          <a:p>
            <a:pPr>
              <a:lnSpc>
                <a:spcPct val="150000"/>
              </a:lnSpc>
            </a:pPr>
            <a:r>
              <a:rPr lang="en-US"/>
              <a:t>and Metaverse technologies</a:t>
            </a:r>
          </a:p>
          <a:p>
            <a:pPr>
              <a:lnSpc>
                <a:spcPct val="150000"/>
              </a:lnSpc>
            </a:pPr>
            <a:endParaRPr lang="en-US"/>
          </a:p>
          <a:p>
            <a:pPr>
              <a:lnSpc>
                <a:spcPct val="150000"/>
              </a:lnSpc>
            </a:pPr>
            <a:r>
              <a:rPr lang="en-US"/>
              <a:t>Eg: Meta Quest, Ray-Ban Meta Smart-Glasses</a:t>
            </a:r>
          </a:p>
          <a:p>
            <a:pPr>
              <a:lnSpc>
                <a:spcPct val="150000"/>
              </a:lnSpc>
            </a:pPr>
            <a:endParaRPr lang="en-US"/>
          </a:p>
          <a:p>
            <a:pPr>
              <a:lnSpc>
                <a:spcPct val="150000"/>
              </a:lnSpc>
            </a:pPr>
            <a:r>
              <a:rPr lang="en-US"/>
              <a:t>Only generates $1.9 billion in revenue</a:t>
            </a:r>
          </a:p>
          <a:p>
            <a:pPr>
              <a:lnSpc>
                <a:spcPct val="150000"/>
              </a:lnSpc>
            </a:pPr>
            <a:endParaRPr lang="en-US"/>
          </a:p>
          <a:p>
            <a:pPr>
              <a:lnSpc>
                <a:spcPct val="150000"/>
              </a:lnSpc>
            </a:pPr>
            <a:r>
              <a:rPr lang="en-US"/>
              <a:t>16.12 billion in </a:t>
            </a:r>
            <a:r>
              <a:rPr lang="en-US" b="1" i="1"/>
              <a:t>operating loss </a:t>
            </a:r>
            <a:r>
              <a:rPr lang="en-US"/>
              <a:t>in 2023</a:t>
            </a:r>
          </a:p>
          <a:p>
            <a:pPr>
              <a:lnSpc>
                <a:spcPct val="150000"/>
              </a:lnSpc>
            </a:pPr>
            <a:r>
              <a:rPr lang="en-US"/>
              <a:t>(Massive R&amp;D towards building future tech)</a:t>
            </a:r>
          </a:p>
          <a:p>
            <a:pPr>
              <a:lnSpc>
                <a:spcPct val="150000"/>
              </a:lnSpc>
            </a:pPr>
            <a:endParaRPr lang="en-US"/>
          </a:p>
          <a:p>
            <a:pPr>
              <a:lnSpc>
                <a:spcPct val="150000"/>
              </a:lnSpc>
            </a:pPr>
            <a:r>
              <a:rPr lang="en-US"/>
              <a:t>Positions them for leadership in next generation </a:t>
            </a:r>
          </a:p>
          <a:p>
            <a:pPr>
              <a:lnSpc>
                <a:spcPct val="150000"/>
              </a:lnSpc>
            </a:pPr>
            <a:r>
              <a:rPr lang="en-US"/>
              <a:t>social technology</a:t>
            </a:r>
          </a:p>
          <a:p>
            <a:endParaRPr lang="en-US"/>
          </a:p>
        </p:txBody>
      </p:sp>
    </p:spTree>
    <p:extLst>
      <p:ext uri="{BB962C8B-B14F-4D97-AF65-F5344CB8AC3E}">
        <p14:creationId xmlns:p14="http://schemas.microsoft.com/office/powerpoint/2010/main" val="229331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66E8-112D-69AC-0A4C-5D86DA2F99CE}"/>
              </a:ext>
            </a:extLst>
          </p:cNvPr>
          <p:cNvSpPr>
            <a:spLocks noGrp="1"/>
          </p:cNvSpPr>
          <p:nvPr>
            <p:ph type="title"/>
          </p:nvPr>
        </p:nvSpPr>
        <p:spPr>
          <a:xfrm>
            <a:off x="6389914" y="685800"/>
            <a:ext cx="5127172" cy="1485900"/>
          </a:xfrm>
        </p:spPr>
        <p:txBody>
          <a:bodyPr vert="horz" lIns="91440" tIns="45720" rIns="91440" bIns="45720" rtlCol="0" anchor="t">
            <a:normAutofit/>
          </a:bodyPr>
          <a:lstStyle/>
          <a:p>
            <a:r>
              <a:rPr lang="en-US" sz="3700" cap="all"/>
              <a:t>2025 Book Value and Revenue Forecast</a:t>
            </a:r>
          </a:p>
        </p:txBody>
      </p:sp>
      <p:sp>
        <p:nvSpPr>
          <p:cNvPr id="31" name="Rectangle 30">
            <a:extLst>
              <a:ext uri="{FF2B5EF4-FFF2-40B4-BE49-F238E27FC236}">
                <a16:creationId xmlns:a16="http://schemas.microsoft.com/office/drawing/2014/main" id="{1F4C3E1F-F848-429E-A6D6-86E45FBD38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32C39C56-26BF-188B-C1FC-6AB2017E2B39}"/>
              </a:ext>
            </a:extLst>
          </p:cNvPr>
          <p:cNvSpPr txBox="1"/>
          <p:nvPr/>
        </p:nvSpPr>
        <p:spPr>
          <a:xfrm>
            <a:off x="6389914" y="2286000"/>
            <a:ext cx="5127172" cy="358140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buChar char="•"/>
            </a:pPr>
            <a:r>
              <a:rPr lang="en-US">
                <a:solidFill>
                  <a:schemeClr val="tx2"/>
                </a:solidFill>
              </a:rPr>
              <a:t>Used Q1-Q3 2024 to extrapolate Q4 2024</a:t>
            </a:r>
          </a:p>
          <a:p>
            <a:pPr marL="384048" indent="-384048" defTabSz="914400">
              <a:lnSpc>
                <a:spcPct val="94000"/>
              </a:lnSpc>
              <a:spcAft>
                <a:spcPts val="200"/>
              </a:spcAft>
              <a:buFont typeface="Franklin Gothic Book" panose="020B0503020102020204" pitchFamily="34" charset="0"/>
              <a:buChar char="•"/>
            </a:pPr>
            <a:endParaRPr lang="en-US">
              <a:solidFill>
                <a:schemeClr val="tx2"/>
              </a:solidFill>
            </a:endParaRPr>
          </a:p>
          <a:p>
            <a:pPr marL="384048" indent="-384048" defTabSz="914400">
              <a:lnSpc>
                <a:spcPct val="94000"/>
              </a:lnSpc>
              <a:spcAft>
                <a:spcPts val="200"/>
              </a:spcAft>
              <a:buFont typeface="Franklin Gothic Book" panose="020B0503020102020204" pitchFamily="34" charset="0"/>
              <a:buChar char="•"/>
            </a:pPr>
            <a:r>
              <a:rPr lang="en-US">
                <a:solidFill>
                  <a:schemeClr val="tx2"/>
                </a:solidFill>
              </a:rPr>
              <a:t>Then used trends and short term historical averages to project further to 2025</a:t>
            </a:r>
          </a:p>
          <a:p>
            <a:pPr marL="384048" indent="-384048" defTabSz="914400">
              <a:lnSpc>
                <a:spcPct val="94000"/>
              </a:lnSpc>
              <a:spcAft>
                <a:spcPts val="200"/>
              </a:spcAft>
              <a:buFont typeface="Franklin Gothic Book" panose="020B0503020102020204" pitchFamily="34" charset="0"/>
              <a:buChar char="•"/>
            </a:pPr>
            <a:endParaRPr lang="en-US">
              <a:solidFill>
                <a:schemeClr val="tx2"/>
              </a:solidFill>
            </a:endParaRPr>
          </a:p>
          <a:p>
            <a:pPr marL="384048" indent="-384048" defTabSz="914400">
              <a:lnSpc>
                <a:spcPct val="94000"/>
              </a:lnSpc>
              <a:spcAft>
                <a:spcPts val="200"/>
              </a:spcAft>
              <a:buFont typeface="Franklin Gothic Book" panose="020B0503020102020204" pitchFamily="34" charset="0"/>
              <a:buChar char="•"/>
            </a:pPr>
            <a:r>
              <a:rPr lang="en-US">
                <a:solidFill>
                  <a:schemeClr val="tx2"/>
                </a:solidFill>
              </a:rPr>
              <a:t>Company does not distribute dividends, does all redistributions in the form of buybacks</a:t>
            </a:r>
          </a:p>
          <a:p>
            <a:pPr marL="384048" indent="-384048" defTabSz="914400">
              <a:lnSpc>
                <a:spcPct val="94000"/>
              </a:lnSpc>
              <a:spcAft>
                <a:spcPts val="200"/>
              </a:spcAft>
              <a:buFont typeface="Franklin Gothic Book" panose="020B0503020102020204" pitchFamily="34" charset="0"/>
            </a:pPr>
            <a:endParaRPr lang="en-US">
              <a:solidFill>
                <a:schemeClr val="tx2"/>
              </a:solidFill>
            </a:endParaRPr>
          </a:p>
          <a:p>
            <a:pPr marL="384048" indent="-384048" defTabSz="914400">
              <a:lnSpc>
                <a:spcPct val="94000"/>
              </a:lnSpc>
              <a:spcAft>
                <a:spcPts val="200"/>
              </a:spcAft>
              <a:buFont typeface="Franklin Gothic Book" panose="020B0503020102020204" pitchFamily="34" charset="0"/>
            </a:pPr>
            <a:r>
              <a:rPr lang="en-US">
                <a:solidFill>
                  <a:schemeClr val="tx2"/>
                </a:solidFill>
              </a:rPr>
              <a:t> </a:t>
            </a:r>
          </a:p>
        </p:txBody>
      </p:sp>
      <p:graphicFrame>
        <p:nvGraphicFramePr>
          <p:cNvPr id="3" name="Table 2">
            <a:extLst>
              <a:ext uri="{FF2B5EF4-FFF2-40B4-BE49-F238E27FC236}">
                <a16:creationId xmlns:a16="http://schemas.microsoft.com/office/drawing/2014/main" id="{580478DF-B40B-DD74-499F-5256186DE14C}"/>
              </a:ext>
            </a:extLst>
          </p:cNvPr>
          <p:cNvGraphicFramePr>
            <a:graphicFrameLocks noGrp="1"/>
          </p:cNvGraphicFramePr>
          <p:nvPr>
            <p:extLst>
              <p:ext uri="{D42A27DB-BD31-4B8C-83A1-F6EECF244321}">
                <p14:modId xmlns:p14="http://schemas.microsoft.com/office/powerpoint/2010/main" val="728905618"/>
              </p:ext>
            </p:extLst>
          </p:nvPr>
        </p:nvGraphicFramePr>
        <p:xfrm>
          <a:off x="1023562" y="1569603"/>
          <a:ext cx="5071258" cy="3398756"/>
        </p:xfrm>
        <a:graphic>
          <a:graphicData uri="http://schemas.openxmlformats.org/drawingml/2006/table">
            <a:tbl>
              <a:tblPr firstRow="1" bandRow="1">
                <a:noFill/>
                <a:tableStyleId>{5C22544A-7EE6-4342-B048-85BDC9FD1C3A}</a:tableStyleId>
              </a:tblPr>
              <a:tblGrid>
                <a:gridCol w="1891204">
                  <a:extLst>
                    <a:ext uri="{9D8B030D-6E8A-4147-A177-3AD203B41FA5}">
                      <a16:colId xmlns:a16="http://schemas.microsoft.com/office/drawing/2014/main" val="4176830789"/>
                    </a:ext>
                  </a:extLst>
                </a:gridCol>
                <a:gridCol w="1060018">
                  <a:extLst>
                    <a:ext uri="{9D8B030D-6E8A-4147-A177-3AD203B41FA5}">
                      <a16:colId xmlns:a16="http://schemas.microsoft.com/office/drawing/2014/main" val="2366338654"/>
                    </a:ext>
                  </a:extLst>
                </a:gridCol>
                <a:gridCol w="1060018">
                  <a:extLst>
                    <a:ext uri="{9D8B030D-6E8A-4147-A177-3AD203B41FA5}">
                      <a16:colId xmlns:a16="http://schemas.microsoft.com/office/drawing/2014/main" val="4053447750"/>
                    </a:ext>
                  </a:extLst>
                </a:gridCol>
                <a:gridCol w="1060018">
                  <a:extLst>
                    <a:ext uri="{9D8B030D-6E8A-4147-A177-3AD203B41FA5}">
                      <a16:colId xmlns:a16="http://schemas.microsoft.com/office/drawing/2014/main" val="810521794"/>
                    </a:ext>
                  </a:extLst>
                </a:gridCol>
              </a:tblGrid>
              <a:tr h="478763">
                <a:tc>
                  <a:txBody>
                    <a:bodyPr/>
                    <a:lstStyle/>
                    <a:p>
                      <a:pPr algn="r" fontAlgn="ctr"/>
                      <a:r>
                        <a:rPr lang="en-CA" sz="1400" b="1" u="none" strike="noStrike" cap="all" spc="60">
                          <a:solidFill>
                            <a:schemeClr val="tx1"/>
                          </a:solidFill>
                          <a:effectLst/>
                        </a:rPr>
                        <a:t> </a:t>
                      </a:r>
                      <a:endParaRPr lang="en-CA" sz="1400" b="1" i="0" u="none" strike="noStrike" cap="all" spc="60">
                        <a:solidFill>
                          <a:schemeClr val="tx1"/>
                        </a:solidFill>
                        <a:effectLst/>
                        <a:latin typeface="Calibri" panose="020F0502020204030204" pitchFamily="34" charset="0"/>
                      </a:endParaRPr>
                    </a:p>
                  </a:txBody>
                  <a:tcPr marL="25442" marR="25442" marT="108810" marB="108810" anchor="b">
                    <a:lnL w="12700" cmpd="sng">
                      <a:noFill/>
                    </a:lnL>
                    <a:lnR w="12700" cmpd="sng">
                      <a:noFill/>
                    </a:lnR>
                    <a:lnT w="12700" cmpd="sng">
                      <a:noFill/>
                    </a:lnT>
                    <a:lnB w="38100" cmpd="sng">
                      <a:noFill/>
                    </a:lnB>
                    <a:noFill/>
                  </a:tcPr>
                </a:tc>
                <a:tc>
                  <a:txBody>
                    <a:bodyPr/>
                    <a:lstStyle/>
                    <a:p>
                      <a:pPr algn="r" fontAlgn="b"/>
                      <a:r>
                        <a:rPr lang="en-CA" sz="1400" b="1" u="none" strike="noStrike" cap="all" spc="60">
                          <a:solidFill>
                            <a:schemeClr val="tx1"/>
                          </a:solidFill>
                          <a:effectLst/>
                          <a:highlight>
                            <a:srgbClr val="FFFF00"/>
                          </a:highlight>
                        </a:rPr>
                        <a:t>2025</a:t>
                      </a:r>
                      <a:endParaRPr lang="en-CA" sz="1400" b="1" i="0" u="none" strike="noStrike" cap="all" spc="60">
                        <a:solidFill>
                          <a:schemeClr val="tx1"/>
                        </a:solidFill>
                        <a:effectLst/>
                        <a:highlight>
                          <a:srgbClr val="FFFF00"/>
                        </a:highlight>
                        <a:latin typeface="Calibri" panose="020F0502020204030204" pitchFamily="34" charset="0"/>
                      </a:endParaRPr>
                    </a:p>
                  </a:txBody>
                  <a:tcPr marL="25442" marR="25442" marT="108810" marB="108810" anchor="b">
                    <a:lnL w="12700" cmpd="sng">
                      <a:noFill/>
                    </a:lnL>
                    <a:lnR w="12700" cmpd="sng">
                      <a:noFill/>
                    </a:lnR>
                    <a:lnT w="12700" cmpd="sng">
                      <a:noFill/>
                    </a:lnT>
                    <a:lnB w="38100" cmpd="sng">
                      <a:noFill/>
                    </a:lnB>
                    <a:noFill/>
                  </a:tcPr>
                </a:tc>
                <a:tc>
                  <a:txBody>
                    <a:bodyPr/>
                    <a:lstStyle/>
                    <a:p>
                      <a:pPr algn="r" fontAlgn="b"/>
                      <a:r>
                        <a:rPr lang="en-CA" sz="1400" b="1" u="none" strike="noStrike" cap="all" spc="60">
                          <a:solidFill>
                            <a:schemeClr val="tx1"/>
                          </a:solidFill>
                          <a:effectLst/>
                        </a:rPr>
                        <a:t>2024</a:t>
                      </a:r>
                      <a:endParaRPr lang="en-CA" sz="1400" b="1" i="0" u="none" strike="noStrike" cap="all" spc="60">
                        <a:solidFill>
                          <a:schemeClr val="tx1"/>
                        </a:solidFill>
                        <a:effectLst/>
                        <a:latin typeface="Calibri" panose="020F0502020204030204" pitchFamily="34" charset="0"/>
                      </a:endParaRPr>
                    </a:p>
                  </a:txBody>
                  <a:tcPr marL="25442" marR="25442" marT="108810" marB="108810" anchor="b">
                    <a:lnL w="12700" cmpd="sng">
                      <a:noFill/>
                    </a:lnL>
                    <a:lnR w="12700" cmpd="sng">
                      <a:noFill/>
                    </a:lnR>
                    <a:lnT w="12700" cmpd="sng">
                      <a:noFill/>
                    </a:lnT>
                    <a:lnB w="38100" cmpd="sng">
                      <a:noFill/>
                    </a:lnB>
                    <a:noFill/>
                  </a:tcPr>
                </a:tc>
                <a:tc>
                  <a:txBody>
                    <a:bodyPr/>
                    <a:lstStyle/>
                    <a:p>
                      <a:pPr algn="r" fontAlgn="b"/>
                      <a:r>
                        <a:rPr lang="en-CA" sz="1400" b="1" u="none" strike="noStrike" cap="all" spc="60">
                          <a:solidFill>
                            <a:schemeClr val="tx1"/>
                          </a:solidFill>
                          <a:effectLst/>
                        </a:rPr>
                        <a:t>2023</a:t>
                      </a:r>
                      <a:endParaRPr lang="en-CA" sz="1400" b="1" i="0" u="none" strike="noStrike" cap="all" spc="60">
                        <a:solidFill>
                          <a:schemeClr val="tx1"/>
                        </a:solidFill>
                        <a:effectLst/>
                        <a:latin typeface="Calibri" panose="020F0502020204030204" pitchFamily="34" charset="0"/>
                      </a:endParaRPr>
                    </a:p>
                  </a:txBody>
                  <a:tcPr marL="25442" marR="25442" marT="108810" marB="108810" anchor="b">
                    <a:lnL w="12700" cmpd="sng">
                      <a:noFill/>
                    </a:lnL>
                    <a:lnR w="12700" cmpd="sng">
                      <a:noFill/>
                    </a:lnR>
                    <a:lnT w="12700" cmpd="sng">
                      <a:noFill/>
                    </a:lnT>
                    <a:lnB w="38100" cmpd="sng">
                      <a:noFill/>
                    </a:lnB>
                    <a:noFill/>
                  </a:tcPr>
                </a:tc>
                <a:extLst>
                  <a:ext uri="{0D108BD9-81ED-4DB2-BD59-A6C34878D82A}">
                    <a16:rowId xmlns:a16="http://schemas.microsoft.com/office/drawing/2014/main" val="2082037120"/>
                  </a:ext>
                </a:extLst>
              </a:tr>
              <a:tr h="467935">
                <a:tc>
                  <a:txBody>
                    <a:bodyPr/>
                    <a:lstStyle/>
                    <a:p>
                      <a:pPr algn="l" fontAlgn="b"/>
                      <a:r>
                        <a:rPr lang="en-CA" sz="1900" u="none" strike="noStrike" cap="none" spc="0">
                          <a:solidFill>
                            <a:schemeClr val="tx1"/>
                          </a:solidFill>
                          <a:effectLst/>
                        </a:rPr>
                        <a:t>Starting BV</a:t>
                      </a:r>
                      <a:endParaRPr lang="en-CA" sz="1900" b="0" i="0" u="none" strike="noStrike" cap="none" spc="0">
                        <a:solidFill>
                          <a:schemeClr val="tx1"/>
                        </a:solidFill>
                        <a:effectLst/>
                        <a:latin typeface="Calibri" panose="020F0502020204030204" pitchFamily="34" charset="0"/>
                      </a:endParaRPr>
                    </a:p>
                  </a:txBody>
                  <a:tcPr marL="25442" marR="25442" marT="25442" marB="108810" anchor="b">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pPr algn="r" fontAlgn="ctr"/>
                      <a:r>
                        <a:rPr lang="en-CA" sz="1900" u="none" strike="noStrike" cap="none" spc="0">
                          <a:solidFill>
                            <a:schemeClr val="tx1"/>
                          </a:solidFill>
                          <a:effectLst/>
                        </a:rPr>
                        <a:t>169,126</a:t>
                      </a:r>
                      <a:endParaRPr lang="en-CA" sz="1900" b="1" i="0" u="none" strike="noStrike" cap="none" spc="0">
                        <a:solidFill>
                          <a:schemeClr val="tx1"/>
                        </a:solidFill>
                        <a:effectLst/>
                        <a:latin typeface="Calibri" panose="020F0502020204030204" pitchFamily="34" charset="0"/>
                      </a:endParaRPr>
                    </a:p>
                  </a:txBody>
                  <a:tcPr marL="25442" marR="25442" marT="25442" marB="108810" anchor="ctr">
                    <a:lnL w="12700" cmpd="sng">
                      <a:noFill/>
                      <a:prstDash val="solid"/>
                    </a:lnL>
                    <a:lnR w="12700" cmpd="sng">
                      <a:noFill/>
                      <a:prstDash val="solid"/>
                    </a:lnR>
                    <a:lnT w="38100" cmpd="sng">
                      <a:noFill/>
                    </a:lnT>
                    <a:lnB w="12700" cmpd="sng">
                      <a:noFill/>
                      <a:prstDash val="solid"/>
                    </a:lnB>
                    <a:noFill/>
                  </a:tcPr>
                </a:tc>
                <a:tc>
                  <a:txBody>
                    <a:bodyPr/>
                    <a:lstStyle/>
                    <a:p>
                      <a:pPr algn="r" fontAlgn="ctr"/>
                      <a:r>
                        <a:rPr lang="en-CA" sz="1900" u="none" strike="noStrike" cap="none" spc="0">
                          <a:solidFill>
                            <a:schemeClr val="tx1"/>
                          </a:solidFill>
                          <a:effectLst/>
                        </a:rPr>
                        <a:t>153,168</a:t>
                      </a:r>
                      <a:endParaRPr lang="en-CA" sz="1900" b="1" i="0" u="none" strike="noStrike" cap="none" spc="0">
                        <a:solidFill>
                          <a:schemeClr val="tx1"/>
                        </a:solidFill>
                        <a:effectLst/>
                        <a:latin typeface="Calibri" panose="020F0502020204030204" pitchFamily="34" charset="0"/>
                      </a:endParaRPr>
                    </a:p>
                  </a:txBody>
                  <a:tcPr marL="25442" marR="25442" marT="25442" marB="108810" anchor="ctr">
                    <a:lnL w="12700" cmpd="sng">
                      <a:noFill/>
                      <a:prstDash val="solid"/>
                    </a:lnL>
                    <a:lnR w="12700" cmpd="sng">
                      <a:noFill/>
                      <a:prstDash val="solid"/>
                    </a:lnR>
                    <a:lnT w="38100" cmpd="sng">
                      <a:noFill/>
                    </a:lnT>
                    <a:lnB w="12700" cmpd="sng">
                      <a:noFill/>
                      <a:prstDash val="solid"/>
                    </a:lnB>
                    <a:noFill/>
                  </a:tcPr>
                </a:tc>
                <a:tc>
                  <a:txBody>
                    <a:bodyPr/>
                    <a:lstStyle/>
                    <a:p>
                      <a:pPr algn="r" fontAlgn="ctr"/>
                      <a:r>
                        <a:rPr lang="en-CA" sz="1900" u="none" strike="noStrike" cap="none" spc="0">
                          <a:solidFill>
                            <a:schemeClr val="tx1"/>
                          </a:solidFill>
                          <a:effectLst/>
                        </a:rPr>
                        <a:t>125,713</a:t>
                      </a:r>
                      <a:endParaRPr lang="en-CA" sz="1900" b="1" i="0" u="none" strike="noStrike" cap="none" spc="0">
                        <a:solidFill>
                          <a:schemeClr val="tx1"/>
                        </a:solidFill>
                        <a:effectLst/>
                        <a:latin typeface="Calibri" panose="020F0502020204030204" pitchFamily="34" charset="0"/>
                      </a:endParaRPr>
                    </a:p>
                  </a:txBody>
                  <a:tcPr marL="25442" marR="25442" marT="25442" marB="108810"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120945240"/>
                  </a:ext>
                </a:extLst>
              </a:tr>
              <a:tr h="758094">
                <a:tc>
                  <a:txBody>
                    <a:bodyPr/>
                    <a:lstStyle/>
                    <a:p>
                      <a:pPr algn="l" fontAlgn="b"/>
                      <a:r>
                        <a:rPr lang="en-CA" sz="1900" u="none" strike="noStrike" cap="none" spc="0">
                          <a:solidFill>
                            <a:schemeClr val="tx1"/>
                          </a:solidFill>
                          <a:effectLst/>
                        </a:rPr>
                        <a:t>Comprehensive Income</a:t>
                      </a:r>
                      <a:endParaRPr lang="en-CA" sz="1900" b="0" i="0" u="none" strike="noStrike" cap="none" spc="0">
                        <a:solidFill>
                          <a:schemeClr val="tx1"/>
                        </a:solidFill>
                        <a:effectLst/>
                        <a:latin typeface="Calibri" panose="020F0502020204030204" pitchFamily="34" charset="0"/>
                      </a:endParaRPr>
                    </a:p>
                  </a:txBody>
                  <a:tcPr marL="25442" marR="25442" marT="25442" marB="10881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CA" sz="1900" u="none" strike="noStrike" cap="none" spc="0">
                          <a:solidFill>
                            <a:schemeClr val="tx1"/>
                          </a:solidFill>
                          <a:effectLst/>
                        </a:rPr>
                        <a:t>63,939</a:t>
                      </a:r>
                      <a:endParaRPr lang="en-CA" sz="1900" b="1" i="0" u="none" strike="noStrike" cap="none" spc="0">
                        <a:solidFill>
                          <a:schemeClr val="tx1"/>
                        </a:solidFill>
                        <a:effectLst/>
                        <a:latin typeface="Calibri" panose="020F0502020204030204" pitchFamily="34" charset="0"/>
                      </a:endParaRPr>
                    </a:p>
                  </a:txBody>
                  <a:tcPr marL="25442" marR="25442" marT="25442" marB="10881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CA" sz="1900" u="none" strike="noStrike" cap="none" spc="0">
                          <a:solidFill>
                            <a:schemeClr val="tx1"/>
                          </a:solidFill>
                          <a:effectLst/>
                        </a:rPr>
                        <a:t>59,676</a:t>
                      </a:r>
                      <a:endParaRPr lang="en-CA" sz="1900" b="1" i="0" u="none" strike="noStrike" cap="none" spc="0">
                        <a:solidFill>
                          <a:schemeClr val="tx1"/>
                        </a:solidFill>
                        <a:effectLst/>
                        <a:latin typeface="Calibri" panose="020F0502020204030204" pitchFamily="34" charset="0"/>
                      </a:endParaRPr>
                    </a:p>
                  </a:txBody>
                  <a:tcPr marL="25442" marR="25442" marT="25442" marB="10881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CA" sz="1900" u="none" strike="noStrike" cap="none" spc="0">
                          <a:solidFill>
                            <a:schemeClr val="tx1"/>
                          </a:solidFill>
                          <a:effectLst/>
                        </a:rPr>
                        <a:t>40,473</a:t>
                      </a:r>
                      <a:endParaRPr lang="en-CA" sz="1900" b="1" i="0" u="none" strike="noStrike" cap="none" spc="0">
                        <a:solidFill>
                          <a:schemeClr val="tx1"/>
                        </a:solidFill>
                        <a:effectLst/>
                        <a:latin typeface="Calibri" panose="020F0502020204030204" pitchFamily="34" charset="0"/>
                      </a:endParaRPr>
                    </a:p>
                  </a:txBody>
                  <a:tcPr marL="25442" marR="25442" marT="25442" marB="10881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08887523"/>
                  </a:ext>
                </a:extLst>
              </a:tr>
              <a:tr h="467935">
                <a:tc>
                  <a:txBody>
                    <a:bodyPr/>
                    <a:lstStyle/>
                    <a:p>
                      <a:pPr algn="l" fontAlgn="b"/>
                      <a:r>
                        <a:rPr lang="en-CA" sz="1900" u="none" strike="noStrike" cap="none" spc="0">
                          <a:solidFill>
                            <a:schemeClr val="tx1"/>
                          </a:solidFill>
                          <a:effectLst/>
                        </a:rPr>
                        <a:t>Ending BV</a:t>
                      </a:r>
                      <a:endParaRPr lang="en-CA" sz="1900" b="0" i="0" u="none" strike="noStrike" cap="none" spc="0">
                        <a:solidFill>
                          <a:schemeClr val="tx1"/>
                        </a:solidFill>
                        <a:effectLst/>
                        <a:latin typeface="Calibri" panose="020F0502020204030204" pitchFamily="34" charset="0"/>
                      </a:endParaRPr>
                    </a:p>
                  </a:txBody>
                  <a:tcPr marL="25442" marR="25442" marT="25442" marB="108810" anchor="b">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ctr"/>
                      <a:r>
                        <a:rPr lang="en-CA" sz="1900" u="none" strike="noStrike" cap="none" spc="0">
                          <a:solidFill>
                            <a:schemeClr val="tx1"/>
                          </a:solidFill>
                          <a:effectLst/>
                          <a:highlight>
                            <a:srgbClr val="FFFF00"/>
                          </a:highlight>
                        </a:rPr>
                        <a:t>200,305</a:t>
                      </a:r>
                      <a:endParaRPr lang="en-CA" sz="1900" b="1" i="0" u="none" strike="noStrike" cap="none" spc="0">
                        <a:solidFill>
                          <a:schemeClr val="tx1"/>
                        </a:solidFill>
                        <a:effectLst/>
                        <a:highlight>
                          <a:srgbClr val="FFFF00"/>
                        </a:highlight>
                        <a:latin typeface="Calibri" panose="020F0502020204030204" pitchFamily="34" charset="0"/>
                      </a:endParaRPr>
                    </a:p>
                  </a:txBody>
                  <a:tcPr marL="25442" marR="25442" marT="25442" marB="10881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CA" sz="1900" u="none" strike="noStrike" cap="none" spc="0">
                          <a:solidFill>
                            <a:schemeClr val="tx1"/>
                          </a:solidFill>
                          <a:effectLst/>
                        </a:rPr>
                        <a:t>169,126</a:t>
                      </a:r>
                      <a:endParaRPr lang="en-CA" sz="1900" b="1" i="0" u="none" strike="noStrike" cap="none" spc="0">
                        <a:solidFill>
                          <a:schemeClr val="tx1"/>
                        </a:solidFill>
                        <a:effectLst/>
                        <a:latin typeface="Calibri" panose="020F0502020204030204" pitchFamily="34" charset="0"/>
                      </a:endParaRPr>
                    </a:p>
                  </a:txBody>
                  <a:tcPr marL="25442" marR="25442" marT="25442" marB="10881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fontAlgn="ctr"/>
                      <a:r>
                        <a:rPr lang="en-CA" sz="1900" u="none" strike="noStrike" cap="none" spc="0">
                          <a:solidFill>
                            <a:schemeClr val="tx1"/>
                          </a:solidFill>
                          <a:effectLst/>
                        </a:rPr>
                        <a:t>153,168</a:t>
                      </a:r>
                      <a:endParaRPr lang="en-CA" sz="1900" b="1" i="0" u="none" strike="noStrike" cap="none" spc="0">
                        <a:solidFill>
                          <a:schemeClr val="tx1"/>
                        </a:solidFill>
                        <a:effectLst/>
                        <a:latin typeface="Calibri" panose="020F0502020204030204" pitchFamily="34" charset="0"/>
                      </a:endParaRPr>
                    </a:p>
                  </a:txBody>
                  <a:tcPr marL="25442" marR="25442" marT="25442" marB="10881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841199014"/>
                  </a:ext>
                </a:extLst>
              </a:tr>
              <a:tr h="758094">
                <a:tc>
                  <a:txBody>
                    <a:bodyPr/>
                    <a:lstStyle/>
                    <a:p>
                      <a:pPr algn="l" fontAlgn="b"/>
                      <a:r>
                        <a:rPr lang="en-CA" sz="1900" u="none" strike="noStrike" cap="none" spc="0">
                          <a:solidFill>
                            <a:schemeClr val="tx1"/>
                          </a:solidFill>
                          <a:effectLst/>
                        </a:rPr>
                        <a:t>Implied Distributions</a:t>
                      </a:r>
                      <a:endParaRPr lang="en-CA" sz="1900" b="0" i="0" u="none" strike="noStrike" cap="none" spc="0">
                        <a:solidFill>
                          <a:schemeClr val="tx1"/>
                        </a:solidFill>
                        <a:effectLst/>
                        <a:latin typeface="Calibri" panose="020F0502020204030204" pitchFamily="34" charset="0"/>
                      </a:endParaRPr>
                    </a:p>
                  </a:txBody>
                  <a:tcPr marL="25442" marR="25442" marT="25442" marB="108810" anchor="b">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CA" sz="1900" u="none" strike="noStrike" cap="none" spc="0">
                          <a:solidFill>
                            <a:schemeClr val="tx1"/>
                          </a:solidFill>
                          <a:effectLst/>
                        </a:rPr>
                        <a:t>32,760</a:t>
                      </a:r>
                      <a:endParaRPr lang="en-CA" sz="1900" b="1" i="0" u="none" strike="noStrike" cap="none" spc="0">
                        <a:solidFill>
                          <a:schemeClr val="tx1"/>
                        </a:solidFill>
                        <a:effectLst/>
                        <a:latin typeface="Calibri" panose="020F0502020204030204" pitchFamily="34" charset="0"/>
                      </a:endParaRPr>
                    </a:p>
                  </a:txBody>
                  <a:tcPr marL="25442" marR="25442" marT="25442" marB="10881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CA" sz="1900" u="none" strike="noStrike" cap="none" spc="0">
                          <a:solidFill>
                            <a:schemeClr val="tx1"/>
                          </a:solidFill>
                          <a:effectLst/>
                        </a:rPr>
                        <a:t>43,718</a:t>
                      </a:r>
                      <a:endParaRPr lang="en-CA" sz="1900" b="1" i="0" u="none" strike="noStrike" cap="none" spc="0">
                        <a:solidFill>
                          <a:schemeClr val="tx1"/>
                        </a:solidFill>
                        <a:effectLst/>
                        <a:latin typeface="Calibri" panose="020F0502020204030204" pitchFamily="34" charset="0"/>
                      </a:endParaRPr>
                    </a:p>
                  </a:txBody>
                  <a:tcPr marL="25442" marR="25442" marT="25442" marB="10881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fontAlgn="ctr"/>
                      <a:r>
                        <a:rPr lang="en-CA" sz="1900" u="none" strike="noStrike" cap="none" spc="0">
                          <a:solidFill>
                            <a:schemeClr val="tx1"/>
                          </a:solidFill>
                          <a:effectLst/>
                        </a:rPr>
                        <a:t>13,018</a:t>
                      </a:r>
                      <a:endParaRPr lang="en-CA" sz="1900" b="1" i="0" u="none" strike="noStrike" cap="none" spc="0">
                        <a:solidFill>
                          <a:schemeClr val="tx1"/>
                        </a:solidFill>
                        <a:effectLst/>
                        <a:latin typeface="Calibri" panose="020F0502020204030204" pitchFamily="34" charset="0"/>
                      </a:endParaRPr>
                    </a:p>
                  </a:txBody>
                  <a:tcPr marL="25442" marR="25442" marT="25442" marB="108810"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913565230"/>
                  </a:ext>
                </a:extLst>
              </a:tr>
              <a:tr h="467935">
                <a:tc>
                  <a:txBody>
                    <a:bodyPr/>
                    <a:lstStyle/>
                    <a:p>
                      <a:pPr algn="l" fontAlgn="b"/>
                      <a:r>
                        <a:rPr lang="en-CA" sz="1900" u="none" strike="noStrike" cap="none" spc="0">
                          <a:solidFill>
                            <a:schemeClr val="tx1"/>
                          </a:solidFill>
                          <a:effectLst/>
                        </a:rPr>
                        <a:t>Ratio</a:t>
                      </a:r>
                      <a:endParaRPr lang="en-CA" sz="1900" b="0" i="0" u="none" strike="noStrike" cap="none" spc="0">
                        <a:solidFill>
                          <a:schemeClr val="tx1"/>
                        </a:solidFill>
                        <a:effectLst/>
                        <a:latin typeface="Calibri" panose="020F0502020204030204" pitchFamily="34" charset="0"/>
                      </a:endParaRPr>
                    </a:p>
                  </a:txBody>
                  <a:tcPr marL="25442" marR="25442" marT="25442" marB="108810" anchor="b">
                    <a:lnL w="12700" cap="flat" cmpd="sng" algn="ctr">
                      <a:solidFill>
                        <a:schemeClr val="tx1"/>
                      </a:solidFill>
                      <a:prstDash val="solid"/>
                    </a:lnL>
                    <a:lnR w="12700" cmpd="sng">
                      <a:noFill/>
                      <a:prstDash val="solid"/>
                    </a:lnR>
                    <a:lnT w="12700" cmpd="sng">
                      <a:noFill/>
                      <a:prstDash val="solid"/>
                    </a:lnT>
                    <a:lnB w="12700" cap="flat" cmpd="sng" algn="ctr">
                      <a:noFill/>
                      <a:prstDash val="solid"/>
                    </a:lnB>
                    <a:noFill/>
                  </a:tcPr>
                </a:tc>
                <a:tc>
                  <a:txBody>
                    <a:bodyPr/>
                    <a:lstStyle/>
                    <a:p>
                      <a:pPr algn="r" fontAlgn="ctr"/>
                      <a:r>
                        <a:rPr lang="en-CA" sz="1900" u="none" strike="noStrike" cap="none" spc="0">
                          <a:solidFill>
                            <a:schemeClr val="tx1"/>
                          </a:solidFill>
                          <a:effectLst/>
                        </a:rPr>
                        <a:t>51.2%</a:t>
                      </a:r>
                      <a:endParaRPr lang="en-CA" sz="1900" b="1" i="0" u="none" strike="noStrike" cap="none" spc="0">
                        <a:solidFill>
                          <a:schemeClr val="tx1"/>
                        </a:solidFill>
                        <a:effectLst/>
                        <a:latin typeface="Calibri" panose="020F0502020204030204" pitchFamily="34" charset="0"/>
                      </a:endParaRPr>
                    </a:p>
                  </a:txBody>
                  <a:tcPr marL="25442" marR="25442" marT="25442" marB="10881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ctr"/>
                      <a:r>
                        <a:rPr lang="en-CA" sz="1900" u="none" strike="noStrike" cap="none" spc="0">
                          <a:solidFill>
                            <a:schemeClr val="tx1"/>
                          </a:solidFill>
                          <a:effectLst/>
                        </a:rPr>
                        <a:t>73.3%</a:t>
                      </a:r>
                      <a:endParaRPr lang="en-CA" sz="1900" b="1" i="0" u="none" strike="noStrike" cap="none" spc="0">
                        <a:solidFill>
                          <a:schemeClr val="tx1"/>
                        </a:solidFill>
                        <a:effectLst/>
                        <a:latin typeface="Calibri" panose="020F0502020204030204" pitchFamily="34" charset="0"/>
                      </a:endParaRPr>
                    </a:p>
                  </a:txBody>
                  <a:tcPr marL="25442" marR="25442" marT="25442" marB="10881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fontAlgn="ctr"/>
                      <a:r>
                        <a:rPr lang="en-CA" sz="1900" u="none" strike="noStrike" cap="none" spc="0">
                          <a:solidFill>
                            <a:schemeClr val="tx1"/>
                          </a:solidFill>
                          <a:effectLst/>
                        </a:rPr>
                        <a:t>32.2%</a:t>
                      </a:r>
                      <a:endParaRPr lang="en-CA" sz="1900" b="1" i="0" u="none" strike="noStrike" cap="none" spc="0">
                        <a:solidFill>
                          <a:schemeClr val="tx1"/>
                        </a:solidFill>
                        <a:effectLst/>
                        <a:latin typeface="Calibri" panose="020F0502020204030204" pitchFamily="34" charset="0"/>
                      </a:endParaRPr>
                    </a:p>
                  </a:txBody>
                  <a:tcPr marL="25442" marR="25442" marT="25442" marB="108810"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4205939984"/>
                  </a:ext>
                </a:extLst>
              </a:tr>
            </a:tbl>
          </a:graphicData>
        </a:graphic>
      </p:graphicFrame>
    </p:spTree>
    <p:extLst>
      <p:ext uri="{BB962C8B-B14F-4D97-AF65-F5344CB8AC3E}">
        <p14:creationId xmlns:p14="http://schemas.microsoft.com/office/powerpoint/2010/main" val="3363589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F14DE473-0B30-9C45-FB0D-7213953CCCC2}"/>
              </a:ext>
            </a:extLst>
          </p:cNvPr>
          <p:cNvGraphicFramePr/>
          <p:nvPr>
            <p:extLst>
              <p:ext uri="{D42A27DB-BD31-4B8C-83A1-F6EECF244321}">
                <p14:modId xmlns:p14="http://schemas.microsoft.com/office/powerpoint/2010/main" val="1060381657"/>
              </p:ext>
            </p:extLst>
          </p:nvPr>
        </p:nvGraphicFramePr>
        <p:xfrm>
          <a:off x="908613" y="1012785"/>
          <a:ext cx="10885989" cy="5665808"/>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932DB566-B6ED-F301-A618-21953C42E5C4}"/>
              </a:ext>
            </a:extLst>
          </p:cNvPr>
          <p:cNvSpPr txBox="1"/>
          <p:nvPr/>
        </p:nvSpPr>
        <p:spPr>
          <a:xfrm>
            <a:off x="8304673" y="689619"/>
            <a:ext cx="3482235" cy="646331"/>
          </a:xfrm>
          <a:prstGeom prst="rect">
            <a:avLst/>
          </a:prstGeom>
          <a:noFill/>
        </p:spPr>
        <p:txBody>
          <a:bodyPr wrap="none" rtlCol="0">
            <a:spAutoFit/>
          </a:bodyPr>
          <a:lstStyle/>
          <a:p>
            <a:r>
              <a:rPr lang="en-US"/>
              <a:t>PPE as Revenue/Growth Predictor</a:t>
            </a:r>
          </a:p>
          <a:p>
            <a:pPr algn="ctr"/>
            <a:r>
              <a:rPr lang="en-US" b="1" i="1">
                <a:highlight>
                  <a:srgbClr val="FFFF00"/>
                </a:highlight>
              </a:rPr>
              <a:t>*92% R-Squared*</a:t>
            </a:r>
          </a:p>
        </p:txBody>
      </p:sp>
      <p:sp>
        <p:nvSpPr>
          <p:cNvPr id="2" name="TextBox 1">
            <a:extLst>
              <a:ext uri="{FF2B5EF4-FFF2-40B4-BE49-F238E27FC236}">
                <a16:creationId xmlns:a16="http://schemas.microsoft.com/office/drawing/2014/main" id="{AA9929CA-BBA7-4CD1-0DFF-77A0F9FA246D}"/>
              </a:ext>
            </a:extLst>
          </p:cNvPr>
          <p:cNvSpPr txBox="1"/>
          <p:nvPr/>
        </p:nvSpPr>
        <p:spPr>
          <a:xfrm>
            <a:off x="1165411" y="233308"/>
            <a:ext cx="7139262" cy="584775"/>
          </a:xfrm>
          <a:prstGeom prst="rect">
            <a:avLst/>
          </a:prstGeom>
          <a:noFill/>
        </p:spPr>
        <p:txBody>
          <a:bodyPr wrap="none" rtlCol="0">
            <a:spAutoFit/>
          </a:bodyPr>
          <a:lstStyle/>
          <a:p>
            <a:r>
              <a:rPr lang="en-US" sz="3200"/>
              <a:t>2025 Book Value and Revenue Forecast</a:t>
            </a:r>
          </a:p>
        </p:txBody>
      </p:sp>
      <p:sp>
        <p:nvSpPr>
          <p:cNvPr id="3" name="TextBox 2">
            <a:extLst>
              <a:ext uri="{FF2B5EF4-FFF2-40B4-BE49-F238E27FC236}">
                <a16:creationId xmlns:a16="http://schemas.microsoft.com/office/drawing/2014/main" id="{B0488BC7-1B7A-4F7B-8F07-93ADDF81F37A}"/>
              </a:ext>
            </a:extLst>
          </p:cNvPr>
          <p:cNvSpPr txBox="1"/>
          <p:nvPr/>
        </p:nvSpPr>
        <p:spPr>
          <a:xfrm>
            <a:off x="7393021" y="3908612"/>
            <a:ext cx="3992155" cy="677108"/>
          </a:xfrm>
          <a:prstGeom prst="rect">
            <a:avLst/>
          </a:prstGeom>
          <a:noFill/>
        </p:spPr>
        <p:txBody>
          <a:bodyPr wrap="square" rtlCol="0">
            <a:spAutoFit/>
          </a:bodyPr>
          <a:lstStyle/>
          <a:p>
            <a:r>
              <a:rPr lang="en-US">
                <a:highlight>
                  <a:srgbClr val="FFFF00"/>
                </a:highlight>
              </a:rPr>
              <a:t>2025 Projected Revenue: </a:t>
            </a:r>
            <a:r>
              <a:rPr lang="en-US" sz="2000" b="1" i="1" u="sng">
                <a:highlight>
                  <a:srgbClr val="FFFF00"/>
                </a:highlight>
              </a:rPr>
              <a:t>$194B</a:t>
            </a:r>
          </a:p>
          <a:p>
            <a:r>
              <a:rPr lang="en-US"/>
              <a:t>Based on Current PPE trends</a:t>
            </a:r>
            <a:endParaRPr lang="en-US" sz="1600"/>
          </a:p>
        </p:txBody>
      </p:sp>
    </p:spTree>
    <p:extLst>
      <p:ext uri="{BB962C8B-B14F-4D97-AF65-F5344CB8AC3E}">
        <p14:creationId xmlns:p14="http://schemas.microsoft.com/office/powerpoint/2010/main" val="133090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02056F2-8159-4266-4FAC-A8AB3F6F9C7F}"/>
              </a:ext>
            </a:extLst>
          </p:cNvPr>
          <p:cNvGraphicFramePr/>
          <p:nvPr>
            <p:extLst>
              <p:ext uri="{D42A27DB-BD31-4B8C-83A1-F6EECF244321}">
                <p14:modId xmlns:p14="http://schemas.microsoft.com/office/powerpoint/2010/main" val="3358901927"/>
              </p:ext>
            </p:extLst>
          </p:nvPr>
        </p:nvGraphicFramePr>
        <p:xfrm>
          <a:off x="685800" y="0"/>
          <a:ext cx="115062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82549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21A3536C-8514-3B43-26BB-1C57041782D1}"/>
              </a:ext>
            </a:extLst>
          </p:cNvPr>
          <p:cNvGraphicFramePr>
            <a:graphicFrameLocks noGrp="1"/>
          </p:cNvGraphicFramePr>
          <p:nvPr>
            <p:extLst>
              <p:ext uri="{D42A27DB-BD31-4B8C-83A1-F6EECF244321}">
                <p14:modId xmlns:p14="http://schemas.microsoft.com/office/powerpoint/2010/main" val="1895611824"/>
              </p:ext>
            </p:extLst>
          </p:nvPr>
        </p:nvGraphicFramePr>
        <p:xfrm>
          <a:off x="482600" y="517043"/>
          <a:ext cx="11226803" cy="5997809"/>
        </p:xfrm>
        <a:graphic>
          <a:graphicData uri="http://schemas.openxmlformats.org/drawingml/2006/table">
            <a:tbl>
              <a:tblPr/>
              <a:tblGrid>
                <a:gridCol w="1679154">
                  <a:extLst>
                    <a:ext uri="{9D8B030D-6E8A-4147-A177-3AD203B41FA5}">
                      <a16:colId xmlns:a16="http://schemas.microsoft.com/office/drawing/2014/main" val="3425864349"/>
                    </a:ext>
                  </a:extLst>
                </a:gridCol>
                <a:gridCol w="1007606">
                  <a:extLst>
                    <a:ext uri="{9D8B030D-6E8A-4147-A177-3AD203B41FA5}">
                      <a16:colId xmlns:a16="http://schemas.microsoft.com/office/drawing/2014/main" val="4275420879"/>
                    </a:ext>
                  </a:extLst>
                </a:gridCol>
                <a:gridCol w="805573">
                  <a:extLst>
                    <a:ext uri="{9D8B030D-6E8A-4147-A177-3AD203B41FA5}">
                      <a16:colId xmlns:a16="http://schemas.microsoft.com/office/drawing/2014/main" val="3464286024"/>
                    </a:ext>
                  </a:extLst>
                </a:gridCol>
                <a:gridCol w="886671">
                  <a:extLst>
                    <a:ext uri="{9D8B030D-6E8A-4147-A177-3AD203B41FA5}">
                      <a16:colId xmlns:a16="http://schemas.microsoft.com/office/drawing/2014/main" val="1034915233"/>
                    </a:ext>
                  </a:extLst>
                </a:gridCol>
                <a:gridCol w="886671">
                  <a:extLst>
                    <a:ext uri="{9D8B030D-6E8A-4147-A177-3AD203B41FA5}">
                      <a16:colId xmlns:a16="http://schemas.microsoft.com/office/drawing/2014/main" val="2687090518"/>
                    </a:ext>
                  </a:extLst>
                </a:gridCol>
                <a:gridCol w="1101510">
                  <a:extLst>
                    <a:ext uri="{9D8B030D-6E8A-4147-A177-3AD203B41FA5}">
                      <a16:colId xmlns:a16="http://schemas.microsoft.com/office/drawing/2014/main" val="2446042871"/>
                    </a:ext>
                  </a:extLst>
                </a:gridCol>
                <a:gridCol w="1253746">
                  <a:extLst>
                    <a:ext uri="{9D8B030D-6E8A-4147-A177-3AD203B41FA5}">
                      <a16:colId xmlns:a16="http://schemas.microsoft.com/office/drawing/2014/main" val="2192613999"/>
                    </a:ext>
                  </a:extLst>
                </a:gridCol>
                <a:gridCol w="1374113">
                  <a:extLst>
                    <a:ext uri="{9D8B030D-6E8A-4147-A177-3AD203B41FA5}">
                      <a16:colId xmlns:a16="http://schemas.microsoft.com/office/drawing/2014/main" val="2546781117"/>
                    </a:ext>
                  </a:extLst>
                </a:gridCol>
                <a:gridCol w="1008460">
                  <a:extLst>
                    <a:ext uri="{9D8B030D-6E8A-4147-A177-3AD203B41FA5}">
                      <a16:colId xmlns:a16="http://schemas.microsoft.com/office/drawing/2014/main" val="371742267"/>
                    </a:ext>
                  </a:extLst>
                </a:gridCol>
                <a:gridCol w="1223299">
                  <a:extLst>
                    <a:ext uri="{9D8B030D-6E8A-4147-A177-3AD203B41FA5}">
                      <a16:colId xmlns:a16="http://schemas.microsoft.com/office/drawing/2014/main" val="2021340815"/>
                    </a:ext>
                  </a:extLst>
                </a:gridCol>
              </a:tblGrid>
              <a:tr h="232538">
                <a:tc>
                  <a:txBody>
                    <a:bodyPr/>
                    <a:lstStyle/>
                    <a:p>
                      <a:pPr algn="ctr" fontAlgn="ctr"/>
                      <a:r>
                        <a:rPr lang="en-CA" sz="1300" b="0" i="0" u="none" strike="noStrike">
                          <a:solidFill>
                            <a:srgbClr val="000000"/>
                          </a:solidFill>
                          <a:effectLst/>
                          <a:latin typeface="Calibri" panose="020F0502020204030204" pitchFamily="34" charset="0"/>
                        </a:rPr>
                        <a:t>In Millions of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extLst>
                  <a:ext uri="{0D108BD9-81ED-4DB2-BD59-A6C34878D82A}">
                    <a16:rowId xmlns:a16="http://schemas.microsoft.com/office/drawing/2014/main" val="273976574"/>
                  </a:ext>
                </a:extLst>
              </a:tr>
              <a:tr h="232538">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0</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1</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2</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3</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4</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5</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6</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7</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extLst>
                  <a:ext uri="{0D108BD9-81ED-4DB2-BD59-A6C34878D82A}">
                    <a16:rowId xmlns:a16="http://schemas.microsoft.com/office/drawing/2014/main" val="557247439"/>
                  </a:ext>
                </a:extLst>
              </a:tr>
              <a:tr h="232538">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2024</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2025</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2026</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2027</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2028</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2029</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2030</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Terminal Value</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extLst>
                  <a:ext uri="{0D108BD9-81ED-4DB2-BD59-A6C34878D82A}">
                    <a16:rowId xmlns:a16="http://schemas.microsoft.com/office/drawing/2014/main" val="2683716267"/>
                  </a:ext>
                </a:extLst>
              </a:tr>
              <a:tr h="232538">
                <a:tc>
                  <a:txBody>
                    <a:bodyPr/>
                    <a:lstStyle/>
                    <a:p>
                      <a:pPr algn="ctr" fontAlgn="ctr"/>
                      <a:r>
                        <a:rPr lang="en-CA" sz="1300" b="0" i="0" u="none" strike="noStrike">
                          <a:solidFill>
                            <a:srgbClr val="000000"/>
                          </a:solidFill>
                          <a:effectLst/>
                          <a:latin typeface="Calibri" panose="020F0502020204030204" pitchFamily="34" charset="0"/>
                        </a:rPr>
                        <a:t>Revenue Growth</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11.0%</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29.6%</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15.0%</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13.0%</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11.5%</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10.0%</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8.5%</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extLst>
                  <a:ext uri="{0D108BD9-81ED-4DB2-BD59-A6C34878D82A}">
                    <a16:rowId xmlns:a16="http://schemas.microsoft.com/office/drawing/2014/main" val="2947465005"/>
                  </a:ext>
                </a:extLst>
              </a:tr>
              <a:tr h="423759">
                <a:tc>
                  <a:txBody>
                    <a:bodyPr/>
                    <a:lstStyle/>
                    <a:p>
                      <a:pPr algn="ctr" fontAlgn="ctr"/>
                      <a:r>
                        <a:rPr lang="en-CA" sz="1300" b="0" i="0" u="none" strike="noStrike">
                          <a:solidFill>
                            <a:srgbClr val="000000"/>
                          </a:solidFill>
                          <a:effectLst/>
                          <a:latin typeface="Calibri" panose="020F0502020204030204" pitchFamily="34" charset="0"/>
                        </a:rPr>
                        <a:t>Revenue</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149,687</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193,977.79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223,074.46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252,074.14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281,062.67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309,168.94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335,448.29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extLst>
                  <a:ext uri="{0D108BD9-81ED-4DB2-BD59-A6C34878D82A}">
                    <a16:rowId xmlns:a16="http://schemas.microsoft.com/office/drawing/2014/main" val="3141657138"/>
                  </a:ext>
                </a:extLst>
              </a:tr>
              <a:tr h="232538">
                <a:tc>
                  <a:txBody>
                    <a:bodyPr/>
                    <a:lstStyle/>
                    <a:p>
                      <a:pPr algn="ctr" fontAlgn="ctr"/>
                      <a:r>
                        <a:rPr lang="en-CA" sz="1300" b="0" i="0" u="none" strike="noStrike">
                          <a:solidFill>
                            <a:srgbClr val="000000"/>
                          </a:solidFill>
                          <a:effectLst/>
                          <a:latin typeface="Calibri" panose="020F0502020204030204" pitchFamily="34" charset="0"/>
                        </a:rPr>
                        <a:t>CI Margin</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39.9%</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33.0%</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32.6%</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32.6%</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32.6%</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32.6%</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32.6%</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extLst>
                  <a:ext uri="{0D108BD9-81ED-4DB2-BD59-A6C34878D82A}">
                    <a16:rowId xmlns:a16="http://schemas.microsoft.com/office/drawing/2014/main" val="3776510256"/>
                  </a:ext>
                </a:extLst>
              </a:tr>
              <a:tr h="423759">
                <a:tc>
                  <a:txBody>
                    <a:bodyPr/>
                    <a:lstStyle/>
                    <a:p>
                      <a:pPr algn="ctr" fontAlgn="ctr"/>
                      <a:r>
                        <a:rPr lang="en-CA" sz="1300" b="0" i="0" u="none" strike="noStrike">
                          <a:solidFill>
                            <a:srgbClr val="000000"/>
                          </a:solidFill>
                          <a:effectLst/>
                          <a:latin typeface="Calibri" panose="020F0502020204030204" pitchFamily="34" charset="0"/>
                        </a:rPr>
                        <a:t>Comprehensive Income</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59,676</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63,938.76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72,636.23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82,078.94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91,518.02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100,669.82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109,226.76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extLst>
                  <a:ext uri="{0D108BD9-81ED-4DB2-BD59-A6C34878D82A}">
                    <a16:rowId xmlns:a16="http://schemas.microsoft.com/office/drawing/2014/main" val="1072875203"/>
                  </a:ext>
                </a:extLst>
              </a:tr>
              <a:tr h="232538">
                <a:tc>
                  <a:txBody>
                    <a:bodyPr/>
                    <a:lstStyle/>
                    <a:p>
                      <a:pPr algn="ctr" fontAlgn="ctr"/>
                      <a:r>
                        <a:rPr lang="en-CA" sz="1300" b="0" i="0" u="none" strike="noStrike">
                          <a:solidFill>
                            <a:srgbClr val="000000"/>
                          </a:solidFill>
                          <a:effectLst/>
                          <a:latin typeface="Calibri" panose="020F0502020204030204" pitchFamily="34" charset="0"/>
                        </a:rPr>
                        <a:t>Distribution Ratio</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28.5%</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46.3%</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46.3%</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46.3%</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46.3%</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46.3%</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46.3%</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extLst>
                  <a:ext uri="{0D108BD9-81ED-4DB2-BD59-A6C34878D82A}">
                    <a16:rowId xmlns:a16="http://schemas.microsoft.com/office/drawing/2014/main" val="771635206"/>
                  </a:ext>
                </a:extLst>
              </a:tr>
              <a:tr h="232538">
                <a:tc>
                  <a:txBody>
                    <a:bodyPr/>
                    <a:lstStyle/>
                    <a:p>
                      <a:pPr algn="ctr" fontAlgn="ctr"/>
                      <a:r>
                        <a:rPr lang="en-CA" sz="1300" b="0" i="0" u="none" strike="noStrike">
                          <a:solidFill>
                            <a:srgbClr val="000000"/>
                          </a:solidFill>
                          <a:effectLst/>
                          <a:latin typeface="Calibri" panose="020F0502020204030204" pitchFamily="34" charset="0"/>
                        </a:rPr>
                        <a:t>Distributions</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17,033</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29,583</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33,607</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37,976</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42,343</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46,577</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50,536</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extLst>
                  <a:ext uri="{0D108BD9-81ED-4DB2-BD59-A6C34878D82A}">
                    <a16:rowId xmlns:a16="http://schemas.microsoft.com/office/drawing/2014/main" val="2865082929"/>
                  </a:ext>
                </a:extLst>
              </a:tr>
              <a:tr h="423759">
                <a:tc>
                  <a:txBody>
                    <a:bodyPr/>
                    <a:lstStyle/>
                    <a:p>
                      <a:pPr algn="ctr" fontAlgn="ctr"/>
                      <a:r>
                        <a:rPr lang="en-CA" sz="1300" b="0" i="0" u="none" strike="noStrike">
                          <a:solidFill>
                            <a:srgbClr val="000000"/>
                          </a:solidFill>
                          <a:effectLst/>
                          <a:latin typeface="Calibri" panose="020F0502020204030204" pitchFamily="34" charset="0"/>
                        </a:rPr>
                        <a:t>Book Value of Equity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169,126</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203,482.01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242,511.30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286,614.41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335,789.38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389,881.84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448,572.16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extLst>
                  <a:ext uri="{0D108BD9-81ED-4DB2-BD59-A6C34878D82A}">
                    <a16:rowId xmlns:a16="http://schemas.microsoft.com/office/drawing/2014/main" val="2600486638"/>
                  </a:ext>
                </a:extLst>
              </a:tr>
              <a:tr h="232538">
                <a:tc>
                  <a:txBody>
                    <a:bodyPr/>
                    <a:lstStyle/>
                    <a:p>
                      <a:pPr algn="ctr" fontAlgn="ctr"/>
                      <a:r>
                        <a:rPr lang="en-CA" sz="1300" b="0" i="0" u="none" strike="noStrike">
                          <a:solidFill>
                            <a:srgbClr val="000000"/>
                          </a:solidFill>
                          <a:effectLst/>
                          <a:latin typeface="Calibri" panose="020F0502020204030204" pitchFamily="34" charset="0"/>
                        </a:rPr>
                        <a:t>ROE</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47.5%</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37.8%</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35.7%</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33.8%</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31.9%</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30.0%</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28.0%</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extLst>
                  <a:ext uri="{0D108BD9-81ED-4DB2-BD59-A6C34878D82A}">
                    <a16:rowId xmlns:a16="http://schemas.microsoft.com/office/drawing/2014/main" val="383259404"/>
                  </a:ext>
                </a:extLst>
              </a:tr>
              <a:tr h="423759">
                <a:tc>
                  <a:txBody>
                    <a:bodyPr/>
                    <a:lstStyle/>
                    <a:p>
                      <a:pPr algn="ctr" fontAlgn="ctr"/>
                      <a:r>
                        <a:rPr lang="en-CA" sz="1300" b="0" i="0" u="none" strike="noStrike">
                          <a:solidFill>
                            <a:srgbClr val="000000"/>
                          </a:solidFill>
                          <a:effectLst/>
                          <a:latin typeface="Calibri" panose="020F0502020204030204" pitchFamily="34" charset="0"/>
                        </a:rPr>
                        <a:t>Required Income</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17,384.57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19,195.81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23,095.21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27,525.03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32,530.74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38,112.09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44,251.59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extLst>
                  <a:ext uri="{0D108BD9-81ED-4DB2-BD59-A6C34878D82A}">
                    <a16:rowId xmlns:a16="http://schemas.microsoft.com/office/drawing/2014/main" val="2204229845"/>
                  </a:ext>
                </a:extLst>
              </a:tr>
              <a:tr h="423759">
                <a:tc>
                  <a:txBody>
                    <a:bodyPr/>
                    <a:lstStyle/>
                    <a:p>
                      <a:pPr algn="ctr" fontAlgn="ctr"/>
                      <a:r>
                        <a:rPr lang="en-CA" sz="1300" b="0" i="0" u="none" strike="noStrike">
                          <a:solidFill>
                            <a:srgbClr val="000000"/>
                          </a:solidFill>
                          <a:effectLst/>
                          <a:latin typeface="Calibri" panose="020F0502020204030204" pitchFamily="34" charset="0"/>
                        </a:rPr>
                        <a:t>Residual Income</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59,676</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44,743</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49,541</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54,554</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58,987</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62,558</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64,975</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1" i="0" u="none" strike="noStrike">
                          <a:solidFill>
                            <a:srgbClr val="000000"/>
                          </a:solidFill>
                          <a:effectLst/>
                          <a:latin typeface="Calibri" panose="020F0502020204030204" pitchFamily="34" charset="0"/>
                        </a:rPr>
                        <a:t>5% Terminal Growth</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solidFill>
                      <a:srgbClr val="FFFF00"/>
                    </a:solidFill>
                  </a:tcPr>
                </a:tc>
                <a:extLst>
                  <a:ext uri="{0D108BD9-81ED-4DB2-BD59-A6C34878D82A}">
                    <a16:rowId xmlns:a16="http://schemas.microsoft.com/office/drawing/2014/main" val="1029134663"/>
                  </a:ext>
                </a:extLst>
              </a:tr>
              <a:tr h="423759">
                <a:tc>
                  <a:txBody>
                    <a:bodyPr/>
                    <a:lstStyle/>
                    <a:p>
                      <a:pPr algn="ctr" fontAlgn="ctr"/>
                      <a:r>
                        <a:rPr lang="en-CA" sz="1300" b="0" i="0" u="none" strike="noStrike">
                          <a:solidFill>
                            <a:srgbClr val="000000"/>
                          </a:solidFill>
                          <a:effectLst/>
                          <a:latin typeface="Calibri" panose="020F0502020204030204" pitchFamily="34" charset="0"/>
                        </a:rPr>
                        <a:t>PV Residual Income</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NA</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40,182.26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39,956.23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39,514.38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38,370.51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36,545.16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34,088.36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1,053,927.93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extLst>
                  <a:ext uri="{0D108BD9-81ED-4DB2-BD59-A6C34878D82A}">
                    <a16:rowId xmlns:a16="http://schemas.microsoft.com/office/drawing/2014/main" val="1386617920"/>
                  </a:ext>
                </a:extLst>
              </a:tr>
              <a:tr h="336344">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extLst>
                  <a:ext uri="{0D108BD9-81ED-4DB2-BD59-A6C34878D82A}">
                    <a16:rowId xmlns:a16="http://schemas.microsoft.com/office/drawing/2014/main" val="4121957510"/>
                  </a:ext>
                </a:extLst>
              </a:tr>
              <a:tr h="232538">
                <a:tc>
                  <a:txBody>
                    <a:bodyPr/>
                    <a:lstStyle/>
                    <a:p>
                      <a:pPr algn="ctr" fontAlgn="ctr"/>
                      <a:r>
                        <a:rPr lang="en-CA" sz="1300" b="0" i="0" u="none" strike="noStrike">
                          <a:solidFill>
                            <a:srgbClr val="000000"/>
                          </a:solidFill>
                          <a:effectLst/>
                          <a:latin typeface="Calibri" panose="020F0502020204030204" pitchFamily="34" charset="0"/>
                        </a:rPr>
                        <a:t>Discount Rate</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1" i="0" u="none" strike="noStrike">
                          <a:solidFill>
                            <a:srgbClr val="000000"/>
                          </a:solidFill>
                          <a:effectLst/>
                          <a:highlight>
                            <a:srgbClr val="FFFF00"/>
                          </a:highlight>
                          <a:latin typeface="Calibri" panose="020F0502020204030204" pitchFamily="34" charset="0"/>
                        </a:rPr>
                        <a:t>11.4%</a:t>
                      </a:r>
                      <a:endParaRPr lang="en-CA" sz="1600" b="0" i="0" u="none" strike="noStrike">
                        <a:effectLst/>
                        <a:highlight>
                          <a:srgbClr val="FFFF00"/>
                        </a:highligh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l" fontAlgn="b"/>
                      <a:endParaRPr lang="en-CA" sz="1600" b="0" i="0" u="none" strike="noStrike">
                        <a:effectLst/>
                        <a:latin typeface="Arial" panose="020B0604020202020204" pitchFamily="34" charset="0"/>
                      </a:endParaRPr>
                    </a:p>
                  </a:txBody>
                  <a:tcPr marL="8537" marR="8537" marT="8537" marB="0" anchor="b">
                    <a:lnL>
                      <a:noFill/>
                    </a:lnL>
                    <a:lnR>
                      <a:noFill/>
                    </a:lnR>
                    <a:lnT>
                      <a:noFill/>
                    </a:lnT>
                    <a:lnB>
                      <a:noFill/>
                    </a:lnB>
                    <a:noFill/>
                  </a:tcPr>
                </a:tc>
                <a:extLst>
                  <a:ext uri="{0D108BD9-81ED-4DB2-BD59-A6C34878D82A}">
                    <a16:rowId xmlns:a16="http://schemas.microsoft.com/office/drawing/2014/main" val="2128359657"/>
                  </a:ext>
                </a:extLst>
              </a:tr>
              <a:tr h="423759">
                <a:tc>
                  <a:txBody>
                    <a:bodyPr/>
                    <a:lstStyle/>
                    <a:p>
                      <a:pPr algn="ctr" fontAlgn="ctr"/>
                      <a:r>
                        <a:rPr lang="en-CA" sz="1300" b="0" i="0" u="none" strike="noStrike">
                          <a:solidFill>
                            <a:srgbClr val="000000"/>
                          </a:solidFill>
                          <a:effectLst/>
                          <a:latin typeface="Calibri" panose="020F0502020204030204" pitchFamily="34" charset="0"/>
                        </a:rPr>
                        <a:t>Analyst CAPM</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8.5%</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1" i="0" u="none" strike="noStrike">
                          <a:solidFill>
                            <a:srgbClr val="000000"/>
                          </a:solidFill>
                          <a:effectLst/>
                          <a:latin typeface="Calibri" panose="020F0502020204030204" pitchFamily="34" charset="0"/>
                        </a:rPr>
                        <a:t>Long Run ROE</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solidFill>
                      <a:srgbClr val="FFFF00"/>
                    </a:solidFill>
                  </a:tcPr>
                </a:tc>
                <a:tc>
                  <a:txBody>
                    <a:bodyPr/>
                    <a:lstStyle/>
                    <a:p>
                      <a:pPr algn="ctr" fontAlgn="ctr"/>
                      <a:r>
                        <a:rPr lang="en-CA" sz="1300" b="1" i="0" u="none" strike="noStrike">
                          <a:solidFill>
                            <a:srgbClr val="000000"/>
                          </a:solidFill>
                          <a:effectLst/>
                          <a:latin typeface="Calibri" panose="020F0502020204030204" pitchFamily="34" charset="0"/>
                        </a:rPr>
                        <a:t>20-25%</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solidFill>
                      <a:srgbClr val="FFFF00"/>
                    </a:solidFill>
                  </a:tcPr>
                </a:tc>
                <a:tc rowSpan="2" gridSpan="2">
                  <a:txBody>
                    <a:bodyPr/>
                    <a:lstStyle/>
                    <a:p>
                      <a:pPr algn="ctr" fontAlgn="ctr"/>
                      <a:r>
                        <a:rPr lang="en-CA" sz="1300" b="1" i="0" u="none" strike="noStrike">
                          <a:solidFill>
                            <a:srgbClr val="000000"/>
                          </a:solidFill>
                          <a:effectLst/>
                          <a:latin typeface="Calibri" panose="020F0502020204030204" pitchFamily="34" charset="0"/>
                        </a:rPr>
                        <a:t>(Trends down for few years and then stabilizes)</a:t>
                      </a:r>
                      <a:endParaRPr lang="en-CA" sz="1600" b="0" i="0" u="none" strike="noStrike">
                        <a:effectLst/>
                        <a:latin typeface="Arial" panose="020B0604020202020204" pitchFamily="34" charset="0"/>
                      </a:endParaRPr>
                    </a:p>
                  </a:txBody>
                  <a:tcPr marL="81952" marR="81952" marT="40976" marB="40976">
                    <a:lnL>
                      <a:noFill/>
                    </a:lnL>
                    <a:lnR>
                      <a:noFill/>
                    </a:lnR>
                    <a:lnT>
                      <a:noFill/>
                    </a:lnT>
                    <a:lnB>
                      <a:noFill/>
                    </a:lnB>
                    <a:noFill/>
                  </a:tcPr>
                </a:tc>
                <a:tc rowSpan="2" hMerge="1">
                  <a:txBody>
                    <a:bodyPr/>
                    <a:lstStyle/>
                    <a:p>
                      <a:endParaRPr lang="en-US"/>
                    </a:p>
                  </a:txBody>
                  <a:tcPr/>
                </a:tc>
                <a:tc rowSpan="2" gridSpan="3">
                  <a:txBody>
                    <a:bodyPr/>
                    <a:lstStyle/>
                    <a:p>
                      <a:pPr algn="ctr" fontAlgn="ctr"/>
                      <a:r>
                        <a:rPr lang="en-CA" sz="1300" b="1" i="0" u="none" strike="noStrike">
                          <a:solidFill>
                            <a:srgbClr val="000000"/>
                          </a:solidFill>
                          <a:effectLst/>
                          <a:latin typeface="Calibri" panose="020F0502020204030204" pitchFamily="34" charset="0"/>
                        </a:rPr>
                        <a:t>5% = Company will eventually go to ~ 3% but likely not for decades </a:t>
                      </a:r>
                      <a:endParaRPr lang="en-CA" sz="1600" b="0" i="0" u="none" strike="noStrike">
                        <a:effectLst/>
                        <a:latin typeface="Arial" panose="020B0604020202020204" pitchFamily="34" charset="0"/>
                      </a:endParaRPr>
                    </a:p>
                  </a:txBody>
                  <a:tcPr marL="81952" marR="81952" marT="40976" marB="40976">
                    <a:lnL>
                      <a:noFill/>
                    </a:lnL>
                    <a:lnR>
                      <a:noFill/>
                    </a:lnR>
                    <a:lnT>
                      <a:noFill/>
                    </a:lnT>
                    <a:lnB>
                      <a:noFill/>
                    </a:lnB>
                    <a:noFill/>
                  </a:tcPr>
                </a:tc>
                <a:tc rowSpan="2" hMerge="1">
                  <a:txBody>
                    <a:bodyPr/>
                    <a:lstStyle/>
                    <a:p>
                      <a:endParaRPr lang="en-US"/>
                    </a:p>
                  </a:txBody>
                  <a:tcPr/>
                </a:tc>
                <a:tc rowSpan="2" hMerge="1">
                  <a:txBody>
                    <a:bodyPr/>
                    <a:lstStyle/>
                    <a:p>
                      <a:endParaRPr lang="en-US"/>
                    </a:p>
                  </a:txBody>
                  <a:tcPr/>
                </a:tc>
                <a:extLst>
                  <a:ext uri="{0D108BD9-81ED-4DB2-BD59-A6C34878D82A}">
                    <a16:rowId xmlns:a16="http://schemas.microsoft.com/office/drawing/2014/main" val="4120164666"/>
                  </a:ext>
                </a:extLst>
              </a:tr>
              <a:tr h="423759">
                <a:tc>
                  <a:txBody>
                    <a:bodyPr/>
                    <a:lstStyle/>
                    <a:p>
                      <a:pPr algn="ctr" fontAlgn="ctr"/>
                      <a:r>
                        <a:rPr lang="en-CA" sz="1300" b="0" i="0" u="none" strike="noStrike">
                          <a:solidFill>
                            <a:srgbClr val="000000"/>
                          </a:solidFill>
                          <a:effectLst/>
                          <a:latin typeface="Calibri" panose="020F0502020204030204" pitchFamily="34" charset="0"/>
                        </a:rPr>
                        <a:t>Market Cap @ Nov 15th 2024 Aprox</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r>
                        <a:rPr lang="en-CA" sz="1300" b="0" i="0" u="none" strike="noStrike">
                          <a:solidFill>
                            <a:srgbClr val="000000"/>
                          </a:solidFill>
                          <a:effectLst/>
                          <a:latin typeface="Calibri" panose="020F0502020204030204" pitchFamily="34" charset="0"/>
                        </a:rPr>
                        <a:t>    1,450,000.00 </a:t>
                      </a: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a:txBody>
                    <a:bodyPr/>
                    <a:lstStyle/>
                    <a:p>
                      <a:pPr algn="ctr" fontAlgn="ctr"/>
                      <a:endParaRPr lang="en-CA" sz="1600" b="0" i="0" u="none" strike="noStrike">
                        <a:effectLst/>
                        <a:latin typeface="Arial" panose="020B0604020202020204" pitchFamily="34" charset="0"/>
                      </a:endParaRPr>
                    </a:p>
                  </a:txBody>
                  <a:tcPr marL="8537" marR="8537" marT="8537" marB="0" anchor="ctr">
                    <a:lnL>
                      <a:noFill/>
                    </a:lnL>
                    <a:lnR>
                      <a:noFill/>
                    </a:lnR>
                    <a:lnT>
                      <a:noFill/>
                    </a:lnT>
                    <a:lnB>
                      <a:noFill/>
                    </a:lnB>
                    <a:noFill/>
                  </a:tcPr>
                </a:tc>
                <a:tc gridSpan="2" vMerge="1">
                  <a:txBody>
                    <a:bodyPr/>
                    <a:lstStyle/>
                    <a:p>
                      <a:endParaRPr lang="en-US"/>
                    </a:p>
                  </a:txBody>
                  <a:tcPr/>
                </a:tc>
                <a:tc hMerge="1"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185042686"/>
                  </a:ext>
                </a:extLst>
              </a:tr>
            </a:tbl>
          </a:graphicData>
        </a:graphic>
      </p:graphicFrame>
    </p:spTree>
    <p:extLst>
      <p:ext uri="{BB962C8B-B14F-4D97-AF65-F5344CB8AC3E}">
        <p14:creationId xmlns:p14="http://schemas.microsoft.com/office/powerpoint/2010/main" val="3695639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02995228-B737-46A2-D2FE-55FE9FE2A8AC}"/>
              </a:ext>
            </a:extLst>
          </p:cNvPr>
          <p:cNvGraphicFramePr>
            <a:graphicFrameLocks noGrp="1"/>
          </p:cNvGraphicFramePr>
          <p:nvPr>
            <p:extLst>
              <p:ext uri="{D42A27DB-BD31-4B8C-83A1-F6EECF244321}">
                <p14:modId xmlns:p14="http://schemas.microsoft.com/office/powerpoint/2010/main" val="2932179956"/>
              </p:ext>
            </p:extLst>
          </p:nvPr>
        </p:nvGraphicFramePr>
        <p:xfrm>
          <a:off x="482600" y="1726245"/>
          <a:ext cx="11226801" cy="3400845"/>
        </p:xfrm>
        <a:graphic>
          <a:graphicData uri="http://schemas.openxmlformats.org/drawingml/2006/table">
            <a:tbl>
              <a:tblPr firstRow="1" bandRow="1">
                <a:noFill/>
                <a:tableStyleId>{5C22544A-7EE6-4342-B048-85BDC9FD1C3A}</a:tableStyleId>
              </a:tblPr>
              <a:tblGrid>
                <a:gridCol w="1720837">
                  <a:extLst>
                    <a:ext uri="{9D8B030D-6E8A-4147-A177-3AD203B41FA5}">
                      <a16:colId xmlns:a16="http://schemas.microsoft.com/office/drawing/2014/main" val="1619969185"/>
                    </a:ext>
                  </a:extLst>
                </a:gridCol>
                <a:gridCol w="1188246">
                  <a:extLst>
                    <a:ext uri="{9D8B030D-6E8A-4147-A177-3AD203B41FA5}">
                      <a16:colId xmlns:a16="http://schemas.microsoft.com/office/drawing/2014/main" val="1452480782"/>
                    </a:ext>
                  </a:extLst>
                </a:gridCol>
                <a:gridCol w="1188246">
                  <a:extLst>
                    <a:ext uri="{9D8B030D-6E8A-4147-A177-3AD203B41FA5}">
                      <a16:colId xmlns:a16="http://schemas.microsoft.com/office/drawing/2014/main" val="2233792393"/>
                    </a:ext>
                  </a:extLst>
                </a:gridCol>
                <a:gridCol w="1188245">
                  <a:extLst>
                    <a:ext uri="{9D8B030D-6E8A-4147-A177-3AD203B41FA5}">
                      <a16:colId xmlns:a16="http://schemas.microsoft.com/office/drawing/2014/main" val="1799949302"/>
                    </a:ext>
                  </a:extLst>
                </a:gridCol>
                <a:gridCol w="1188246">
                  <a:extLst>
                    <a:ext uri="{9D8B030D-6E8A-4147-A177-3AD203B41FA5}">
                      <a16:colId xmlns:a16="http://schemas.microsoft.com/office/drawing/2014/main" val="998508352"/>
                    </a:ext>
                  </a:extLst>
                </a:gridCol>
                <a:gridCol w="1188246">
                  <a:extLst>
                    <a:ext uri="{9D8B030D-6E8A-4147-A177-3AD203B41FA5}">
                      <a16:colId xmlns:a16="http://schemas.microsoft.com/office/drawing/2014/main" val="896114137"/>
                    </a:ext>
                  </a:extLst>
                </a:gridCol>
                <a:gridCol w="1188245">
                  <a:extLst>
                    <a:ext uri="{9D8B030D-6E8A-4147-A177-3AD203B41FA5}">
                      <a16:colId xmlns:a16="http://schemas.microsoft.com/office/drawing/2014/main" val="2143728558"/>
                    </a:ext>
                  </a:extLst>
                </a:gridCol>
                <a:gridCol w="1188245">
                  <a:extLst>
                    <a:ext uri="{9D8B030D-6E8A-4147-A177-3AD203B41FA5}">
                      <a16:colId xmlns:a16="http://schemas.microsoft.com/office/drawing/2014/main" val="3970324269"/>
                    </a:ext>
                  </a:extLst>
                </a:gridCol>
                <a:gridCol w="1188245">
                  <a:extLst>
                    <a:ext uri="{9D8B030D-6E8A-4147-A177-3AD203B41FA5}">
                      <a16:colId xmlns:a16="http://schemas.microsoft.com/office/drawing/2014/main" val="1347161945"/>
                    </a:ext>
                  </a:extLst>
                </a:gridCol>
              </a:tblGrid>
              <a:tr h="704959">
                <a:tc>
                  <a:txBody>
                    <a:bodyPr/>
                    <a:lstStyle/>
                    <a:p>
                      <a:pPr algn="ctr" fontAlgn="ctr"/>
                      <a:r>
                        <a:rPr lang="en-CA" sz="2000" b="0" u="none" strike="noStrike" cap="all" spc="150">
                          <a:solidFill>
                            <a:schemeClr val="lt1"/>
                          </a:solidFill>
                          <a:effectLst/>
                        </a:rPr>
                        <a:t>Year</a:t>
                      </a:r>
                      <a:endParaRPr lang="en-CA" sz="2000" b="0" i="1" u="none" strike="noStrike" cap="all" spc="150">
                        <a:solidFill>
                          <a:schemeClr val="lt1"/>
                        </a:solidFill>
                        <a:effectLst/>
                        <a:latin typeface="Calibri" panose="020F0502020204030204" pitchFamily="34" charset="0"/>
                      </a:endParaRPr>
                    </a:p>
                  </a:txBody>
                  <a:tcPr marL="174303" marR="174303" marT="174303" marB="174303" anchor="ctr">
                    <a:lnL w="12700" cmpd="sng">
                      <a:noFill/>
                    </a:lnL>
                    <a:lnR w="12700" cmpd="sng">
                      <a:noFill/>
                    </a:lnR>
                    <a:lnT w="12700" cmpd="sng">
                      <a:noFill/>
                    </a:lnT>
                    <a:lnB w="38100" cmpd="sng">
                      <a:noFill/>
                    </a:lnB>
                    <a:solidFill>
                      <a:srgbClr val="505356"/>
                    </a:solidFill>
                  </a:tcPr>
                </a:tc>
                <a:tc>
                  <a:txBody>
                    <a:bodyPr/>
                    <a:lstStyle/>
                    <a:p>
                      <a:pPr algn="ctr" fontAlgn="ctr"/>
                      <a:r>
                        <a:rPr lang="en-CA" sz="2000" b="0" u="none" strike="noStrike" cap="all" spc="150">
                          <a:solidFill>
                            <a:schemeClr val="lt1"/>
                          </a:solidFill>
                          <a:effectLst/>
                        </a:rPr>
                        <a:t>2023</a:t>
                      </a:r>
                      <a:endParaRPr lang="en-CA" sz="2000" b="0" i="0" u="none" strike="noStrike" cap="all" spc="150">
                        <a:solidFill>
                          <a:schemeClr val="lt1"/>
                        </a:solidFill>
                        <a:effectLst/>
                        <a:latin typeface="Calibri" panose="020F0502020204030204" pitchFamily="34" charset="0"/>
                      </a:endParaRPr>
                    </a:p>
                  </a:txBody>
                  <a:tcPr marL="174303" marR="174303" marT="174303" marB="174303" anchor="ctr">
                    <a:lnL w="12700" cmpd="sng">
                      <a:noFill/>
                    </a:lnL>
                    <a:lnR w="12700" cmpd="sng">
                      <a:noFill/>
                    </a:lnR>
                    <a:lnT w="12700" cmpd="sng">
                      <a:noFill/>
                    </a:lnT>
                    <a:lnB w="38100" cmpd="sng">
                      <a:noFill/>
                    </a:lnB>
                    <a:solidFill>
                      <a:srgbClr val="505356"/>
                    </a:solidFill>
                  </a:tcPr>
                </a:tc>
                <a:tc>
                  <a:txBody>
                    <a:bodyPr/>
                    <a:lstStyle/>
                    <a:p>
                      <a:pPr algn="ctr" fontAlgn="ctr"/>
                      <a:r>
                        <a:rPr lang="en-CA" sz="2000" b="0" u="none" strike="noStrike" cap="all" spc="150">
                          <a:solidFill>
                            <a:schemeClr val="lt1"/>
                          </a:solidFill>
                          <a:effectLst/>
                        </a:rPr>
                        <a:t>2022</a:t>
                      </a:r>
                      <a:endParaRPr lang="en-CA" sz="2000" b="0" i="0" u="none" strike="noStrike" cap="all" spc="150">
                        <a:solidFill>
                          <a:schemeClr val="lt1"/>
                        </a:solidFill>
                        <a:effectLst/>
                        <a:latin typeface="Calibri" panose="020F0502020204030204" pitchFamily="34" charset="0"/>
                      </a:endParaRPr>
                    </a:p>
                  </a:txBody>
                  <a:tcPr marL="174303" marR="174303" marT="174303" marB="174303" anchor="ctr">
                    <a:lnL w="12700" cmpd="sng">
                      <a:noFill/>
                    </a:lnL>
                    <a:lnR w="12700" cmpd="sng">
                      <a:noFill/>
                    </a:lnR>
                    <a:lnT w="12700" cmpd="sng">
                      <a:noFill/>
                    </a:lnT>
                    <a:lnB w="38100" cmpd="sng">
                      <a:noFill/>
                    </a:lnB>
                    <a:solidFill>
                      <a:srgbClr val="505356"/>
                    </a:solidFill>
                  </a:tcPr>
                </a:tc>
                <a:tc>
                  <a:txBody>
                    <a:bodyPr/>
                    <a:lstStyle/>
                    <a:p>
                      <a:pPr algn="ctr" fontAlgn="ctr"/>
                      <a:r>
                        <a:rPr lang="en-CA" sz="2000" b="0" u="none" strike="noStrike" cap="all" spc="150">
                          <a:solidFill>
                            <a:schemeClr val="lt1"/>
                          </a:solidFill>
                          <a:effectLst/>
                        </a:rPr>
                        <a:t>2021</a:t>
                      </a:r>
                      <a:endParaRPr lang="en-CA" sz="2000" b="0" i="0" u="none" strike="noStrike" cap="all" spc="150">
                        <a:solidFill>
                          <a:schemeClr val="lt1"/>
                        </a:solidFill>
                        <a:effectLst/>
                        <a:latin typeface="Calibri" panose="020F0502020204030204" pitchFamily="34" charset="0"/>
                      </a:endParaRPr>
                    </a:p>
                  </a:txBody>
                  <a:tcPr marL="174303" marR="174303" marT="174303" marB="174303" anchor="ctr">
                    <a:lnL w="12700" cmpd="sng">
                      <a:noFill/>
                    </a:lnL>
                    <a:lnR w="12700" cmpd="sng">
                      <a:noFill/>
                    </a:lnR>
                    <a:lnT w="12700" cmpd="sng">
                      <a:noFill/>
                    </a:lnT>
                    <a:lnB w="38100" cmpd="sng">
                      <a:noFill/>
                    </a:lnB>
                    <a:solidFill>
                      <a:srgbClr val="505356"/>
                    </a:solidFill>
                  </a:tcPr>
                </a:tc>
                <a:tc>
                  <a:txBody>
                    <a:bodyPr/>
                    <a:lstStyle/>
                    <a:p>
                      <a:pPr algn="ctr" fontAlgn="ctr"/>
                      <a:r>
                        <a:rPr lang="en-CA" sz="2000" b="0" u="none" strike="noStrike" cap="all" spc="150">
                          <a:solidFill>
                            <a:schemeClr val="lt1"/>
                          </a:solidFill>
                          <a:effectLst/>
                        </a:rPr>
                        <a:t>2020</a:t>
                      </a:r>
                      <a:endParaRPr lang="en-CA" sz="2000" b="0" i="0" u="none" strike="noStrike" cap="all" spc="150">
                        <a:solidFill>
                          <a:schemeClr val="lt1"/>
                        </a:solidFill>
                        <a:effectLst/>
                        <a:latin typeface="Calibri" panose="020F0502020204030204" pitchFamily="34" charset="0"/>
                      </a:endParaRPr>
                    </a:p>
                  </a:txBody>
                  <a:tcPr marL="174303" marR="174303" marT="174303" marB="174303" anchor="ctr">
                    <a:lnL w="12700" cmpd="sng">
                      <a:noFill/>
                    </a:lnL>
                    <a:lnR w="12700" cmpd="sng">
                      <a:noFill/>
                    </a:lnR>
                    <a:lnT w="12700" cmpd="sng">
                      <a:noFill/>
                    </a:lnT>
                    <a:lnB w="38100" cmpd="sng">
                      <a:noFill/>
                    </a:lnB>
                    <a:solidFill>
                      <a:srgbClr val="505356"/>
                    </a:solidFill>
                  </a:tcPr>
                </a:tc>
                <a:tc>
                  <a:txBody>
                    <a:bodyPr/>
                    <a:lstStyle/>
                    <a:p>
                      <a:pPr algn="ctr" fontAlgn="ctr"/>
                      <a:r>
                        <a:rPr lang="en-CA" sz="2000" b="0" u="none" strike="noStrike" cap="all" spc="150">
                          <a:solidFill>
                            <a:schemeClr val="lt1"/>
                          </a:solidFill>
                          <a:effectLst/>
                        </a:rPr>
                        <a:t>2019</a:t>
                      </a:r>
                      <a:endParaRPr lang="en-CA" sz="2000" b="0" i="0" u="none" strike="noStrike" cap="all" spc="150">
                        <a:solidFill>
                          <a:schemeClr val="lt1"/>
                        </a:solidFill>
                        <a:effectLst/>
                        <a:latin typeface="Calibri" panose="020F0502020204030204" pitchFamily="34" charset="0"/>
                      </a:endParaRPr>
                    </a:p>
                  </a:txBody>
                  <a:tcPr marL="174303" marR="174303" marT="174303" marB="174303" anchor="ctr">
                    <a:lnL w="12700" cmpd="sng">
                      <a:noFill/>
                    </a:lnL>
                    <a:lnR w="12700" cmpd="sng">
                      <a:noFill/>
                    </a:lnR>
                    <a:lnT w="12700" cmpd="sng">
                      <a:noFill/>
                    </a:lnT>
                    <a:lnB w="38100" cmpd="sng">
                      <a:noFill/>
                    </a:lnB>
                    <a:solidFill>
                      <a:srgbClr val="505356"/>
                    </a:solidFill>
                  </a:tcPr>
                </a:tc>
                <a:tc>
                  <a:txBody>
                    <a:bodyPr/>
                    <a:lstStyle/>
                    <a:p>
                      <a:pPr algn="ctr" fontAlgn="ctr"/>
                      <a:r>
                        <a:rPr lang="en-CA" sz="2000" b="0" u="none" strike="noStrike" cap="all" spc="150">
                          <a:solidFill>
                            <a:schemeClr val="lt1"/>
                          </a:solidFill>
                          <a:effectLst/>
                        </a:rPr>
                        <a:t>2018</a:t>
                      </a:r>
                      <a:endParaRPr lang="en-CA" sz="2000" b="0" i="0" u="none" strike="noStrike" cap="all" spc="150">
                        <a:solidFill>
                          <a:schemeClr val="lt1"/>
                        </a:solidFill>
                        <a:effectLst/>
                        <a:latin typeface="Calibri" panose="020F0502020204030204" pitchFamily="34" charset="0"/>
                      </a:endParaRPr>
                    </a:p>
                  </a:txBody>
                  <a:tcPr marL="174303" marR="174303" marT="174303" marB="174303" anchor="ctr">
                    <a:lnL w="12700" cmpd="sng">
                      <a:noFill/>
                    </a:lnL>
                    <a:lnR w="12700" cmpd="sng">
                      <a:noFill/>
                    </a:lnR>
                    <a:lnT w="12700" cmpd="sng">
                      <a:noFill/>
                    </a:lnT>
                    <a:lnB w="38100" cmpd="sng">
                      <a:noFill/>
                    </a:lnB>
                    <a:solidFill>
                      <a:srgbClr val="505356"/>
                    </a:solidFill>
                  </a:tcPr>
                </a:tc>
                <a:tc>
                  <a:txBody>
                    <a:bodyPr/>
                    <a:lstStyle/>
                    <a:p>
                      <a:pPr algn="ctr" fontAlgn="ctr"/>
                      <a:r>
                        <a:rPr lang="en-CA" sz="2000" b="0" u="none" strike="noStrike" cap="all" spc="150">
                          <a:solidFill>
                            <a:schemeClr val="lt1"/>
                          </a:solidFill>
                          <a:effectLst/>
                        </a:rPr>
                        <a:t>2017</a:t>
                      </a:r>
                      <a:endParaRPr lang="en-CA" sz="2000" b="0" i="0" u="none" strike="noStrike" cap="all" spc="150">
                        <a:solidFill>
                          <a:schemeClr val="lt1"/>
                        </a:solidFill>
                        <a:effectLst/>
                        <a:latin typeface="Calibri" panose="020F0502020204030204" pitchFamily="34" charset="0"/>
                      </a:endParaRPr>
                    </a:p>
                  </a:txBody>
                  <a:tcPr marL="174303" marR="174303" marT="174303" marB="174303" anchor="ctr">
                    <a:lnL w="12700" cmpd="sng">
                      <a:noFill/>
                    </a:lnL>
                    <a:lnR w="12700" cmpd="sng">
                      <a:noFill/>
                    </a:lnR>
                    <a:lnT w="12700" cmpd="sng">
                      <a:noFill/>
                    </a:lnT>
                    <a:lnB w="38100" cmpd="sng">
                      <a:noFill/>
                    </a:lnB>
                    <a:solidFill>
                      <a:srgbClr val="505356"/>
                    </a:solidFill>
                  </a:tcPr>
                </a:tc>
                <a:tc>
                  <a:txBody>
                    <a:bodyPr/>
                    <a:lstStyle/>
                    <a:p>
                      <a:pPr algn="ctr" fontAlgn="ctr"/>
                      <a:r>
                        <a:rPr lang="en-CA" sz="2000" b="0" u="none" strike="noStrike" cap="all" spc="150">
                          <a:solidFill>
                            <a:schemeClr val="lt1"/>
                          </a:solidFill>
                          <a:effectLst/>
                        </a:rPr>
                        <a:t>2016</a:t>
                      </a:r>
                      <a:endParaRPr lang="en-CA" sz="2000" b="0" i="0" u="none" strike="noStrike" cap="all" spc="150">
                        <a:solidFill>
                          <a:schemeClr val="lt1"/>
                        </a:solidFill>
                        <a:effectLst/>
                        <a:latin typeface="Calibri" panose="020F0502020204030204" pitchFamily="34" charset="0"/>
                      </a:endParaRPr>
                    </a:p>
                  </a:txBody>
                  <a:tcPr marL="174303" marR="174303" marT="174303" marB="174303"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249538761"/>
                  </a:ext>
                </a:extLst>
              </a:tr>
              <a:tr h="646858">
                <a:tc>
                  <a:txBody>
                    <a:bodyPr/>
                    <a:lstStyle/>
                    <a:p>
                      <a:pPr algn="ctr" fontAlgn="ctr"/>
                      <a:r>
                        <a:rPr lang="en-CA" sz="1700" u="none" strike="noStrike" cap="none" spc="0">
                          <a:solidFill>
                            <a:schemeClr val="tx1"/>
                          </a:solidFill>
                          <a:effectLst/>
                        </a:rPr>
                        <a:t>Users</a:t>
                      </a:r>
                      <a:endParaRPr lang="en-CA" sz="1700" b="1" i="1"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CA" sz="1700" u="none" strike="noStrike" cap="none" spc="0">
                          <a:solidFill>
                            <a:schemeClr val="tx1"/>
                          </a:solidFill>
                          <a:effectLst/>
                        </a:rPr>
                        <a:t> 2.96B </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CA" sz="1700" u="none" strike="noStrike" cap="none" spc="0">
                          <a:solidFill>
                            <a:schemeClr val="tx1"/>
                          </a:solidFill>
                          <a:effectLst/>
                        </a:rPr>
                        <a:t> 2.87B </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CA" sz="1700" u="none" strike="noStrike" cap="none" spc="0">
                          <a:solidFill>
                            <a:schemeClr val="tx1"/>
                          </a:solidFill>
                          <a:effectLst/>
                        </a:rPr>
                        <a:t> 2.81B </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CA" sz="1700" u="none" strike="noStrike" cap="none" spc="0">
                          <a:solidFill>
                            <a:schemeClr val="tx1"/>
                          </a:solidFill>
                          <a:effectLst/>
                        </a:rPr>
                        <a:t> 2.63B </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CA" sz="1700" u="none" strike="noStrike" cap="none" spc="0">
                          <a:solidFill>
                            <a:schemeClr val="tx1"/>
                          </a:solidFill>
                          <a:effectLst/>
                        </a:rPr>
                        <a:t> 2.38B </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CA" sz="1700" u="none" strike="noStrike" cap="none" spc="0">
                          <a:solidFill>
                            <a:schemeClr val="tx1"/>
                          </a:solidFill>
                          <a:effectLst/>
                        </a:rPr>
                        <a:t> 2.21B </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CA" sz="1700" u="none" strike="noStrike" cap="none" spc="0">
                          <a:solidFill>
                            <a:schemeClr val="tx1"/>
                          </a:solidFill>
                          <a:effectLst/>
                        </a:rPr>
                        <a:t> 1.98B </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38100" cmpd="sng">
                      <a:noFill/>
                    </a:lnT>
                    <a:lnB w="12700" cmpd="sng">
                      <a:noFill/>
                      <a:prstDash val="solid"/>
                    </a:lnB>
                    <a:noFill/>
                  </a:tcPr>
                </a:tc>
                <a:tc>
                  <a:txBody>
                    <a:bodyPr/>
                    <a:lstStyle/>
                    <a:p>
                      <a:pPr algn="ctr" fontAlgn="ctr"/>
                      <a:r>
                        <a:rPr lang="en-CA" sz="1700" u="none" strike="noStrike" cap="none" spc="0">
                          <a:solidFill>
                            <a:schemeClr val="tx1"/>
                          </a:solidFill>
                          <a:effectLst/>
                        </a:rPr>
                        <a:t> 1.68B </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633931099"/>
                  </a:ext>
                </a:extLst>
              </a:tr>
              <a:tr h="898629">
                <a:tc>
                  <a:txBody>
                    <a:bodyPr/>
                    <a:lstStyle/>
                    <a:p>
                      <a:pPr algn="ctr" fontAlgn="ctr"/>
                      <a:r>
                        <a:rPr lang="en-CA" sz="1700" u="none" strike="noStrike" cap="none" spc="0">
                          <a:solidFill>
                            <a:schemeClr val="tx1"/>
                          </a:solidFill>
                          <a:effectLst/>
                        </a:rPr>
                        <a:t>YoY User Growth</a:t>
                      </a:r>
                      <a:endParaRPr lang="en-CA" sz="1700" b="1" i="1"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CA" sz="1700" u="none" strike="noStrike" cap="none" spc="0">
                          <a:solidFill>
                            <a:schemeClr val="tx1"/>
                          </a:solidFill>
                          <a:effectLst/>
                        </a:rPr>
                        <a:t>3.2%</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CA" sz="1700" u="none" strike="noStrike" cap="none" spc="0">
                          <a:solidFill>
                            <a:schemeClr val="tx1"/>
                          </a:solidFill>
                          <a:effectLst/>
                        </a:rPr>
                        <a:t>2.1%</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CA" sz="1700" u="none" strike="noStrike" cap="none" spc="0">
                          <a:solidFill>
                            <a:schemeClr val="tx1"/>
                          </a:solidFill>
                          <a:effectLst/>
                        </a:rPr>
                        <a:t>6.9%</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CA" sz="1700" u="none" strike="noStrike" cap="none" spc="0">
                          <a:solidFill>
                            <a:schemeClr val="tx1"/>
                          </a:solidFill>
                          <a:effectLst/>
                        </a:rPr>
                        <a:t>10.3%</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CA" sz="1700" u="none" strike="noStrike" cap="none" spc="0">
                          <a:solidFill>
                            <a:schemeClr val="tx1"/>
                          </a:solidFill>
                          <a:effectLst/>
                        </a:rPr>
                        <a:t>7.7%</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CA" sz="1700" u="none" strike="noStrike" cap="none" spc="0">
                          <a:solidFill>
                            <a:schemeClr val="tx1"/>
                          </a:solidFill>
                          <a:effectLst/>
                        </a:rPr>
                        <a:t>11.9%</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CA" sz="1700" u="none" strike="noStrike" cap="none" spc="0">
                          <a:solidFill>
                            <a:schemeClr val="tx1"/>
                          </a:solidFill>
                          <a:effectLst/>
                        </a:rPr>
                        <a:t>17.5%</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algn="ctr" fontAlgn="ctr"/>
                      <a:r>
                        <a:rPr lang="en-CA" sz="1700" u="none" strike="noStrike" cap="none" spc="0">
                          <a:solidFill>
                            <a:schemeClr val="tx1"/>
                          </a:solidFill>
                          <a:effectLst/>
                        </a:rPr>
                        <a:t>17.8%</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362063832"/>
                  </a:ext>
                </a:extLst>
              </a:tr>
              <a:tr h="1150399">
                <a:tc>
                  <a:txBody>
                    <a:bodyPr/>
                    <a:lstStyle/>
                    <a:p>
                      <a:pPr algn="ctr" fontAlgn="ctr"/>
                      <a:r>
                        <a:rPr lang="en-CA" sz="1700" u="none" strike="noStrike" cap="none" spc="0">
                          <a:solidFill>
                            <a:schemeClr val="tx1"/>
                          </a:solidFill>
                          <a:effectLst/>
                        </a:rPr>
                        <a:t>Revenue Per User (Average)</a:t>
                      </a:r>
                      <a:endParaRPr lang="en-CA" sz="1700" b="1" i="1"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CA" sz="1700" u="none" strike="noStrike" cap="none" spc="0">
                          <a:solidFill>
                            <a:schemeClr val="tx1"/>
                          </a:solidFill>
                          <a:effectLst/>
                        </a:rPr>
                        <a:t>44.60</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CA" sz="1700" u="none" strike="noStrike" cap="none" spc="0">
                          <a:solidFill>
                            <a:schemeClr val="tx1"/>
                          </a:solidFill>
                          <a:effectLst/>
                        </a:rPr>
                        <a:t>39.63</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CA" sz="1700" u="none" strike="noStrike" cap="none" spc="0">
                          <a:solidFill>
                            <a:schemeClr val="tx1"/>
                          </a:solidFill>
                          <a:effectLst/>
                        </a:rPr>
                        <a:t>40.96</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CA" sz="1700" u="none" strike="noStrike" cap="none" spc="0">
                          <a:solidFill>
                            <a:schemeClr val="tx1"/>
                          </a:solidFill>
                          <a:effectLst/>
                        </a:rPr>
                        <a:t>32.03</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CA" sz="1700" u="none" strike="noStrike" cap="none" spc="0">
                          <a:solidFill>
                            <a:schemeClr val="tx1"/>
                          </a:solidFill>
                          <a:effectLst/>
                        </a:rPr>
                        <a:t>29.25</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CA" sz="1700" u="none" strike="noStrike" cap="none" spc="0">
                          <a:solidFill>
                            <a:schemeClr val="tx1"/>
                          </a:solidFill>
                          <a:effectLst/>
                        </a:rPr>
                        <a:t>24.96</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CA" sz="1700" u="none" strike="noStrike" cap="none" spc="0">
                          <a:solidFill>
                            <a:schemeClr val="tx1"/>
                          </a:solidFill>
                          <a:effectLst/>
                        </a:rPr>
                        <a:t>20.21</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n-CA" sz="1700" u="none" strike="noStrike" cap="none" spc="0">
                          <a:solidFill>
                            <a:schemeClr val="tx1"/>
                          </a:solidFill>
                          <a:effectLst/>
                        </a:rPr>
                        <a:t>15.98</a:t>
                      </a:r>
                      <a:endParaRPr lang="en-CA" sz="1700" b="0" i="0" u="none" strike="noStrike" cap="none" spc="0">
                        <a:solidFill>
                          <a:schemeClr val="tx1"/>
                        </a:solidFill>
                        <a:effectLst/>
                        <a:latin typeface="Calibri" panose="020F0502020204030204" pitchFamily="34" charset="0"/>
                      </a:endParaRPr>
                    </a:p>
                  </a:txBody>
                  <a:tcPr marL="174303" marR="174303" marT="174303" marB="174303"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698039912"/>
                  </a:ext>
                </a:extLst>
              </a:tr>
            </a:tbl>
          </a:graphicData>
        </a:graphic>
      </p:graphicFrame>
    </p:spTree>
    <p:extLst>
      <p:ext uri="{BB962C8B-B14F-4D97-AF65-F5344CB8AC3E}">
        <p14:creationId xmlns:p14="http://schemas.microsoft.com/office/powerpoint/2010/main" val="418485472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10465</TotalTime>
  <Words>1088</Words>
  <Application>Microsoft Macintosh PowerPoint</Application>
  <PresentationFormat>Widescreen</PresentationFormat>
  <Paragraphs>287</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-webkit-standard</vt:lpstr>
      <vt:lpstr>Aptos</vt:lpstr>
      <vt:lpstr>Arial</vt:lpstr>
      <vt:lpstr>Calibri</vt:lpstr>
      <vt:lpstr>Franklin Gothic Book</vt:lpstr>
      <vt:lpstr>TimesNewRomanPSMT</vt:lpstr>
      <vt:lpstr>Crop</vt:lpstr>
      <vt:lpstr>PowerPoint Presentation</vt:lpstr>
      <vt:lpstr>Recommendation</vt:lpstr>
      <vt:lpstr>PowerPoint Presentation</vt:lpstr>
      <vt:lpstr>PowerPoint Presentation</vt:lpstr>
      <vt:lpstr>2025 Book Value and Revenue Forecast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Talon  Hird</dc:creator>
  <cp:lastModifiedBy>Talon  Hird</cp:lastModifiedBy>
  <cp:revision>14</cp:revision>
  <dcterms:created xsi:type="dcterms:W3CDTF">2024-11-20T21:43:44Z</dcterms:created>
  <dcterms:modified xsi:type="dcterms:W3CDTF">2024-12-09T18:14:15Z</dcterms:modified>
</cp:coreProperties>
</file>