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216000" y="812520"/>
            <a:ext cx="7127280" cy="4008960"/>
          </a:xfrm>
          <a:prstGeom prst="rect">
            <a:avLst/>
          </a:prstGeom>
        </p:spPr>
        <p:txBody>
          <a:bodyPr lIns="0" rIns="0" tIns="0" bIns="0" anchor="ctr"/>
          <a:p>
            <a:pPr algn="ctr"/>
            <a:r>
              <a:rPr b="0" lang="de-DE" sz="4400" spc="-1" strike="noStrike">
                <a:latin typeface="Arial"/>
              </a:rPr>
              <a:t>Click to move the slide</a:t>
            </a:r>
            <a:endParaRPr b="0" lang="de-DE" sz="4400" spc="-1" strike="noStrike">
              <a:latin typeface="Arial"/>
            </a:endParaRPr>
          </a:p>
        </p:txBody>
      </p:sp>
      <p:sp>
        <p:nvSpPr>
          <p:cNvPr id="308" name="PlaceHolder 2"/>
          <p:cNvSpPr>
            <a:spLocks noGrp="1"/>
          </p:cNvSpPr>
          <p:nvPr>
            <p:ph type="body"/>
          </p:nvPr>
        </p:nvSpPr>
        <p:spPr>
          <a:xfrm>
            <a:off x="756000" y="5078520"/>
            <a:ext cx="6047640" cy="4811040"/>
          </a:xfrm>
          <a:prstGeom prst="rect">
            <a:avLst/>
          </a:prstGeom>
        </p:spPr>
        <p:txBody>
          <a:bodyPr lIns="0" rIns="0" tIns="0" bIns="0"/>
          <a:p>
            <a:r>
              <a:rPr b="0" lang="de-DE" sz="2000" spc="-1" strike="noStrike">
                <a:latin typeface="Arial"/>
              </a:rPr>
              <a:t>Click to edit the notes format</a:t>
            </a:r>
            <a:endParaRPr b="0" lang="de-DE" sz="2000" spc="-1" strike="noStrike">
              <a:latin typeface="Arial"/>
            </a:endParaRPr>
          </a:p>
        </p:txBody>
      </p:sp>
      <p:sp>
        <p:nvSpPr>
          <p:cNvPr id="309" name="PlaceHolder 3"/>
          <p:cNvSpPr>
            <a:spLocks noGrp="1"/>
          </p:cNvSpPr>
          <p:nvPr>
            <p:ph type="hdr"/>
          </p:nvPr>
        </p:nvSpPr>
        <p:spPr>
          <a:xfrm>
            <a:off x="0" y="0"/>
            <a:ext cx="3280680" cy="534240"/>
          </a:xfrm>
          <a:prstGeom prst="rect">
            <a:avLst/>
          </a:prstGeom>
        </p:spPr>
        <p:txBody>
          <a:bodyPr lIns="0" rIns="0" tIns="0" bIns="0"/>
          <a:p>
            <a:r>
              <a:rPr b="0" lang="de-DE" sz="1400" spc="-1" strike="noStrike">
                <a:latin typeface="Times New Roman"/>
              </a:rPr>
              <a:t>&lt;header&gt;</a:t>
            </a:r>
            <a:endParaRPr b="0" lang="de-DE" sz="1400" spc="-1" strike="noStrike">
              <a:latin typeface="Times New Roman"/>
            </a:endParaRPr>
          </a:p>
        </p:txBody>
      </p:sp>
      <p:sp>
        <p:nvSpPr>
          <p:cNvPr id="310" name="PlaceHolder 4"/>
          <p:cNvSpPr>
            <a:spLocks noGrp="1"/>
          </p:cNvSpPr>
          <p:nvPr>
            <p:ph type="dt"/>
          </p:nvPr>
        </p:nvSpPr>
        <p:spPr>
          <a:xfrm>
            <a:off x="4278960" y="0"/>
            <a:ext cx="3280680" cy="534240"/>
          </a:xfrm>
          <a:prstGeom prst="rect">
            <a:avLst/>
          </a:prstGeom>
        </p:spPr>
        <p:txBody>
          <a:bodyPr lIns="0" rIns="0" tIns="0" bIns="0"/>
          <a:p>
            <a:pPr algn="r"/>
            <a:r>
              <a:rPr b="0" lang="de-DE" sz="1400" spc="-1" strike="noStrike">
                <a:latin typeface="Times New Roman"/>
              </a:rPr>
              <a:t>&lt;date/time&gt;</a:t>
            </a:r>
            <a:endParaRPr b="0" lang="de-DE" sz="1400" spc="-1" strike="noStrike">
              <a:latin typeface="Times New Roman"/>
            </a:endParaRPr>
          </a:p>
        </p:txBody>
      </p:sp>
      <p:sp>
        <p:nvSpPr>
          <p:cNvPr id="311" name="PlaceHolder 5"/>
          <p:cNvSpPr>
            <a:spLocks noGrp="1"/>
          </p:cNvSpPr>
          <p:nvPr>
            <p:ph type="ftr"/>
          </p:nvPr>
        </p:nvSpPr>
        <p:spPr>
          <a:xfrm>
            <a:off x="0" y="10157400"/>
            <a:ext cx="3280680" cy="534240"/>
          </a:xfrm>
          <a:prstGeom prst="rect">
            <a:avLst/>
          </a:prstGeom>
        </p:spPr>
        <p:txBody>
          <a:bodyPr lIns="0" rIns="0" tIns="0" bIns="0" anchor="b"/>
          <a:p>
            <a:r>
              <a:rPr b="0" lang="de-DE" sz="1400" spc="-1" strike="noStrike">
                <a:latin typeface="Times New Roman"/>
              </a:rPr>
              <a:t>&lt;footer&gt;</a:t>
            </a:r>
            <a:endParaRPr b="0" lang="de-DE" sz="1400" spc="-1" strike="noStrike">
              <a:latin typeface="Times New Roman"/>
            </a:endParaRPr>
          </a:p>
        </p:txBody>
      </p:sp>
      <p:sp>
        <p:nvSpPr>
          <p:cNvPr id="312" name="PlaceHolder 6"/>
          <p:cNvSpPr>
            <a:spLocks noGrp="1"/>
          </p:cNvSpPr>
          <p:nvPr>
            <p:ph type="sldNum"/>
          </p:nvPr>
        </p:nvSpPr>
        <p:spPr>
          <a:xfrm>
            <a:off x="4278960" y="10157400"/>
            <a:ext cx="3280680" cy="534240"/>
          </a:xfrm>
          <a:prstGeom prst="rect">
            <a:avLst/>
          </a:prstGeom>
        </p:spPr>
        <p:txBody>
          <a:bodyPr lIns="0" rIns="0" tIns="0" bIns="0" anchor="b"/>
          <a:p>
            <a:pPr algn="r"/>
            <a:fld id="{8EB437BC-759B-496E-9E3E-1F718954CB21}" type="slidenum">
              <a:rPr b="0" lang="de-DE" sz="1400" spc="-1" strike="noStrike">
                <a:latin typeface="Times New Roman"/>
              </a:rPr>
              <a:t>&lt;number&gt;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216000" y="812520"/>
            <a:ext cx="7126920" cy="4008600"/>
          </a:xfrm>
          <a:prstGeom prst="rect">
            <a:avLst/>
          </a:prstGeom>
        </p:spPr>
      </p:sp>
      <p:sp>
        <p:nvSpPr>
          <p:cNvPr id="349"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de-DE" sz="2000" spc="-1" strike="noStrike">
                <a:latin typeface="Arial"/>
              </a:rPr>
              <a:t>Hallo und herzlich willkommen zu unserer Programmpräsentation. </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Haben ein Programm für die FVIV GmbH geschrieben und wollen des im Folgenden vorstellen.</a:t>
            </a:r>
            <a:endParaRPr b="0" lang="de-DE" sz="2000" spc="-1" strike="noStrike">
              <a:latin typeface="Arial"/>
            </a:endParaRPr>
          </a:p>
          <a:p>
            <a:pPr marL="216000" indent="-216000">
              <a:lnSpc>
                <a:spcPct val="100000"/>
              </a:lnSpc>
            </a:pPr>
            <a:endParaRPr b="0" lang="de-D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216000" y="812520"/>
            <a:ext cx="7126920" cy="4008960"/>
          </a:xfrm>
          <a:prstGeom prst="rect">
            <a:avLst/>
          </a:prstGeom>
        </p:spPr>
      </p:sp>
      <p:sp>
        <p:nvSpPr>
          <p:cNvPr id="361" name="PlaceHolder 2"/>
          <p:cNvSpPr>
            <a:spLocks noGrp="1"/>
          </p:cNvSpPr>
          <p:nvPr>
            <p:ph type="body"/>
          </p:nvPr>
        </p:nvSpPr>
        <p:spPr>
          <a:xfrm>
            <a:off x="755640" y="5078520"/>
            <a:ext cx="6047280" cy="4810680"/>
          </a:xfrm>
          <a:prstGeom prst="rect">
            <a:avLst/>
          </a:prstGeom>
        </p:spPr>
        <p:txBody>
          <a:bodyPr lIns="0" rIns="0" tIns="0" bIns="0"/>
          <a:p>
            <a:r>
              <a:rPr b="0" lang="de-DE" sz="2000" spc="-1" strike="noStrike">
                <a:latin typeface="Arial"/>
              </a:rPr>
              <a:t>Zuerst</a:t>
            </a:r>
            <a:endParaRPr b="0" lang="de-DE" sz="2000" spc="-1" strike="noStrike">
              <a:latin typeface="Arial"/>
            </a:endParaRPr>
          </a:p>
          <a:p>
            <a:endParaRPr b="0" lang="de-DE" sz="2000" spc="-1" strike="noStrike">
              <a:latin typeface="Arial"/>
            </a:endParaRPr>
          </a:p>
          <a:p>
            <a:r>
              <a:rPr b="0" lang="de-DE" sz="2000" spc="-1" strike="noStrike">
                <a:latin typeface="Arial"/>
              </a:rPr>
              <a:t>Als nächstes </a:t>
            </a:r>
            <a:endParaRPr b="0" lang="de-DE" sz="2000" spc="-1" strike="noStrike">
              <a:latin typeface="Arial"/>
            </a:endParaRPr>
          </a:p>
          <a:p>
            <a:endParaRPr b="0" lang="de-DE" sz="2000" spc="-1" strike="noStrike">
              <a:latin typeface="Arial"/>
            </a:endParaRPr>
          </a:p>
          <a:p>
            <a:r>
              <a:rPr b="0" lang="de-DE" sz="2000" spc="-1" strike="noStrike">
                <a:latin typeface="Arial"/>
              </a:rPr>
              <a:t>Weiterhin</a:t>
            </a:r>
            <a:endParaRPr b="0" lang="de-DE" sz="2000" spc="-1" strike="noStrike">
              <a:latin typeface="Arial"/>
            </a:endParaRPr>
          </a:p>
          <a:p>
            <a:r>
              <a:rPr b="0" lang="de-DE" sz="2000" spc="-1" strike="noStrike">
                <a:latin typeface="Arial"/>
              </a:rPr>
              <a:t>Davin 4:50</a:t>
            </a:r>
            <a:endParaRPr b="0" lang="de-DE" sz="2000" spc="-1" strike="noStrike">
              <a:latin typeface="Arial"/>
            </a:endParaRPr>
          </a:p>
          <a:p>
            <a:r>
              <a:rPr b="0" lang="de-DE" sz="2000" spc="-1" strike="noStrike">
                <a:latin typeface="Arial"/>
              </a:rPr>
              <a:t>7:00 A </a:t>
            </a:r>
            <a:endParaRPr b="0" lang="de-DE" sz="2000" spc="-1" strike="noStrike">
              <a:latin typeface="Arial"/>
            </a:endParaRPr>
          </a:p>
          <a:p>
            <a:endParaRPr b="0" lang="de-D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216000" y="812520"/>
            <a:ext cx="7126920" cy="4008960"/>
          </a:xfrm>
          <a:prstGeom prst="rect">
            <a:avLst/>
          </a:prstGeom>
        </p:spPr>
      </p:sp>
      <p:sp>
        <p:nvSpPr>
          <p:cNvPr id="363" name="PlaceHolder 2"/>
          <p:cNvSpPr>
            <a:spLocks noGrp="1"/>
          </p:cNvSpPr>
          <p:nvPr>
            <p:ph type="body"/>
          </p:nvPr>
        </p:nvSpPr>
        <p:spPr>
          <a:xfrm>
            <a:off x="755640" y="5078520"/>
            <a:ext cx="6047280" cy="4810680"/>
          </a:xfrm>
          <a:prstGeom prst="rect">
            <a:avLst/>
          </a:prstGeom>
        </p:spPr>
        <p:txBody>
          <a:bodyPr lIns="0" rIns="0" tIns="0" bIns="0"/>
          <a:p>
            <a:r>
              <a:rPr b="0" lang="de-DE" sz="2000" spc="-1" strike="noStrike">
                <a:latin typeface="Arial"/>
              </a:rPr>
              <a:t>Außerdem</a:t>
            </a:r>
            <a:endParaRPr b="0" lang="de-DE" sz="2000" spc="-1" strike="noStrike">
              <a:latin typeface="Arial"/>
            </a:endParaRPr>
          </a:p>
          <a:p>
            <a:endParaRPr b="0" lang="de-DE" sz="2000" spc="-1" strike="noStrike">
              <a:latin typeface="Arial"/>
            </a:endParaRPr>
          </a:p>
          <a:p>
            <a:r>
              <a:rPr b="0" lang="de-DE" sz="2000" spc="-1" strike="noStrike">
                <a:latin typeface="Arial"/>
              </a:rPr>
              <a:t>Des weiteren </a:t>
            </a:r>
            <a:endParaRPr b="0" lang="de-DE" sz="2000" spc="-1" strike="noStrike">
              <a:latin typeface="Arial"/>
            </a:endParaRPr>
          </a:p>
          <a:p>
            <a:endParaRPr b="0" lang="de-DE" sz="2000" spc="-1" strike="noStrike">
              <a:latin typeface="Arial"/>
            </a:endParaRPr>
          </a:p>
          <a:p>
            <a:r>
              <a:rPr b="0" lang="de-DE" sz="2000" spc="-1" strike="noStrike">
                <a:latin typeface="Arial"/>
              </a:rPr>
              <a:t>7:00 – 9:10</a:t>
            </a:r>
            <a:endParaRPr b="0" lang="de-DE"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216000" y="812520"/>
            <a:ext cx="7126920" cy="4008960"/>
          </a:xfrm>
          <a:prstGeom prst="rect">
            <a:avLst/>
          </a:prstGeom>
        </p:spPr>
      </p:sp>
      <p:sp>
        <p:nvSpPr>
          <p:cNvPr id="365" name="PlaceHolder 2"/>
          <p:cNvSpPr>
            <a:spLocks noGrp="1"/>
          </p:cNvSpPr>
          <p:nvPr>
            <p:ph type="body"/>
          </p:nvPr>
        </p:nvSpPr>
        <p:spPr>
          <a:xfrm>
            <a:off x="755640" y="5078520"/>
            <a:ext cx="6047280" cy="4810680"/>
          </a:xfrm>
          <a:prstGeom prst="rect">
            <a:avLst/>
          </a:prstGeom>
        </p:spPr>
        <p:txBody>
          <a:bodyPr lIns="0" rIns="0" tIns="0" bIns="0"/>
          <a:p>
            <a:r>
              <a:rPr b="0" lang="de-DE" sz="2000" spc="-1" strike="noStrike">
                <a:latin typeface="Arial"/>
              </a:rPr>
              <a:t>Unseres meinung nach</a:t>
            </a:r>
            <a:endParaRPr b="0" lang="de-DE" sz="2000" spc="-1" strike="noStrike">
              <a:latin typeface="Arial"/>
            </a:endParaRPr>
          </a:p>
          <a:p>
            <a:endParaRPr b="0" lang="de-DE" sz="2000" spc="-1" strike="noStrike">
              <a:latin typeface="Arial"/>
            </a:endParaRPr>
          </a:p>
          <a:p>
            <a:r>
              <a:rPr b="0" lang="de-DE" sz="2000" spc="-1" strike="noStrike">
                <a:latin typeface="Arial"/>
              </a:rPr>
              <a:t>Thymeleaf hibernate datenbankabhängigkeiten</a:t>
            </a:r>
            <a:endParaRPr b="0" lang="de-DE" sz="2000" spc="-1" strike="noStrike">
              <a:latin typeface="Arial"/>
            </a:endParaRPr>
          </a:p>
          <a:p>
            <a:endParaRPr b="0" lang="de-DE" sz="2000" spc="-1" strike="noStrike">
              <a:latin typeface="Arial"/>
            </a:endParaRPr>
          </a:p>
          <a:p>
            <a:r>
              <a:rPr b="0" lang="de-DE" sz="2000" spc="-1" strike="noStrike">
                <a:latin typeface="Arial"/>
              </a:rPr>
              <a:t>Keine apps dieser größenordnung</a:t>
            </a:r>
            <a:endParaRPr b="0" lang="de-DE" sz="2000" spc="-1" strike="noStrike">
              <a:latin typeface="Arial"/>
            </a:endParaRPr>
          </a:p>
          <a:p>
            <a:endParaRPr b="0" lang="de-DE" sz="2000" spc="-1" strike="noStrike">
              <a:latin typeface="Arial"/>
            </a:endParaRPr>
          </a:p>
          <a:p>
            <a:r>
              <a:rPr b="0" lang="de-DE" sz="2000" spc="-1" strike="noStrike">
                <a:latin typeface="Arial"/>
              </a:rPr>
              <a:t>9:10</a:t>
            </a:r>
            <a:endParaRPr b="0" lang="de-DE"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216000" y="812520"/>
            <a:ext cx="7126920" cy="4008960"/>
          </a:xfrm>
          <a:prstGeom prst="rect">
            <a:avLst/>
          </a:prstGeom>
        </p:spPr>
      </p:sp>
      <p:sp>
        <p:nvSpPr>
          <p:cNvPr id="367" name="PlaceHolder 2"/>
          <p:cNvSpPr>
            <a:spLocks noGrp="1"/>
          </p:cNvSpPr>
          <p:nvPr>
            <p:ph type="body"/>
          </p:nvPr>
        </p:nvSpPr>
        <p:spPr>
          <a:xfrm>
            <a:off x="755640" y="5078520"/>
            <a:ext cx="6047280" cy="4810680"/>
          </a:xfrm>
          <a:prstGeom prst="rect">
            <a:avLst/>
          </a:prstGeom>
        </p:spPr>
        <p:txBody>
          <a:bodyPr lIns="0" rIns="0" tIns="0" bIns="0"/>
          <a:p>
            <a:r>
              <a:rPr b="0" lang="de-DE" sz="2000" spc="-1" strike="noStrike">
                <a:latin typeface="Arial"/>
              </a:rPr>
              <a:t>Notwendig </a:t>
            </a:r>
            <a:endParaRPr b="0" lang="de-DE" sz="2000" spc="-1" strike="noStrike">
              <a:latin typeface="Arial"/>
            </a:endParaRPr>
          </a:p>
          <a:p>
            <a:endParaRPr b="0" lang="de-DE" sz="2000" spc="-1" strike="noStrike">
              <a:latin typeface="Arial"/>
            </a:endParaRPr>
          </a:p>
          <a:p>
            <a:r>
              <a:rPr b="0" lang="de-DE" sz="2000" spc="-1" strike="noStrike">
                <a:latin typeface="Arial"/>
              </a:rPr>
              <a:t>9:10</a:t>
            </a:r>
            <a:endParaRPr b="0" lang="de-D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216000" y="812520"/>
            <a:ext cx="7126920" cy="4008600"/>
          </a:xfrm>
          <a:prstGeom prst="rect">
            <a:avLst/>
          </a:prstGeom>
        </p:spPr>
      </p:sp>
      <p:sp>
        <p:nvSpPr>
          <p:cNvPr id="351"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de-DE" sz="2000" spc="-1" strike="noStrike">
                <a:latin typeface="Arial"/>
              </a:rPr>
              <a:t>Ich bin Tobias, </a:t>
            </a:r>
            <a:endParaRPr b="0" lang="de-DE" sz="2000" spc="-1" strike="noStrike">
              <a:latin typeface="Arial"/>
            </a:endParaRPr>
          </a:p>
          <a:p>
            <a:pPr marL="216000" indent="-216000">
              <a:lnSpc>
                <a:spcPct val="100000"/>
              </a:lnSpc>
            </a:pPr>
            <a:r>
              <a:rPr b="0" lang="de-DE" sz="2000" spc="-1" strike="noStrike">
                <a:latin typeface="Arial"/>
              </a:rPr>
              <a:t>Überblick über Aufbau, Aufgabenverteilung</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Davin: Vorgehen bei Programmentwicklung</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Marcus: Herausforderungen, Probleme und Lösungen</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Zu guter letzt: Programmvorführung mit Igor und Jonas</a:t>
            </a:r>
            <a:endParaRPr b="0" lang="de-D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216360" y="812520"/>
            <a:ext cx="7126560" cy="4008600"/>
          </a:xfrm>
          <a:prstGeom prst="rect">
            <a:avLst/>
          </a:prstGeom>
        </p:spPr>
      </p:sp>
      <p:sp>
        <p:nvSpPr>
          <p:cNvPr id="353"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de-DE" sz="2000" spc="-1" strike="noStrike">
                <a:latin typeface="Arial"/>
              </a:rPr>
              <a:t>Frontend, nicht angemeldet</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Später mehr bei Demonstration</a:t>
            </a:r>
            <a:endParaRPr b="0" lang="de-D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216360" y="812520"/>
            <a:ext cx="7126560" cy="4008600"/>
          </a:xfrm>
          <a:prstGeom prst="rect">
            <a:avLst/>
          </a:prstGeom>
        </p:spPr>
      </p:sp>
      <p:sp>
        <p:nvSpPr>
          <p:cNvPr id="355"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de-DE" sz="2000" spc="-1" strike="noStrike">
                <a:latin typeface="Arial"/>
              </a:rPr>
              <a:t>Package-Diagramm</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Aufgaben analysiert</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Gleicher Wissenstand der Teammitglieder</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Übersicht: 7 Packages, die einzelne Bestandteile des Programms darstellen</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Staff mit Messages</a:t>
            </a:r>
            <a:endParaRPr b="0" lang="de-DE" sz="2000" spc="-1" strike="noStrike">
              <a:latin typeface="Arial"/>
            </a:endParaRPr>
          </a:p>
          <a:p>
            <a:pPr marL="216000" indent="-216000">
              <a:lnSpc>
                <a:spcPct val="100000"/>
              </a:lnSpc>
            </a:pPr>
            <a:r>
              <a:rPr b="0" lang="de-DE" sz="2000" spc="-1" strike="noStrike">
                <a:latin typeface="Arial"/>
              </a:rPr>
              <a:t>Inventory (beide)</a:t>
            </a:r>
            <a:endParaRPr b="0" lang="de-DE" sz="2000" spc="-1" strike="noStrike">
              <a:latin typeface="Arial"/>
            </a:endParaRPr>
          </a:p>
          <a:p>
            <a:pPr marL="216000" indent="-216000">
              <a:lnSpc>
                <a:spcPct val="100000"/>
              </a:lnSpc>
            </a:pPr>
            <a:r>
              <a:rPr b="0" lang="de-DE" sz="2000" spc="-1" strike="noStrike">
                <a:latin typeface="Arial"/>
              </a:rPr>
              <a:t>Ticket</a:t>
            </a:r>
            <a:endParaRPr b="0" lang="de-DE" sz="2000" spc="-1" strike="noStrike">
              <a:latin typeface="Arial"/>
            </a:endParaRPr>
          </a:p>
          <a:p>
            <a:pPr marL="216000" indent="-216000">
              <a:lnSpc>
                <a:spcPct val="100000"/>
              </a:lnSpc>
            </a:pPr>
            <a:r>
              <a:rPr b="0" lang="de-DE" sz="2000" spc="-1" strike="noStrike">
                <a:latin typeface="Arial"/>
              </a:rPr>
              <a:t>Location</a:t>
            </a:r>
            <a:endParaRPr b="0" lang="de-DE" sz="2000" spc="-1" strike="noStrike">
              <a:latin typeface="Arial"/>
            </a:endParaRPr>
          </a:p>
          <a:p>
            <a:pPr marL="216000" indent="-216000">
              <a:lnSpc>
                <a:spcPct val="100000"/>
              </a:lnSpc>
            </a:pPr>
            <a:r>
              <a:rPr b="0" lang="de-DE" sz="2000" spc="-1" strike="noStrike">
                <a:latin typeface="Arial"/>
              </a:rPr>
              <a:t>Contract</a:t>
            </a:r>
            <a:endParaRPr b="0" lang="de-DE" sz="2000" spc="-1" strike="noStrike">
              <a:latin typeface="Arial"/>
            </a:endParaRPr>
          </a:p>
          <a:p>
            <a:pPr marL="216000" indent="-216000">
              <a:lnSpc>
                <a:spcPct val="100000"/>
              </a:lnSpc>
            </a:pPr>
            <a:r>
              <a:rPr b="0" lang="de-DE" sz="2000" spc="-1" strike="noStrike">
                <a:latin typeface="Arial"/>
              </a:rPr>
              <a:t>Economic</a:t>
            </a:r>
            <a:endParaRPr b="0" lang="de-DE" sz="2000" spc="-1" strike="noStrike">
              <a:latin typeface="Arial"/>
            </a:endParaRPr>
          </a:p>
          <a:p>
            <a:pPr marL="216000" indent="-216000">
              <a:lnSpc>
                <a:spcPct val="100000"/>
              </a:lnSpc>
            </a:pPr>
            <a:r>
              <a:rPr b="0" lang="de-DE" sz="2000" spc="-1" strike="noStrike">
                <a:latin typeface="Arial"/>
              </a:rPr>
              <a:t>Festival</a:t>
            </a:r>
            <a:endParaRPr b="0" lang="de-D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216360" y="812520"/>
            <a:ext cx="7126560" cy="4008600"/>
          </a:xfrm>
          <a:prstGeom prst="rect">
            <a:avLst/>
          </a:prstGeom>
        </p:spPr>
      </p:sp>
      <p:sp>
        <p:nvSpPr>
          <p:cNvPr id="357" name="PlaceHolder 2"/>
          <p:cNvSpPr>
            <a:spLocks noGrp="1"/>
          </p:cNvSpPr>
          <p:nvPr>
            <p:ph type="body"/>
          </p:nvPr>
        </p:nvSpPr>
        <p:spPr>
          <a:xfrm>
            <a:off x="756000" y="5078520"/>
            <a:ext cx="6047280" cy="4810680"/>
          </a:xfrm>
          <a:prstGeom prst="rect">
            <a:avLst/>
          </a:prstGeom>
        </p:spPr>
        <p:txBody>
          <a:bodyPr lIns="0" rIns="0" tIns="0" bIns="0"/>
          <a:p>
            <a:pPr marL="216000" indent="-216000">
              <a:lnSpc>
                <a:spcPct val="100000"/>
              </a:lnSpc>
            </a:pPr>
            <a:r>
              <a:rPr b="0" lang="de-DE" sz="2000" spc="-1" strike="noStrike">
                <a:latin typeface="Arial"/>
              </a:rPr>
              <a:t>Fair auf uns 5 aufgeteilt</a:t>
            </a:r>
            <a:endParaRPr b="0" lang="de-DE" sz="2000" spc="-1" strike="noStrike">
              <a:latin typeface="Arial"/>
            </a:endParaRPr>
          </a:p>
          <a:p>
            <a:pPr marL="216000" indent="-216000">
              <a:lnSpc>
                <a:spcPct val="100000"/>
              </a:lnSpc>
            </a:pPr>
            <a:r>
              <a:rPr b="0" lang="de-DE" sz="2000" spc="-1" strike="noStrike">
                <a:latin typeface="Arial"/>
              </a:rPr>
              <a:t>Kleinere Packages → 2</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z.B. Igor viel Frontend → entlastet</a:t>
            </a:r>
            <a:endParaRPr b="0" lang="de-DE" sz="2000" spc="-1" strike="noStrike">
              <a:latin typeface="Arial"/>
            </a:endParaRPr>
          </a:p>
          <a:p>
            <a:pPr marL="216000" indent="-216000">
              <a:lnSpc>
                <a:spcPct val="100000"/>
              </a:lnSpc>
            </a:pPr>
            <a:endParaRPr b="0" lang="de-DE" sz="2000" spc="-1" strike="noStrike">
              <a:latin typeface="Arial"/>
            </a:endParaRPr>
          </a:p>
          <a:p>
            <a:pPr marL="216000" indent="-216000">
              <a:lnSpc>
                <a:spcPct val="100000"/>
              </a:lnSpc>
            </a:pPr>
            <a:r>
              <a:rPr b="0" lang="de-DE" sz="2000" spc="-1" strike="noStrike">
                <a:latin typeface="Arial"/>
              </a:rPr>
              <a:t>Testing hat jeder für sein Package gemacht</a:t>
            </a:r>
            <a:endParaRPr b="0" lang="de-D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216000" y="812520"/>
            <a:ext cx="7126920" cy="4008960"/>
          </a:xfrm>
          <a:prstGeom prst="rect">
            <a:avLst/>
          </a:prstGeom>
        </p:spPr>
      </p:sp>
      <p:sp>
        <p:nvSpPr>
          <p:cNvPr id="359" name="PlaceHolder 2"/>
          <p:cNvSpPr>
            <a:spLocks noGrp="1"/>
          </p:cNvSpPr>
          <p:nvPr>
            <p:ph type="body"/>
          </p:nvPr>
        </p:nvSpPr>
        <p:spPr>
          <a:xfrm>
            <a:off x="755640" y="5078520"/>
            <a:ext cx="6047280" cy="6233400"/>
          </a:xfrm>
          <a:prstGeom prst="rect">
            <a:avLst/>
          </a:prstGeom>
        </p:spPr>
        <p:txBody>
          <a:bodyPr lIns="0" rIns="0" tIns="0" bIns="0"/>
          <a:p>
            <a:r>
              <a:rPr b="0" lang="de-DE" sz="2000" spc="-1" strike="noStrike">
                <a:latin typeface="Arial"/>
              </a:rPr>
              <a:t>Ich möchte euch jetzt etwas über unser Vorgehen bis zum fertigen Produkt erzählen. Am Anfang hat jeder sein Package ausgewählt und dazu für den Meilenstein einen Prototypen erstellt. Diese haben wir erstmal soweit gekriegt, dass sie alleine funktioniert haben.</a:t>
            </a:r>
            <a:endParaRPr b="0" lang="de-DE" sz="2000" spc="-1" strike="noStrike">
              <a:latin typeface="Arial"/>
            </a:endParaRPr>
          </a:p>
          <a:p>
            <a:endParaRPr b="0" lang="de-DE" sz="2000" spc="-1" strike="noStrike">
              <a:latin typeface="Arial"/>
            </a:endParaRPr>
          </a:p>
          <a:p>
            <a:r>
              <a:rPr b="0" lang="de-DE" sz="2000" spc="-1" strike="noStrike">
                <a:latin typeface="Arial"/>
              </a:rPr>
              <a:t>Im nächsten Schritt haben wir die Prototypen zusammengesetzt und sie verknüpft zu einem „Gesamt-Prototyp“. Ab dann hat jeder primär weiter an seinem Package gearbeitet, aber so klar trennen konnte man das nicht mehr. </a:t>
            </a:r>
            <a:endParaRPr b="0" lang="de-DE" sz="2000" spc="-1" strike="noStrike">
              <a:latin typeface="Arial"/>
            </a:endParaRPr>
          </a:p>
          <a:p>
            <a:endParaRPr b="0" lang="de-DE" sz="2000" spc="-1" strike="noStrike">
              <a:latin typeface="Arial"/>
            </a:endParaRPr>
          </a:p>
          <a:p>
            <a:r>
              <a:rPr b="0" lang="de-DE" sz="2000" spc="-1" strike="noStrike">
                <a:latin typeface="Arial"/>
              </a:rPr>
              <a:t>Ab dem Punkt haben wir das Backend, dazu die Tests und noch das Frontend dazu gleichzeitig gemacht, das war eigentlich der längste Schritt in der Entwicklungsphase. Die drei Teilbereiche sind gleichzeitig immer weiter gewachsen und bilden jetzt am Ende das fertige Produkt zusammen. </a:t>
            </a:r>
            <a:endParaRPr b="0" lang="de-DE" sz="2000" spc="-1" strike="noStrike">
              <a:latin typeface="Arial"/>
            </a:endParaRPr>
          </a:p>
          <a:p>
            <a:endParaRPr b="0" lang="de-DE" sz="2000" spc="-1" strike="noStrike">
              <a:latin typeface="Arial"/>
            </a:endParaRPr>
          </a:p>
          <a:p>
            <a:r>
              <a:rPr b="0" lang="de-DE" sz="2000" spc="-1" strike="noStrike">
                <a:latin typeface="Arial"/>
              </a:rPr>
              <a:t>So viel zu unserem Programm, weiter geht es mit Marcus und unseren Herausforderungen.</a:t>
            </a:r>
            <a:endParaRPr b="0" lang="de-D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39"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41"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42"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43"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44"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45"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46"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65"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66"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82"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84"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85"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86"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87"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88"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89"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01"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09"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110"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12"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14"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18"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20"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121"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25"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126"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28"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129"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130"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131"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132"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133"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4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52"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55"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56"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57"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59"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60"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61"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63"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164"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169"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71"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172"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173"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174"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175"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176"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196"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197"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12"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213"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15"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216"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217"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218"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219"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220"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2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31"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34"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39"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240"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42"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43"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44"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46"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48"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23"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50"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251"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55"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256"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58"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259"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260"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261"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262"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263"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7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74" name="PlaceHolder 2"/>
          <p:cNvSpPr>
            <a:spLocks noGrp="1"/>
          </p:cNvSpPr>
          <p:nvPr>
            <p:ph type="body"/>
          </p:nvPr>
        </p:nvSpPr>
        <p:spPr>
          <a:xfrm>
            <a:off x="457200" y="1203480"/>
            <a:ext cx="822924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76"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77"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81"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82" name="PlaceHolder 3"/>
          <p:cNvSpPr>
            <a:spLocks noGrp="1"/>
          </p:cNvSpPr>
          <p:nvPr>
            <p:ph type="body"/>
          </p:nvPr>
        </p:nvSpPr>
        <p:spPr>
          <a:xfrm>
            <a:off x="4674240" y="1203480"/>
            <a:ext cx="4015800" cy="2982960"/>
          </a:xfrm>
          <a:prstGeom prst="rect">
            <a:avLst/>
          </a:prstGeom>
        </p:spPr>
        <p:txBody>
          <a:bodyPr lIns="0" rIns="0" tIns="0" bIns="0">
            <a:normAutofit/>
          </a:bodyPr>
          <a:p>
            <a:endParaRPr b="0" lang="de-DE" sz="3200" spc="-1" strike="noStrike">
              <a:latin typeface="Arial"/>
            </a:endParaRPr>
          </a:p>
        </p:txBody>
      </p:sp>
      <p:sp>
        <p:nvSpPr>
          <p:cNvPr id="283"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85" name="PlaceHolder 2"/>
          <p:cNvSpPr>
            <a:spLocks noGrp="1"/>
          </p:cNvSpPr>
          <p:nvPr>
            <p:ph type="body"/>
          </p:nvPr>
        </p:nvSpPr>
        <p:spPr>
          <a:xfrm>
            <a:off x="457200" y="1203480"/>
            <a:ext cx="4015800" cy="2982960"/>
          </a:xfrm>
          <a:prstGeom prst="rect">
            <a:avLst/>
          </a:prstGeom>
        </p:spPr>
        <p:txBody>
          <a:bodyPr lIns="0" rIns="0" tIns="0" bIns="0">
            <a:normAutofit/>
          </a:bodyPr>
          <a:p>
            <a:endParaRPr b="0" lang="de-DE" sz="3200" spc="-1" strike="noStrike">
              <a:latin typeface="Arial"/>
            </a:endParaRPr>
          </a:p>
        </p:txBody>
      </p:sp>
      <p:sp>
        <p:nvSpPr>
          <p:cNvPr id="286"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87" name="PlaceHolder 4"/>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89"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90"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91"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93" name="PlaceHolder 2"/>
          <p:cNvSpPr>
            <a:spLocks noGrp="1"/>
          </p:cNvSpPr>
          <p:nvPr>
            <p:ph type="body"/>
          </p:nvPr>
        </p:nvSpPr>
        <p:spPr>
          <a:xfrm>
            <a:off x="457200" y="1203480"/>
            <a:ext cx="8229240" cy="1422720"/>
          </a:xfrm>
          <a:prstGeom prst="rect">
            <a:avLst/>
          </a:prstGeom>
        </p:spPr>
        <p:txBody>
          <a:bodyPr lIns="0" rIns="0" tIns="0" bIns="0">
            <a:normAutofit/>
          </a:bodyPr>
          <a:p>
            <a:endParaRPr b="0" lang="de-DE" sz="3200" spc="-1" strike="noStrike">
              <a:latin typeface="Arial"/>
            </a:endParaRPr>
          </a:p>
        </p:txBody>
      </p:sp>
      <p:sp>
        <p:nvSpPr>
          <p:cNvPr id="294" name="PlaceHolder 3"/>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96"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297"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298" name="PlaceHolder 4"/>
          <p:cNvSpPr>
            <a:spLocks noGrp="1"/>
          </p:cNvSpPr>
          <p:nvPr>
            <p:ph type="body"/>
          </p:nvPr>
        </p:nvSpPr>
        <p:spPr>
          <a:xfrm>
            <a:off x="457200" y="2761920"/>
            <a:ext cx="4015800" cy="1422720"/>
          </a:xfrm>
          <a:prstGeom prst="rect">
            <a:avLst/>
          </a:prstGeom>
        </p:spPr>
        <p:txBody>
          <a:bodyPr lIns="0" rIns="0" tIns="0" bIns="0">
            <a:normAutofit/>
          </a:bodyPr>
          <a:p>
            <a:endParaRPr b="0" lang="de-DE" sz="3200" spc="-1" strike="noStrike">
              <a:latin typeface="Arial"/>
            </a:endParaRPr>
          </a:p>
        </p:txBody>
      </p:sp>
      <p:sp>
        <p:nvSpPr>
          <p:cNvPr id="299" name="PlaceHolder 5"/>
          <p:cNvSpPr>
            <a:spLocks noGrp="1"/>
          </p:cNvSpPr>
          <p:nvPr>
            <p:ph type="body"/>
          </p:nvPr>
        </p:nvSpPr>
        <p:spPr>
          <a:xfrm>
            <a:off x="4674240" y="2761920"/>
            <a:ext cx="40158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301" name="PlaceHolder 2"/>
          <p:cNvSpPr>
            <a:spLocks noGrp="1"/>
          </p:cNvSpPr>
          <p:nvPr>
            <p:ph type="body"/>
          </p:nvPr>
        </p:nvSpPr>
        <p:spPr>
          <a:xfrm>
            <a:off x="457200" y="1203480"/>
            <a:ext cx="2649600" cy="1422720"/>
          </a:xfrm>
          <a:prstGeom prst="rect">
            <a:avLst/>
          </a:prstGeom>
        </p:spPr>
        <p:txBody>
          <a:bodyPr lIns="0" rIns="0" tIns="0" bIns="0">
            <a:normAutofit/>
          </a:bodyPr>
          <a:p>
            <a:endParaRPr b="0" lang="de-DE" sz="3200" spc="-1" strike="noStrike">
              <a:latin typeface="Arial"/>
            </a:endParaRPr>
          </a:p>
        </p:txBody>
      </p:sp>
      <p:sp>
        <p:nvSpPr>
          <p:cNvPr id="302" name="PlaceHolder 3"/>
          <p:cNvSpPr>
            <a:spLocks noGrp="1"/>
          </p:cNvSpPr>
          <p:nvPr>
            <p:ph type="body"/>
          </p:nvPr>
        </p:nvSpPr>
        <p:spPr>
          <a:xfrm>
            <a:off x="3239640" y="1203480"/>
            <a:ext cx="2649600" cy="1422720"/>
          </a:xfrm>
          <a:prstGeom prst="rect">
            <a:avLst/>
          </a:prstGeom>
        </p:spPr>
        <p:txBody>
          <a:bodyPr lIns="0" rIns="0" tIns="0" bIns="0">
            <a:normAutofit/>
          </a:bodyPr>
          <a:p>
            <a:endParaRPr b="0" lang="de-DE" sz="3200" spc="-1" strike="noStrike">
              <a:latin typeface="Arial"/>
            </a:endParaRPr>
          </a:p>
        </p:txBody>
      </p:sp>
      <p:sp>
        <p:nvSpPr>
          <p:cNvPr id="303" name="PlaceHolder 4"/>
          <p:cNvSpPr>
            <a:spLocks noGrp="1"/>
          </p:cNvSpPr>
          <p:nvPr>
            <p:ph type="body"/>
          </p:nvPr>
        </p:nvSpPr>
        <p:spPr>
          <a:xfrm>
            <a:off x="6022080" y="1203480"/>
            <a:ext cx="2649600" cy="1422720"/>
          </a:xfrm>
          <a:prstGeom prst="rect">
            <a:avLst/>
          </a:prstGeom>
        </p:spPr>
        <p:txBody>
          <a:bodyPr lIns="0" rIns="0" tIns="0" bIns="0">
            <a:normAutofit/>
          </a:bodyPr>
          <a:p>
            <a:endParaRPr b="0" lang="de-DE" sz="3200" spc="-1" strike="noStrike">
              <a:latin typeface="Arial"/>
            </a:endParaRPr>
          </a:p>
        </p:txBody>
      </p:sp>
      <p:sp>
        <p:nvSpPr>
          <p:cNvPr id="304" name="PlaceHolder 5"/>
          <p:cNvSpPr>
            <a:spLocks noGrp="1"/>
          </p:cNvSpPr>
          <p:nvPr>
            <p:ph type="body"/>
          </p:nvPr>
        </p:nvSpPr>
        <p:spPr>
          <a:xfrm>
            <a:off x="457200" y="2761920"/>
            <a:ext cx="2649600" cy="1422720"/>
          </a:xfrm>
          <a:prstGeom prst="rect">
            <a:avLst/>
          </a:prstGeom>
        </p:spPr>
        <p:txBody>
          <a:bodyPr lIns="0" rIns="0" tIns="0" bIns="0">
            <a:normAutofit/>
          </a:bodyPr>
          <a:p>
            <a:endParaRPr b="0" lang="de-DE" sz="3200" spc="-1" strike="noStrike">
              <a:latin typeface="Arial"/>
            </a:endParaRPr>
          </a:p>
        </p:txBody>
      </p:sp>
      <p:sp>
        <p:nvSpPr>
          <p:cNvPr id="305" name="PlaceHolder 6"/>
          <p:cNvSpPr>
            <a:spLocks noGrp="1"/>
          </p:cNvSpPr>
          <p:nvPr>
            <p:ph type="body"/>
          </p:nvPr>
        </p:nvSpPr>
        <p:spPr>
          <a:xfrm>
            <a:off x="3239640" y="2761920"/>
            <a:ext cx="2649600" cy="1422720"/>
          </a:xfrm>
          <a:prstGeom prst="rect">
            <a:avLst/>
          </a:prstGeom>
        </p:spPr>
        <p:txBody>
          <a:bodyPr lIns="0" rIns="0" tIns="0" bIns="0">
            <a:normAutofit/>
          </a:bodyPr>
          <a:p>
            <a:endParaRPr b="0" lang="de-DE" sz="3200" spc="-1" strike="noStrike">
              <a:latin typeface="Arial"/>
            </a:endParaRPr>
          </a:p>
        </p:txBody>
      </p:sp>
      <p:sp>
        <p:nvSpPr>
          <p:cNvPr id="306" name="PlaceHolder 7"/>
          <p:cNvSpPr>
            <a:spLocks noGrp="1"/>
          </p:cNvSpPr>
          <p:nvPr>
            <p:ph type="body"/>
          </p:nvPr>
        </p:nvSpPr>
        <p:spPr>
          <a:xfrm>
            <a:off x="6022080" y="2761920"/>
            <a:ext cx="2649600" cy="142272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de-DE"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de-DE"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de-DE" sz="3200" spc="-1" strike="noStrike">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681280" y="4651200"/>
            <a:ext cx="3889080" cy="36396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Titel der 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Struktureinheit der TU Dresden / Name Vorname des Vortragenden</a:t>
            </a:r>
            <a:endParaRPr b="0" lang="de-DE" sz="800" spc="-1" strike="noStrike">
              <a:latin typeface="Arial"/>
            </a:endParaRPr>
          </a:p>
          <a:p>
            <a:pPr>
              <a:lnSpc>
                <a:spcPct val="100000"/>
              </a:lnSpc>
            </a:pPr>
            <a:r>
              <a:rPr b="0" lang="de-DE" sz="800" spc="-1" strike="noStrike">
                <a:solidFill>
                  <a:srgbClr val="727879"/>
                </a:solidFill>
                <a:latin typeface="Open Sans"/>
                <a:ea typeface="Open Sans"/>
              </a:rPr>
              <a:t>Ort oder Anlass des Vortrags // 13.01.2018</a:t>
            </a:r>
            <a:endParaRPr b="0" lang="de-DE" sz="800" spc="-1" strike="noStrike">
              <a:latin typeface="Arial"/>
            </a:endParaRPr>
          </a:p>
        </p:txBody>
      </p:sp>
      <p:sp>
        <p:nvSpPr>
          <p:cNvPr id="1" name="Line 2"/>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2" name="CustomShape 3" hidden="1"/>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4FDDAB14-419B-4FF1-B43B-F296B89AC7F1}"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3" name="Grafik 8" descr=""/>
          <p:cNvPicPr/>
          <p:nvPr/>
        </p:nvPicPr>
        <p:blipFill>
          <a:blip r:embed="rId2"/>
          <a:stretch/>
        </p:blipFill>
        <p:spPr>
          <a:xfrm>
            <a:off x="8230320" y="4752360"/>
            <a:ext cx="576000" cy="261000"/>
          </a:xfrm>
          <a:prstGeom prst="rect">
            <a:avLst/>
          </a:prstGeom>
          <a:ln>
            <a:noFill/>
          </a:ln>
        </p:spPr>
      </p:pic>
      <p:pic>
        <p:nvPicPr>
          <p:cNvPr id="4" name="Grafik 9" descr=""/>
          <p:cNvPicPr/>
          <p:nvPr/>
        </p:nvPicPr>
        <p:blipFill>
          <a:blip r:embed="rId3"/>
          <a:stretch/>
        </p:blipFill>
        <p:spPr>
          <a:xfrm>
            <a:off x="379800" y="4752360"/>
            <a:ext cx="834840" cy="241560"/>
          </a:xfrm>
          <a:prstGeom prst="rect">
            <a:avLst/>
          </a:prstGeom>
          <a:ln>
            <a:noFill/>
          </a:ln>
        </p:spPr>
      </p:pic>
      <p:sp>
        <p:nvSpPr>
          <p:cNvPr id="5" name="CustomShape 4"/>
          <p:cNvSpPr/>
          <p:nvPr/>
        </p:nvSpPr>
        <p:spPr>
          <a:xfrm>
            <a:off x="0" y="769320"/>
            <a:ext cx="9142200" cy="4372560"/>
          </a:xfrm>
          <a:prstGeom prst="rect">
            <a:avLst/>
          </a:prstGeom>
          <a:gradFill rotWithShape="0">
            <a:gsLst>
              <a:gs pos="0">
                <a:srgbClr val="00305e"/>
              </a:gs>
              <a:gs pos="100000">
                <a:srgbClr val="006ab3"/>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0" y="769320"/>
            <a:ext cx="9142200" cy="12672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p:style>
      </p:sp>
      <p:pic>
        <p:nvPicPr>
          <p:cNvPr id="7" name="Grafik 8" descr=""/>
          <p:cNvPicPr/>
          <p:nvPr/>
        </p:nvPicPr>
        <p:blipFill>
          <a:blip r:embed="rId4"/>
          <a:stretch/>
        </p:blipFill>
        <p:spPr>
          <a:xfrm>
            <a:off x="8019720" y="246240"/>
            <a:ext cx="912240" cy="414000"/>
          </a:xfrm>
          <a:prstGeom prst="rect">
            <a:avLst/>
          </a:prstGeom>
          <a:ln>
            <a:noFill/>
          </a:ln>
        </p:spPr>
      </p:pic>
      <p:pic>
        <p:nvPicPr>
          <p:cNvPr id="8" name="Grafik 10" descr=""/>
          <p:cNvPicPr/>
          <p:nvPr/>
        </p:nvPicPr>
        <p:blipFill>
          <a:blip r:embed="rId5"/>
          <a:stretch/>
        </p:blipFill>
        <p:spPr>
          <a:xfrm>
            <a:off x="217800" y="262440"/>
            <a:ext cx="1321920" cy="383040"/>
          </a:xfrm>
          <a:prstGeom prst="rect">
            <a:avLst/>
          </a:prstGeom>
          <a:ln>
            <a:noFill/>
          </a:ln>
        </p:spPr>
      </p:pic>
      <p:sp>
        <p:nvSpPr>
          <p:cNvPr id="9" name="PlaceHolder 6"/>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10"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48" name="Line 2"/>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49" name="CustomShape 3"/>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81E97A2C-68F8-4937-B5C6-23B6F0649705}"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50" name="Grafik 8" descr=""/>
          <p:cNvPicPr/>
          <p:nvPr/>
        </p:nvPicPr>
        <p:blipFill>
          <a:blip r:embed="rId2"/>
          <a:stretch/>
        </p:blipFill>
        <p:spPr>
          <a:xfrm>
            <a:off x="8230320" y="4752360"/>
            <a:ext cx="576000" cy="261000"/>
          </a:xfrm>
          <a:prstGeom prst="rect">
            <a:avLst/>
          </a:prstGeom>
          <a:ln>
            <a:noFill/>
          </a:ln>
        </p:spPr>
      </p:pic>
      <p:pic>
        <p:nvPicPr>
          <p:cNvPr id="51" name="Grafik 9" descr=""/>
          <p:cNvPicPr/>
          <p:nvPr/>
        </p:nvPicPr>
        <p:blipFill>
          <a:blip r:embed="rId3"/>
          <a:stretch/>
        </p:blipFill>
        <p:spPr>
          <a:xfrm>
            <a:off x="379800" y="4752360"/>
            <a:ext cx="834840" cy="241560"/>
          </a:xfrm>
          <a:prstGeom prst="rect">
            <a:avLst/>
          </a:prstGeom>
          <a:ln>
            <a:noFill/>
          </a:ln>
        </p:spPr>
      </p:pic>
      <p:sp>
        <p:nvSpPr>
          <p:cNvPr id="52" name="PlaceHolder 4"/>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53"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Line 1"/>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91" name="CustomShape 2"/>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829749EE-7339-440E-929D-D0B745534D6D}"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92" name="Grafik 8" descr=""/>
          <p:cNvPicPr/>
          <p:nvPr/>
        </p:nvPicPr>
        <p:blipFill>
          <a:blip r:embed="rId2"/>
          <a:stretch/>
        </p:blipFill>
        <p:spPr>
          <a:xfrm>
            <a:off x="8230320" y="4752360"/>
            <a:ext cx="576000" cy="261000"/>
          </a:xfrm>
          <a:prstGeom prst="rect">
            <a:avLst/>
          </a:prstGeom>
          <a:ln>
            <a:noFill/>
          </a:ln>
        </p:spPr>
      </p:pic>
      <p:pic>
        <p:nvPicPr>
          <p:cNvPr id="93" name="Grafik 9" descr=""/>
          <p:cNvPicPr/>
          <p:nvPr/>
        </p:nvPicPr>
        <p:blipFill>
          <a:blip r:embed="rId3"/>
          <a:stretch/>
        </p:blipFill>
        <p:spPr>
          <a:xfrm>
            <a:off x="379800" y="4752360"/>
            <a:ext cx="834840" cy="241560"/>
          </a:xfrm>
          <a:prstGeom prst="rect">
            <a:avLst/>
          </a:prstGeom>
          <a:ln>
            <a:noFill/>
          </a:ln>
        </p:spPr>
      </p:pic>
      <p:sp>
        <p:nvSpPr>
          <p:cNvPr id="94" name="CustomShape 3"/>
          <p:cNvSpPr/>
          <p:nvPr/>
        </p:nvSpPr>
        <p:spPr>
          <a:xfrm>
            <a:off x="0" y="0"/>
            <a:ext cx="9142200" cy="4595040"/>
          </a:xfrm>
          <a:prstGeom prst="rect">
            <a:avLst/>
          </a:prstGeom>
          <a:gradFill rotWithShape="0">
            <a:gsLst>
              <a:gs pos="0">
                <a:srgbClr val="00305e"/>
              </a:gs>
              <a:gs pos="100000">
                <a:srgbClr val="006ab3"/>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95" name="CustomShape 4"/>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96" name="PlaceHolder 5"/>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97"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135" name="Line 2"/>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136" name="CustomShape 3"/>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928B1103-2678-409D-8565-DF97C6AD25C1}"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137" name="Grafik 8" descr=""/>
          <p:cNvPicPr/>
          <p:nvPr/>
        </p:nvPicPr>
        <p:blipFill>
          <a:blip r:embed="rId2"/>
          <a:stretch/>
        </p:blipFill>
        <p:spPr>
          <a:xfrm>
            <a:off x="8230320" y="4752360"/>
            <a:ext cx="576000" cy="261000"/>
          </a:xfrm>
          <a:prstGeom prst="rect">
            <a:avLst/>
          </a:prstGeom>
          <a:ln>
            <a:noFill/>
          </a:ln>
        </p:spPr>
      </p:pic>
      <p:pic>
        <p:nvPicPr>
          <p:cNvPr id="138" name="Grafik 9" descr=""/>
          <p:cNvPicPr/>
          <p:nvPr/>
        </p:nvPicPr>
        <p:blipFill>
          <a:blip r:embed="rId3"/>
          <a:stretch/>
        </p:blipFill>
        <p:spPr>
          <a:xfrm>
            <a:off x="379800" y="4752360"/>
            <a:ext cx="834840" cy="241560"/>
          </a:xfrm>
          <a:prstGeom prst="rect">
            <a:avLst/>
          </a:prstGeom>
          <a:ln>
            <a:noFill/>
          </a:ln>
        </p:spPr>
      </p:pic>
      <p:sp>
        <p:nvSpPr>
          <p:cNvPr id="139" name="PlaceHolder 4"/>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14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Line 1"/>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178" name="CustomShape 2"/>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1FD61464-2AB0-4D50-9E4B-529B1EAA8665}"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179" name="Grafik 8" descr=""/>
          <p:cNvPicPr/>
          <p:nvPr/>
        </p:nvPicPr>
        <p:blipFill>
          <a:blip r:embed="rId2"/>
          <a:stretch/>
        </p:blipFill>
        <p:spPr>
          <a:xfrm>
            <a:off x="8230320" y="4752360"/>
            <a:ext cx="576000" cy="261000"/>
          </a:xfrm>
          <a:prstGeom prst="rect">
            <a:avLst/>
          </a:prstGeom>
          <a:ln>
            <a:noFill/>
          </a:ln>
        </p:spPr>
      </p:pic>
      <p:pic>
        <p:nvPicPr>
          <p:cNvPr id="180" name="Grafik 9" descr=""/>
          <p:cNvPicPr/>
          <p:nvPr/>
        </p:nvPicPr>
        <p:blipFill>
          <a:blip r:embed="rId3"/>
          <a:stretch/>
        </p:blipFill>
        <p:spPr>
          <a:xfrm>
            <a:off x="379800" y="4752360"/>
            <a:ext cx="834840" cy="241560"/>
          </a:xfrm>
          <a:prstGeom prst="rect">
            <a:avLst/>
          </a:prstGeom>
          <a:ln>
            <a:noFill/>
          </a:ln>
        </p:spPr>
      </p:pic>
      <p:sp>
        <p:nvSpPr>
          <p:cNvPr id="181" name="CustomShape 3"/>
          <p:cNvSpPr/>
          <p:nvPr/>
        </p:nvSpPr>
        <p:spPr>
          <a:xfrm>
            <a:off x="0" y="0"/>
            <a:ext cx="9142200" cy="4595040"/>
          </a:xfrm>
          <a:prstGeom prst="rect">
            <a:avLst/>
          </a:prstGeom>
          <a:gradFill rotWithShape="0">
            <a:gsLst>
              <a:gs pos="0">
                <a:srgbClr val="00305e"/>
              </a:gs>
              <a:gs pos="100000">
                <a:srgbClr val="006ab3"/>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183" name="PlaceHolder 5"/>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184"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222" name="Line 2"/>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223" name="CustomShape 3"/>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00148804-F0D3-4BC3-B330-6F5D5423C0A9}"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224" name="Grafik 8" descr=""/>
          <p:cNvPicPr/>
          <p:nvPr/>
        </p:nvPicPr>
        <p:blipFill>
          <a:blip r:embed="rId2"/>
          <a:stretch/>
        </p:blipFill>
        <p:spPr>
          <a:xfrm>
            <a:off x="8230320" y="4752360"/>
            <a:ext cx="576000" cy="261000"/>
          </a:xfrm>
          <a:prstGeom prst="rect">
            <a:avLst/>
          </a:prstGeom>
          <a:ln>
            <a:noFill/>
          </a:ln>
        </p:spPr>
      </p:pic>
      <p:pic>
        <p:nvPicPr>
          <p:cNvPr id="225" name="Grafik 9" descr=""/>
          <p:cNvPicPr/>
          <p:nvPr/>
        </p:nvPicPr>
        <p:blipFill>
          <a:blip r:embed="rId3"/>
          <a:stretch/>
        </p:blipFill>
        <p:spPr>
          <a:xfrm>
            <a:off x="379800" y="4752360"/>
            <a:ext cx="834840" cy="241560"/>
          </a:xfrm>
          <a:prstGeom prst="rect">
            <a:avLst/>
          </a:prstGeom>
          <a:ln>
            <a:noFill/>
          </a:ln>
        </p:spPr>
      </p:pic>
      <p:sp>
        <p:nvSpPr>
          <p:cNvPr id="226" name="PlaceHolder 4"/>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227"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4" name="CustomShape 1"/>
          <p:cNvSpPr/>
          <p:nvPr/>
        </p:nvSpPr>
        <p:spPr>
          <a:xfrm>
            <a:off x="2664000" y="4627440"/>
            <a:ext cx="3889080" cy="485640"/>
          </a:xfrm>
          <a:prstGeom prst="rect">
            <a:avLst/>
          </a:prstGeom>
          <a:noFill/>
          <a:ln>
            <a:noFill/>
          </a:ln>
        </p:spPr>
        <p:style>
          <a:lnRef idx="0"/>
          <a:fillRef idx="0"/>
          <a:effectRef idx="0"/>
          <a:fontRef idx="minor"/>
        </p:style>
        <p:txBody>
          <a:bodyPr lIns="0" rIns="0" tIns="0" bIns="0" anchor="b"/>
          <a:p>
            <a:pPr>
              <a:lnSpc>
                <a:spcPct val="100000"/>
              </a:lnSpc>
            </a:pPr>
            <a:r>
              <a:rPr b="0" lang="de-DE" sz="800" spc="-1" strike="noStrike">
                <a:solidFill>
                  <a:srgbClr val="727879"/>
                </a:solidFill>
                <a:latin typeface="Open Sans"/>
                <a:ea typeface="DejaVu Sans"/>
              </a:rPr>
              <a:t>Abschlusspräsentation</a:t>
            </a:r>
            <a:endParaRPr b="0" lang="de-DE" sz="800" spc="-1" strike="noStrike">
              <a:latin typeface="Arial"/>
            </a:endParaRPr>
          </a:p>
          <a:p>
            <a:pPr>
              <a:lnSpc>
                <a:spcPct val="100000"/>
              </a:lnSpc>
            </a:pPr>
            <a:r>
              <a:rPr b="0" lang="de-DE" sz="800" spc="-1" strike="noStrike">
                <a:solidFill>
                  <a:srgbClr val="727879"/>
                </a:solidFill>
                <a:latin typeface="Open Sans"/>
                <a:ea typeface="Open Sans"/>
              </a:rPr>
              <a:t>Davin Ahn, Marcus Fiedler, Jonas Hönisch, Igor Macevic, Tobias Neubauer</a:t>
            </a:r>
            <a:endParaRPr b="0" lang="de-DE" sz="800" spc="-1" strike="noStrike">
              <a:latin typeface="Arial"/>
            </a:endParaRPr>
          </a:p>
          <a:p>
            <a:pPr>
              <a:lnSpc>
                <a:spcPct val="100000"/>
              </a:lnSpc>
            </a:pPr>
            <a:r>
              <a:rPr b="0" lang="de-DE" sz="800" spc="-1" strike="noStrike">
                <a:solidFill>
                  <a:srgbClr val="727879"/>
                </a:solidFill>
                <a:latin typeface="Open Sans"/>
                <a:ea typeface="Open Sans"/>
              </a:rPr>
              <a:t>Fakultät Informatik</a:t>
            </a:r>
            <a:endParaRPr b="0" lang="de-DE" sz="800" spc="-1" strike="noStrike">
              <a:latin typeface="Arial"/>
            </a:endParaRPr>
          </a:p>
          <a:p>
            <a:pPr>
              <a:lnSpc>
                <a:spcPct val="100000"/>
              </a:lnSpc>
            </a:pPr>
            <a:r>
              <a:rPr b="0" lang="de-DE" sz="800" spc="-1" strike="noStrike">
                <a:solidFill>
                  <a:srgbClr val="727879"/>
                </a:solidFill>
                <a:latin typeface="Open Sans"/>
                <a:ea typeface="Open Sans"/>
              </a:rPr>
              <a:t>21.01.2020</a:t>
            </a:r>
            <a:endParaRPr b="0" lang="de-DE" sz="800" spc="-1" strike="noStrike">
              <a:latin typeface="Arial"/>
            </a:endParaRPr>
          </a:p>
        </p:txBody>
      </p:sp>
      <p:sp>
        <p:nvSpPr>
          <p:cNvPr id="265" name="Line 2"/>
          <p:cNvSpPr/>
          <p:nvPr/>
        </p:nvSpPr>
        <p:spPr>
          <a:xfrm>
            <a:off x="0" y="4592160"/>
            <a:ext cx="9144000" cy="360"/>
          </a:xfrm>
          <a:prstGeom prst="line">
            <a:avLst/>
          </a:prstGeom>
          <a:ln w="12600">
            <a:solidFill>
              <a:schemeClr val="bg1">
                <a:lumMod val="65000"/>
              </a:schemeClr>
            </a:solidFill>
            <a:round/>
          </a:ln>
        </p:spPr>
        <p:style>
          <a:lnRef idx="1">
            <a:schemeClr val="accent1"/>
          </a:lnRef>
          <a:fillRef idx="0">
            <a:schemeClr val="accent1"/>
          </a:fillRef>
          <a:effectRef idx="0">
            <a:schemeClr val="accent1"/>
          </a:effectRef>
          <a:fontRef idx="minor"/>
        </p:style>
      </p:sp>
      <p:sp>
        <p:nvSpPr>
          <p:cNvPr id="266" name="CustomShape 3"/>
          <p:cNvSpPr/>
          <p:nvPr/>
        </p:nvSpPr>
        <p:spPr>
          <a:xfrm>
            <a:off x="6724800" y="4366800"/>
            <a:ext cx="526680" cy="638280"/>
          </a:xfrm>
          <a:prstGeom prst="rect">
            <a:avLst/>
          </a:prstGeom>
          <a:noFill/>
          <a:ln>
            <a:noFill/>
          </a:ln>
        </p:spPr>
        <p:style>
          <a:lnRef idx="0"/>
          <a:fillRef idx="0"/>
          <a:effectRef idx="0"/>
          <a:fontRef idx="minor"/>
        </p:style>
        <p:txBody>
          <a:bodyPr lIns="0" rIns="0" tIns="0" bIns="0" anchor="b"/>
          <a:p>
            <a:pPr algn="r">
              <a:lnSpc>
                <a:spcPct val="100000"/>
              </a:lnSpc>
            </a:pPr>
            <a:br/>
            <a:r>
              <a:rPr b="0" lang="de-DE" sz="800" spc="-1" strike="noStrike">
                <a:solidFill>
                  <a:srgbClr val="727879"/>
                </a:solidFill>
                <a:latin typeface="Open Sans"/>
                <a:ea typeface="Open Sans"/>
              </a:rPr>
              <a:t>Folie </a:t>
            </a:r>
            <a:fld id="{5BBA122C-ED2C-4CAF-A962-479642289951}" type="slidenum">
              <a:rPr b="0" lang="de-DE" sz="800" spc="-1" strike="noStrike">
                <a:solidFill>
                  <a:srgbClr val="727879"/>
                </a:solidFill>
                <a:latin typeface="Open Sans"/>
                <a:ea typeface="Open Sans"/>
              </a:rPr>
              <a:t>&lt;number&gt;</a:t>
            </a:fld>
            <a:endParaRPr b="0" lang="de-DE" sz="800" spc="-1" strike="noStrike">
              <a:latin typeface="Arial"/>
            </a:endParaRPr>
          </a:p>
          <a:p>
            <a:pPr algn="r">
              <a:lnSpc>
                <a:spcPct val="100000"/>
              </a:lnSpc>
            </a:pPr>
            <a:endParaRPr b="0" lang="de-DE" sz="800" spc="-1" strike="noStrike">
              <a:latin typeface="Arial"/>
            </a:endParaRPr>
          </a:p>
        </p:txBody>
      </p:sp>
      <p:pic>
        <p:nvPicPr>
          <p:cNvPr id="267" name="Grafik 8" descr=""/>
          <p:cNvPicPr/>
          <p:nvPr/>
        </p:nvPicPr>
        <p:blipFill>
          <a:blip r:embed="rId2"/>
          <a:stretch/>
        </p:blipFill>
        <p:spPr>
          <a:xfrm>
            <a:off x="8230320" y="4752360"/>
            <a:ext cx="576000" cy="261000"/>
          </a:xfrm>
          <a:prstGeom prst="rect">
            <a:avLst/>
          </a:prstGeom>
          <a:ln>
            <a:noFill/>
          </a:ln>
        </p:spPr>
      </p:pic>
      <p:pic>
        <p:nvPicPr>
          <p:cNvPr id="268" name="Grafik 9" descr=""/>
          <p:cNvPicPr/>
          <p:nvPr/>
        </p:nvPicPr>
        <p:blipFill>
          <a:blip r:embed="rId3"/>
          <a:stretch/>
        </p:blipFill>
        <p:spPr>
          <a:xfrm>
            <a:off x="379800" y="4752360"/>
            <a:ext cx="834840" cy="241560"/>
          </a:xfrm>
          <a:prstGeom prst="rect">
            <a:avLst/>
          </a:prstGeom>
          <a:ln>
            <a:noFill/>
          </a:ln>
        </p:spPr>
      </p:pic>
      <p:sp>
        <p:nvSpPr>
          <p:cNvPr id="269" name="PlaceHolder 4"/>
          <p:cNvSpPr>
            <a:spLocks noGrp="1"/>
          </p:cNvSpPr>
          <p:nvPr>
            <p:ph type="title"/>
          </p:nvPr>
        </p:nvSpPr>
        <p:spPr>
          <a:xfrm>
            <a:off x="457200" y="205200"/>
            <a:ext cx="8229240" cy="858600"/>
          </a:xfrm>
          <a:prstGeom prst="rect">
            <a:avLst/>
          </a:prstGeom>
        </p:spPr>
        <p:txBody>
          <a:bodyPr lIns="0" rIns="0" tIns="0" bIns="0" anchor="ctr"/>
          <a:p>
            <a:pPr algn="ctr"/>
            <a:r>
              <a:rPr b="0" lang="de-DE" sz="4400" spc="-1" strike="noStrike">
                <a:latin typeface="Arial"/>
              </a:rPr>
              <a:t>Click to edit the title text format</a:t>
            </a:r>
            <a:endParaRPr b="0" lang="de-DE" sz="4400" spc="-1" strike="noStrike">
              <a:latin typeface="Arial"/>
            </a:endParaRPr>
          </a:p>
        </p:txBody>
      </p:sp>
      <p:sp>
        <p:nvSpPr>
          <p:cNvPr id="270"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655920" y="3651840"/>
            <a:ext cx="7827480" cy="10782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de-DE" sz="1600" spc="-1" strike="noStrike">
                <a:solidFill>
                  <a:srgbClr val="ffffff"/>
                </a:solidFill>
                <a:latin typeface="Open Sans"/>
                <a:ea typeface="DejaVu Sans"/>
              </a:rPr>
              <a:t>Am 21.01.2020</a:t>
            </a:r>
            <a:endParaRPr b="0" lang="de-DE" sz="1600" spc="-1" strike="noStrike">
              <a:latin typeface="Arial"/>
            </a:endParaRPr>
          </a:p>
          <a:p>
            <a:pPr>
              <a:lnSpc>
                <a:spcPct val="100000"/>
              </a:lnSpc>
              <a:spcBef>
                <a:spcPts val="601"/>
              </a:spcBef>
            </a:pPr>
            <a:endParaRPr b="0" lang="de-DE" sz="1600" spc="-1" strike="noStrike">
              <a:latin typeface="Arial"/>
            </a:endParaRPr>
          </a:p>
        </p:txBody>
      </p:sp>
      <p:sp>
        <p:nvSpPr>
          <p:cNvPr id="314" name="CustomShape 2"/>
          <p:cNvSpPr/>
          <p:nvPr/>
        </p:nvSpPr>
        <p:spPr>
          <a:xfrm>
            <a:off x="655920" y="1815480"/>
            <a:ext cx="7827480" cy="619560"/>
          </a:xfrm>
          <a:prstGeom prst="rect">
            <a:avLst/>
          </a:prstGeom>
          <a:noFill/>
          <a:ln>
            <a:noFill/>
          </a:ln>
        </p:spPr>
        <p:style>
          <a:lnRef idx="0"/>
          <a:fillRef idx="0"/>
          <a:effectRef idx="0"/>
          <a:fontRef idx="minor"/>
        </p:style>
        <p:txBody>
          <a:bodyPr lIns="0" rIns="0" tIns="0" bIns="0"/>
          <a:p>
            <a:pPr>
              <a:lnSpc>
                <a:spcPct val="100000"/>
              </a:lnSpc>
            </a:pPr>
            <a:r>
              <a:rPr b="0" lang="de-DE" sz="1600" spc="-1" strike="noStrike">
                <a:solidFill>
                  <a:srgbClr val="ffffff"/>
                </a:solidFill>
                <a:latin typeface="Open Sans"/>
                <a:ea typeface="DejaVu Sans"/>
              </a:rPr>
              <a:t>Davin Ahn, Marcus Fiedler, Jonas Hönisch, Igor Macevic, Tobias Neubauer</a:t>
            </a:r>
            <a:endParaRPr b="0" lang="de-DE" sz="1600" spc="-1" strike="noStrike">
              <a:latin typeface="Arial"/>
            </a:endParaRPr>
          </a:p>
          <a:p>
            <a:pPr>
              <a:lnSpc>
                <a:spcPct val="100000"/>
              </a:lnSpc>
            </a:pPr>
            <a:r>
              <a:rPr b="0" lang="de-DE" sz="1600" spc="-1" strike="noStrike">
                <a:solidFill>
                  <a:srgbClr val="ffffff"/>
                </a:solidFill>
                <a:latin typeface="Open Sans"/>
                <a:ea typeface="DejaVu Sans"/>
              </a:rPr>
              <a:t>Fakultät Informatik</a:t>
            </a:r>
            <a:endParaRPr b="0" lang="de-DE" sz="1600" spc="-1" strike="noStrike">
              <a:latin typeface="Arial"/>
            </a:endParaRPr>
          </a:p>
        </p:txBody>
      </p:sp>
      <p:sp>
        <p:nvSpPr>
          <p:cNvPr id="315" name="CustomShape 3"/>
          <p:cNvSpPr/>
          <p:nvPr/>
        </p:nvSpPr>
        <p:spPr>
          <a:xfrm>
            <a:off x="655920" y="2544120"/>
            <a:ext cx="7827480" cy="72720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Abschlusspräsentation</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655920" y="2540520"/>
            <a:ext cx="7933680" cy="89712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Herausforderungen</a:t>
            </a:r>
            <a:endParaRPr b="0" lang="de-DE" sz="3200" spc="-1" strike="noStrike">
              <a:latin typeface="Arial"/>
            </a:endParaRPr>
          </a:p>
          <a:p>
            <a:pPr>
              <a:lnSpc>
                <a:spcPct val="100000"/>
              </a:lnSpc>
            </a:pPr>
            <a:r>
              <a:rPr b="1" lang="de-DE" sz="3200" spc="-1" strike="noStrike">
                <a:solidFill>
                  <a:srgbClr val="ffffff"/>
                </a:solidFill>
                <a:latin typeface="Open Sans"/>
                <a:ea typeface="DejaVu Sans"/>
              </a:rPr>
              <a:t>und Probleme</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Herausforderungen</a:t>
            </a:r>
            <a:endParaRPr b="0" lang="de-DE" sz="2400" spc="-1" strike="noStrike">
              <a:latin typeface="Arial"/>
            </a:endParaRPr>
          </a:p>
        </p:txBody>
      </p:sp>
      <p:sp>
        <p:nvSpPr>
          <p:cNvPr id="340" name="CustomShape 2"/>
          <p:cNvSpPr/>
          <p:nvPr/>
        </p:nvSpPr>
        <p:spPr>
          <a:xfrm>
            <a:off x="576000" y="521280"/>
            <a:ext cx="7846920" cy="2557800"/>
          </a:xfrm>
          <a:prstGeom prst="rect">
            <a:avLst/>
          </a:prstGeom>
          <a:noFill/>
          <a:ln>
            <a:noFill/>
          </a:ln>
        </p:spPr>
        <p:style>
          <a:lnRef idx="0"/>
          <a:fillRef idx="0"/>
          <a:effectRef idx="0"/>
          <a:fontRef idx="minor"/>
        </p:style>
        <p:txBody>
          <a:bodyPr lIns="90000" rIns="90000" tIns="45000" bIns="45000"/>
          <a:p>
            <a:pPr>
              <a:lnSpc>
                <a:spcPct val="150000"/>
              </a:lnSpc>
            </a:pPr>
            <a:r>
              <a:rPr b="0" lang="de-DE" sz="1800" spc="-1" strike="noStrike">
                <a:solidFill>
                  <a:srgbClr val="000000"/>
                </a:solidFill>
                <a:latin typeface="Arial"/>
                <a:ea typeface="DejaVu Sans"/>
              </a:rPr>
              <a:t>- Login/Logout Händler springt nicht auf Aktionen an</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Lösung mit SessionRegistry</a:t>
            </a:r>
            <a:endParaRPr b="0" lang="de-DE" sz="1800" spc="-1" strike="noStrike">
              <a:latin typeface="Arial"/>
            </a:endParaRPr>
          </a:p>
          <a:p>
            <a:pPr>
              <a:lnSpc>
                <a:spcPct val="150000"/>
              </a:lnSpc>
            </a:pPr>
            <a:r>
              <a:rPr b="0" lang="de-DE" sz="1800" spc="-1" strike="noStrike">
                <a:solidFill>
                  <a:srgbClr val="000000"/>
                </a:solidFill>
                <a:latin typeface="Arial"/>
                <a:ea typeface="DejaVu Sans"/>
              </a:rPr>
              <a:t>- Wie werden Messages gespeichert?</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Message Event, Repository</a:t>
            </a:r>
            <a:endParaRPr b="0" lang="de-DE" sz="1800" spc="-1" strike="noStrike">
              <a:latin typeface="Arial"/>
            </a:endParaRPr>
          </a:p>
          <a:p>
            <a:pPr>
              <a:lnSpc>
                <a:spcPct val="150000"/>
              </a:lnSpc>
            </a:pPr>
            <a:r>
              <a:rPr b="0" lang="de-DE" sz="1800" spc="-1" strike="noStrike">
                <a:solidFill>
                  <a:srgbClr val="000000"/>
                </a:solidFill>
                <a:latin typeface="Arial"/>
                <a:ea typeface="DejaVu Sans"/>
              </a:rPr>
              <a:t>- Drucken der Tickets als PDF? </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Probleme mit iText, HTML-print()</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Herausforderungen</a:t>
            </a:r>
            <a:endParaRPr b="0" lang="de-DE" sz="2400" spc="-1" strike="noStrike">
              <a:latin typeface="Arial"/>
            </a:endParaRPr>
          </a:p>
        </p:txBody>
      </p:sp>
      <p:sp>
        <p:nvSpPr>
          <p:cNvPr id="342" name="CustomShape 2"/>
          <p:cNvSpPr/>
          <p:nvPr/>
        </p:nvSpPr>
        <p:spPr>
          <a:xfrm>
            <a:off x="576000" y="521280"/>
            <a:ext cx="7846920" cy="2147040"/>
          </a:xfrm>
          <a:prstGeom prst="rect">
            <a:avLst/>
          </a:prstGeom>
          <a:noFill/>
          <a:ln>
            <a:noFill/>
          </a:ln>
        </p:spPr>
        <p:style>
          <a:lnRef idx="0"/>
          <a:fillRef idx="0"/>
          <a:effectRef idx="0"/>
          <a:fontRef idx="minor"/>
        </p:style>
        <p:txBody>
          <a:bodyPr lIns="90000" rIns="90000" tIns="45000" bIns="45000"/>
          <a:p>
            <a:pPr>
              <a:lnSpc>
                <a:spcPct val="150000"/>
              </a:lnSpc>
            </a:pPr>
            <a:r>
              <a:rPr b="0" lang="de-DE" sz="1800" spc="-1" strike="noStrike">
                <a:solidFill>
                  <a:srgbClr val="000000"/>
                </a:solidFill>
                <a:latin typeface="Arial"/>
                <a:ea typeface="DejaVu Sans"/>
              </a:rPr>
              <a:t>- ursprünglicher Entwurf nicht ausreichend </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Umfangreich ausgebaut </a:t>
            </a:r>
            <a:endParaRPr b="0" lang="de-DE" sz="1800" spc="-1" strike="noStrike">
              <a:latin typeface="Arial"/>
            </a:endParaRPr>
          </a:p>
          <a:p>
            <a:pPr>
              <a:lnSpc>
                <a:spcPct val="150000"/>
              </a:lnSpc>
            </a:pPr>
            <a:r>
              <a:rPr b="0" lang="de-DE" sz="1800" spc="-1" strike="noStrike">
                <a:solidFill>
                  <a:srgbClr val="000000"/>
                </a:solidFill>
                <a:latin typeface="Arial"/>
                <a:ea typeface="DejaVu Sans"/>
              </a:rPr>
              <a:t>- Contracts und Tickets festivalspezifisch anlegen ging mit der anfänglichen Struktur nicht </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umstrukturieren der Packages nötig</a:t>
            </a:r>
            <a:endParaRPr b="0" lang="de-DE" sz="1800" spc="-1" strike="noStrike">
              <a:latin typeface="Arial"/>
            </a:endParaRPr>
          </a:p>
          <a:p>
            <a:pPr>
              <a:lnSpc>
                <a:spcPct val="150000"/>
              </a:lnSpc>
            </a:pP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Fortschritt und Probleme</a:t>
            </a:r>
            <a:endParaRPr b="0" lang="de-DE" sz="2400" spc="-1" strike="noStrike">
              <a:latin typeface="Arial"/>
            </a:endParaRPr>
          </a:p>
        </p:txBody>
      </p:sp>
      <p:sp>
        <p:nvSpPr>
          <p:cNvPr id="344" name="CustomShape 2"/>
          <p:cNvSpPr/>
          <p:nvPr/>
        </p:nvSpPr>
        <p:spPr>
          <a:xfrm>
            <a:off x="720000" y="771840"/>
            <a:ext cx="7846920" cy="1731600"/>
          </a:xfrm>
          <a:prstGeom prst="rect">
            <a:avLst/>
          </a:prstGeom>
          <a:noFill/>
          <a:ln>
            <a:noFill/>
          </a:ln>
        </p:spPr>
        <p:style>
          <a:lnRef idx="0"/>
          <a:fillRef idx="0"/>
          <a:effectRef idx="0"/>
          <a:fontRef idx="minor"/>
        </p:style>
        <p:txBody>
          <a:bodyPr lIns="90000" rIns="90000" tIns="45000" bIns="45000"/>
          <a:p>
            <a:pPr>
              <a:lnSpc>
                <a:spcPct val="150000"/>
              </a:lnSpc>
            </a:pPr>
            <a:r>
              <a:rPr b="0" lang="de-DE" sz="1800" spc="-1" strike="noStrike">
                <a:solidFill>
                  <a:srgbClr val="000000"/>
                </a:solidFill>
                <a:latin typeface="Arial"/>
                <a:ea typeface="DejaVu Sans"/>
              </a:rPr>
              <a:t>- Einarbeitung in viele Frameworks</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allgemein großer Aufgabenumfang</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immer ein bisschen spät dran</a:t>
            </a:r>
            <a:endParaRPr b="0" lang="de-DE" sz="1800" spc="-1" strike="noStrike">
              <a:latin typeface="Arial"/>
            </a:endParaRPr>
          </a:p>
          <a:p>
            <a:pPr>
              <a:lnSpc>
                <a:spcPct val="150000"/>
              </a:lnSpc>
            </a:pPr>
            <a:r>
              <a:rPr b="0" lang="de-DE" sz="1800" spc="-1" strike="noStrike">
                <a:solidFill>
                  <a:srgbClr val="000000"/>
                </a:solidFill>
                <a:latin typeface="Arial"/>
                <a:ea typeface="DejaVu Sans"/>
              </a:rPr>
              <a:t>- Probleme mit Fehlermeldungen</a:t>
            </a:r>
            <a:endParaRPr b="0" lang="de-DE" sz="1800" spc="-1" strike="noStrike">
              <a:latin typeface="Arial"/>
            </a:endParaRPr>
          </a:p>
          <a:p>
            <a:pPr>
              <a:lnSpc>
                <a:spcPct val="150000"/>
              </a:lnSpc>
            </a:pP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 </a:t>
            </a:r>
            <a:r>
              <a:rPr b="0" lang="de-DE" sz="1800" spc="-1" strike="noStrike">
                <a:solidFill>
                  <a:srgbClr val="000000"/>
                </a:solidFill>
                <a:latin typeface="Arial"/>
                <a:ea typeface="DejaVu Sans"/>
              </a:rPr>
              <a:t>viele mögliche Quellen</a:t>
            </a:r>
            <a:endParaRPr b="0" lang="de-DE" sz="1800" spc="-1" strike="noStrike">
              <a:latin typeface="Arial"/>
            </a:endParaRPr>
          </a:p>
          <a:p>
            <a:pPr>
              <a:lnSpc>
                <a:spcPct val="150000"/>
              </a:lnSpc>
            </a:pPr>
            <a:r>
              <a:rPr b="0" lang="de-DE" sz="1800" spc="-1" strike="noStrike">
                <a:solidFill>
                  <a:srgbClr val="000000"/>
                </a:solidFill>
                <a:latin typeface="Arial"/>
                <a:ea typeface="DejaVu Sans"/>
              </a:rPr>
              <a:t>- Überblick zu behalten (z.B. sehr verschachtelte Zusammenhänge)</a:t>
            </a:r>
            <a:endParaRPr b="0" lang="de-DE" sz="1800" spc="-1" strike="noStrike">
              <a:latin typeface="Arial"/>
            </a:endParaRPr>
          </a:p>
          <a:p>
            <a:pPr>
              <a:lnSpc>
                <a:spcPct val="150000"/>
              </a:lnSpc>
            </a:pPr>
            <a:endParaRPr b="0" lang="de-DE" sz="1800" spc="-1" strike="noStrike">
              <a:latin typeface="Arial"/>
            </a:endParaRPr>
          </a:p>
          <a:p>
            <a:pPr>
              <a:lnSpc>
                <a:spcPct val="150000"/>
              </a:lnSpc>
            </a:pP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Lösungen</a:t>
            </a:r>
            <a:endParaRPr b="0" lang="de-DE" sz="2400" spc="-1" strike="noStrike">
              <a:latin typeface="Arial"/>
            </a:endParaRPr>
          </a:p>
        </p:txBody>
      </p:sp>
      <p:sp>
        <p:nvSpPr>
          <p:cNvPr id="346" name="CustomShape 2"/>
          <p:cNvSpPr/>
          <p:nvPr/>
        </p:nvSpPr>
        <p:spPr>
          <a:xfrm>
            <a:off x="720000" y="771840"/>
            <a:ext cx="7846920" cy="1001520"/>
          </a:xfrm>
          <a:prstGeom prst="rect">
            <a:avLst/>
          </a:prstGeom>
          <a:noFill/>
          <a:ln>
            <a:noFill/>
          </a:ln>
        </p:spPr>
        <p:style>
          <a:lnRef idx="0"/>
          <a:fillRef idx="0"/>
          <a:effectRef idx="0"/>
          <a:fontRef idx="minor"/>
        </p:style>
        <p:txBody>
          <a:bodyPr lIns="90000" rIns="90000" tIns="45000" bIns="45000"/>
          <a:p>
            <a:pPr>
              <a:lnSpc>
                <a:spcPct val="150000"/>
              </a:lnSpc>
            </a:pPr>
            <a:endParaRPr b="0" lang="de-DE" sz="1800" spc="-1" strike="noStrike">
              <a:latin typeface="Arial"/>
            </a:endParaRPr>
          </a:p>
          <a:p>
            <a:pPr>
              <a:lnSpc>
                <a:spcPct val="150000"/>
              </a:lnSpc>
            </a:pPr>
            <a:r>
              <a:rPr b="0" lang="de-DE" sz="1800" spc="-1" strike="noStrike">
                <a:solidFill>
                  <a:srgbClr val="000000"/>
                </a:solidFill>
                <a:latin typeface="Arial"/>
                <a:ea typeface="DejaVu Sans"/>
              </a:rPr>
              <a:t>- gutes Teamwork, einander geholfen und Aufgaben abgenommen</a:t>
            </a:r>
            <a:endParaRPr b="0" lang="de-DE" sz="1800" spc="-1" strike="noStrike">
              <a:latin typeface="Arial"/>
            </a:endParaRPr>
          </a:p>
          <a:p>
            <a:pPr>
              <a:lnSpc>
                <a:spcPct val="150000"/>
              </a:lnSpc>
            </a:pPr>
            <a:r>
              <a:rPr b="0" lang="de-DE" sz="1800" spc="-1" strike="noStrike">
                <a:solidFill>
                  <a:srgbClr val="000000"/>
                </a:solidFill>
                <a:latin typeface="Arial"/>
                <a:ea typeface="DejaVu Sans"/>
              </a:rPr>
              <a:t>- schnelle Kommunikation mit Team und Tutor</a:t>
            </a:r>
            <a:endParaRPr b="0" lang="de-DE" sz="1800" spc="-1" strike="noStrike">
              <a:latin typeface="Arial"/>
            </a:endParaRPr>
          </a:p>
          <a:p>
            <a:pPr>
              <a:lnSpc>
                <a:spcPct val="150000"/>
              </a:lnSpc>
            </a:pPr>
            <a:endParaRPr b="0" lang="de-DE" sz="1800" spc="-1" strike="noStrike">
              <a:latin typeface="Arial"/>
            </a:endParaRPr>
          </a:p>
          <a:p>
            <a:pPr>
              <a:lnSpc>
                <a:spcPct val="150000"/>
              </a:lnSpc>
            </a:pPr>
            <a:endParaRPr b="0" lang="de-DE" sz="1800" spc="-1" strike="noStrike">
              <a:latin typeface="Arial"/>
            </a:endParaRPr>
          </a:p>
          <a:p>
            <a:pPr>
              <a:lnSpc>
                <a:spcPct val="150000"/>
              </a:lnSpc>
            </a:pP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655920" y="2540520"/>
            <a:ext cx="7933680" cy="89712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Demonstration</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Inhalt</a:t>
            </a:r>
            <a:endParaRPr b="0" lang="de-DE" sz="2400" spc="-1" strike="noStrike">
              <a:latin typeface="Arial"/>
            </a:endParaRPr>
          </a:p>
        </p:txBody>
      </p:sp>
      <p:sp>
        <p:nvSpPr>
          <p:cNvPr id="317" name="CustomShape 2"/>
          <p:cNvSpPr/>
          <p:nvPr/>
        </p:nvSpPr>
        <p:spPr>
          <a:xfrm>
            <a:off x="655920" y="1113120"/>
            <a:ext cx="7933680" cy="3256920"/>
          </a:xfrm>
          <a:prstGeom prst="rect">
            <a:avLst/>
          </a:prstGeom>
          <a:noFill/>
          <a:ln>
            <a:noFill/>
          </a:ln>
        </p:spPr>
        <p:style>
          <a:lnRef idx="0"/>
          <a:fillRef idx="0"/>
          <a:effectRef idx="0"/>
          <a:fontRef idx="minor"/>
        </p:style>
        <p:txBody>
          <a:bodyPr lIns="0" rIns="0" tIns="0" bIns="0"/>
          <a:p>
            <a:pPr marL="216000" indent="-215640">
              <a:lnSpc>
                <a:spcPct val="100000"/>
              </a:lnSpc>
              <a:spcBef>
                <a:spcPts val="1199"/>
              </a:spcBef>
              <a:buClr>
                <a:srgbClr val="00305e"/>
              </a:buClr>
              <a:buFont typeface="Wingdings" charset="2"/>
              <a:buChar char=""/>
            </a:pPr>
            <a:r>
              <a:rPr b="0" lang="de-DE" sz="1600" spc="-1" strike="noStrike">
                <a:solidFill>
                  <a:srgbClr val="00305e"/>
                </a:solidFill>
                <a:latin typeface="Open Sans"/>
                <a:ea typeface="DejaVu Sans"/>
              </a:rPr>
              <a:t>Überblick Programmaufbau</a:t>
            </a:r>
            <a:endParaRPr b="0" lang="de-DE" sz="1600" spc="-1" strike="noStrike">
              <a:latin typeface="Arial"/>
            </a:endParaRPr>
          </a:p>
          <a:p>
            <a:pPr marL="216000" indent="-215640">
              <a:lnSpc>
                <a:spcPct val="100000"/>
              </a:lnSpc>
              <a:spcBef>
                <a:spcPts val="1199"/>
              </a:spcBef>
              <a:buClr>
                <a:srgbClr val="00305e"/>
              </a:buClr>
              <a:buFont typeface="Wingdings" charset="2"/>
              <a:buChar char=""/>
            </a:pPr>
            <a:r>
              <a:rPr b="0" lang="de-DE" sz="1600" spc="-1" strike="noStrike">
                <a:solidFill>
                  <a:srgbClr val="00305e"/>
                </a:solidFill>
                <a:latin typeface="Open Sans"/>
                <a:ea typeface="DejaVu Sans"/>
              </a:rPr>
              <a:t>Aufgabenverteilung und Teamwork</a:t>
            </a:r>
            <a:endParaRPr b="0" lang="de-DE" sz="1600" spc="-1" strike="noStrike">
              <a:latin typeface="Arial"/>
            </a:endParaRPr>
          </a:p>
          <a:p>
            <a:pPr marL="216000" indent="-215640">
              <a:lnSpc>
                <a:spcPct val="100000"/>
              </a:lnSpc>
              <a:spcBef>
                <a:spcPts val="1199"/>
              </a:spcBef>
              <a:buClr>
                <a:srgbClr val="00305e"/>
              </a:buClr>
              <a:buFont typeface="Wingdings" charset="2"/>
              <a:buChar char=""/>
            </a:pPr>
            <a:r>
              <a:rPr b="0" lang="de-DE" sz="1600" spc="-1" strike="noStrike">
                <a:solidFill>
                  <a:srgbClr val="00305e"/>
                </a:solidFill>
                <a:latin typeface="Open Sans"/>
                <a:ea typeface="DejaVu Sans"/>
              </a:rPr>
              <a:t>Unser Vorgehen</a:t>
            </a:r>
            <a:endParaRPr b="0" lang="de-DE" sz="1600" spc="-1" strike="noStrike">
              <a:latin typeface="Arial"/>
            </a:endParaRPr>
          </a:p>
          <a:p>
            <a:pPr marL="216000" indent="-215640">
              <a:lnSpc>
                <a:spcPct val="100000"/>
              </a:lnSpc>
              <a:spcBef>
                <a:spcPts val="1199"/>
              </a:spcBef>
              <a:buClr>
                <a:srgbClr val="00305e"/>
              </a:buClr>
              <a:buFont typeface="Wingdings" charset="2"/>
              <a:buChar char=""/>
            </a:pPr>
            <a:r>
              <a:rPr b="0" lang="de-DE" sz="1600" spc="-1" strike="noStrike">
                <a:solidFill>
                  <a:srgbClr val="00305e"/>
                </a:solidFill>
                <a:latin typeface="Open Sans"/>
                <a:ea typeface="DejaVu Sans"/>
              </a:rPr>
              <a:t>Fortschritt, Herausforderungen und Probleme</a:t>
            </a:r>
            <a:endParaRPr b="0" lang="de-DE" sz="1600" spc="-1" strike="noStrike">
              <a:latin typeface="Arial"/>
            </a:endParaRPr>
          </a:p>
          <a:p>
            <a:pPr marL="216000" indent="-215640">
              <a:lnSpc>
                <a:spcPct val="100000"/>
              </a:lnSpc>
              <a:spcBef>
                <a:spcPts val="1199"/>
              </a:spcBef>
              <a:buClr>
                <a:srgbClr val="00305e"/>
              </a:buClr>
              <a:buFont typeface="Wingdings" charset="2"/>
              <a:buChar char=""/>
            </a:pPr>
            <a:r>
              <a:rPr b="0" lang="de-DE" sz="1600" spc="-1" strike="noStrike">
                <a:solidFill>
                  <a:srgbClr val="00305e"/>
                </a:solidFill>
                <a:latin typeface="Open Sans"/>
                <a:ea typeface="DejaVu Sans"/>
              </a:rPr>
              <a:t>Demonstration</a:t>
            </a:r>
            <a:endParaRPr b="0" lang="de-DE" sz="1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655920" y="2540520"/>
            <a:ext cx="7933680" cy="89712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Überblick Programmaufbau</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GUI</a:t>
            </a:r>
            <a:endParaRPr b="0" lang="de-DE" sz="2400" spc="-1" strike="noStrike">
              <a:latin typeface="Arial"/>
            </a:endParaRPr>
          </a:p>
        </p:txBody>
      </p:sp>
      <p:pic>
        <p:nvPicPr>
          <p:cNvPr id="320" name="Inhaltsplatzhalter 4" descr=""/>
          <p:cNvPicPr/>
          <p:nvPr/>
        </p:nvPicPr>
        <p:blipFill>
          <a:blip r:embed="rId1"/>
          <a:stretch/>
        </p:blipFill>
        <p:spPr>
          <a:xfrm>
            <a:off x="655920" y="627480"/>
            <a:ext cx="7010640" cy="385020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Packages</a:t>
            </a:r>
            <a:endParaRPr b="0" lang="de-DE" sz="2400" spc="-1" strike="noStrike">
              <a:latin typeface="Arial"/>
            </a:endParaRPr>
          </a:p>
        </p:txBody>
      </p:sp>
      <p:pic>
        <p:nvPicPr>
          <p:cNvPr id="322" name="" descr=""/>
          <p:cNvPicPr/>
          <p:nvPr/>
        </p:nvPicPr>
        <p:blipFill>
          <a:blip r:embed="rId1"/>
          <a:stretch/>
        </p:blipFill>
        <p:spPr>
          <a:xfrm>
            <a:off x="-6120" y="736560"/>
            <a:ext cx="9143280" cy="29188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55920" y="2540520"/>
            <a:ext cx="7933680" cy="89712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Aufgabenverteilung und Teamwork</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Aufgabenverteilung und Teamwork</a:t>
            </a:r>
            <a:endParaRPr b="0" lang="de-DE" sz="2400" spc="-1" strike="noStrike">
              <a:latin typeface="Arial"/>
            </a:endParaRPr>
          </a:p>
        </p:txBody>
      </p:sp>
      <p:graphicFrame>
        <p:nvGraphicFramePr>
          <p:cNvPr id="325" name="Table 2"/>
          <p:cNvGraphicFramePr/>
          <p:nvPr/>
        </p:nvGraphicFramePr>
        <p:xfrm>
          <a:off x="624960" y="720000"/>
          <a:ext cx="8230680" cy="3668040"/>
        </p:xfrm>
        <a:graphic>
          <a:graphicData uri="http://schemas.openxmlformats.org/drawingml/2006/table">
            <a:tbl>
              <a:tblPr/>
              <a:tblGrid>
                <a:gridCol w="1928160"/>
                <a:gridCol w="6302880"/>
              </a:tblGrid>
              <a:tr h="504720">
                <a:tc>
                  <a:txBody>
                    <a:bodyPr lIns="90000" rIns="90000"/>
                    <a:p>
                      <a:pPr>
                        <a:lnSpc>
                          <a:spcPct val="100000"/>
                        </a:lnSpc>
                      </a:pPr>
                      <a:r>
                        <a:rPr b="0" lang="de-DE" sz="1800" spc="-1" strike="noStrike">
                          <a:latin typeface="Arial"/>
                        </a:rPr>
                        <a:t>Teammitglied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de-DE" sz="1800" spc="-1" strike="noStrike">
                          <a:latin typeface="Arial"/>
                        </a:rPr>
                        <a:t>Aufgaben</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2880">
                <a:tc>
                  <a:txBody>
                    <a:bodyPr lIns="90000" rIns="90000"/>
                    <a:p>
                      <a:pPr>
                        <a:lnSpc>
                          <a:spcPct val="100000"/>
                        </a:lnSpc>
                      </a:pPr>
                      <a:r>
                        <a:rPr b="0" lang="de-DE" sz="1800" spc="-1" strike="noStrike">
                          <a:latin typeface="Arial"/>
                        </a:rPr>
                        <a:t>Davin</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de-DE" sz="1800" spc="-1" strike="noStrike">
                          <a:latin typeface="Arial"/>
                        </a:rPr>
                        <a:t>Location Package</a:t>
                      </a:r>
                      <a:endParaRPr b="0" lang="de-DE" sz="1800" spc="-1" strike="noStrike">
                        <a:latin typeface="Arial"/>
                      </a:endParaRPr>
                    </a:p>
                    <a:p>
                      <a:pPr>
                        <a:lnSpc>
                          <a:spcPct val="100000"/>
                        </a:lnSpc>
                      </a:pPr>
                      <a:r>
                        <a:rPr b="0" lang="de-DE" sz="1800" spc="-1" strike="noStrike">
                          <a:latin typeface="Arial"/>
                        </a:rPr>
                        <a:t>Testing</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2880">
                <a:tc>
                  <a:txBody>
                    <a:bodyPr lIns="90000" rIns="90000"/>
                    <a:p>
                      <a:pPr>
                        <a:lnSpc>
                          <a:spcPct val="100000"/>
                        </a:lnSpc>
                      </a:pPr>
                      <a:r>
                        <a:rPr b="0" lang="de-DE" sz="1800" spc="-1" strike="noStrike">
                          <a:latin typeface="Arial"/>
                        </a:rPr>
                        <a:t>Marcus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de-DE" sz="1800" spc="-1" strike="noStrike">
                          <a:latin typeface="Arial"/>
                        </a:rPr>
                        <a:t>Staff-&amp; Messaging Package, Testing</a:t>
                      </a:r>
                      <a:endParaRPr b="0" lang="de-DE" sz="1800" spc="-1" strike="noStrike">
                        <a:latin typeface="Arial"/>
                      </a:endParaRPr>
                    </a:p>
                    <a:p>
                      <a:pPr>
                        <a:lnSpc>
                          <a:spcPct val="100000"/>
                        </a:lnSpc>
                      </a:pPr>
                      <a:r>
                        <a:rPr b="0" lang="de-DE" sz="1800" spc="-1" strike="noStrike">
                          <a:latin typeface="Arial"/>
                        </a:rPr>
                        <a:t>Scrum-Master</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2880">
                <a:tc>
                  <a:txBody>
                    <a:bodyPr lIns="90000" rIns="90000"/>
                    <a:p>
                      <a:pPr>
                        <a:lnSpc>
                          <a:spcPct val="100000"/>
                        </a:lnSpc>
                      </a:pPr>
                      <a:r>
                        <a:rPr b="0" lang="de-DE" sz="1800" spc="-1" strike="noStrike">
                          <a:latin typeface="Arial"/>
                        </a:rPr>
                        <a:t>Jonas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de-DE" sz="1800" spc="-1" strike="noStrike">
                          <a:latin typeface="Arial"/>
                        </a:rPr>
                        <a:t>Festival- &amp; Inventory Package</a:t>
                      </a:r>
                      <a:endParaRPr b="0" lang="de-DE" sz="1800" spc="-1" strike="noStrike">
                        <a:latin typeface="Arial"/>
                      </a:endParaRPr>
                    </a:p>
                    <a:p>
                      <a:pPr>
                        <a:lnSpc>
                          <a:spcPct val="100000"/>
                        </a:lnSpc>
                      </a:pPr>
                      <a:r>
                        <a:rPr b="0" lang="de-DE" sz="1800" spc="-1" strike="noStrike">
                          <a:latin typeface="Arial"/>
                        </a:rPr>
                        <a:t>Testing</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2880">
                <a:tc>
                  <a:txBody>
                    <a:bodyPr lIns="90000" rIns="90000"/>
                    <a:p>
                      <a:pPr>
                        <a:lnSpc>
                          <a:spcPct val="100000"/>
                        </a:lnSpc>
                      </a:pPr>
                      <a:r>
                        <a:rPr b="0" lang="de-DE" sz="1800" spc="-1" strike="noStrike">
                          <a:latin typeface="Arial"/>
                        </a:rPr>
                        <a:t>Igor</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de-DE" sz="1800" spc="-1" strike="noStrike">
                          <a:latin typeface="Arial"/>
                        </a:rPr>
                        <a:t>Contracts Package, Testing</a:t>
                      </a:r>
                      <a:endParaRPr b="0" lang="de-DE" sz="1800" spc="-1" strike="noStrike">
                        <a:latin typeface="Arial"/>
                      </a:endParaRPr>
                    </a:p>
                    <a:p>
                      <a:pPr>
                        <a:lnSpc>
                          <a:spcPct val="100000"/>
                        </a:lnSpc>
                      </a:pPr>
                      <a:r>
                        <a:rPr b="0" lang="de-DE" sz="1800" spc="-1" strike="noStrike">
                          <a:latin typeface="Arial"/>
                        </a:rPr>
                        <a:t>Frontend</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2160">
                <a:tc>
                  <a:txBody>
                    <a:bodyPr lIns="90000" rIns="90000"/>
                    <a:p>
                      <a:pPr>
                        <a:lnSpc>
                          <a:spcPct val="100000"/>
                        </a:lnSpc>
                      </a:pPr>
                      <a:r>
                        <a:rPr b="0" lang="de-DE" sz="1800" spc="-1" strike="noStrike">
                          <a:latin typeface="Arial"/>
                        </a:rPr>
                        <a:t>Tobias</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de-DE" sz="1800" spc="-1" strike="noStrike">
                          <a:latin typeface="Arial"/>
                        </a:rPr>
                        <a:t>Ticket- und Economic Package, Testing</a:t>
                      </a:r>
                      <a:endParaRPr b="0" lang="de-DE" sz="1800" spc="-1" strike="noStrike">
                        <a:latin typeface="Arial"/>
                      </a:endParaRPr>
                    </a:p>
                    <a:p>
                      <a:pPr>
                        <a:lnSpc>
                          <a:spcPct val="100000"/>
                        </a:lnSpc>
                      </a:pPr>
                      <a:r>
                        <a:rPr b="0" lang="de-DE" sz="1800" spc="-1" strike="noStrike">
                          <a:latin typeface="Arial"/>
                        </a:rPr>
                        <a:t>Protokollant</a:t>
                      </a:r>
                      <a:endParaRPr b="0" lang="de-D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655920" y="2540520"/>
            <a:ext cx="7933680" cy="897120"/>
          </a:xfrm>
          <a:prstGeom prst="rect">
            <a:avLst/>
          </a:prstGeom>
          <a:noFill/>
          <a:ln>
            <a:noFill/>
          </a:ln>
        </p:spPr>
        <p:style>
          <a:lnRef idx="0"/>
          <a:fillRef idx="0"/>
          <a:effectRef idx="0"/>
          <a:fontRef idx="minor"/>
        </p:style>
        <p:txBody>
          <a:bodyPr lIns="0" rIns="0" tIns="0" bIns="0"/>
          <a:p>
            <a:pPr>
              <a:lnSpc>
                <a:spcPct val="100000"/>
              </a:lnSpc>
            </a:pPr>
            <a:r>
              <a:rPr b="1" lang="de-DE" sz="3200" spc="-1" strike="noStrike">
                <a:solidFill>
                  <a:srgbClr val="ffffff"/>
                </a:solidFill>
                <a:latin typeface="Open Sans"/>
                <a:ea typeface="DejaVu Sans"/>
              </a:rPr>
              <a:t>Unser Vorgehen</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655920" y="259560"/>
            <a:ext cx="7933680" cy="511200"/>
          </a:xfrm>
          <a:prstGeom prst="rect">
            <a:avLst/>
          </a:prstGeom>
          <a:noFill/>
          <a:ln>
            <a:noFill/>
          </a:ln>
        </p:spPr>
        <p:style>
          <a:lnRef idx="0"/>
          <a:fillRef idx="0"/>
          <a:effectRef idx="0"/>
          <a:fontRef idx="minor"/>
        </p:style>
        <p:txBody>
          <a:bodyPr lIns="0" rIns="0" tIns="0" bIns="0"/>
          <a:p>
            <a:pPr>
              <a:lnSpc>
                <a:spcPct val="100000"/>
              </a:lnSpc>
            </a:pPr>
            <a:r>
              <a:rPr b="1" lang="de-DE" sz="2400" spc="-1" strike="noStrike">
                <a:solidFill>
                  <a:srgbClr val="00305e"/>
                </a:solidFill>
                <a:latin typeface="Open Sans"/>
                <a:ea typeface="DejaVu Sans"/>
              </a:rPr>
              <a:t>Unser Vorgehen</a:t>
            </a:r>
            <a:endParaRPr b="0" lang="de-DE" sz="2400" spc="-1" strike="noStrike">
              <a:latin typeface="Arial"/>
            </a:endParaRPr>
          </a:p>
        </p:txBody>
      </p:sp>
      <p:sp>
        <p:nvSpPr>
          <p:cNvPr id="328" name="CustomShape 2"/>
          <p:cNvSpPr/>
          <p:nvPr/>
        </p:nvSpPr>
        <p:spPr>
          <a:xfrm>
            <a:off x="288000" y="1944000"/>
            <a:ext cx="1870920" cy="934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de-DE" sz="1800" spc="-1" strike="noStrike">
                <a:solidFill>
                  <a:srgbClr val="ffffff"/>
                </a:solidFill>
                <a:latin typeface="Arial"/>
                <a:ea typeface="DejaVu Sans"/>
              </a:rPr>
              <a:t>Prototypen der</a:t>
            </a:r>
            <a:endParaRPr b="0" lang="de-DE" sz="1800" spc="-1" strike="noStrike">
              <a:latin typeface="Arial"/>
            </a:endParaRPr>
          </a:p>
          <a:p>
            <a:pPr algn="ctr">
              <a:lnSpc>
                <a:spcPct val="100000"/>
              </a:lnSpc>
            </a:pPr>
            <a:r>
              <a:rPr b="0" lang="de-DE" sz="1800" spc="-1" strike="noStrike">
                <a:solidFill>
                  <a:srgbClr val="ffffff"/>
                </a:solidFill>
                <a:latin typeface="Arial"/>
                <a:ea typeface="DejaVu Sans"/>
              </a:rPr>
              <a:t>Packages</a:t>
            </a:r>
            <a:endParaRPr b="0" lang="de-DE" sz="1800" spc="-1" strike="noStrike">
              <a:latin typeface="Arial"/>
            </a:endParaRPr>
          </a:p>
        </p:txBody>
      </p:sp>
      <p:sp>
        <p:nvSpPr>
          <p:cNvPr id="329" name="CustomShape 3"/>
          <p:cNvSpPr/>
          <p:nvPr/>
        </p:nvSpPr>
        <p:spPr>
          <a:xfrm>
            <a:off x="2556720" y="1944000"/>
            <a:ext cx="1870920" cy="934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de-DE" sz="1800" spc="-1" strike="noStrike">
                <a:solidFill>
                  <a:srgbClr val="ffffff"/>
                </a:solidFill>
                <a:latin typeface="Arial"/>
                <a:ea typeface="DejaVu Sans"/>
              </a:rPr>
              <a:t>„</a:t>
            </a:r>
            <a:r>
              <a:rPr b="0" lang="de-DE" sz="1800" spc="-1" strike="noStrike">
                <a:solidFill>
                  <a:srgbClr val="ffffff"/>
                </a:solidFill>
                <a:latin typeface="Arial"/>
                <a:ea typeface="DejaVu Sans"/>
              </a:rPr>
              <a:t>Gesamt-</a:t>
            </a:r>
            <a:endParaRPr b="0" lang="de-DE" sz="1800" spc="-1" strike="noStrike">
              <a:latin typeface="Arial"/>
            </a:endParaRPr>
          </a:p>
          <a:p>
            <a:pPr algn="ctr">
              <a:lnSpc>
                <a:spcPct val="100000"/>
              </a:lnSpc>
            </a:pPr>
            <a:r>
              <a:rPr b="0" lang="de-DE" sz="1800" spc="-1" strike="noStrike">
                <a:solidFill>
                  <a:srgbClr val="ffffff"/>
                </a:solidFill>
                <a:latin typeface="Arial"/>
                <a:ea typeface="DejaVu Sans"/>
              </a:rPr>
              <a:t>Prototyp“</a:t>
            </a:r>
            <a:endParaRPr b="0" lang="de-DE" sz="1800" spc="-1" strike="noStrike">
              <a:latin typeface="Arial"/>
            </a:endParaRPr>
          </a:p>
        </p:txBody>
      </p:sp>
      <p:sp>
        <p:nvSpPr>
          <p:cNvPr id="330" name="CustomShape 4"/>
          <p:cNvSpPr/>
          <p:nvPr/>
        </p:nvSpPr>
        <p:spPr>
          <a:xfrm>
            <a:off x="4965840" y="834120"/>
            <a:ext cx="2015280" cy="9352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de-DE" sz="1800" spc="-1" strike="noStrike">
                <a:solidFill>
                  <a:srgbClr val="ffffff"/>
                </a:solidFill>
                <a:latin typeface="Arial"/>
                <a:ea typeface="DejaVu Sans"/>
              </a:rPr>
              <a:t>Weiterentwicklung</a:t>
            </a:r>
            <a:endParaRPr b="0" lang="de-DE" sz="1800" spc="-1" strike="noStrike">
              <a:latin typeface="Arial"/>
            </a:endParaRPr>
          </a:p>
          <a:p>
            <a:pPr algn="ctr">
              <a:lnSpc>
                <a:spcPct val="100000"/>
              </a:lnSpc>
            </a:pPr>
            <a:r>
              <a:rPr b="0" lang="de-DE" sz="1800" spc="-1" strike="noStrike">
                <a:solidFill>
                  <a:srgbClr val="ffffff"/>
                </a:solidFill>
                <a:latin typeface="Arial"/>
                <a:ea typeface="DejaVu Sans"/>
              </a:rPr>
              <a:t>der Packages</a:t>
            </a:r>
            <a:endParaRPr b="0" lang="de-DE" sz="1800" spc="-1" strike="noStrike">
              <a:latin typeface="Arial"/>
            </a:endParaRPr>
          </a:p>
        </p:txBody>
      </p:sp>
      <p:sp>
        <p:nvSpPr>
          <p:cNvPr id="331" name="Line 5"/>
          <p:cNvSpPr/>
          <p:nvPr/>
        </p:nvSpPr>
        <p:spPr>
          <a:xfrm>
            <a:off x="2232000" y="2448000"/>
            <a:ext cx="288000" cy="360"/>
          </a:xfrm>
          <a:prstGeom prst="line">
            <a:avLst/>
          </a:prstGeom>
          <a:ln>
            <a:solidFill>
              <a:srgbClr val="3465a4"/>
            </a:solidFill>
            <a:tailEnd len="med" type="triangle" w="med"/>
          </a:ln>
        </p:spPr>
        <p:style>
          <a:lnRef idx="0"/>
          <a:fillRef idx="0"/>
          <a:effectRef idx="0"/>
          <a:fontRef idx="minor"/>
        </p:style>
      </p:sp>
      <p:sp>
        <p:nvSpPr>
          <p:cNvPr id="332" name="CustomShape 6"/>
          <p:cNvSpPr/>
          <p:nvPr/>
        </p:nvSpPr>
        <p:spPr>
          <a:xfrm>
            <a:off x="4968000" y="3059280"/>
            <a:ext cx="1870920" cy="934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de-DE" sz="1800" spc="-1" strike="noStrike">
                <a:solidFill>
                  <a:srgbClr val="ffffff"/>
                </a:solidFill>
                <a:latin typeface="Arial"/>
                <a:ea typeface="DejaVu Sans"/>
              </a:rPr>
              <a:t>Entwicklung</a:t>
            </a:r>
            <a:endParaRPr b="0" lang="de-DE" sz="1800" spc="-1" strike="noStrike">
              <a:latin typeface="Arial"/>
            </a:endParaRPr>
          </a:p>
          <a:p>
            <a:pPr algn="ctr">
              <a:lnSpc>
                <a:spcPct val="100000"/>
              </a:lnSpc>
            </a:pPr>
            <a:r>
              <a:rPr b="0" lang="de-DE" sz="1800" spc="-1" strike="noStrike">
                <a:solidFill>
                  <a:srgbClr val="ffffff"/>
                </a:solidFill>
                <a:latin typeface="Arial"/>
                <a:ea typeface="DejaVu Sans"/>
              </a:rPr>
              <a:t>des Frontends</a:t>
            </a:r>
            <a:endParaRPr b="0" lang="de-DE" sz="1800" spc="-1" strike="noStrike">
              <a:latin typeface="Arial"/>
            </a:endParaRPr>
          </a:p>
        </p:txBody>
      </p:sp>
      <p:sp>
        <p:nvSpPr>
          <p:cNvPr id="333" name="CustomShape 7"/>
          <p:cNvSpPr/>
          <p:nvPr/>
        </p:nvSpPr>
        <p:spPr>
          <a:xfrm>
            <a:off x="7056000" y="1944000"/>
            <a:ext cx="1870920" cy="934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de-DE" sz="1800" spc="-1" strike="noStrike">
                <a:solidFill>
                  <a:srgbClr val="ffffff"/>
                </a:solidFill>
                <a:latin typeface="Arial"/>
                <a:ea typeface="DejaVu Sans"/>
              </a:rPr>
              <a:t>Fertiges Produkt</a:t>
            </a:r>
            <a:endParaRPr b="0" lang="de-DE" sz="1800" spc="-1" strike="noStrike">
              <a:latin typeface="Arial"/>
            </a:endParaRPr>
          </a:p>
        </p:txBody>
      </p:sp>
      <p:sp>
        <p:nvSpPr>
          <p:cNvPr id="334" name="Line 8"/>
          <p:cNvSpPr/>
          <p:nvPr/>
        </p:nvSpPr>
        <p:spPr>
          <a:xfrm>
            <a:off x="4104000" y="3096000"/>
            <a:ext cx="720000" cy="504000"/>
          </a:xfrm>
          <a:prstGeom prst="line">
            <a:avLst/>
          </a:prstGeom>
          <a:ln>
            <a:solidFill>
              <a:srgbClr val="3465a4"/>
            </a:solidFill>
            <a:tailEnd len="med" type="triangle" w="med"/>
          </a:ln>
        </p:spPr>
        <p:style>
          <a:lnRef idx="0"/>
          <a:fillRef idx="0"/>
          <a:effectRef idx="0"/>
          <a:fontRef idx="minor"/>
        </p:style>
      </p:sp>
      <p:sp>
        <p:nvSpPr>
          <p:cNvPr id="335" name="Line 9"/>
          <p:cNvSpPr/>
          <p:nvPr/>
        </p:nvSpPr>
        <p:spPr>
          <a:xfrm flipV="1">
            <a:off x="4248000" y="1203120"/>
            <a:ext cx="504000" cy="596880"/>
          </a:xfrm>
          <a:prstGeom prst="line">
            <a:avLst/>
          </a:prstGeom>
          <a:ln>
            <a:solidFill>
              <a:srgbClr val="3465a4"/>
            </a:solidFill>
            <a:tailEnd len="med" type="triangle" w="med"/>
          </a:ln>
        </p:spPr>
        <p:style>
          <a:lnRef idx="0"/>
          <a:fillRef idx="0"/>
          <a:effectRef idx="0"/>
          <a:fontRef idx="minor"/>
        </p:style>
      </p:sp>
      <p:sp>
        <p:nvSpPr>
          <p:cNvPr id="336" name="Line 10"/>
          <p:cNvSpPr/>
          <p:nvPr/>
        </p:nvSpPr>
        <p:spPr>
          <a:xfrm>
            <a:off x="7128000" y="1224000"/>
            <a:ext cx="720000" cy="504000"/>
          </a:xfrm>
          <a:prstGeom prst="line">
            <a:avLst/>
          </a:prstGeom>
          <a:ln>
            <a:solidFill>
              <a:srgbClr val="3465a4"/>
            </a:solidFill>
            <a:tailEnd len="med" type="triangle" w="med"/>
          </a:ln>
        </p:spPr>
        <p:style>
          <a:lnRef idx="0"/>
          <a:fillRef idx="0"/>
          <a:effectRef idx="0"/>
          <a:fontRef idx="minor"/>
        </p:style>
      </p:sp>
      <p:sp>
        <p:nvSpPr>
          <p:cNvPr id="337" name="Line 11"/>
          <p:cNvSpPr/>
          <p:nvPr/>
        </p:nvSpPr>
        <p:spPr>
          <a:xfrm flipV="1">
            <a:off x="7048440" y="3012840"/>
            <a:ext cx="504000" cy="59688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Design1</Template>
  <TotalTime>97</TotalTime>
  <Application>LibreOffice/6.1.3.2$MacOSX_X86_64 LibreOffice_project/86daf60bf00efa86ad547e59e09d6bb77c699acb</Application>
  <Words>143</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2018-11-29T15:13:54Z</dcterms:created>
  <dc:creator>Tim Rosmeisl</dc:creator>
  <dc:description/>
  <dc:language>de-DE</dc:language>
  <cp:lastModifiedBy/>
  <dcterms:modified xsi:type="dcterms:W3CDTF">2020-01-21T17:45:10Z</dcterms:modified>
  <cp:revision>30</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Bildschirmpräsentation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