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6B2A592-7CC8-43B9-95E1-C3B14EE56E7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E18F00C-301A-496E-906E-C59E8FAC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62D-CB34-3199-AA4D-E41B0EA11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31F20"/>
                </a:solidFill>
                <a:effectLst/>
              </a:rPr>
              <a:t>final project</a:t>
            </a:r>
            <a:br>
              <a:rPr lang="en-US" b="1" i="0" dirty="0">
                <a:solidFill>
                  <a:srgbClr val="231F20"/>
                </a:solidFill>
                <a:effectLst/>
              </a:rPr>
            </a:br>
            <a:r>
              <a:rPr lang="en-US" b="1" i="0" dirty="0" err="1">
                <a:solidFill>
                  <a:srgbClr val="231F20"/>
                </a:solidFill>
                <a:effectLst/>
              </a:rPr>
              <a:t>Knn</a:t>
            </a:r>
            <a:r>
              <a:rPr lang="en-US" b="1" i="0" dirty="0">
                <a:solidFill>
                  <a:srgbClr val="231F20"/>
                </a:solidFill>
                <a:effectLst/>
              </a:rPr>
              <a:t>, naïve bayes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B4060-AB80-304F-5E79-54DCA8CA3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cap="all" dirty="0">
                <a:solidFill>
                  <a:srgbClr val="231F20"/>
                </a:solidFill>
                <a:effectLst/>
                <a:latin typeface="YACgEQY10lw 0"/>
              </a:rPr>
              <a:t>introduction</a:t>
            </a:r>
            <a:endParaRPr lang="en-US" cap="all" dirty="0">
              <a:solidFill>
                <a:srgbClr val="231F20"/>
              </a:solidFill>
              <a:effectLst/>
              <a:latin typeface="YACgEQY10lw 0"/>
            </a:endParaRPr>
          </a:p>
          <a:p>
            <a:r>
              <a:rPr lang="en-US" b="1" i="0" cap="all" dirty="0">
                <a:solidFill>
                  <a:srgbClr val="231F20"/>
                </a:solidFill>
                <a:effectLst/>
                <a:latin typeface="YACgEQY10lw 0"/>
              </a:rPr>
              <a:t>to</a:t>
            </a:r>
            <a:endParaRPr lang="en-US" cap="all" dirty="0">
              <a:solidFill>
                <a:srgbClr val="231F20"/>
              </a:solidFill>
              <a:effectLst/>
              <a:latin typeface="YACgEQY10lw 0"/>
            </a:endParaRPr>
          </a:p>
          <a:p>
            <a:r>
              <a:rPr lang="en-US" b="1" i="0" cap="all" dirty="0">
                <a:solidFill>
                  <a:srgbClr val="231F20"/>
                </a:solidFill>
                <a:effectLst/>
                <a:latin typeface="YACgEQY10lw 0"/>
              </a:rPr>
              <a:t>Data science</a:t>
            </a:r>
            <a:endParaRPr lang="en-US" cap="all" dirty="0">
              <a:solidFill>
                <a:srgbClr val="231F20"/>
              </a:solidFill>
              <a:effectLst/>
              <a:latin typeface="YACgEQY10lw 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3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CADDB-3FB3-77C2-68AF-E26AD85B6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2EAE-12DE-DE26-CD46-865AEEEC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Data Processing</a:t>
            </a:r>
            <a:br>
              <a:rPr lang="en-US" b="1" i="0" dirty="0">
                <a:effectLst/>
              </a:rPr>
            </a:br>
            <a:r>
              <a:rPr lang="en-US" sz="2800" b="1" dirty="0"/>
              <a:t>third try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F17218-CFCE-5E61-8992-6F385E7C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38656"/>
            <a:ext cx="10058400" cy="4648226"/>
          </a:xfrm>
        </p:spPr>
        <p:txBody>
          <a:bodyPr>
            <a:normAutofit lnSpcReduction="10000"/>
          </a:bodyPr>
          <a:lstStyle/>
          <a:p>
            <a:endParaRPr lang="en-US" sz="1500" dirty="0">
              <a:effectLst/>
              <a:latin typeface="YAFdte3F-n0 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00"/>
                </a:highlight>
              </a:rPr>
              <a:t>Categorical One-Hot Encoding</a:t>
            </a:r>
            <a:r>
              <a:rPr lang="en-US" b="1" i="0" dirty="0">
                <a:effectLst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Identifies categorical columns (String values) and performs one-hot encoding using Pandas.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00"/>
                </a:highlight>
              </a:rPr>
              <a:t>Random Sampling</a:t>
            </a:r>
            <a:r>
              <a:rPr lang="en-US" b="1" i="0" dirty="0">
                <a:effectLst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Extracts a specified number of random samples (controlled by </a:t>
            </a:r>
            <a:r>
              <a:rPr lang="en-US" sz="2000" b="0" i="0" dirty="0" err="1">
                <a:effectLst/>
              </a:rPr>
              <a:t>num_of_samples</a:t>
            </a:r>
            <a:r>
              <a:rPr lang="en-US" sz="2000" b="0" i="0" dirty="0">
                <a:effectLst/>
              </a:rPr>
              <a:t> and </a:t>
            </a:r>
            <a:r>
              <a:rPr lang="en-US" sz="2000" b="0" i="0" dirty="0" err="1">
                <a:effectLst/>
              </a:rPr>
              <a:t>random_state</a:t>
            </a:r>
            <a:r>
              <a:rPr lang="en-US" sz="2000" b="0" i="0" dirty="0">
                <a:effectLst/>
              </a:rPr>
              <a:t>).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00"/>
                </a:highlight>
              </a:rPr>
              <a:t>Normalization of non-binary columns using </a:t>
            </a:r>
            <a:r>
              <a:rPr lang="en-US" b="1" i="0" dirty="0" err="1">
                <a:effectLst/>
                <a:highlight>
                  <a:srgbClr val="FFFF00"/>
                </a:highlight>
              </a:rPr>
              <a:t>StandardScaler</a:t>
            </a:r>
            <a:r>
              <a:rPr lang="en-US" b="1" i="0" dirty="0">
                <a:effectLst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Applies </a:t>
            </a:r>
            <a:r>
              <a:rPr lang="en-US" sz="2000" b="0" i="0" dirty="0" err="1">
                <a:effectLst/>
              </a:rPr>
              <a:t>StandardScaler</a:t>
            </a:r>
            <a:r>
              <a:rPr lang="en-US" sz="2000" b="0" i="0" dirty="0">
                <a:effectLst/>
              </a:rPr>
              <a:t> to normalize only the non-binary columns.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00"/>
                </a:highlight>
              </a:rPr>
              <a:t>PCA Transformation</a:t>
            </a:r>
            <a:r>
              <a:rPr lang="en-US" b="1" i="0" dirty="0">
                <a:effectLst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Utilizes PCA to transform the normalized data into principal components.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00"/>
                </a:highlight>
              </a:rPr>
              <a:t>Stratified Sampling</a:t>
            </a:r>
            <a:r>
              <a:rPr lang="en-US" b="1" i="0" dirty="0">
                <a:effectLst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Ensure that your training and testing datasets maintain the same distribution of classes as the original dataset, Utilizes </a:t>
            </a:r>
            <a:r>
              <a:rPr lang="en-US" sz="2000" b="0" i="0" dirty="0" err="1">
                <a:effectLst/>
              </a:rPr>
              <a:t>train_test_split</a:t>
            </a:r>
            <a:r>
              <a:rPr lang="en-US" sz="2000" b="0" i="0" dirty="0">
                <a:effectLst/>
              </a:rPr>
              <a:t>() function of </a:t>
            </a:r>
            <a:r>
              <a:rPr lang="en-US" sz="2000" b="0" i="0" dirty="0" err="1">
                <a:effectLst/>
              </a:rPr>
              <a:t>sklearn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3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18820-0B77-8849-B4FA-18D5B9C6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3041-70DC-1683-E16C-7D031ACD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07" y="421164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1070A"/>
                </a:solidFill>
                <a:effectLst/>
              </a:rPr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ECE79-1511-0781-E602-EA2332EA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964254"/>
            <a:ext cx="5157787" cy="119550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1070A"/>
                </a:solidFill>
              </a:rPr>
              <a:t>random samples</a:t>
            </a:r>
            <a:r>
              <a:rPr lang="en-US" i="0" dirty="0">
                <a:solidFill>
                  <a:srgbClr val="01070A"/>
                </a:solidFill>
                <a:effectLst/>
              </a:rPr>
              <a:t> = 2000</a:t>
            </a:r>
          </a:p>
          <a:p>
            <a:r>
              <a:rPr lang="en-US" dirty="0">
                <a:solidFill>
                  <a:srgbClr val="01070A"/>
                </a:solidFill>
              </a:rPr>
              <a:t>K = 13</a:t>
            </a:r>
          </a:p>
          <a:p>
            <a:r>
              <a:rPr lang="en-US" dirty="0">
                <a:solidFill>
                  <a:srgbClr val="01070A"/>
                </a:solidFill>
              </a:rPr>
              <a:t>PCA components =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94CC6-EC23-C3C1-41D3-D3B757F31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005693"/>
            <a:ext cx="5157787" cy="3684588"/>
          </a:xfrm>
        </p:spPr>
        <p:txBody>
          <a:bodyPr/>
          <a:lstStyle/>
          <a:p>
            <a:endParaRPr lang="en-US" dirty="0">
              <a:solidFill>
                <a:srgbClr val="01070A"/>
              </a:solidFill>
            </a:endParaRP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Accuracy: 0.8800</a:t>
            </a: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Precision: 0.6383</a:t>
            </a:r>
            <a:endParaRPr lang="en-US" dirty="0">
              <a:solidFill>
                <a:srgbClr val="01070A"/>
              </a:solidFill>
            </a:endParaRP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Recall: 0.8108</a:t>
            </a: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F1 Score: 0.7143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DB67E-56D6-D2A4-50F4-A335F28D7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2035" y="1849120"/>
            <a:ext cx="5183188" cy="18592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1070A"/>
                </a:solidFill>
              </a:rPr>
              <a:t>random samples</a:t>
            </a:r>
            <a:r>
              <a:rPr lang="en-US" i="0" dirty="0">
                <a:solidFill>
                  <a:srgbClr val="01070A"/>
                </a:solidFill>
                <a:effectLst/>
              </a:rPr>
              <a:t> = 3000</a:t>
            </a:r>
          </a:p>
          <a:p>
            <a:r>
              <a:rPr lang="en-US" dirty="0"/>
              <a:t>K = 13</a:t>
            </a:r>
          </a:p>
          <a:p>
            <a:r>
              <a:rPr lang="en-US" dirty="0">
                <a:solidFill>
                  <a:srgbClr val="01070A"/>
                </a:solidFill>
              </a:rPr>
              <a:t>PCA components = 10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D2B58-C216-D718-DC3B-6CE8BC9AC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2035" y="3023235"/>
            <a:ext cx="5183188" cy="3684588"/>
          </a:xfrm>
        </p:spPr>
        <p:txBody>
          <a:bodyPr/>
          <a:lstStyle/>
          <a:p>
            <a:endParaRPr lang="en-US" dirty="0">
              <a:solidFill>
                <a:srgbClr val="01070A"/>
              </a:solidFill>
            </a:endParaRP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Accuracy: 0.8850</a:t>
            </a: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Precision: 0.6383</a:t>
            </a:r>
            <a:endParaRPr lang="en-US" dirty="0">
              <a:solidFill>
                <a:srgbClr val="01070A"/>
              </a:solidFill>
            </a:endParaRP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Recall: 0.8333</a:t>
            </a: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F1 Score: 0.7229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6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CB523-F74C-A20D-3F2E-0E1F0F929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529FC-3490-3B17-1684-A09188BC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Naïve Bayes Classifier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4C3D-62E6-1564-FB7A-B231E05B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General Idea: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YAFdte3F-n0 0"/>
              </a:rPr>
              <a:t>The Naive Bayes classifier, rooted in Bayes' Theorem, is a fast and effective algorithm for classification tasks. It assumes independence among features.</a:t>
            </a:r>
            <a:endParaRPr lang="en-US" dirty="0">
              <a:effectLst/>
              <a:latin typeface="YAFdte3F-n0 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YAFdte3F-n0 0"/>
              </a:rPr>
              <a:t>Naive Bayes performs well in various applications, such as spam filtering and sentiment analysis. Its efficiency and 	scalability make it a popular choice for introductory machine learning tasks, offering a quick and reliable approach	to probabilistic classification</a:t>
            </a:r>
            <a:endParaRPr lang="en-US" dirty="0">
              <a:effectLst/>
              <a:latin typeface="YAFdte3F-n0 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69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E2E0B-6488-C21F-8A6F-55C7192A3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265E2-3E0C-7B80-4327-CAF1AB8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My Naïve Bayes Model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1F73-768C-4CF6-4E0A-76C7963C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337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YAFdte3F-n0 0"/>
              </a:rPr>
              <a:t>I developed a Naive Bayes model which is initialized with a specified</a:t>
            </a:r>
            <a:endParaRPr lang="en-US" sz="2400" dirty="0">
              <a:effectLst/>
              <a:latin typeface="YAFdte3F-n0 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YAFdte3F-n0 0"/>
              </a:rPr>
              <a:t>class column (target variable).</a:t>
            </a:r>
            <a:endParaRPr lang="en-US" sz="2400" dirty="0">
              <a:effectLst/>
              <a:latin typeface="YAFdte3F-n0 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YAFdte3F-n0 0"/>
              </a:rPr>
              <a:t>The model encapsulates key functions: fit, predict, and evaluate.</a:t>
            </a:r>
          </a:p>
          <a:p>
            <a:pPr algn="ctr"/>
            <a:r>
              <a:rPr lang="en-US" sz="2400" b="1" i="0" dirty="0">
                <a:effectLst/>
              </a:rPr>
              <a:t>fit(</a:t>
            </a:r>
            <a:r>
              <a:rPr lang="en-US" sz="2400" b="1" i="0" dirty="0" err="1">
                <a:effectLst/>
              </a:rPr>
              <a:t>df_train</a:t>
            </a:r>
            <a:r>
              <a:rPr lang="en-US" sz="2400" b="1" i="0" dirty="0">
                <a:effectLst/>
              </a:rPr>
              <a:t>: </a:t>
            </a:r>
            <a:r>
              <a:rPr lang="en-US" sz="2400" b="1" i="0" dirty="0" err="1">
                <a:effectLst/>
              </a:rPr>
              <a:t>pd.DataFrame</a:t>
            </a:r>
            <a:r>
              <a:rPr lang="en-US" sz="2400" b="1" i="0" dirty="0">
                <a:effectLst/>
              </a:rPr>
              <a:t>)</a:t>
            </a:r>
            <a:endParaRPr lang="en-US" sz="2400" dirty="0"/>
          </a:p>
          <a:p>
            <a:pPr algn="ctr"/>
            <a:r>
              <a:rPr lang="en-US" sz="2400" b="1" i="0" dirty="0">
                <a:effectLst/>
              </a:rPr>
              <a:t>predict(</a:t>
            </a:r>
            <a:r>
              <a:rPr lang="en-US" sz="2400" b="1" i="0" dirty="0" err="1">
                <a:effectLst/>
              </a:rPr>
              <a:t>X_test</a:t>
            </a:r>
            <a:r>
              <a:rPr lang="en-US" sz="2400" b="1" i="0" dirty="0">
                <a:effectLst/>
              </a:rPr>
              <a:t>: </a:t>
            </a:r>
            <a:r>
              <a:rPr lang="en-US" sz="2400" b="1" i="0" dirty="0" err="1">
                <a:effectLst/>
              </a:rPr>
              <a:t>np.ndarray</a:t>
            </a:r>
            <a:r>
              <a:rPr lang="en-US" sz="2400" b="1" i="0" dirty="0">
                <a:effectLst/>
              </a:rPr>
              <a:t>):</a:t>
            </a:r>
          </a:p>
          <a:p>
            <a:pPr algn="ctr"/>
            <a:r>
              <a:rPr lang="en-US" sz="2400" b="1" i="0" dirty="0">
                <a:effectLst/>
              </a:rPr>
              <a:t>evaluate(</a:t>
            </a:r>
            <a:r>
              <a:rPr lang="en-US" sz="2400" b="1" i="0" dirty="0" err="1">
                <a:effectLst/>
              </a:rPr>
              <a:t>y_test</a:t>
            </a:r>
            <a:r>
              <a:rPr lang="en-US" sz="2400" b="1" i="0" dirty="0">
                <a:effectLst/>
              </a:rPr>
              <a:t>, pred)</a:t>
            </a:r>
            <a:r>
              <a:rPr lang="en-US" sz="2400" b="0" i="0" dirty="0">
                <a:effectLst/>
              </a:rPr>
              <a:t>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0" i="0" dirty="0">
              <a:effectLst/>
              <a:latin typeface="YAFdte3F-n0 0"/>
            </a:endParaRPr>
          </a:p>
          <a:p>
            <a:pPr marL="0" indent="0">
              <a:buNone/>
            </a:pPr>
            <a:endParaRPr lang="en-US" sz="900" dirty="0">
              <a:effectLst/>
              <a:latin typeface="YAFdte3F-n0 0"/>
            </a:endParaRP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18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E400B-0AC1-09AD-8543-77AEF0688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11379E-2859-CDC8-139E-379A2457A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E4727-DBB6-53AA-ED22-8ED9E6AB0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C322D-5EF8-278F-785E-F53870F6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AEB628-E615-25C7-DE45-B6994A243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AE8EA-C234-D908-B76E-B4EB9F68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My Naïve Bayes Model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2DBC-4A41-1DAF-B308-46094AC9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3372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fit(</a:t>
            </a:r>
            <a:r>
              <a:rPr lang="en-US" b="1" i="0" dirty="0" err="1">
                <a:effectLst/>
              </a:rPr>
              <a:t>df_train</a:t>
            </a:r>
            <a:r>
              <a:rPr lang="en-US" b="1" i="0" dirty="0">
                <a:effectLst/>
              </a:rPr>
              <a:t>: </a:t>
            </a:r>
            <a:r>
              <a:rPr lang="en-US" b="1" i="0" dirty="0" err="1">
                <a:effectLst/>
              </a:rPr>
              <a:t>pd.DataFrame</a:t>
            </a:r>
            <a:r>
              <a:rPr lang="en-US" b="1" i="0" dirty="0">
                <a:effectLst/>
              </a:rPr>
              <a:t>)</a:t>
            </a:r>
            <a:r>
              <a:rPr lang="en-US" b="0" i="0" dirty="0">
                <a:effectLst/>
              </a:rPr>
              <a:t>: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Calculates feature vectors and sizes for each class in the training data.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Computes word probabilities for each word in each class using Laplace smoothing.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Calculates class probabilities.</a:t>
            </a:r>
            <a:endParaRPr lang="en-US" sz="2000" dirty="0"/>
          </a:p>
          <a:p>
            <a:pPr marL="0" indent="0">
              <a:buNone/>
            </a:pPr>
            <a:r>
              <a:rPr lang="en-US" b="1" i="0" dirty="0">
                <a:effectLst/>
              </a:rPr>
              <a:t>predict(</a:t>
            </a:r>
            <a:r>
              <a:rPr lang="en-US" b="1" i="0" dirty="0" err="1">
                <a:effectLst/>
              </a:rPr>
              <a:t>X_test</a:t>
            </a:r>
            <a:r>
              <a:rPr lang="en-US" b="1" i="0" dirty="0">
                <a:effectLst/>
              </a:rPr>
              <a:t>: </a:t>
            </a:r>
            <a:r>
              <a:rPr lang="en-US" b="1" i="0" dirty="0" err="1">
                <a:effectLst/>
              </a:rPr>
              <a:t>np.ndarray</a:t>
            </a:r>
            <a:r>
              <a:rPr lang="en-US" b="1" i="0" dirty="0">
                <a:effectLst/>
              </a:rPr>
              <a:t>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Accepts data to be predicted (</a:t>
            </a:r>
            <a:r>
              <a:rPr lang="en-US" sz="2000" b="0" i="0" dirty="0" err="1">
                <a:effectLst/>
              </a:rPr>
              <a:t>X_test</a:t>
            </a:r>
            <a:r>
              <a:rPr lang="en-US" sz="2000" b="0" i="0" dirty="0">
                <a:effectLst/>
              </a:rPr>
              <a:t>) and returns predicted classes.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Evaluates the probability of a data point belonging to each class.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Considers Laplace smoothing for missing values.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predicted value is the class with max prob.</a:t>
            </a:r>
            <a:endParaRPr lang="en-US" sz="2000" dirty="0"/>
          </a:p>
          <a:p>
            <a:pPr marL="0" indent="0">
              <a:buNone/>
            </a:pPr>
            <a:r>
              <a:rPr lang="en-US" b="1" i="0" dirty="0">
                <a:effectLst/>
              </a:rPr>
              <a:t>evaluate(</a:t>
            </a:r>
            <a:r>
              <a:rPr lang="en-US" b="1" i="0" dirty="0" err="1">
                <a:effectLst/>
              </a:rPr>
              <a:t>y_test</a:t>
            </a:r>
            <a:r>
              <a:rPr lang="en-US" b="1" i="0" dirty="0">
                <a:effectLst/>
              </a:rPr>
              <a:t>, pred)</a:t>
            </a:r>
            <a:r>
              <a:rPr lang="en-US" b="0" i="0" dirty="0">
                <a:effectLst/>
              </a:rPr>
              <a:t>: </a:t>
            </a:r>
          </a:p>
          <a:p>
            <a:r>
              <a:rPr lang="en-US" b="0" i="0" dirty="0">
                <a:effectLst/>
              </a:rPr>
              <a:t>This function, taking predicted and true labels as input, returns a tuple with accuracy, precision, recall, and f-measure metrics, using </a:t>
            </a:r>
            <a:r>
              <a:rPr lang="en-US" b="0" i="0" dirty="0" err="1">
                <a:effectLst/>
              </a:rPr>
              <a:t>sklearn</a:t>
            </a:r>
            <a:r>
              <a:rPr lang="en-US" b="0" i="0" dirty="0">
                <a:effectLst/>
              </a:rPr>
              <a:t> library offering a comprehensive assessment of model performance.</a:t>
            </a:r>
            <a:endParaRPr lang="en-US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DEA79-44B9-1F94-508A-74EEE4A07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56854A-D0ED-4A33-679A-7079EB6B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12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C585C4-B14E-C18F-53D3-17A1C4A3B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4F8BD-6D29-AAF4-5383-AE06A0E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Data Processing</a:t>
            </a:r>
            <a:br>
              <a:rPr lang="en-US" b="1" i="0" dirty="0">
                <a:effectLst/>
              </a:rPr>
            </a:br>
            <a:r>
              <a:rPr lang="en-US" sz="2800" b="1" i="0" dirty="0">
                <a:effectLst/>
              </a:rPr>
              <a:t>first try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981A-EDDA-27D6-A234-22DA845B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Loading: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Utilizes Pandas to create data frame from the specified path.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Handling Missing Values: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Drops rows with any remaining missing values.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Splitting: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Splits all the dataset into feature matrix X and target variable y.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Splits X, y to: </a:t>
            </a:r>
            <a:r>
              <a:rPr lang="en-US" sz="2000" b="0" i="0" dirty="0" err="1">
                <a:effectLst/>
              </a:rPr>
              <a:t>X_train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X_test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y_train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y_test</a:t>
            </a:r>
            <a:r>
              <a:rPr lang="en-US" sz="2000" b="0" i="0" dirty="0">
                <a:effectLst/>
              </a:rPr>
              <a:t> with </a:t>
            </a:r>
            <a:r>
              <a:rPr lang="en-US" sz="2000" b="0" i="0" dirty="0" err="1">
                <a:effectLst/>
              </a:rPr>
              <a:t>train_size</a:t>
            </a:r>
            <a:r>
              <a:rPr lang="en-US" sz="2000" b="0" i="0" dirty="0">
                <a:effectLst/>
              </a:rPr>
              <a:t>=0.8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, Utilizes </a:t>
            </a:r>
            <a:r>
              <a:rPr lang="en-US" sz="2000" b="0" i="0" dirty="0" err="1">
                <a:effectLst/>
              </a:rPr>
              <a:t>train_test_split</a:t>
            </a:r>
            <a:r>
              <a:rPr lang="en-US" sz="2000" b="0" i="0" dirty="0">
                <a:effectLst/>
              </a:rPr>
              <a:t>() function of </a:t>
            </a:r>
            <a:r>
              <a:rPr lang="en-US" sz="2000" b="0" i="0" dirty="0" err="1">
                <a:effectLst/>
              </a:rPr>
              <a:t>sklearn</a:t>
            </a:r>
            <a:endParaRPr lang="en-US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01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D478-F63C-5F10-9420-E8B2DF08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2BFD-9C5A-7923-558B-3A784A20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extract 36,177</a:t>
            </a:r>
            <a:r>
              <a:rPr lang="en-US" b="1" i="0" dirty="0">
                <a:solidFill>
                  <a:srgbClr val="01070A"/>
                </a:solidFill>
                <a:effectLst/>
              </a:rPr>
              <a:t> </a:t>
            </a:r>
            <a:r>
              <a:rPr lang="en-US" b="0" i="0" dirty="0">
                <a:solidFill>
                  <a:srgbClr val="01070A"/>
                </a:solidFill>
                <a:effectLst/>
              </a:rPr>
              <a:t>random training samples for analysis.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extract 9045 random test samples for analysis.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Accuracy: 0.7633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Precision: 1.0000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Recall: 0.0281</a:t>
            </a:r>
            <a:endParaRPr lang="en-US" dirty="0">
              <a:solidFill>
                <a:srgbClr val="01070A"/>
              </a:solidFill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F1 Score: 0.0547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8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211A7E-876E-1CF2-C0CF-1A2123C8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F486-F030-A6C2-29E2-11127B79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Data Processing</a:t>
            </a:r>
            <a:br>
              <a:rPr lang="en-US" b="1" i="0" dirty="0">
                <a:effectLst/>
              </a:rPr>
            </a:br>
            <a:r>
              <a:rPr lang="en-US" sz="2800" b="1" i="0" dirty="0">
                <a:effectLst/>
              </a:rPr>
              <a:t>second try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A90A-97C4-D3EE-E102-637315EE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3372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Data Loading: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Utilizes Pandas to create data frame from the specified path.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Handling Missing Values: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Drops rows with any remaining missing values.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00"/>
                </a:highlight>
              </a:rPr>
              <a:t>Discretization of Continuous Values:</a:t>
            </a:r>
            <a:endParaRPr lang="en-US" sz="1800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ensuring compatibility with the probabilistic assumptions of the Naive Bayes model.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00"/>
                </a:highlight>
              </a:rPr>
              <a:t>Handling Imbalanced Data</a:t>
            </a:r>
            <a:r>
              <a:rPr lang="en-US" sz="1800" b="1" i="0" dirty="0">
                <a:effectLst/>
              </a:rPr>
              <a:t>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Applies </a:t>
            </a:r>
            <a:r>
              <a:rPr lang="en-US" b="0" i="0" dirty="0" err="1">
                <a:effectLst/>
              </a:rPr>
              <a:t>balance_sample</a:t>
            </a:r>
            <a:r>
              <a:rPr lang="en-US" b="0" i="0" dirty="0">
                <a:effectLst/>
              </a:rPr>
              <a:t> to address more even distribution of classes.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Data Splitting: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Splits all the dataset into feature matrix X and target variable 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Splits X, y to: </a:t>
            </a:r>
            <a:r>
              <a:rPr lang="en-US" b="0" i="0" dirty="0" err="1">
                <a:effectLst/>
              </a:rPr>
              <a:t>X_train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X_test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y_train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y_test</a:t>
            </a:r>
            <a:r>
              <a:rPr lang="en-US" b="0" i="0" dirty="0">
                <a:effectLst/>
              </a:rPr>
              <a:t> with test size=0.2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, Utilizes </a:t>
            </a:r>
            <a:r>
              <a:rPr lang="en-US" b="0" i="0" dirty="0" err="1">
                <a:effectLst/>
              </a:rPr>
              <a:t>train_test_split</a:t>
            </a:r>
            <a:r>
              <a:rPr lang="en-US" b="0" i="0" dirty="0">
                <a:effectLst/>
              </a:rPr>
              <a:t>() function of </a:t>
            </a:r>
            <a:r>
              <a:rPr lang="en-US" b="0" i="0" dirty="0" err="1">
                <a:effectLst/>
              </a:rPr>
              <a:t>sklearn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1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F1C8D-57F8-FA92-95AF-7838A1517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AC61-052F-983D-D46A-F96DCAB1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B0E1-B5AF-F474-4CDA-5EDA69B4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extract 17,932 </a:t>
            </a:r>
            <a:r>
              <a:rPr lang="en-US" b="1" i="0" dirty="0">
                <a:solidFill>
                  <a:srgbClr val="01070A"/>
                </a:solidFill>
                <a:effectLst/>
              </a:rPr>
              <a:t> </a:t>
            </a:r>
            <a:r>
              <a:rPr lang="en-US" b="0" i="0" dirty="0">
                <a:solidFill>
                  <a:srgbClr val="01070A"/>
                </a:solidFill>
                <a:effectLst/>
              </a:rPr>
              <a:t>random training samples for analysis.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extract 4484 random test samples for analysis.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Accuracy: 0.8124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Precision: 0.7723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Recall: 0.8765</a:t>
            </a:r>
            <a:endParaRPr lang="en-US" dirty="0">
              <a:solidFill>
                <a:srgbClr val="01070A"/>
              </a:solidFill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F1 Score: 0.8211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5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FB3A-8768-8C8E-6765-94FABD60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Comparing the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A783-596E-0FBD-670C-67DF8726F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B6B0E-7E56-DC8F-0052-9FAF1C51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117725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Accuracy: 0.8124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Precision: 0.7723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Recall: 0.8765</a:t>
            </a:r>
            <a:endParaRPr lang="en-US" dirty="0">
              <a:solidFill>
                <a:srgbClr val="01070A"/>
              </a:solidFill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F1 Score: 0.8211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8969A-0EC8-5737-1B99-58CFBF212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Knn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F0CFC-407F-9FC1-4E6F-58A11298F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117725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Accuracy: 0.8850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Precision: 0.6383</a:t>
            </a:r>
            <a:endParaRPr lang="en-US" dirty="0">
              <a:solidFill>
                <a:srgbClr val="01070A"/>
              </a:solidFill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Recall: 0.8333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1070A"/>
                </a:solidFill>
                <a:effectLst/>
              </a:rPr>
              <a:t>F1 Score: 0.7229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08AB12-E1BD-B1E0-AF9F-F25C1752753C}"/>
              </a:ext>
            </a:extLst>
          </p:cNvPr>
          <p:cNvSpPr txBox="1">
            <a:spLocks/>
          </p:cNvSpPr>
          <p:nvPr/>
        </p:nvSpPr>
        <p:spPr>
          <a:xfrm>
            <a:off x="838200" y="4467225"/>
            <a:ext cx="10515600" cy="176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Considering these factors, if precision and recall are equally important, Naive Bayes might be a better choice. However, if overall accuracy is the primary concern, KNN appears to perform better in this specific comparison</a:t>
            </a:r>
          </a:p>
        </p:txBody>
      </p:sp>
    </p:spTree>
    <p:extLst>
      <p:ext uri="{BB962C8B-B14F-4D97-AF65-F5344CB8AC3E}">
        <p14:creationId xmlns:p14="http://schemas.microsoft.com/office/powerpoint/2010/main" val="392485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D34-426B-F3AB-5C33-4A9BFBF9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1070A"/>
                </a:solidFill>
                <a:effectLst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64EA-9EC8-C356-EF45-04573B14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Dataset overview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Data processing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KNN Classifier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KNN Results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Naïve Bayes Classifier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Naïve Bayes Results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1070A"/>
                </a:solidFill>
                <a:effectLst/>
              </a:rPr>
              <a:t>Comparison of KNN and Naïve Bayes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16415-5788-120C-F28B-2E135A52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b="1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FCDF-5DF1-B389-5E58-E9D7F4B7D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The performance metrics of both models indicate that they may not be optimal for the characteristics of this dataset. A more effective approach could involve refining the data processing techniques applied before model training.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E6D99-EA15-4A7C-0FB4-31C44AD4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Adult income dataset</a:t>
            </a:r>
            <a:br>
              <a:rPr lang="en-US" sz="3000" b="1" dirty="0"/>
            </a:br>
            <a:r>
              <a:rPr lang="en-US" sz="1600" dirty="0"/>
              <a:t>https://www.kaggle.com/datasets/wenruliu/adult-income-dataset</a:t>
            </a:r>
            <a:br>
              <a:rPr lang="en-US" sz="3000" dirty="0"/>
            </a:b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0DC0-A099-B886-A6B6-D25BA36A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1"/>
            <a:ext cx="10058400" cy="43372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i="0" dirty="0">
                <a:effectLst/>
              </a:rPr>
              <a:t>About Data set:</a:t>
            </a:r>
          </a:p>
          <a:p>
            <a:pPr lvl="1"/>
            <a:r>
              <a:rPr lang="en-US" sz="2600" b="0" i="0" dirty="0">
                <a:effectLst/>
              </a:rPr>
              <a:t>An individual’s annual income results from various factors. Intuitively, it is influenced by the individual’s education level, age, gender, occupation, native country, etc.</a:t>
            </a:r>
            <a:endParaRPr lang="en-US" sz="2600" b="1" i="0" dirty="0">
              <a:effectLst/>
            </a:endParaRPr>
          </a:p>
          <a:p>
            <a:pPr lvl="1"/>
            <a:endParaRPr lang="en-US" sz="1100" dirty="0"/>
          </a:p>
          <a:p>
            <a:pPr marL="0" indent="0">
              <a:buNone/>
            </a:pPr>
            <a:r>
              <a:rPr lang="en-US" sz="4000" b="1" i="0" dirty="0">
                <a:effectLst/>
              </a:rPr>
              <a:t>Fields: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dataset contains 16 columns (1 for index)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Number of attributes: 14 - 6 continuous, 8 categorical.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Target filed: Income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income is divided into two classes: &lt;=50K and &gt;50K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Class Distribution: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Probability for the label '&gt;50K' : 23.93% / 24.78% (without unknowns)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Probability for the label '&lt;=50K' : 76.07% / 75.22% (without unknowns)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Size: 48,842 </a:t>
            </a:r>
            <a:endParaRPr lang="en-US" sz="2600" dirty="0"/>
          </a:p>
          <a:p>
            <a:pPr marL="0" indent="0">
              <a:buNone/>
            </a:pPr>
            <a:endParaRPr lang="en-US" sz="1100" i="0" dirty="0">
              <a:effectLst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21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CB443-3C26-EE56-20A0-BEA5B522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</a:rPr>
              <a:t>KNN Classifier</a:t>
            </a:r>
            <a:endParaRPr lang="en-US" b="1"/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DF2048B4-8CCA-70DB-0BB0-CC3539A8E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8" r="1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17CF-1B18-85B8-B62D-66A4B92C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410" y="1750409"/>
            <a:ext cx="4632031" cy="490728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General Idea:</a:t>
            </a:r>
          </a:p>
          <a:p>
            <a:pPr marL="0" indent="0">
              <a:buNone/>
            </a:pPr>
            <a:r>
              <a:rPr lang="en-US" sz="2400" dirty="0"/>
              <a:t>The core idea behind KNN is based on the concept that similar things are in close proximity to each </a:t>
            </a:r>
            <a:r>
              <a:rPr lang="en-US" sz="2400" dirty="0" err="1"/>
              <a:t>other.For</a:t>
            </a:r>
            <a:r>
              <a:rPr lang="en-US" sz="2400" dirty="0"/>
              <a:t> a given data point, KNN identifies its k-nearest neighbors in the feature space, where 'k' is a user-defined parameter. The predicted outcome for the new data point is determined by a majority vote (for classification) or an average (for regression) of the outcomes of its k-nearest neighbors</a:t>
            </a:r>
            <a:r>
              <a:rPr lang="en-US" dirty="0"/>
              <a:t>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25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4D337-4EFC-341D-9A55-2A4BDE81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</a:rPr>
              <a:t>My KNN Model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A92A-7A26-1C27-F719-A0CB596B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366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YAFdte3F-n0 0"/>
              </a:rPr>
              <a:t>I developed a K-Nearest Neighbors (KNN) model with adjustable parameters, including 'k' for the number of neighbors and a choice of distance metric. The model encapsulates key functions: fit, predict, and evaluate</a:t>
            </a:r>
            <a:r>
              <a:rPr lang="en-US" sz="1700" b="0" i="0" dirty="0">
                <a:effectLst/>
                <a:latin typeface="YAFdte3F-n0 0"/>
              </a:rPr>
              <a:t>.</a:t>
            </a:r>
          </a:p>
          <a:p>
            <a:pPr marL="0" indent="0">
              <a:buNone/>
            </a:pPr>
            <a:endParaRPr lang="en-US" sz="1700" dirty="0">
              <a:effectLst/>
              <a:latin typeface="YAFdte3F-n0 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fit(</a:t>
            </a:r>
            <a:r>
              <a:rPr lang="en-US" sz="2200" b="1" i="0" dirty="0" err="1">
                <a:effectLst/>
              </a:rPr>
              <a:t>x_train</a:t>
            </a:r>
            <a:r>
              <a:rPr lang="en-US" sz="2200" b="1" i="0" dirty="0">
                <a:effectLst/>
              </a:rPr>
              <a:t>, </a:t>
            </a:r>
            <a:r>
              <a:rPr lang="en-US" sz="2200" b="1" i="0" dirty="0" err="1">
                <a:effectLst/>
              </a:rPr>
              <a:t>y_train</a:t>
            </a:r>
            <a:r>
              <a:rPr lang="en-US" sz="2200" b="1" i="0" dirty="0">
                <a:effectLst/>
              </a:rPr>
              <a:t>, </a:t>
            </a:r>
            <a:r>
              <a:rPr lang="en-US" sz="2200" b="1" i="0" dirty="0" err="1">
                <a:effectLst/>
              </a:rPr>
              <a:t>num_classes</a:t>
            </a:r>
            <a:r>
              <a:rPr lang="en-US" sz="2200" b="1" i="0" dirty="0">
                <a:effectLst/>
              </a:rPr>
              <a:t>)</a:t>
            </a:r>
            <a:r>
              <a:rPr lang="en-US" sz="2200" b="0" i="0" dirty="0">
                <a:effectLst/>
              </a:rPr>
              <a:t>: This function establishes the model's understanding by accepting training data (</a:t>
            </a:r>
            <a:r>
              <a:rPr lang="en-US" sz="2200" b="0" i="0" dirty="0" err="1">
                <a:effectLst/>
              </a:rPr>
              <a:t>x_train</a:t>
            </a:r>
            <a:r>
              <a:rPr lang="en-US" sz="2200" b="0" i="0" dirty="0">
                <a:effectLst/>
              </a:rPr>
              <a:t> and </a:t>
            </a:r>
            <a:r>
              <a:rPr lang="en-US" sz="2200" b="0" i="0" dirty="0" err="1">
                <a:effectLst/>
              </a:rPr>
              <a:t>y_train</a:t>
            </a:r>
            <a:r>
              <a:rPr lang="en-US" sz="2200" b="0" i="0" dirty="0">
                <a:effectLst/>
              </a:rPr>
              <a:t>) and the number of classes in the dataset.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>
                <a:effectLst/>
              </a:rPr>
              <a:t>Knn.predict</a:t>
            </a:r>
            <a:r>
              <a:rPr lang="en-US" sz="2200" b="1" i="0" dirty="0">
                <a:effectLst/>
              </a:rPr>
              <a:t>(</a:t>
            </a:r>
            <a:r>
              <a:rPr lang="en-US" sz="2200" b="1" i="0" dirty="0" err="1">
                <a:effectLst/>
              </a:rPr>
              <a:t>vlues_to_predict</a:t>
            </a:r>
            <a:r>
              <a:rPr lang="en-US" sz="2200" b="1" i="0" dirty="0">
                <a:effectLst/>
              </a:rPr>
              <a:t>):</a:t>
            </a:r>
            <a:r>
              <a:rPr lang="en-US" sz="2200" b="0" i="0" dirty="0">
                <a:effectLst/>
              </a:rPr>
              <a:t> By inputting data for classification, this function utilizes a user-defined distance metric (set during model instantiation) to calculate distances from each vector in the model's training data. The predicted class is determined via a voting mechanism among the 'k' nearest neighbors.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>
                <a:effectLst/>
              </a:rPr>
              <a:t>knn.evaluate</a:t>
            </a:r>
            <a:r>
              <a:rPr lang="en-US" sz="2200" b="1" i="0" dirty="0">
                <a:effectLst/>
              </a:rPr>
              <a:t>(</a:t>
            </a:r>
            <a:r>
              <a:rPr lang="en-US" sz="2200" b="1" i="0" dirty="0" err="1">
                <a:effectLst/>
              </a:rPr>
              <a:t>y_test</a:t>
            </a:r>
            <a:r>
              <a:rPr lang="en-US" sz="2200" b="1" i="0" dirty="0">
                <a:effectLst/>
              </a:rPr>
              <a:t>, pred)</a:t>
            </a:r>
            <a:r>
              <a:rPr lang="en-US" sz="2200" b="0" i="0" dirty="0">
                <a:effectLst/>
              </a:rPr>
              <a:t>: This function, taking predicted and true labels as input, returns a tuple with accuracy, precision, recall, and f-measure metrics, using </a:t>
            </a:r>
            <a:r>
              <a:rPr lang="en-US" sz="2200" b="0" i="0" dirty="0" err="1">
                <a:effectLst/>
              </a:rPr>
              <a:t>sklearn</a:t>
            </a:r>
            <a:r>
              <a:rPr lang="en-US" sz="2200" b="0" i="0" dirty="0">
                <a:effectLst/>
              </a:rPr>
              <a:t> library offering a comprehensive assessment of model performance.</a:t>
            </a:r>
            <a:endParaRPr lang="en-US" sz="22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3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BFD0B-C38E-46CF-DDB3-CDEF4107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Data Processing</a:t>
            </a:r>
            <a:br>
              <a:rPr lang="en-US" b="1" i="0" dirty="0">
                <a:effectLst/>
              </a:rPr>
            </a:br>
            <a:r>
              <a:rPr lang="en-US" sz="2800" b="1" i="0" dirty="0">
                <a:effectLst/>
              </a:rPr>
              <a:t>first try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B62C-21D1-4BEA-449C-14EFE3A9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1246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Loading: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Utilizes Pandas to create data frame from the specified path.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Handling Missing Values: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Drops rows with any remaining missing values.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Label Encoding: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Utilizes </a:t>
            </a:r>
            <a:r>
              <a:rPr lang="en-US" sz="2000" b="0" i="0" dirty="0" err="1">
                <a:effectLst/>
              </a:rPr>
              <a:t>LabelEncoder</a:t>
            </a:r>
            <a:r>
              <a:rPr lang="en-US" sz="2000" b="0" i="0" dirty="0">
                <a:effectLst/>
              </a:rPr>
              <a:t> from scikit-learn to convert categorical variables into numerical representations.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Random Sampling: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Extracts a specified number of random samples (controlled by </a:t>
            </a:r>
            <a:r>
              <a:rPr lang="en-US" sz="2000" b="0" i="0" dirty="0" err="1">
                <a:effectLst/>
              </a:rPr>
              <a:t>num_of_samples</a:t>
            </a:r>
            <a:r>
              <a:rPr lang="en-US" sz="2000" b="0" i="0" dirty="0">
                <a:effectLst/>
              </a:rPr>
              <a:t> and </a:t>
            </a:r>
            <a:r>
              <a:rPr lang="en-US" sz="2000" b="0" i="0" dirty="0" err="1">
                <a:effectLst/>
              </a:rPr>
              <a:t>random_state</a:t>
            </a:r>
            <a:r>
              <a:rPr lang="en-US" sz="2000" b="0" i="0" dirty="0">
                <a:effectLst/>
              </a:rPr>
              <a:t>).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Splitting: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Splits the dataset into feature matrix X and target variable y.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Splits X, y to: </a:t>
            </a:r>
            <a:r>
              <a:rPr lang="en-US" sz="2000" b="0" i="0" dirty="0" err="1">
                <a:effectLst/>
              </a:rPr>
              <a:t>X_train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X_test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y_train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y_test</a:t>
            </a:r>
            <a:r>
              <a:rPr lang="en-US" sz="2000" b="0" i="0" dirty="0">
                <a:effectLst/>
              </a:rPr>
              <a:t> Utilizes </a:t>
            </a:r>
            <a:r>
              <a:rPr lang="en-US" sz="2000" b="0" i="0" dirty="0" err="1">
                <a:effectLst/>
              </a:rPr>
              <a:t>train_test_split</a:t>
            </a:r>
            <a:r>
              <a:rPr lang="en-US" sz="2000" b="0" i="0" dirty="0">
                <a:effectLst/>
              </a:rPr>
              <a:t>() function of </a:t>
            </a:r>
            <a:r>
              <a:rPr lang="en-US" sz="2000" b="0" i="0" dirty="0" err="1">
                <a:effectLst/>
              </a:rPr>
              <a:t>sklearn</a:t>
            </a:r>
            <a:endParaRPr lang="en-US" sz="20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70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02C-C153-B74C-D122-621E19A6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19" y="254319"/>
            <a:ext cx="10515600" cy="1325563"/>
          </a:xfrm>
        </p:spPr>
        <p:txBody>
          <a:bodyPr/>
          <a:lstStyle/>
          <a:p>
            <a:pPr algn="ctr"/>
            <a:r>
              <a:rPr lang="en-US" b="1" i="0">
                <a:solidFill>
                  <a:srgbClr val="01070A"/>
                </a:solidFill>
                <a:effectLst/>
              </a:rPr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F9102-DE02-BFEA-B9A6-54B94BEF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179" y="2111217"/>
            <a:ext cx="5157787" cy="823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070A"/>
                </a:solidFill>
              </a:rPr>
              <a:t>random samples</a:t>
            </a:r>
            <a:r>
              <a:rPr lang="en-US" i="0">
                <a:solidFill>
                  <a:srgbClr val="01070A"/>
                </a:solidFill>
                <a:effectLst/>
              </a:rPr>
              <a:t> = 3000</a:t>
            </a:r>
          </a:p>
          <a:p>
            <a:r>
              <a:rPr lang="en-US">
                <a:solidFill>
                  <a:srgbClr val="01070A"/>
                </a:solidFill>
              </a:rPr>
              <a:t>K = 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F0991-1573-12CA-131D-C0415D57C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005693"/>
            <a:ext cx="5157787" cy="3684588"/>
          </a:xfrm>
        </p:spPr>
        <p:txBody>
          <a:bodyPr/>
          <a:lstStyle/>
          <a:p>
            <a:endParaRPr lang="en-US">
              <a:solidFill>
                <a:srgbClr val="01070A"/>
              </a:solidFill>
            </a:endParaRPr>
          </a:p>
          <a:p>
            <a:r>
              <a:rPr lang="en-US" b="0" i="0">
                <a:solidFill>
                  <a:srgbClr val="01070A"/>
                </a:solidFill>
                <a:effectLst/>
              </a:rPr>
              <a:t>Accuracy: 0.7833</a:t>
            </a:r>
          </a:p>
          <a:p>
            <a:r>
              <a:rPr lang="en-US" b="0" i="0">
                <a:solidFill>
                  <a:srgbClr val="01070A"/>
                </a:solidFill>
                <a:effectLst/>
              </a:rPr>
              <a:t>Precision: 0.2394</a:t>
            </a:r>
            <a:endParaRPr lang="en-US">
              <a:solidFill>
                <a:srgbClr val="01070A"/>
              </a:solidFill>
            </a:endParaRPr>
          </a:p>
          <a:p>
            <a:r>
              <a:rPr lang="en-US" b="0" i="0">
                <a:solidFill>
                  <a:srgbClr val="01070A"/>
                </a:solidFill>
                <a:effectLst/>
              </a:rPr>
              <a:t>Recall: 0.6071</a:t>
            </a:r>
          </a:p>
          <a:p>
            <a:r>
              <a:rPr lang="en-US" b="0" i="0">
                <a:solidFill>
                  <a:srgbClr val="01070A"/>
                </a:solidFill>
                <a:effectLst/>
              </a:rPr>
              <a:t>F1 Score: 0.3434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25FD2-440D-F3BA-4BAC-B09EDAC69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2035" y="2111217"/>
            <a:ext cx="5183188" cy="823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070A"/>
                </a:solidFill>
              </a:rPr>
              <a:t>random samples</a:t>
            </a:r>
            <a:r>
              <a:rPr lang="en-US" i="0">
                <a:solidFill>
                  <a:srgbClr val="01070A"/>
                </a:solidFill>
                <a:effectLst/>
              </a:rPr>
              <a:t> = 4000</a:t>
            </a:r>
          </a:p>
          <a:p>
            <a:r>
              <a:rPr lang="en-US"/>
              <a:t>K = 11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7EE72-A127-FA32-5CEE-D44274948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2035" y="3023235"/>
            <a:ext cx="5183188" cy="3684588"/>
          </a:xfrm>
        </p:spPr>
        <p:txBody>
          <a:bodyPr/>
          <a:lstStyle/>
          <a:p>
            <a:endParaRPr lang="en-US">
              <a:solidFill>
                <a:srgbClr val="01070A"/>
              </a:solidFill>
            </a:endParaRPr>
          </a:p>
          <a:p>
            <a:r>
              <a:rPr lang="en-US" b="0" i="0">
                <a:solidFill>
                  <a:srgbClr val="01070A"/>
                </a:solidFill>
                <a:effectLst/>
              </a:rPr>
              <a:t>Accuracy: 0.7900</a:t>
            </a:r>
          </a:p>
          <a:p>
            <a:r>
              <a:rPr lang="en-US" b="0" i="0">
                <a:solidFill>
                  <a:srgbClr val="01070A"/>
                </a:solidFill>
                <a:effectLst/>
              </a:rPr>
              <a:t>Precision: 0.1562</a:t>
            </a:r>
            <a:endParaRPr lang="en-US">
              <a:solidFill>
                <a:srgbClr val="01070A"/>
              </a:solidFill>
            </a:endParaRPr>
          </a:p>
          <a:p>
            <a:r>
              <a:rPr lang="en-US" b="0" i="0">
                <a:solidFill>
                  <a:srgbClr val="01070A"/>
                </a:solidFill>
                <a:effectLst/>
              </a:rPr>
              <a:t>Recall: 0.8333</a:t>
            </a:r>
          </a:p>
          <a:p>
            <a:r>
              <a:rPr lang="en-US" b="0" i="0">
                <a:solidFill>
                  <a:srgbClr val="01070A"/>
                </a:solidFill>
                <a:effectLst/>
              </a:rPr>
              <a:t>F1 Score: 0.2632</a:t>
            </a:r>
            <a:endParaRPr lang="en-US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73C374-52C3-9565-B039-3E0D096EAE4C}"/>
              </a:ext>
            </a:extLst>
          </p:cNvPr>
          <p:cNvSpPr txBox="1">
            <a:spLocks/>
          </p:cNvSpPr>
          <p:nvPr/>
        </p:nvSpPr>
        <p:spPr>
          <a:xfrm>
            <a:off x="477519" y="8885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912C7D-0ED6-848B-C8D9-AC68C9852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629E6-1571-6314-D638-F096EC18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Data Processing</a:t>
            </a:r>
            <a:br>
              <a:rPr lang="en-US" b="1" i="0" dirty="0">
                <a:effectLst/>
              </a:rPr>
            </a:br>
            <a:r>
              <a:rPr lang="en-US" sz="2800" b="1" dirty="0"/>
              <a:t>second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CA2A-9D7F-58E2-96F3-270A591E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Loading: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Utilizes Pandas to create data frame from the specified path.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Handling Missing Values: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Drops rows with any remaining missing values.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00"/>
                </a:highlight>
              </a:rPr>
              <a:t>One-Hot Encoding</a:t>
            </a:r>
            <a:r>
              <a:rPr lang="en-US" b="1" i="0" dirty="0">
                <a:effectLst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Performs one-hot encoding using Pandas.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Random Sampling: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Extracts a specified number of random samples (controlled by </a:t>
            </a:r>
            <a:r>
              <a:rPr lang="en-US" sz="2000" b="0" i="0" dirty="0" err="1">
                <a:effectLst/>
              </a:rPr>
              <a:t>num_of_samples</a:t>
            </a:r>
            <a:r>
              <a:rPr lang="en-US" sz="2000" b="0" i="0" dirty="0">
                <a:effectLst/>
              </a:rPr>
              <a:t> and </a:t>
            </a:r>
            <a:r>
              <a:rPr lang="en-US" sz="2000" b="0" i="0" dirty="0" err="1">
                <a:effectLst/>
              </a:rPr>
              <a:t>random_state</a:t>
            </a:r>
            <a:r>
              <a:rPr lang="en-US" sz="2000" b="0" i="0" dirty="0">
                <a:effectLst/>
              </a:rPr>
              <a:t>).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Splitting: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Splits the dataset into feature matrix X and target variable y.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Splits X, y to: </a:t>
            </a:r>
            <a:r>
              <a:rPr lang="en-US" sz="2000" b="0" i="0" dirty="0" err="1">
                <a:effectLst/>
              </a:rPr>
              <a:t>X_train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X_test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y_train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y_test</a:t>
            </a:r>
            <a:r>
              <a:rPr lang="en-US" sz="2000" b="0" i="0" dirty="0">
                <a:effectLst/>
              </a:rPr>
              <a:t> Utilizes </a:t>
            </a:r>
            <a:r>
              <a:rPr lang="en-US" sz="2000" b="0" i="0" dirty="0" err="1">
                <a:effectLst/>
              </a:rPr>
              <a:t>train_test_split</a:t>
            </a:r>
            <a:r>
              <a:rPr lang="en-US" sz="2000" b="0" i="0" dirty="0">
                <a:effectLst/>
              </a:rPr>
              <a:t>() function of </a:t>
            </a:r>
            <a:r>
              <a:rPr lang="en-US" sz="2000" b="0" i="0" dirty="0" err="1">
                <a:effectLst/>
              </a:rPr>
              <a:t>sklearn</a:t>
            </a:r>
            <a:r>
              <a:rPr lang="en-US" sz="1500" b="0" i="0" dirty="0">
                <a:effectLst/>
              </a:rPr>
              <a:t>.</a:t>
            </a:r>
            <a:endParaRPr lang="en-US" sz="1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68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791A2-E3C8-960A-1450-1FA0D39BA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31C0-D862-35CB-9498-FAA16935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07" y="421164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1070A"/>
                </a:solidFill>
                <a:effectLst/>
              </a:rPr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0581-3A52-E47F-3E13-5F45C5A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179" y="2111217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1070A"/>
                </a:solidFill>
              </a:rPr>
              <a:t>random samples</a:t>
            </a:r>
            <a:r>
              <a:rPr lang="en-US" i="0" dirty="0">
                <a:solidFill>
                  <a:srgbClr val="01070A"/>
                </a:solidFill>
                <a:effectLst/>
              </a:rPr>
              <a:t> = 2000</a:t>
            </a:r>
          </a:p>
          <a:p>
            <a:r>
              <a:rPr lang="en-US" dirty="0">
                <a:solidFill>
                  <a:srgbClr val="01070A"/>
                </a:solidFill>
              </a:rPr>
              <a:t>K = 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12496-66F9-BC3E-9810-6B2613625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005693"/>
            <a:ext cx="5157787" cy="3684588"/>
          </a:xfrm>
        </p:spPr>
        <p:txBody>
          <a:bodyPr/>
          <a:lstStyle/>
          <a:p>
            <a:endParaRPr lang="en-US" dirty="0">
              <a:solidFill>
                <a:srgbClr val="01070A"/>
              </a:solidFill>
            </a:endParaRP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Accuracy: 0.8450</a:t>
            </a: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Precision: 0.4255</a:t>
            </a:r>
            <a:endParaRPr lang="en-US" dirty="0">
              <a:solidFill>
                <a:srgbClr val="01070A"/>
              </a:solidFill>
            </a:endParaRP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Recall: 0.8333</a:t>
            </a: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F1 Score: 0.5634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F6849-8A20-0F4B-3CC2-A16B8DAFA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2035" y="2111217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1070A"/>
                </a:solidFill>
              </a:rPr>
              <a:t>random samples</a:t>
            </a:r>
            <a:r>
              <a:rPr lang="en-US" i="0" dirty="0">
                <a:solidFill>
                  <a:srgbClr val="01070A"/>
                </a:solidFill>
                <a:effectLst/>
              </a:rPr>
              <a:t> = 3000</a:t>
            </a:r>
          </a:p>
          <a:p>
            <a:r>
              <a:rPr lang="en-US" dirty="0"/>
              <a:t>K = 21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42E6B-894E-C8C3-A9F1-17E94FFDC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2035" y="3023235"/>
            <a:ext cx="5183188" cy="3684588"/>
          </a:xfrm>
        </p:spPr>
        <p:txBody>
          <a:bodyPr/>
          <a:lstStyle/>
          <a:p>
            <a:endParaRPr lang="en-US" dirty="0">
              <a:solidFill>
                <a:srgbClr val="01070A"/>
              </a:solidFill>
            </a:endParaRP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Accuracy: 0.8500</a:t>
            </a: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Precision: 0.5211</a:t>
            </a:r>
            <a:endParaRPr lang="en-US" dirty="0">
              <a:solidFill>
                <a:srgbClr val="01070A"/>
              </a:solidFill>
            </a:endParaRP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Recall: 0.7708</a:t>
            </a:r>
          </a:p>
          <a:p>
            <a:r>
              <a:rPr lang="en-US" b="0" i="0" dirty="0">
                <a:solidFill>
                  <a:srgbClr val="01070A"/>
                </a:solidFill>
                <a:effectLst/>
              </a:rPr>
              <a:t>F1 Score: 0.6218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4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</TotalTime>
  <Words>1552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Rockwell Extra Bold</vt:lpstr>
      <vt:lpstr>Wingdings</vt:lpstr>
      <vt:lpstr>YACgEQY10lw 0</vt:lpstr>
      <vt:lpstr>YAFdte3F-n0 0</vt:lpstr>
      <vt:lpstr>Wood Type</vt:lpstr>
      <vt:lpstr>final project Knn, naïve bayes</vt:lpstr>
      <vt:lpstr>Overview</vt:lpstr>
      <vt:lpstr>Adult income dataset https://www.kaggle.com/datasets/wenruliu/adult-income-dataset </vt:lpstr>
      <vt:lpstr>KNN Classifier</vt:lpstr>
      <vt:lpstr>My KNN Model</vt:lpstr>
      <vt:lpstr>Data Processing first try</vt:lpstr>
      <vt:lpstr>Results</vt:lpstr>
      <vt:lpstr>Data Processing second try</vt:lpstr>
      <vt:lpstr>Results</vt:lpstr>
      <vt:lpstr>Data Processing third try</vt:lpstr>
      <vt:lpstr>Results</vt:lpstr>
      <vt:lpstr>Naïve Bayes Classifier</vt:lpstr>
      <vt:lpstr>My Naïve Bayes Model</vt:lpstr>
      <vt:lpstr>My Naïve Bayes Model</vt:lpstr>
      <vt:lpstr>Data Processing first try</vt:lpstr>
      <vt:lpstr>Results</vt:lpstr>
      <vt:lpstr>Data Processing second try</vt:lpstr>
      <vt:lpstr>Results</vt:lpstr>
      <vt:lpstr>Comparing the Models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Knn, naïve bayes</dc:title>
  <dc:creator>טלאור לנגנס</dc:creator>
  <cp:lastModifiedBy>טלאור לנגנס</cp:lastModifiedBy>
  <cp:revision>10</cp:revision>
  <dcterms:created xsi:type="dcterms:W3CDTF">2024-03-06T11:33:05Z</dcterms:created>
  <dcterms:modified xsi:type="dcterms:W3CDTF">2024-03-06T13:41:17Z</dcterms:modified>
</cp:coreProperties>
</file>