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95400" y="82296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88900">
            <a:solidFill>
              <a:srgbClr val="95D2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95400" y="82296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88900">
            <a:solidFill>
              <a:srgbClr val="95D2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DBE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481327"/>
            <a:ext cx="9144000" cy="38953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05600" y="0"/>
            <a:ext cx="5486400" cy="6858000"/>
          </a:xfrm>
          <a:custGeom>
            <a:avLst/>
            <a:gdLst/>
            <a:ahLst/>
            <a:cxnLst/>
            <a:rect l="l" t="t" r="r" b="b"/>
            <a:pathLst>
              <a:path w="5486400" h="6858000">
                <a:moveTo>
                  <a:pt x="5486400" y="0"/>
                </a:moveTo>
                <a:lnTo>
                  <a:pt x="0" y="0"/>
                </a:lnTo>
                <a:lnTo>
                  <a:pt x="0" y="6858000"/>
                </a:lnTo>
                <a:lnTo>
                  <a:pt x="5486400" y="6858000"/>
                </a:lnTo>
                <a:lnTo>
                  <a:pt x="5486400" y="0"/>
                </a:lnTo>
                <a:close/>
              </a:path>
            </a:pathLst>
          </a:custGeom>
          <a:solidFill>
            <a:srgbClr val="EA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98447" y="611124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88900">
            <a:solidFill>
              <a:srgbClr val="95D2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8030" y="1010157"/>
            <a:ext cx="315404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8030" y="2222119"/>
            <a:ext cx="6239509" cy="378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891784" y="5628132"/>
            <a:ext cx="408940" cy="88900"/>
          </a:xfrm>
          <a:custGeom>
            <a:avLst/>
            <a:gdLst/>
            <a:ahLst/>
            <a:cxnLst/>
            <a:rect l="l" t="t" r="r" b="b"/>
            <a:pathLst>
              <a:path w="408939" h="88900">
                <a:moveTo>
                  <a:pt x="408432" y="0"/>
                </a:moveTo>
                <a:lnTo>
                  <a:pt x="0" y="0"/>
                </a:lnTo>
                <a:lnTo>
                  <a:pt x="0" y="88391"/>
                </a:lnTo>
                <a:lnTo>
                  <a:pt x="408432" y="88391"/>
                </a:lnTo>
                <a:lnTo>
                  <a:pt x="408432" y="0"/>
                </a:lnTo>
                <a:close/>
              </a:path>
            </a:pathLst>
          </a:custGeom>
          <a:solidFill>
            <a:srgbClr val="95D2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153157" y="2935046"/>
            <a:ext cx="7840980" cy="198882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L="760730" marR="746125">
              <a:lnSpc>
                <a:spcPts val="4970"/>
              </a:lnSpc>
              <a:spcBef>
                <a:spcPts val="720"/>
              </a:spcBef>
              <a:tabLst>
                <a:tab pos="2432050" algn="l"/>
                <a:tab pos="4286250" algn="l"/>
              </a:tabLst>
            </a:pPr>
            <a:r>
              <a:rPr dirty="0" sz="4600" spc="195">
                <a:latin typeface="Carlito"/>
                <a:cs typeface="Carlito"/>
              </a:rPr>
              <a:t>HACKATHON</a:t>
            </a:r>
            <a:r>
              <a:rPr dirty="0" sz="4600">
                <a:latin typeface="Carlito"/>
                <a:cs typeface="Carlito"/>
              </a:rPr>
              <a:t>	</a:t>
            </a:r>
            <a:r>
              <a:rPr dirty="0" sz="4600" spc="220">
                <a:latin typeface="Carlito"/>
                <a:cs typeface="Carlito"/>
              </a:rPr>
              <a:t>PROPOSAL </a:t>
            </a:r>
            <a:r>
              <a:rPr dirty="0" sz="4600" spc="170">
                <a:latin typeface="Carlito"/>
                <a:cs typeface="Carlito"/>
              </a:rPr>
              <a:t>OPEN</a:t>
            </a:r>
            <a:r>
              <a:rPr dirty="0" sz="4600">
                <a:latin typeface="Carlito"/>
                <a:cs typeface="Carlito"/>
              </a:rPr>
              <a:t>	</a:t>
            </a:r>
            <a:r>
              <a:rPr dirty="0" sz="4600" spc="204">
                <a:latin typeface="Carlito"/>
                <a:cs typeface="Carlito"/>
              </a:rPr>
              <a:t>TRACK</a:t>
            </a:r>
            <a:endParaRPr sz="4600">
              <a:latin typeface="Carlito"/>
              <a:cs typeface="Carlito"/>
            </a:endParaRPr>
          </a:p>
          <a:p>
            <a:pPr algn="ctr">
              <a:lnSpc>
                <a:spcPts val="4895"/>
              </a:lnSpc>
            </a:pPr>
            <a:r>
              <a:rPr dirty="0" sz="4600">
                <a:latin typeface="Trebuchet MS"/>
                <a:cs typeface="Trebuchet MS"/>
              </a:rPr>
              <a:t>“</a:t>
            </a:r>
            <a:r>
              <a:rPr dirty="0" sz="3600">
                <a:latin typeface="Trebuchet MS"/>
                <a:cs typeface="Trebuchet MS"/>
              </a:rPr>
              <a:t>THE</a:t>
            </a:r>
            <a:r>
              <a:rPr dirty="0" sz="3600" spc="33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KEPLER</a:t>
            </a:r>
            <a:r>
              <a:rPr dirty="0" sz="3600" spc="370">
                <a:latin typeface="Trebuchet MS"/>
                <a:cs typeface="Trebuchet MS"/>
              </a:rPr>
              <a:t> </a:t>
            </a:r>
            <a:r>
              <a:rPr dirty="0" sz="3600" spc="95">
                <a:latin typeface="Trebuchet MS"/>
                <a:cs typeface="Trebuchet MS"/>
              </a:rPr>
              <a:t>EXOPLANET</a:t>
            </a:r>
            <a:r>
              <a:rPr dirty="0" sz="3600" spc="34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CATALOG”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69563" y="6012891"/>
            <a:ext cx="446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130" algn="l"/>
              </a:tabLst>
            </a:pPr>
            <a:r>
              <a:rPr dirty="0" sz="2400" spc="-10">
                <a:latin typeface="Carlito"/>
                <a:cs typeface="Carlito"/>
              </a:rPr>
              <a:t>21UPE006</a:t>
            </a:r>
            <a:r>
              <a:rPr dirty="0" sz="2400">
                <a:latin typeface="Carlito"/>
                <a:cs typeface="Carlito"/>
              </a:rPr>
              <a:t>	|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21UPE044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|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21UPE016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32944" cy="2860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1010157"/>
            <a:ext cx="81438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7445" algn="l"/>
                <a:tab pos="4008120" algn="l"/>
                <a:tab pos="5108575" algn="l"/>
                <a:tab pos="5553710" algn="l"/>
                <a:tab pos="7259320" algn="l"/>
              </a:tabLst>
            </a:pPr>
            <a:r>
              <a:rPr dirty="0" spc="204"/>
              <a:t>PROTOTYPE</a:t>
            </a:r>
            <a:r>
              <a:rPr dirty="0"/>
              <a:t>	</a:t>
            </a:r>
            <a:r>
              <a:rPr dirty="0" spc="210"/>
              <a:t>ACCESS</a:t>
            </a:r>
            <a:r>
              <a:rPr dirty="0"/>
              <a:t>	</a:t>
            </a:r>
            <a:r>
              <a:rPr dirty="0" spc="180"/>
              <a:t>INFO</a:t>
            </a:r>
            <a:r>
              <a:rPr dirty="0"/>
              <a:t>	</a:t>
            </a:r>
            <a:r>
              <a:rPr dirty="0" spc="-50"/>
              <a:t>&amp;</a:t>
            </a:r>
            <a:r>
              <a:rPr dirty="0"/>
              <a:t>	</a:t>
            </a:r>
            <a:r>
              <a:rPr dirty="0" spc="220"/>
              <a:t>SOURCE</a:t>
            </a:r>
            <a:r>
              <a:rPr dirty="0"/>
              <a:t>	</a:t>
            </a:r>
            <a:r>
              <a:rPr dirty="0" spc="185"/>
              <a:t>INF</a:t>
            </a:r>
            <a:r>
              <a:rPr dirty="0" spc="-425"/>
              <a:t> </a:t>
            </a:r>
            <a:r>
              <a:rPr dirty="0" spc="-50"/>
              <a:t>0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80160" y="2377439"/>
            <a:ext cx="4663440" cy="3566160"/>
          </a:xfrm>
          <a:custGeom>
            <a:avLst/>
            <a:gdLst/>
            <a:ahLst/>
            <a:cxnLst/>
            <a:rect l="l" t="t" r="r" b="b"/>
            <a:pathLst>
              <a:path w="4663440" h="3566160">
                <a:moveTo>
                  <a:pt x="4663440" y="0"/>
                </a:moveTo>
                <a:lnTo>
                  <a:pt x="0" y="0"/>
                </a:lnTo>
                <a:lnTo>
                  <a:pt x="0" y="3566160"/>
                </a:lnTo>
                <a:lnTo>
                  <a:pt x="4663440" y="3566160"/>
                </a:lnTo>
                <a:lnTo>
                  <a:pt x="4663440" y="0"/>
                </a:lnTo>
                <a:close/>
              </a:path>
            </a:pathLst>
          </a:custGeom>
          <a:solidFill>
            <a:srgbClr val="BBE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46173" y="2670175"/>
            <a:ext cx="3940810" cy="269303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457200" marR="26034" indent="-457200">
              <a:lnSpc>
                <a:spcPct val="80000"/>
              </a:lnSpc>
              <a:spcBef>
                <a:spcPts val="509"/>
              </a:spcBef>
              <a:buSzPct val="79411"/>
              <a:buFont typeface="Courier New"/>
              <a:buChar char="o"/>
              <a:tabLst>
                <a:tab pos="457200" algn="l"/>
              </a:tabLst>
            </a:pPr>
            <a:r>
              <a:rPr dirty="0" sz="1700">
                <a:latin typeface="Carlito"/>
                <a:cs typeface="Carlito"/>
              </a:rPr>
              <a:t>Until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Phase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Beta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complete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we </a:t>
            </a:r>
            <a:r>
              <a:rPr dirty="0" sz="1700">
                <a:latin typeface="Carlito"/>
                <a:cs typeface="Carlito"/>
              </a:rPr>
              <a:t>have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working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model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,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all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interested </a:t>
            </a:r>
            <a:r>
              <a:rPr dirty="0" sz="1700">
                <a:latin typeface="Carlito"/>
                <a:cs typeface="Carlito"/>
              </a:rPr>
              <a:t>users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will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have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access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model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and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data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3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possible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ways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 spc="165">
                <a:latin typeface="Trebuchet MS"/>
                <a:cs typeface="Trebuchet MS"/>
              </a:rPr>
              <a:t>–</a:t>
            </a:r>
            <a:endParaRPr sz="1700">
              <a:latin typeface="Trebuchet MS"/>
              <a:cs typeface="Trebuchet MS"/>
            </a:endParaRPr>
          </a:p>
          <a:p>
            <a:pPr lvl="1" marL="913765" indent="-456565">
              <a:lnSpc>
                <a:spcPct val="100000"/>
              </a:lnSpc>
              <a:spcBef>
                <a:spcPts val="150"/>
              </a:spcBef>
              <a:buSzPct val="80000"/>
              <a:buFont typeface="Courier New"/>
              <a:buChar char="o"/>
              <a:tabLst>
                <a:tab pos="913765" algn="l"/>
              </a:tabLst>
            </a:pPr>
            <a:r>
              <a:rPr dirty="0" sz="1500">
                <a:latin typeface="Carlito"/>
                <a:cs typeface="Carlito"/>
              </a:rPr>
              <a:t>Jupyter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Notebook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(On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Device)</a:t>
            </a:r>
            <a:endParaRPr sz="1500">
              <a:latin typeface="Carlito"/>
              <a:cs typeface="Carlito"/>
            </a:endParaRPr>
          </a:p>
          <a:p>
            <a:pPr lvl="1" marL="913765" indent="-456565">
              <a:lnSpc>
                <a:spcPct val="100000"/>
              </a:lnSpc>
              <a:spcBef>
                <a:spcPts val="135"/>
              </a:spcBef>
              <a:buSzPct val="80000"/>
              <a:buFont typeface="Courier New"/>
              <a:buChar char="o"/>
              <a:tabLst>
                <a:tab pos="913765" algn="l"/>
              </a:tabLst>
            </a:pPr>
            <a:r>
              <a:rPr dirty="0" sz="1500">
                <a:latin typeface="Carlito"/>
                <a:cs typeface="Carlito"/>
              </a:rPr>
              <a:t>Kaggle</a:t>
            </a:r>
            <a:r>
              <a:rPr dirty="0" sz="1500" spc="-6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Notebook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(Online)</a:t>
            </a:r>
            <a:endParaRPr sz="1500">
              <a:latin typeface="Carlito"/>
              <a:cs typeface="Carlito"/>
            </a:endParaRPr>
          </a:p>
          <a:p>
            <a:pPr lvl="1" marL="913765" indent="-456565">
              <a:lnSpc>
                <a:spcPct val="100000"/>
              </a:lnSpc>
              <a:spcBef>
                <a:spcPts val="145"/>
              </a:spcBef>
              <a:buSzPct val="80000"/>
              <a:buFont typeface="Courier New"/>
              <a:buChar char="o"/>
              <a:tabLst>
                <a:tab pos="913765" algn="l"/>
              </a:tabLst>
            </a:pPr>
            <a:r>
              <a:rPr dirty="0" sz="1500">
                <a:latin typeface="Carlito"/>
                <a:cs typeface="Carlito"/>
              </a:rPr>
              <a:t>Google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Collab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Notebook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(Online)</a:t>
            </a:r>
            <a:endParaRPr sz="1500">
              <a:latin typeface="Carlito"/>
              <a:cs typeface="Carlito"/>
            </a:endParaRPr>
          </a:p>
          <a:p>
            <a:pPr marL="457200" marR="5080" indent="-457200">
              <a:lnSpc>
                <a:spcPct val="80000"/>
              </a:lnSpc>
              <a:spcBef>
                <a:spcPts val="1395"/>
              </a:spcBef>
              <a:buSzPct val="79411"/>
              <a:buFont typeface="Courier New"/>
              <a:buChar char="o"/>
              <a:tabLst>
                <a:tab pos="457200" algn="l"/>
              </a:tabLst>
            </a:pPr>
            <a:r>
              <a:rPr dirty="0" sz="1700" spc="-10">
                <a:latin typeface="Carlito"/>
                <a:cs typeface="Carlito"/>
              </a:rPr>
              <a:t>Attached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Below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Github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Link </a:t>
            </a:r>
            <a:r>
              <a:rPr dirty="0" sz="1700" spc="-10">
                <a:latin typeface="Carlito"/>
                <a:cs typeface="Carlito"/>
              </a:rPr>
              <a:t>containing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all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necessary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files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the </a:t>
            </a:r>
            <a:r>
              <a:rPr dirty="0" sz="1700" spc="-10">
                <a:latin typeface="Carlito"/>
                <a:cs typeface="Carlito"/>
              </a:rPr>
              <a:t>prototype:</a:t>
            </a:r>
            <a:endParaRPr sz="1700">
              <a:latin typeface="Carlito"/>
              <a:cs typeface="Carlito"/>
            </a:endParaRPr>
          </a:p>
          <a:p>
            <a:pPr lvl="1" marL="913765" indent="-456565">
              <a:lnSpc>
                <a:spcPct val="100000"/>
              </a:lnSpc>
              <a:spcBef>
                <a:spcPts val="140"/>
              </a:spcBef>
              <a:buSzPct val="80000"/>
              <a:buFont typeface="Courier New"/>
              <a:buChar char="o"/>
              <a:tabLst>
                <a:tab pos="913765" algn="l"/>
              </a:tabLst>
            </a:pPr>
            <a:r>
              <a:rPr dirty="0" sz="1500" spc="-10" b="1">
                <a:latin typeface="Carlito"/>
                <a:cs typeface="Carlito"/>
              </a:rPr>
              <a:t>GitHub: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309359" y="2377439"/>
            <a:ext cx="4663440" cy="3566160"/>
          </a:xfrm>
          <a:custGeom>
            <a:avLst/>
            <a:gdLst/>
            <a:ahLst/>
            <a:cxnLst/>
            <a:rect l="l" t="t" r="r" b="b"/>
            <a:pathLst>
              <a:path w="4663440" h="3566160">
                <a:moveTo>
                  <a:pt x="4663440" y="0"/>
                </a:moveTo>
                <a:lnTo>
                  <a:pt x="0" y="0"/>
                </a:lnTo>
                <a:lnTo>
                  <a:pt x="0" y="3566160"/>
                </a:lnTo>
                <a:lnTo>
                  <a:pt x="4663440" y="3566160"/>
                </a:lnTo>
                <a:lnTo>
                  <a:pt x="4663440" y="0"/>
                </a:lnTo>
                <a:close/>
              </a:path>
            </a:pathLst>
          </a:custGeom>
          <a:solidFill>
            <a:srgbClr val="BBE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676008" y="2544292"/>
            <a:ext cx="3871595" cy="156654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95"/>
              </a:spcBef>
              <a:buSzPct val="79411"/>
              <a:buFont typeface="Courier New"/>
              <a:buChar char="o"/>
              <a:tabLst>
                <a:tab pos="456565" algn="l"/>
              </a:tabLst>
            </a:pPr>
            <a:r>
              <a:rPr dirty="0" sz="1700">
                <a:latin typeface="Carlito"/>
                <a:cs typeface="Carlito"/>
              </a:rPr>
              <a:t>STRONG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MARKET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POSITIONING</a:t>
            </a:r>
            <a:endParaRPr sz="17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spcBef>
                <a:spcPts val="994"/>
              </a:spcBef>
              <a:buSzPct val="79411"/>
              <a:buFont typeface="Courier New"/>
              <a:buChar char="o"/>
              <a:tabLst>
                <a:tab pos="456565" algn="l"/>
              </a:tabLst>
            </a:pPr>
            <a:r>
              <a:rPr dirty="0" sz="1700">
                <a:latin typeface="Carlito"/>
                <a:cs typeface="Carlito"/>
              </a:rPr>
              <a:t>ROBUST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GROWTH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STRATEGY</a:t>
            </a:r>
            <a:endParaRPr sz="17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spcBef>
                <a:spcPts val="985"/>
              </a:spcBef>
              <a:buSzPct val="79411"/>
              <a:buFont typeface="Courier New"/>
              <a:buChar char="o"/>
              <a:tabLst>
                <a:tab pos="456565" algn="l"/>
              </a:tabLst>
            </a:pPr>
            <a:r>
              <a:rPr dirty="0" sz="1700" spc="-30">
                <a:latin typeface="Carlito"/>
                <a:cs typeface="Carlito"/>
              </a:rPr>
              <a:t>INNOVATIVE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DEVELOPMENT</a:t>
            </a:r>
            <a:endParaRPr sz="17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spcBef>
                <a:spcPts val="994"/>
              </a:spcBef>
              <a:buSzPct val="79411"/>
              <a:buFont typeface="Courier New"/>
              <a:buChar char="o"/>
              <a:tabLst>
                <a:tab pos="456565" algn="l"/>
              </a:tabLst>
            </a:pPr>
            <a:r>
              <a:rPr dirty="0" sz="1700">
                <a:latin typeface="Carlito"/>
                <a:cs typeface="Carlito"/>
              </a:rPr>
              <a:t>COMMITMENT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USER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SATISFACTION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891784" y="5628132"/>
            <a:ext cx="408940" cy="88900"/>
          </a:xfrm>
          <a:custGeom>
            <a:avLst/>
            <a:gdLst/>
            <a:ahLst/>
            <a:cxnLst/>
            <a:rect l="l" t="t" r="r" b="b"/>
            <a:pathLst>
              <a:path w="408939" h="88900">
                <a:moveTo>
                  <a:pt x="408432" y="0"/>
                </a:moveTo>
                <a:lnTo>
                  <a:pt x="0" y="0"/>
                </a:lnTo>
                <a:lnTo>
                  <a:pt x="0" y="88391"/>
                </a:lnTo>
                <a:lnTo>
                  <a:pt x="408432" y="88391"/>
                </a:lnTo>
                <a:lnTo>
                  <a:pt x="408432" y="0"/>
                </a:lnTo>
                <a:close/>
              </a:path>
            </a:pathLst>
          </a:custGeom>
          <a:solidFill>
            <a:srgbClr val="95D2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255134" y="3816477"/>
            <a:ext cx="364362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10">
                <a:latin typeface="Carlito"/>
                <a:cs typeface="Carlito"/>
              </a:rPr>
              <a:t>THANK</a:t>
            </a:r>
            <a:r>
              <a:rPr dirty="0" sz="5400" spc="610">
                <a:latin typeface="Carlito"/>
                <a:cs typeface="Carlito"/>
              </a:rPr>
              <a:t> </a:t>
            </a:r>
            <a:r>
              <a:rPr dirty="0" sz="5400" spc="100">
                <a:latin typeface="Carlito"/>
                <a:cs typeface="Carlito"/>
              </a:rPr>
              <a:t>YOU</a:t>
            </a:r>
            <a:endParaRPr sz="54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548640"/>
            <a:ext cx="2286000" cy="22860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368676" y="5976315"/>
            <a:ext cx="7526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Carlito"/>
                <a:cs typeface="Carlito"/>
              </a:rPr>
              <a:t>ARGHYA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RANJAN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75">
                <a:latin typeface="Carlito"/>
                <a:cs typeface="Carlito"/>
              </a:rPr>
              <a:t>PATWARI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|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ANUBHAB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SAHA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|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TANISH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SAI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3566160" cy="6858000"/>
          </a:xfrm>
          <a:custGeom>
            <a:avLst/>
            <a:gdLst/>
            <a:ahLst/>
            <a:cxnLst/>
            <a:rect l="l" t="t" r="r" b="b"/>
            <a:pathLst>
              <a:path w="3566160" h="6858000">
                <a:moveTo>
                  <a:pt x="3566160" y="0"/>
                </a:moveTo>
                <a:lnTo>
                  <a:pt x="0" y="0"/>
                </a:lnTo>
                <a:lnTo>
                  <a:pt x="0" y="6858000"/>
                </a:lnTo>
                <a:lnTo>
                  <a:pt x="3566160" y="6858000"/>
                </a:lnTo>
                <a:lnTo>
                  <a:pt x="3566160" y="0"/>
                </a:lnTo>
                <a:close/>
              </a:path>
            </a:pathLst>
          </a:custGeom>
          <a:solidFill>
            <a:srgbClr val="BBE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340096" y="82296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88900">
            <a:solidFill>
              <a:srgbClr val="95D2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10"/>
              <a:t>AGENDA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7" y="1828800"/>
            <a:ext cx="3200273" cy="3200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328030" y="3218138"/>
            <a:ext cx="3686175" cy="274574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10"/>
              </a:spcBef>
              <a:buSzPct val="79166"/>
              <a:buFont typeface="Courier New"/>
              <a:buChar char="o"/>
              <a:tabLst>
                <a:tab pos="469265" algn="l"/>
              </a:tabLst>
            </a:pPr>
            <a:r>
              <a:rPr dirty="0" sz="2400">
                <a:latin typeface="Carlito"/>
                <a:cs typeface="Carlito"/>
              </a:rPr>
              <a:t>ABOUT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US</a:t>
            </a:r>
            <a:endParaRPr sz="24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1405"/>
              </a:spcBef>
              <a:buSzPct val="79166"/>
              <a:buFont typeface="Courier New"/>
              <a:buChar char="o"/>
              <a:tabLst>
                <a:tab pos="469265" algn="l"/>
              </a:tabLst>
            </a:pPr>
            <a:r>
              <a:rPr dirty="0" sz="2400">
                <a:latin typeface="Carlito"/>
                <a:cs typeface="Carlito"/>
              </a:rPr>
              <a:t>IDEA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OVERVIEW</a:t>
            </a:r>
            <a:endParaRPr sz="24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1405"/>
              </a:spcBef>
              <a:buSzPct val="79166"/>
              <a:buFont typeface="Courier New"/>
              <a:buChar char="o"/>
              <a:tabLst>
                <a:tab pos="469265" algn="l"/>
              </a:tabLst>
            </a:pPr>
            <a:r>
              <a:rPr dirty="0" sz="2400" spc="-25">
                <a:latin typeface="Carlito"/>
                <a:cs typeface="Carlito"/>
              </a:rPr>
              <a:t>PROTOTYPE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OVERVIEW</a:t>
            </a:r>
            <a:endParaRPr sz="24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1390"/>
              </a:spcBef>
              <a:buSzPct val="79166"/>
              <a:buFont typeface="Courier New"/>
              <a:buChar char="o"/>
              <a:tabLst>
                <a:tab pos="469265" algn="l"/>
              </a:tabLst>
            </a:pPr>
            <a:r>
              <a:rPr dirty="0" sz="2400" spc="-10">
                <a:latin typeface="Carlito"/>
                <a:cs typeface="Carlito"/>
              </a:rPr>
              <a:t>DEVELOPMENT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STRATEGY</a:t>
            </a:r>
            <a:endParaRPr sz="2400">
              <a:latin typeface="Carlito"/>
              <a:cs typeface="Carlito"/>
            </a:endParaRPr>
          </a:p>
          <a:p>
            <a:pPr marL="469265" indent="-456565">
              <a:lnSpc>
                <a:spcPct val="100000"/>
              </a:lnSpc>
              <a:spcBef>
                <a:spcPts val="1405"/>
              </a:spcBef>
              <a:buSzPct val="79166"/>
              <a:buFont typeface="Courier New"/>
              <a:buChar char="o"/>
              <a:tabLst>
                <a:tab pos="469265" algn="l"/>
              </a:tabLst>
            </a:pPr>
            <a:r>
              <a:rPr dirty="0" sz="2400" spc="-10">
                <a:latin typeface="Carlito"/>
                <a:cs typeface="Carlito"/>
              </a:rPr>
              <a:t>SOURCES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1010157"/>
            <a:ext cx="2012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14475" algn="l"/>
              </a:tabLst>
            </a:pPr>
            <a:r>
              <a:rPr dirty="0" spc="215"/>
              <a:t>ABOUT</a:t>
            </a:r>
            <a:r>
              <a:rPr dirty="0"/>
              <a:t>	</a:t>
            </a:r>
            <a:r>
              <a:rPr dirty="0" spc="110"/>
              <a:t>US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3" y="2011692"/>
            <a:ext cx="5141849" cy="39317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309359" y="2011679"/>
            <a:ext cx="4939665" cy="3931920"/>
          </a:xfrm>
          <a:custGeom>
            <a:avLst/>
            <a:gdLst/>
            <a:ahLst/>
            <a:cxnLst/>
            <a:rect l="l" t="t" r="r" b="b"/>
            <a:pathLst>
              <a:path w="4939665" h="3931920">
                <a:moveTo>
                  <a:pt x="4939284" y="0"/>
                </a:moveTo>
                <a:lnTo>
                  <a:pt x="0" y="0"/>
                </a:lnTo>
                <a:lnTo>
                  <a:pt x="0" y="3931920"/>
                </a:lnTo>
                <a:lnTo>
                  <a:pt x="4939284" y="3931920"/>
                </a:lnTo>
                <a:lnTo>
                  <a:pt x="4939284" y="0"/>
                </a:lnTo>
                <a:close/>
              </a:path>
            </a:pathLst>
          </a:custGeom>
          <a:solidFill>
            <a:srgbClr val="EA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676008" y="2179446"/>
            <a:ext cx="4188460" cy="3465829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5"/>
              </a:spcBef>
            </a:pPr>
            <a:r>
              <a:rPr dirty="0" sz="1500" b="1">
                <a:latin typeface="Carlito"/>
                <a:cs typeface="Carlito"/>
              </a:rPr>
              <a:t>Meet</a:t>
            </a:r>
            <a:r>
              <a:rPr dirty="0" sz="1500" spc="-30" b="1">
                <a:latin typeface="Carlito"/>
                <a:cs typeface="Carlito"/>
              </a:rPr>
              <a:t> </a:t>
            </a:r>
            <a:r>
              <a:rPr dirty="0" sz="1500" b="1">
                <a:latin typeface="Carlito"/>
                <a:cs typeface="Carlito"/>
              </a:rPr>
              <a:t>The</a:t>
            </a:r>
            <a:r>
              <a:rPr dirty="0" sz="1500" spc="-40" b="1">
                <a:latin typeface="Carlito"/>
                <a:cs typeface="Carlito"/>
              </a:rPr>
              <a:t> </a:t>
            </a:r>
            <a:r>
              <a:rPr dirty="0" sz="1500" spc="-10" b="1">
                <a:latin typeface="Carlito"/>
                <a:cs typeface="Carlito"/>
              </a:rPr>
              <a:t>Team!</a:t>
            </a:r>
            <a:endParaRPr sz="15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spcBef>
                <a:spcPts val="1040"/>
              </a:spcBef>
              <a:buSzPct val="80000"/>
              <a:buFont typeface="Courier New"/>
              <a:buChar char="o"/>
              <a:tabLst>
                <a:tab pos="456565" algn="l"/>
              </a:tabLst>
            </a:pPr>
            <a:r>
              <a:rPr dirty="0" sz="1500" spc="-10">
                <a:latin typeface="Carlito"/>
                <a:cs typeface="Carlito"/>
              </a:rPr>
              <a:t>Arghya</a:t>
            </a:r>
            <a:r>
              <a:rPr dirty="0" sz="1500" spc="-5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Ranjan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Patwari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|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21UPE006</a:t>
            </a:r>
            <a:endParaRPr sz="15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spcBef>
                <a:spcPts val="1035"/>
              </a:spcBef>
              <a:buSzPct val="80000"/>
              <a:buFont typeface="Courier New"/>
              <a:buChar char="o"/>
              <a:tabLst>
                <a:tab pos="456565" algn="l"/>
              </a:tabLst>
            </a:pPr>
            <a:r>
              <a:rPr dirty="0" sz="1500">
                <a:latin typeface="Carlito"/>
                <a:cs typeface="Carlito"/>
              </a:rPr>
              <a:t>Anubhab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Saha</a:t>
            </a:r>
            <a:r>
              <a:rPr dirty="0" sz="1500" spc="-2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| </a:t>
            </a:r>
            <a:r>
              <a:rPr dirty="0" sz="1500" spc="-10">
                <a:latin typeface="Carlito"/>
                <a:cs typeface="Carlito"/>
              </a:rPr>
              <a:t>21UPE044</a:t>
            </a:r>
            <a:endParaRPr sz="1500">
              <a:latin typeface="Carlito"/>
              <a:cs typeface="Carlito"/>
            </a:endParaRPr>
          </a:p>
          <a:p>
            <a:pPr marR="1819910" indent="456565">
              <a:lnSpc>
                <a:spcPts val="2850"/>
              </a:lnSpc>
              <a:spcBef>
                <a:spcPts val="265"/>
              </a:spcBef>
              <a:buSzPct val="80000"/>
              <a:buFont typeface="Courier New"/>
              <a:buChar char="o"/>
              <a:tabLst>
                <a:tab pos="456565" algn="l"/>
              </a:tabLst>
            </a:pPr>
            <a:r>
              <a:rPr dirty="0" sz="1500" spc="-20">
                <a:latin typeface="Carlito"/>
                <a:cs typeface="Carlito"/>
              </a:rPr>
              <a:t>Tanish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Sai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E.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|</a:t>
            </a:r>
            <a:r>
              <a:rPr dirty="0" sz="1500" spc="-1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21UPE006 Hello!</a:t>
            </a:r>
            <a:endParaRPr sz="1500">
              <a:latin typeface="Carlito"/>
              <a:cs typeface="Carlito"/>
            </a:endParaRPr>
          </a:p>
          <a:p>
            <a:pPr marR="339725">
              <a:lnSpc>
                <a:spcPct val="80000"/>
              </a:lnSpc>
              <a:spcBef>
                <a:spcPts val="1115"/>
              </a:spcBef>
            </a:pPr>
            <a:r>
              <a:rPr dirty="0" sz="1500">
                <a:latin typeface="Carlito"/>
                <a:cs typeface="Carlito"/>
              </a:rPr>
              <a:t>We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at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 spc="-10" b="1">
                <a:latin typeface="Carlito"/>
                <a:cs typeface="Carlito"/>
              </a:rPr>
              <a:t>SkyWatch</a:t>
            </a:r>
            <a:r>
              <a:rPr dirty="0" sz="1500" spc="-20" b="1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are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composed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of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three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guys</a:t>
            </a:r>
            <a:r>
              <a:rPr dirty="0" sz="1500" spc="-60">
                <a:latin typeface="Carlito"/>
                <a:cs typeface="Carlito"/>
              </a:rPr>
              <a:t> </a:t>
            </a:r>
            <a:r>
              <a:rPr dirty="0" sz="1500" spc="-25">
                <a:latin typeface="Carlito"/>
                <a:cs typeface="Carlito"/>
              </a:rPr>
              <a:t>who </a:t>
            </a:r>
            <a:r>
              <a:rPr dirty="0" sz="1500">
                <a:latin typeface="Carlito"/>
                <a:cs typeface="Carlito"/>
              </a:rPr>
              <a:t>deeply</a:t>
            </a:r>
            <a:r>
              <a:rPr dirty="0" sz="1500" spc="-2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understand</a:t>
            </a:r>
            <a:r>
              <a:rPr dirty="0" sz="1500" spc="-6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passion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and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importance</a:t>
            </a:r>
            <a:r>
              <a:rPr dirty="0" sz="1500" spc="-40">
                <a:latin typeface="Carlito"/>
                <a:cs typeface="Carlito"/>
              </a:rPr>
              <a:t> </a:t>
            </a:r>
            <a:r>
              <a:rPr dirty="0" sz="1500" spc="-25">
                <a:latin typeface="Carlito"/>
                <a:cs typeface="Carlito"/>
              </a:rPr>
              <a:t>of </a:t>
            </a:r>
            <a:r>
              <a:rPr dirty="0" sz="1500" spc="-80">
                <a:latin typeface="Trebuchet MS"/>
                <a:cs typeface="Trebuchet MS"/>
              </a:rPr>
              <a:t>Space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 spc="-80">
                <a:latin typeface="Trebuchet MS"/>
                <a:cs typeface="Trebuchet MS"/>
              </a:rPr>
              <a:t>Sciences</a:t>
            </a:r>
            <a:r>
              <a:rPr dirty="0" sz="1500" spc="-60">
                <a:latin typeface="Trebuchet MS"/>
                <a:cs typeface="Trebuchet MS"/>
              </a:rPr>
              <a:t> </a:t>
            </a:r>
            <a:r>
              <a:rPr dirty="0" sz="1500" spc="-65">
                <a:latin typeface="Trebuchet MS"/>
                <a:cs typeface="Trebuchet MS"/>
              </a:rPr>
              <a:t>and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80">
                <a:latin typeface="Trebuchet MS"/>
                <a:cs typeface="Trebuchet MS"/>
              </a:rPr>
              <a:t>the</a:t>
            </a:r>
            <a:r>
              <a:rPr dirty="0" sz="1500" spc="-75">
                <a:latin typeface="Trebuchet MS"/>
                <a:cs typeface="Trebuchet MS"/>
              </a:rPr>
              <a:t> monumental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90">
                <a:latin typeface="Trebuchet MS"/>
                <a:cs typeface="Trebuchet MS"/>
              </a:rPr>
              <a:t>effort</a:t>
            </a:r>
            <a:r>
              <a:rPr dirty="0" sz="1500" spc="-6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that’s </a:t>
            </a:r>
            <a:r>
              <a:rPr dirty="0" sz="1500" spc="-10">
                <a:latin typeface="Carlito"/>
                <a:cs typeface="Carlito"/>
              </a:rPr>
              <a:t>involved.</a:t>
            </a:r>
            <a:endParaRPr sz="1500">
              <a:latin typeface="Carlito"/>
              <a:cs typeface="Carlito"/>
            </a:endParaRPr>
          </a:p>
          <a:p>
            <a:pPr marR="5080">
              <a:lnSpc>
                <a:spcPct val="80100"/>
              </a:lnSpc>
              <a:spcBef>
                <a:spcPts val="1405"/>
              </a:spcBef>
            </a:pPr>
            <a:r>
              <a:rPr dirty="0" sz="1500">
                <a:latin typeface="Carlito"/>
                <a:cs typeface="Carlito"/>
              </a:rPr>
              <a:t>With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this</a:t>
            </a:r>
            <a:r>
              <a:rPr dirty="0" sz="1500" spc="-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proposal</a:t>
            </a:r>
            <a:r>
              <a:rPr dirty="0" sz="1500" spc="-7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we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would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like</a:t>
            </a:r>
            <a:r>
              <a:rPr dirty="0" sz="1500" spc="-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to</a:t>
            </a:r>
            <a:r>
              <a:rPr dirty="0" sz="1500" spc="-4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make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sense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of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 spc="-25">
                <a:latin typeface="Carlito"/>
                <a:cs typeface="Carlito"/>
              </a:rPr>
              <a:t>the </a:t>
            </a:r>
            <a:r>
              <a:rPr dirty="0" sz="1500">
                <a:latin typeface="Carlito"/>
                <a:cs typeface="Carlito"/>
              </a:rPr>
              <a:t>titanic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volumes</a:t>
            </a:r>
            <a:r>
              <a:rPr dirty="0" sz="1500" spc="-2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of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data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and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 spc="-10">
                <a:latin typeface="Carlito"/>
                <a:cs typeface="Carlito"/>
              </a:rPr>
              <a:t>contribute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in</a:t>
            </a:r>
            <a:r>
              <a:rPr dirty="0" sz="1500" spc="-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our</a:t>
            </a:r>
            <a:r>
              <a:rPr dirty="0" sz="1500" spc="-25">
                <a:latin typeface="Carlito"/>
                <a:cs typeface="Carlito"/>
              </a:rPr>
              <a:t> own </a:t>
            </a:r>
            <a:r>
              <a:rPr dirty="0" sz="1500">
                <a:latin typeface="Carlito"/>
                <a:cs typeface="Carlito"/>
              </a:rPr>
              <a:t>simple</a:t>
            </a:r>
            <a:r>
              <a:rPr dirty="0" sz="1500" spc="-45">
                <a:latin typeface="Carlito"/>
                <a:cs typeface="Carlito"/>
              </a:rPr>
              <a:t> </a:t>
            </a:r>
            <a:r>
              <a:rPr dirty="0" sz="1500" spc="-20">
                <a:latin typeface="Carlito"/>
                <a:cs typeface="Carlito"/>
              </a:rPr>
              <a:t>way.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3566160" cy="6858000"/>
          </a:xfrm>
          <a:custGeom>
            <a:avLst/>
            <a:gdLst/>
            <a:ahLst/>
            <a:cxnLst/>
            <a:rect l="l" t="t" r="r" b="b"/>
            <a:pathLst>
              <a:path w="3566160" h="6858000">
                <a:moveTo>
                  <a:pt x="3566160" y="0"/>
                </a:moveTo>
                <a:lnTo>
                  <a:pt x="0" y="0"/>
                </a:lnTo>
                <a:lnTo>
                  <a:pt x="0" y="6858000"/>
                </a:lnTo>
                <a:lnTo>
                  <a:pt x="3566160" y="6858000"/>
                </a:lnTo>
                <a:lnTo>
                  <a:pt x="3566160" y="0"/>
                </a:lnTo>
                <a:close/>
              </a:path>
            </a:pathLst>
          </a:custGeom>
          <a:solidFill>
            <a:srgbClr val="BBE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340096" y="82296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88900">
            <a:solidFill>
              <a:srgbClr val="95D2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5690" algn="l"/>
              </a:tabLst>
            </a:pPr>
            <a:r>
              <a:rPr dirty="0" spc="180"/>
              <a:t>IDEA</a:t>
            </a:r>
            <a:r>
              <a:rPr dirty="0"/>
              <a:t>	</a:t>
            </a:r>
            <a:r>
              <a:rPr dirty="0" spc="229"/>
              <a:t>OVERVIEW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7" y="1828800"/>
            <a:ext cx="3200400" cy="32004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469900" marR="88265" indent="-457200">
              <a:lnSpc>
                <a:spcPts val="2160"/>
              </a:lnSpc>
              <a:spcBef>
                <a:spcPts val="375"/>
              </a:spcBef>
              <a:buSzPct val="80000"/>
              <a:buFont typeface="Courier New"/>
              <a:buChar char="o"/>
              <a:tabLst>
                <a:tab pos="469900" algn="l"/>
              </a:tabLst>
            </a:pPr>
            <a:r>
              <a:rPr dirty="0" b="1">
                <a:latin typeface="Carlito"/>
                <a:cs typeface="Carlito"/>
              </a:rPr>
              <a:t>THE</a:t>
            </a:r>
            <a:r>
              <a:rPr dirty="0" spc="-15" b="1">
                <a:latin typeface="Carlito"/>
                <a:cs typeface="Carlito"/>
              </a:rPr>
              <a:t> </a:t>
            </a:r>
            <a:r>
              <a:rPr dirty="0" spc="-10" b="1">
                <a:latin typeface="Carlito"/>
                <a:cs typeface="Carlito"/>
              </a:rPr>
              <a:t>EXOPLANET</a:t>
            </a:r>
            <a:r>
              <a:rPr dirty="0" spc="-20" b="1">
                <a:latin typeface="Carlito"/>
                <a:cs typeface="Carlito"/>
              </a:rPr>
              <a:t> </a:t>
            </a:r>
            <a:r>
              <a:rPr dirty="0" spc="-45" b="1">
                <a:latin typeface="Carlito"/>
                <a:cs typeface="Carlito"/>
              </a:rPr>
              <a:t>CATALOGUE</a:t>
            </a:r>
            <a:r>
              <a:rPr dirty="0" spc="-55" b="1">
                <a:latin typeface="Carlito"/>
                <a:cs typeface="Carlito"/>
              </a:rPr>
              <a:t> </a:t>
            </a:r>
            <a:r>
              <a:rPr dirty="0"/>
              <a:t>IS A </a:t>
            </a:r>
            <a:r>
              <a:rPr dirty="0" spc="-95"/>
              <a:t>DATA</a:t>
            </a:r>
            <a:r>
              <a:rPr dirty="0" spc="-15"/>
              <a:t> </a:t>
            </a:r>
            <a:r>
              <a:rPr dirty="0" spc="-10"/>
              <a:t>VISUALIZATION </a:t>
            </a:r>
            <a:r>
              <a:rPr dirty="0"/>
              <a:t>TOOL</a:t>
            </a:r>
            <a:r>
              <a:rPr dirty="0" spc="-50"/>
              <a:t> </a:t>
            </a:r>
            <a:r>
              <a:rPr dirty="0" spc="-20"/>
              <a:t>BUILT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HELP</a:t>
            </a:r>
            <a:r>
              <a:rPr dirty="0" spc="-45"/>
              <a:t> </a:t>
            </a:r>
            <a:r>
              <a:rPr dirty="0"/>
              <a:t>ORGANIZE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PRESENT</a:t>
            </a:r>
            <a:r>
              <a:rPr dirty="0" spc="-55"/>
              <a:t> </a:t>
            </a:r>
            <a:r>
              <a:rPr dirty="0" spc="-20"/>
              <a:t>DATA </a:t>
            </a:r>
            <a:r>
              <a:rPr dirty="0"/>
              <a:t>REGARDING</a:t>
            </a:r>
            <a:r>
              <a:rPr dirty="0" spc="-70"/>
              <a:t> </a:t>
            </a:r>
            <a:r>
              <a:rPr dirty="0"/>
              <a:t>EXOPLANETS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20"/>
              <a:t>USER-FRIENDLY</a:t>
            </a:r>
            <a:r>
              <a:rPr dirty="0" spc="-55"/>
              <a:t> </a:t>
            </a:r>
            <a:r>
              <a:rPr dirty="0" spc="-20"/>
              <a:t>WAY.</a:t>
            </a:r>
          </a:p>
          <a:p>
            <a:pPr>
              <a:lnSpc>
                <a:spcPct val="100000"/>
              </a:lnSpc>
              <a:buFont typeface="Courier New"/>
              <a:buChar char="o"/>
            </a:pPr>
          </a:p>
          <a:p>
            <a:pPr>
              <a:lnSpc>
                <a:spcPct val="100000"/>
              </a:lnSpc>
              <a:spcBef>
                <a:spcPts val="75"/>
              </a:spcBef>
              <a:buFont typeface="Courier New"/>
              <a:buChar char="o"/>
            </a:pPr>
          </a:p>
          <a:p>
            <a:pPr marL="469900" marR="60960" indent="-457200">
              <a:lnSpc>
                <a:spcPts val="2160"/>
              </a:lnSpc>
              <a:buSzPct val="80000"/>
              <a:buFont typeface="Courier New"/>
              <a:buChar char="o"/>
              <a:tabLst>
                <a:tab pos="469900" algn="l"/>
              </a:tabLst>
            </a:pP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OUR</a:t>
            </a:r>
            <a:r>
              <a:rPr dirty="0" spc="-20"/>
              <a:t> </a:t>
            </a:r>
            <a:r>
              <a:rPr dirty="0" spc="-95"/>
              <a:t>DATA</a:t>
            </a:r>
            <a:r>
              <a:rPr dirty="0" spc="-20"/>
              <a:t> </a:t>
            </a:r>
            <a:r>
              <a:rPr dirty="0"/>
              <a:t>SOURCED</a:t>
            </a:r>
            <a:r>
              <a:rPr dirty="0" spc="-40"/>
              <a:t> </a:t>
            </a:r>
            <a:r>
              <a:rPr dirty="0"/>
              <a:t>FROM</a:t>
            </a:r>
            <a:r>
              <a:rPr dirty="0" spc="-55"/>
              <a:t> </a:t>
            </a:r>
            <a:r>
              <a:rPr dirty="0" spc="-25" b="1">
                <a:latin typeface="Liberation Sans Narrow"/>
                <a:cs typeface="Liberation Sans Narrow"/>
              </a:rPr>
              <a:t>NASA’S</a:t>
            </a:r>
            <a:r>
              <a:rPr dirty="0" spc="-20" b="1">
                <a:latin typeface="Liberation Sans Narrow"/>
                <a:cs typeface="Liberation Sans Narrow"/>
              </a:rPr>
              <a:t> </a:t>
            </a:r>
            <a:r>
              <a:rPr dirty="0" spc="-10" b="1">
                <a:latin typeface="Liberation Sans Narrow"/>
                <a:cs typeface="Liberation Sans Narrow"/>
              </a:rPr>
              <a:t>KEPLER </a:t>
            </a:r>
            <a:r>
              <a:rPr dirty="0" spc="-10" b="1">
                <a:latin typeface="Carlito"/>
                <a:cs typeface="Carlito"/>
              </a:rPr>
              <a:t>EXOPLANET</a:t>
            </a:r>
            <a:r>
              <a:rPr dirty="0" spc="-45" b="1">
                <a:latin typeface="Carlito"/>
                <a:cs typeface="Carlito"/>
              </a:rPr>
              <a:t> DATABASE</a:t>
            </a:r>
            <a:r>
              <a:rPr dirty="0" spc="-60" b="1">
                <a:latin typeface="Carlito"/>
                <a:cs typeface="Carlito"/>
              </a:rPr>
              <a:t> </a:t>
            </a:r>
            <a:r>
              <a:rPr dirty="0"/>
              <a:t>,</a:t>
            </a:r>
            <a:r>
              <a:rPr dirty="0" spc="-20"/>
              <a:t> </a:t>
            </a:r>
            <a:r>
              <a:rPr dirty="0"/>
              <a:t>ACCURACY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RELIABILITY</a:t>
            </a:r>
            <a:r>
              <a:rPr dirty="0" spc="-60"/>
              <a:t> </a:t>
            </a:r>
            <a:r>
              <a:rPr dirty="0" spc="-25"/>
              <a:t>IS </a:t>
            </a:r>
            <a:r>
              <a:rPr dirty="0" spc="-10"/>
              <a:t>ENSURED.</a:t>
            </a:r>
          </a:p>
          <a:p>
            <a:pPr>
              <a:lnSpc>
                <a:spcPct val="100000"/>
              </a:lnSpc>
              <a:buFont typeface="Courier New"/>
              <a:buChar char="o"/>
            </a:pPr>
          </a:p>
          <a:p>
            <a:pPr>
              <a:lnSpc>
                <a:spcPct val="100000"/>
              </a:lnSpc>
              <a:spcBef>
                <a:spcPts val="40"/>
              </a:spcBef>
              <a:buFont typeface="Courier New"/>
              <a:buChar char="o"/>
            </a:pPr>
          </a:p>
          <a:p>
            <a:pPr algn="just" marL="469900" marR="5080" indent="-457200">
              <a:lnSpc>
                <a:spcPct val="90100"/>
              </a:lnSpc>
              <a:buSzPct val="80000"/>
              <a:buFont typeface="Courier New"/>
              <a:buChar char="o"/>
              <a:tabLst>
                <a:tab pos="469900" algn="l"/>
              </a:tabLst>
            </a:pPr>
            <a:r>
              <a:rPr dirty="0" spc="-5"/>
              <a:t>P</a:t>
            </a:r>
            <a:r>
              <a:rPr dirty="0" spc="-25"/>
              <a:t>O</a:t>
            </a:r>
            <a:r>
              <a:rPr dirty="0" spc="-5"/>
              <a:t>W</a:t>
            </a:r>
            <a:r>
              <a:rPr dirty="0" spc="5"/>
              <a:t>E</a:t>
            </a:r>
            <a:r>
              <a:rPr dirty="0" spc="-5"/>
              <a:t>R</a:t>
            </a:r>
            <a:r>
              <a:rPr dirty="0" spc="5"/>
              <a:t>E</a:t>
            </a:r>
            <a:r>
              <a:rPr dirty="0"/>
              <a:t>D</a:t>
            </a:r>
            <a:r>
              <a:rPr dirty="0" spc="-45"/>
              <a:t> </a:t>
            </a:r>
            <a:r>
              <a:rPr dirty="0" spc="-60"/>
              <a:t>B</a:t>
            </a:r>
            <a:r>
              <a:rPr dirty="0"/>
              <a:t>Y</a:t>
            </a:r>
            <a:r>
              <a:rPr dirty="0" spc="-15"/>
              <a:t> </a:t>
            </a:r>
            <a:r>
              <a:rPr dirty="0"/>
              <a:t>JU</a:t>
            </a:r>
            <a:r>
              <a:rPr dirty="0" spc="-20"/>
              <a:t>P</a:t>
            </a:r>
            <a:r>
              <a:rPr dirty="0"/>
              <a:t>YTER</a:t>
            </a:r>
            <a:r>
              <a:rPr dirty="0" spc="5"/>
              <a:t> </a:t>
            </a:r>
            <a:r>
              <a:rPr dirty="0"/>
              <a:t>,</a:t>
            </a:r>
            <a:r>
              <a:rPr dirty="0" spc="5"/>
              <a:t> </a:t>
            </a:r>
            <a:r>
              <a:rPr dirty="0" spc="-5"/>
              <a:t>W</a:t>
            </a:r>
            <a:r>
              <a:rPr dirty="0"/>
              <a:t>E</a:t>
            </a:r>
            <a:r>
              <a:rPr dirty="0" spc="-25"/>
              <a:t> </a:t>
            </a:r>
            <a:r>
              <a:rPr dirty="0" spc="5"/>
              <a:t>E</a:t>
            </a:r>
            <a:r>
              <a:rPr dirty="0" spc="-5"/>
              <a:t>N</a:t>
            </a:r>
            <a:r>
              <a:rPr dirty="0" spc="5"/>
              <a:t>S</a:t>
            </a:r>
            <a:r>
              <a:rPr dirty="0" spc="-5"/>
              <a:t>UR</a:t>
            </a:r>
            <a:r>
              <a:rPr dirty="0"/>
              <a:t>E</a:t>
            </a:r>
            <a:r>
              <a:rPr dirty="0" spc="-60"/>
              <a:t> </a:t>
            </a:r>
            <a:r>
              <a:rPr dirty="0" b="1">
                <a:latin typeface="Carlito"/>
                <a:cs typeface="Carlito"/>
              </a:rPr>
              <a:t>C</a:t>
            </a:r>
            <a:r>
              <a:rPr dirty="0" spc="-35" b="1">
                <a:latin typeface="Carlito"/>
                <a:cs typeface="Carlito"/>
              </a:rPr>
              <a:t>R</a:t>
            </a:r>
            <a:r>
              <a:rPr dirty="0" b="1">
                <a:latin typeface="Carlito"/>
                <a:cs typeface="Carlito"/>
              </a:rPr>
              <a:t>OSS PL</a:t>
            </a:r>
            <a:r>
              <a:rPr dirty="0" spc="-160" b="1">
                <a:latin typeface="Carlito"/>
                <a:cs typeface="Carlito"/>
              </a:rPr>
              <a:t>A</a:t>
            </a:r>
            <a:r>
              <a:rPr dirty="0" b="1">
                <a:latin typeface="Carlito"/>
                <a:cs typeface="Carlito"/>
              </a:rPr>
              <a:t>T</a:t>
            </a:r>
            <a:r>
              <a:rPr dirty="0" spc="-10" b="1">
                <a:latin typeface="Carlito"/>
                <a:cs typeface="Carlito"/>
              </a:rPr>
              <a:t>F</a:t>
            </a:r>
            <a:r>
              <a:rPr dirty="0" b="1">
                <a:latin typeface="Carlito"/>
                <a:cs typeface="Carlito"/>
              </a:rPr>
              <a:t>ORM </a:t>
            </a:r>
            <a:r>
              <a:rPr dirty="0" spc="-30" b="1">
                <a:latin typeface="Carlito"/>
                <a:cs typeface="Carlito"/>
              </a:rPr>
              <a:t>COMPATIBILITY</a:t>
            </a:r>
            <a:r>
              <a:rPr dirty="0" spc="-55" b="1">
                <a:latin typeface="Carlito"/>
                <a:cs typeface="Carlito"/>
              </a:rPr>
              <a:t> </a:t>
            </a:r>
            <a:r>
              <a:rPr dirty="0" spc="-65">
                <a:latin typeface="Trebuchet MS"/>
                <a:cs typeface="Trebuchet MS"/>
              </a:rPr>
              <a:t>WITH</a:t>
            </a:r>
            <a:r>
              <a:rPr dirty="0" spc="-160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A</a:t>
            </a:r>
            <a:r>
              <a:rPr dirty="0" spc="-150">
                <a:latin typeface="Trebuchet MS"/>
                <a:cs typeface="Trebuchet MS"/>
              </a:rPr>
              <a:t> </a:t>
            </a:r>
            <a:r>
              <a:rPr dirty="0" spc="-65">
                <a:latin typeface="Trebuchet MS"/>
                <a:cs typeface="Trebuchet MS"/>
              </a:rPr>
              <a:t>CODEBASE</a:t>
            </a:r>
            <a:r>
              <a:rPr dirty="0" spc="-190">
                <a:latin typeface="Trebuchet MS"/>
                <a:cs typeface="Trebuchet MS"/>
              </a:rPr>
              <a:t> </a:t>
            </a:r>
            <a:r>
              <a:rPr dirty="0" spc="-150">
                <a:latin typeface="Trebuchet MS"/>
                <a:cs typeface="Trebuchet MS"/>
              </a:rPr>
              <a:t>THAT’S</a:t>
            </a:r>
            <a:r>
              <a:rPr dirty="0" spc="-145">
                <a:latin typeface="Trebuchet MS"/>
                <a:cs typeface="Trebuchet MS"/>
              </a:rPr>
              <a:t> </a:t>
            </a:r>
            <a:r>
              <a:rPr dirty="0" spc="-95">
                <a:latin typeface="Trebuchet MS"/>
                <a:cs typeface="Trebuchet MS"/>
              </a:rPr>
              <a:t>EASY</a:t>
            </a:r>
            <a:r>
              <a:rPr dirty="0" spc="-165">
                <a:latin typeface="Trebuchet MS"/>
                <a:cs typeface="Trebuchet MS"/>
              </a:rPr>
              <a:t> </a:t>
            </a:r>
            <a:r>
              <a:rPr dirty="0" spc="-140">
                <a:latin typeface="Trebuchet MS"/>
                <a:cs typeface="Trebuchet MS"/>
              </a:rPr>
              <a:t>TO</a:t>
            </a:r>
            <a:r>
              <a:rPr dirty="0" spc="-145">
                <a:latin typeface="Trebuchet MS"/>
                <a:cs typeface="Trebuchet MS"/>
              </a:rPr>
              <a:t> </a:t>
            </a:r>
            <a:r>
              <a:rPr dirty="0" spc="-65">
                <a:latin typeface="Trebuchet MS"/>
                <a:cs typeface="Trebuchet MS"/>
              </a:rPr>
              <a:t>USE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10"/>
              <a:t>AND</a:t>
            </a:r>
            <a:r>
              <a:rPr dirty="0" spc="-15"/>
              <a:t> </a:t>
            </a:r>
            <a:r>
              <a:rPr dirty="0" spc="-10"/>
              <a:t>USER</a:t>
            </a:r>
            <a:r>
              <a:rPr dirty="0" spc="-20"/>
              <a:t> </a:t>
            </a:r>
            <a:r>
              <a:rPr dirty="0" spc="254">
                <a:latin typeface="Trebuchet MS"/>
                <a:cs typeface="Trebuchet MS"/>
              </a:rPr>
              <a:t>–</a:t>
            </a:r>
            <a:r>
              <a:rPr dirty="0" spc="-150">
                <a:latin typeface="Trebuchet MS"/>
                <a:cs typeface="Trebuchet MS"/>
              </a:rPr>
              <a:t> </a:t>
            </a:r>
            <a:r>
              <a:rPr dirty="0" spc="-50"/>
              <a:t>FRIENDLY.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7713" y="5235651"/>
            <a:ext cx="29057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690" algn="l"/>
              </a:tabLst>
            </a:pPr>
            <a:r>
              <a:rPr dirty="0" sz="3200" spc="180">
                <a:latin typeface="Carlito"/>
                <a:cs typeface="Carlito"/>
              </a:rPr>
              <a:t>IDEA</a:t>
            </a:r>
            <a:r>
              <a:rPr dirty="0" sz="3200">
                <a:latin typeface="Carlito"/>
                <a:cs typeface="Carlito"/>
              </a:rPr>
              <a:t>	</a:t>
            </a:r>
            <a:r>
              <a:rPr dirty="0" sz="3200" spc="235">
                <a:latin typeface="Carlito"/>
                <a:cs typeface="Carlito"/>
              </a:rPr>
              <a:t>BENEFITS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0" y="548640"/>
            <a:ext cx="3017519" cy="301751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93660" y="408559"/>
            <a:ext cx="4291330" cy="571309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>
                <a:latin typeface="Carlito"/>
                <a:cs typeface="Carlito"/>
              </a:rPr>
              <a:t>ENHANCED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ORGANIZATION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OF </a:t>
            </a:r>
            <a:r>
              <a:rPr dirty="0" sz="2400" spc="-2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469900" marR="759460" indent="-457200">
              <a:lnSpc>
                <a:spcPts val="2590"/>
              </a:lnSpc>
              <a:spcBef>
                <a:spcPts val="1410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 spc="-20">
                <a:latin typeface="Carlito"/>
                <a:cs typeface="Carlito"/>
              </a:rPr>
              <a:t>FASTER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INSIGHTS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INTO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A </a:t>
            </a:r>
            <a:r>
              <a:rPr dirty="0" sz="2400">
                <a:latin typeface="Carlito"/>
                <a:cs typeface="Carlito"/>
              </a:rPr>
              <a:t>COMPLEX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DATASET</a:t>
            </a:r>
            <a:endParaRPr sz="2400">
              <a:latin typeface="Carlito"/>
              <a:cs typeface="Carlito"/>
            </a:endParaRPr>
          </a:p>
          <a:p>
            <a:pPr marL="469900" marR="739775" indent="-457200">
              <a:lnSpc>
                <a:spcPct val="90000"/>
              </a:lnSpc>
              <a:spcBef>
                <a:spcPts val="1370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 spc="-10">
                <a:latin typeface="Carlito"/>
                <a:cs typeface="Carlito"/>
              </a:rPr>
              <a:t>USER-</a:t>
            </a:r>
            <a:r>
              <a:rPr dirty="0" sz="2400" spc="-25">
                <a:latin typeface="Carlito"/>
                <a:cs typeface="Carlito"/>
              </a:rPr>
              <a:t>FRIENDLY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0">
                <a:latin typeface="Carlito"/>
                <a:cs typeface="Carlito"/>
              </a:rPr>
              <a:t>WAY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BROWSING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KEPLER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BASE INFORMATION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ON </a:t>
            </a:r>
            <a:r>
              <a:rPr dirty="0" sz="2400" spc="-10">
                <a:latin typeface="Carlito"/>
                <a:cs typeface="Carlito"/>
              </a:rPr>
              <a:t>EXOPLANETS</a:t>
            </a:r>
            <a:endParaRPr sz="2400">
              <a:latin typeface="Carlito"/>
              <a:cs typeface="Carlito"/>
            </a:endParaRPr>
          </a:p>
          <a:p>
            <a:pPr algn="just" marL="468630" marR="637540" indent="-455930">
              <a:lnSpc>
                <a:spcPct val="90000"/>
              </a:lnSpc>
              <a:spcBef>
                <a:spcPts val="1390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 spc="-25">
                <a:latin typeface="Carlito"/>
                <a:cs typeface="Carlito"/>
              </a:rPr>
              <a:t>ACCURATE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RELIABLE </a:t>
            </a:r>
            <a:r>
              <a:rPr dirty="0" sz="2400" spc="-10">
                <a:latin typeface="Carlito"/>
                <a:cs typeface="Carlito"/>
              </a:rPr>
              <a:t>	</a:t>
            </a:r>
            <a:r>
              <a:rPr dirty="0" sz="2400" spc="-55">
                <a:latin typeface="Carlito"/>
                <a:cs typeface="Carlito"/>
              </a:rPr>
              <a:t>DATASET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SOURCED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FROM </a:t>
            </a:r>
            <a:r>
              <a:rPr dirty="0" sz="2400" spc="-20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NASA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&amp;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KAGGLE.</a:t>
            </a:r>
            <a:endParaRPr sz="2400">
              <a:latin typeface="Carlito"/>
              <a:cs typeface="Carlito"/>
            </a:endParaRPr>
          </a:p>
          <a:p>
            <a:pPr marL="469900" marR="440690" indent="-457200">
              <a:lnSpc>
                <a:spcPct val="90000"/>
              </a:lnSpc>
              <a:spcBef>
                <a:spcPts val="1405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>
                <a:latin typeface="Carlito"/>
                <a:cs typeface="Carlito"/>
              </a:rPr>
              <a:t>PLUG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30">
                <a:latin typeface="Carlito"/>
                <a:cs typeface="Carlito"/>
              </a:rPr>
              <a:t>PLAY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STYLE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MODEL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ENABLES </a:t>
            </a:r>
            <a:r>
              <a:rPr dirty="0" sz="2400" spc="-20">
                <a:latin typeface="Carlito"/>
                <a:cs typeface="Carlito"/>
              </a:rPr>
              <a:t>INTEGRATION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OTHER PROJECTS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810" y="2919806"/>
            <a:ext cx="579755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25"/>
              <a:t>MODEL</a:t>
            </a:r>
            <a:r>
              <a:rPr dirty="0" sz="5400" spc="590"/>
              <a:t> </a:t>
            </a:r>
            <a:r>
              <a:rPr dirty="0" sz="5400" spc="220"/>
              <a:t>OVERVIEW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7713" y="5235651"/>
            <a:ext cx="41529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8514" algn="l"/>
                <a:tab pos="2752090" algn="l"/>
              </a:tabLst>
            </a:pPr>
            <a:r>
              <a:rPr dirty="0" sz="3200" spc="195">
                <a:latin typeface="Carlito"/>
                <a:cs typeface="Carlito"/>
              </a:rPr>
              <a:t>FEATURES</a:t>
            </a:r>
            <a:r>
              <a:rPr dirty="0" sz="3200">
                <a:latin typeface="Carlito"/>
                <a:cs typeface="Carlito"/>
              </a:rPr>
              <a:t>	</a:t>
            </a:r>
            <a:r>
              <a:rPr dirty="0" sz="3200" spc="105">
                <a:latin typeface="Carlito"/>
                <a:cs typeface="Carlito"/>
              </a:rPr>
              <a:t>OF</a:t>
            </a:r>
            <a:r>
              <a:rPr dirty="0" sz="3200">
                <a:latin typeface="Carlito"/>
                <a:cs typeface="Carlito"/>
              </a:rPr>
              <a:t>	</a:t>
            </a:r>
            <a:r>
              <a:rPr dirty="0" sz="3200" spc="200">
                <a:latin typeface="Carlito"/>
                <a:cs typeface="Carlito"/>
              </a:rPr>
              <a:t>MODEL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0" y="548640"/>
            <a:ext cx="3017519" cy="301751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85101" y="-149225"/>
            <a:ext cx="4047490" cy="4406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8630" marR="845185" indent="-455930">
              <a:lnSpc>
                <a:spcPct val="100000"/>
              </a:lnSpc>
              <a:spcBef>
                <a:spcPts val="100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>
                <a:latin typeface="Carlito"/>
                <a:cs typeface="Carlito"/>
              </a:rPr>
              <a:t>MODEL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TRAINED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AND </a:t>
            </a:r>
            <a:r>
              <a:rPr dirty="0" sz="2400" spc="-25">
                <a:latin typeface="Carlito"/>
                <a:cs typeface="Carlito"/>
              </a:rPr>
              <a:t>	</a:t>
            </a:r>
            <a:r>
              <a:rPr dirty="0" sz="2400">
                <a:latin typeface="Carlito"/>
                <a:cs typeface="Carlito"/>
              </a:rPr>
              <a:t>POWERED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BY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KAGGLE 	INFRASTRUCTURE.</a:t>
            </a:r>
            <a:endParaRPr sz="24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1405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 spc="-25">
                <a:latin typeface="Carlito"/>
                <a:cs typeface="Carlito"/>
              </a:rPr>
              <a:t>ACCURATE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RELIABLE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UP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10000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UNIQUE EXOPLANET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ENTRIES</a:t>
            </a:r>
            <a:endParaRPr sz="2400">
              <a:latin typeface="Carlito"/>
              <a:cs typeface="Carlito"/>
            </a:endParaRPr>
          </a:p>
          <a:p>
            <a:pPr marL="469900" marR="142875" indent="-457200">
              <a:lnSpc>
                <a:spcPct val="100000"/>
              </a:lnSpc>
              <a:spcBef>
                <a:spcPts val="1405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>
                <a:latin typeface="Carlito"/>
                <a:cs typeface="Carlito"/>
              </a:rPr>
              <a:t>PROVIDES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VISUALIZED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INFO </a:t>
            </a:r>
            <a:r>
              <a:rPr dirty="0" sz="2400">
                <a:latin typeface="Carlito"/>
                <a:cs typeface="Carlito"/>
              </a:rPr>
              <a:t>ON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VARIOUS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PARAMETERS </a:t>
            </a:r>
            <a:r>
              <a:rPr dirty="0" sz="2400">
                <a:latin typeface="Carlito"/>
                <a:cs typeface="Carlito"/>
              </a:rPr>
              <a:t>LIKE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SOLAR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RADII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,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ORBIT </a:t>
            </a:r>
            <a:r>
              <a:rPr dirty="0" sz="2400" spc="-25">
                <a:latin typeface="Carlito"/>
                <a:cs typeface="Carlito"/>
              </a:rPr>
              <a:t>PARAMETERS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EARTH </a:t>
            </a:r>
            <a:r>
              <a:rPr dirty="0" sz="2400">
                <a:latin typeface="Carlito"/>
                <a:cs typeface="Carlito"/>
              </a:rPr>
              <a:t>SIMILARITY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COEFFICIENT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85101" y="4230115"/>
            <a:ext cx="3988435" cy="184594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05"/>
              </a:spcBef>
              <a:buSzPct val="79166"/>
              <a:buFont typeface="Courier New"/>
              <a:buChar char="o"/>
              <a:tabLst>
                <a:tab pos="469265" algn="l"/>
              </a:tabLst>
            </a:pPr>
            <a:r>
              <a:rPr dirty="0" sz="2400" spc="-10">
                <a:latin typeface="Carlito"/>
                <a:cs typeface="Carlito"/>
              </a:rPr>
              <a:t>USER-</a:t>
            </a:r>
            <a:r>
              <a:rPr dirty="0" sz="2400" spc="-25">
                <a:latin typeface="Carlito"/>
                <a:cs typeface="Carlito"/>
              </a:rPr>
              <a:t>FRIENDLY </a:t>
            </a:r>
            <a:r>
              <a:rPr dirty="0" sz="2400" spc="-10">
                <a:latin typeface="Carlito"/>
                <a:cs typeface="Carlito"/>
              </a:rPr>
              <a:t>CODEBASE</a:t>
            </a:r>
            <a:endParaRPr sz="24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  <a:spcBef>
                <a:spcPts val="1400"/>
              </a:spcBef>
              <a:buSzPct val="79166"/>
              <a:buFont typeface="Courier New"/>
              <a:buChar char="o"/>
              <a:tabLst>
                <a:tab pos="469900" algn="l"/>
              </a:tabLst>
            </a:pPr>
            <a:r>
              <a:rPr dirty="0" sz="2400">
                <a:latin typeface="Carlito"/>
                <a:cs typeface="Carlito"/>
              </a:rPr>
              <a:t>CAN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SORT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EXOPLANETS </a:t>
            </a:r>
            <a:r>
              <a:rPr dirty="0" sz="2400">
                <a:latin typeface="Carlito"/>
                <a:cs typeface="Carlito"/>
              </a:rPr>
              <a:t>ACCORDING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19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DISTINCT PARAMETERS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67713" y="1010157"/>
            <a:ext cx="500824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195" algn="l"/>
              </a:tabLst>
            </a:pPr>
            <a:r>
              <a:rPr dirty="0" sz="3200" spc="240">
                <a:latin typeface="Carlito"/>
                <a:cs typeface="Carlito"/>
              </a:rPr>
              <a:t>DEVELOPMENT</a:t>
            </a:r>
            <a:r>
              <a:rPr dirty="0" sz="3200">
                <a:latin typeface="Carlito"/>
                <a:cs typeface="Carlito"/>
              </a:rPr>
              <a:t>	</a:t>
            </a:r>
            <a:r>
              <a:rPr dirty="0" sz="3200" spc="190">
                <a:latin typeface="Carlito"/>
                <a:cs typeface="Carlito"/>
              </a:rPr>
              <a:t>STRATEGY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73036" y="1069594"/>
            <a:ext cx="39858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SzPct val="80555"/>
              <a:buFont typeface="Courier New"/>
              <a:buChar char="o"/>
              <a:tabLst>
                <a:tab pos="469900" algn="l"/>
              </a:tabLst>
            </a:pPr>
            <a:r>
              <a:rPr dirty="0" sz="1800">
                <a:latin typeface="Carlito"/>
                <a:cs typeface="Carlito"/>
              </a:rPr>
              <a:t>Optimize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codebase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moderate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user </a:t>
            </a:r>
            <a:r>
              <a:rPr dirty="0" sz="1800" spc="-10">
                <a:latin typeface="Carlito"/>
                <a:cs typeface="Carlito"/>
              </a:rPr>
              <a:t>traffic.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3036" y="1796541"/>
            <a:ext cx="44767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SzPct val="80555"/>
              <a:buFont typeface="Courier New"/>
              <a:buChar char="o"/>
              <a:tabLst>
                <a:tab pos="469900" algn="l"/>
              </a:tabLst>
            </a:pPr>
            <a:r>
              <a:rPr dirty="0" sz="1800" spc="-10">
                <a:latin typeface="Carlito"/>
                <a:cs typeface="Carlito"/>
              </a:rPr>
              <a:t>Integrate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larger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,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updated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more </a:t>
            </a:r>
            <a:r>
              <a:rPr dirty="0" sz="1800">
                <a:latin typeface="Carlito"/>
                <a:cs typeface="Carlito"/>
              </a:rPr>
              <a:t>expansive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datasets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such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2024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Stellar </a:t>
            </a:r>
            <a:r>
              <a:rPr dirty="0" sz="1800">
                <a:latin typeface="Carlito"/>
                <a:cs typeface="Carlito"/>
              </a:rPr>
              <a:t>Classification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Dataset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provided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by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NASA.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80160" y="4105655"/>
            <a:ext cx="10076815" cy="1243965"/>
          </a:xfrm>
          <a:custGeom>
            <a:avLst/>
            <a:gdLst/>
            <a:ahLst/>
            <a:cxnLst/>
            <a:rect l="l" t="t" r="r" b="b"/>
            <a:pathLst>
              <a:path w="10076815" h="1243964">
                <a:moveTo>
                  <a:pt x="9454896" y="0"/>
                </a:moveTo>
                <a:lnTo>
                  <a:pt x="9454896" y="310896"/>
                </a:lnTo>
                <a:lnTo>
                  <a:pt x="0" y="310896"/>
                </a:lnTo>
                <a:lnTo>
                  <a:pt x="310896" y="621792"/>
                </a:lnTo>
                <a:lnTo>
                  <a:pt x="0" y="932688"/>
                </a:lnTo>
                <a:lnTo>
                  <a:pt x="9454896" y="932688"/>
                </a:lnTo>
                <a:lnTo>
                  <a:pt x="9454896" y="1243584"/>
                </a:lnTo>
                <a:lnTo>
                  <a:pt x="10076688" y="621792"/>
                </a:lnTo>
                <a:lnTo>
                  <a:pt x="9454896" y="0"/>
                </a:lnTo>
                <a:close/>
              </a:path>
            </a:pathLst>
          </a:custGeom>
          <a:solidFill>
            <a:srgbClr val="DDEE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800860" y="3062986"/>
            <a:ext cx="1702435" cy="12236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40690">
              <a:lnSpc>
                <a:spcPct val="100000"/>
              </a:lnSpc>
              <a:spcBef>
                <a:spcPts val="675"/>
              </a:spcBef>
            </a:pPr>
            <a:r>
              <a:rPr dirty="0" sz="1800" spc="-10" b="1">
                <a:latin typeface="Carlito"/>
                <a:cs typeface="Carlito"/>
              </a:rPr>
              <a:t>EXPAND</a:t>
            </a:r>
            <a:endParaRPr sz="1800">
              <a:latin typeface="Carlito"/>
              <a:cs typeface="Carlito"/>
            </a:endParaRPr>
          </a:p>
          <a:p>
            <a:pPr algn="just" marL="200025" marR="5080" indent="-187960">
              <a:lnSpc>
                <a:spcPts val="1980"/>
              </a:lnSpc>
              <a:spcBef>
                <a:spcPts val="790"/>
              </a:spcBef>
              <a:buSzPct val="80555"/>
              <a:buFont typeface="Courier New"/>
              <a:buChar char="o"/>
              <a:tabLst>
                <a:tab pos="200025" algn="l"/>
                <a:tab pos="240665" algn="l"/>
              </a:tabLst>
            </a:pPr>
            <a:r>
              <a:rPr dirty="0" sz="1800">
                <a:latin typeface="Carlito"/>
                <a:cs typeface="Carlito"/>
              </a:rPr>
              <a:t>	Dataset</a:t>
            </a:r>
            <a:r>
              <a:rPr dirty="0" sz="1800" spc="-9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entries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update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pre- </a:t>
            </a:r>
            <a:r>
              <a:rPr dirty="0" sz="1800">
                <a:latin typeface="Carlito"/>
                <a:cs typeface="Carlito"/>
              </a:rPr>
              <a:t>existing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entries.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468626" y="4565650"/>
            <a:ext cx="6690995" cy="323850"/>
            <a:chOff x="2468626" y="4565650"/>
            <a:chExt cx="6690995" cy="323850"/>
          </a:xfrm>
        </p:grpSpPr>
        <p:sp>
          <p:nvSpPr>
            <p:cNvPr id="8" name="object 8" descr=""/>
            <p:cNvSpPr/>
            <p:nvPr/>
          </p:nvSpPr>
          <p:spPr>
            <a:xfrm>
              <a:off x="2474976" y="457200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155448" y="0"/>
                  </a:moveTo>
                  <a:lnTo>
                    <a:pt x="106314" y="7924"/>
                  </a:lnTo>
                  <a:lnTo>
                    <a:pt x="63642" y="29992"/>
                  </a:lnTo>
                  <a:lnTo>
                    <a:pt x="29992" y="63642"/>
                  </a:lnTo>
                  <a:lnTo>
                    <a:pt x="7924" y="106314"/>
                  </a:lnTo>
                  <a:lnTo>
                    <a:pt x="0" y="155448"/>
                  </a:lnTo>
                  <a:lnTo>
                    <a:pt x="7924" y="204581"/>
                  </a:lnTo>
                  <a:lnTo>
                    <a:pt x="29992" y="247253"/>
                  </a:lnTo>
                  <a:lnTo>
                    <a:pt x="63642" y="280903"/>
                  </a:lnTo>
                  <a:lnTo>
                    <a:pt x="106314" y="302971"/>
                  </a:lnTo>
                  <a:lnTo>
                    <a:pt x="155448" y="310895"/>
                  </a:lnTo>
                  <a:lnTo>
                    <a:pt x="204581" y="302971"/>
                  </a:lnTo>
                  <a:lnTo>
                    <a:pt x="247253" y="280903"/>
                  </a:lnTo>
                  <a:lnTo>
                    <a:pt x="280903" y="247253"/>
                  </a:lnTo>
                  <a:lnTo>
                    <a:pt x="302971" y="204581"/>
                  </a:lnTo>
                  <a:lnTo>
                    <a:pt x="310896" y="155448"/>
                  </a:lnTo>
                  <a:lnTo>
                    <a:pt x="302971" y="106314"/>
                  </a:lnTo>
                  <a:lnTo>
                    <a:pt x="280903" y="63642"/>
                  </a:lnTo>
                  <a:lnTo>
                    <a:pt x="247253" y="29992"/>
                  </a:lnTo>
                  <a:lnTo>
                    <a:pt x="204581" y="79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74976" y="457200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0" y="155448"/>
                  </a:moveTo>
                  <a:lnTo>
                    <a:pt x="7924" y="106314"/>
                  </a:lnTo>
                  <a:lnTo>
                    <a:pt x="29992" y="63642"/>
                  </a:lnTo>
                  <a:lnTo>
                    <a:pt x="63642" y="29992"/>
                  </a:lnTo>
                  <a:lnTo>
                    <a:pt x="106314" y="7924"/>
                  </a:lnTo>
                  <a:lnTo>
                    <a:pt x="155448" y="0"/>
                  </a:lnTo>
                  <a:lnTo>
                    <a:pt x="204581" y="7924"/>
                  </a:lnTo>
                  <a:lnTo>
                    <a:pt x="247253" y="29992"/>
                  </a:lnTo>
                  <a:lnTo>
                    <a:pt x="280903" y="63642"/>
                  </a:lnTo>
                  <a:lnTo>
                    <a:pt x="302971" y="106314"/>
                  </a:lnTo>
                  <a:lnTo>
                    <a:pt x="310896" y="155448"/>
                  </a:lnTo>
                  <a:lnTo>
                    <a:pt x="302971" y="204581"/>
                  </a:lnTo>
                  <a:lnTo>
                    <a:pt x="280903" y="247253"/>
                  </a:lnTo>
                  <a:lnTo>
                    <a:pt x="247253" y="280903"/>
                  </a:lnTo>
                  <a:lnTo>
                    <a:pt x="204581" y="302971"/>
                  </a:lnTo>
                  <a:lnTo>
                    <a:pt x="155448" y="310895"/>
                  </a:lnTo>
                  <a:lnTo>
                    <a:pt x="106314" y="302971"/>
                  </a:lnTo>
                  <a:lnTo>
                    <a:pt x="63642" y="280903"/>
                  </a:lnTo>
                  <a:lnTo>
                    <a:pt x="29992" y="247253"/>
                  </a:lnTo>
                  <a:lnTo>
                    <a:pt x="7924" y="204581"/>
                  </a:lnTo>
                  <a:lnTo>
                    <a:pt x="0" y="155448"/>
                  </a:lnTo>
                  <a:close/>
                </a:path>
              </a:pathLst>
            </a:custGeom>
            <a:ln w="12700">
              <a:solidFill>
                <a:srgbClr val="86BE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58611" y="457200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155448" y="0"/>
                  </a:moveTo>
                  <a:lnTo>
                    <a:pt x="106314" y="7924"/>
                  </a:lnTo>
                  <a:lnTo>
                    <a:pt x="63642" y="29992"/>
                  </a:lnTo>
                  <a:lnTo>
                    <a:pt x="29992" y="63642"/>
                  </a:lnTo>
                  <a:lnTo>
                    <a:pt x="7924" y="106314"/>
                  </a:lnTo>
                  <a:lnTo>
                    <a:pt x="0" y="155448"/>
                  </a:lnTo>
                  <a:lnTo>
                    <a:pt x="7924" y="204581"/>
                  </a:lnTo>
                  <a:lnTo>
                    <a:pt x="29992" y="247253"/>
                  </a:lnTo>
                  <a:lnTo>
                    <a:pt x="63642" y="280903"/>
                  </a:lnTo>
                  <a:lnTo>
                    <a:pt x="106314" y="302971"/>
                  </a:lnTo>
                  <a:lnTo>
                    <a:pt x="155448" y="310895"/>
                  </a:lnTo>
                  <a:lnTo>
                    <a:pt x="204581" y="302971"/>
                  </a:lnTo>
                  <a:lnTo>
                    <a:pt x="247253" y="280903"/>
                  </a:lnTo>
                  <a:lnTo>
                    <a:pt x="280903" y="247253"/>
                  </a:lnTo>
                  <a:lnTo>
                    <a:pt x="302971" y="204581"/>
                  </a:lnTo>
                  <a:lnTo>
                    <a:pt x="310896" y="155448"/>
                  </a:lnTo>
                  <a:lnTo>
                    <a:pt x="302971" y="106314"/>
                  </a:lnTo>
                  <a:lnTo>
                    <a:pt x="280903" y="63642"/>
                  </a:lnTo>
                  <a:lnTo>
                    <a:pt x="247253" y="29992"/>
                  </a:lnTo>
                  <a:lnTo>
                    <a:pt x="204581" y="79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658611" y="457200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0" y="155448"/>
                  </a:moveTo>
                  <a:lnTo>
                    <a:pt x="7924" y="106314"/>
                  </a:lnTo>
                  <a:lnTo>
                    <a:pt x="29992" y="63642"/>
                  </a:lnTo>
                  <a:lnTo>
                    <a:pt x="63642" y="29992"/>
                  </a:lnTo>
                  <a:lnTo>
                    <a:pt x="106314" y="7924"/>
                  </a:lnTo>
                  <a:lnTo>
                    <a:pt x="155448" y="0"/>
                  </a:lnTo>
                  <a:lnTo>
                    <a:pt x="204581" y="7924"/>
                  </a:lnTo>
                  <a:lnTo>
                    <a:pt x="247253" y="29992"/>
                  </a:lnTo>
                  <a:lnTo>
                    <a:pt x="280903" y="63642"/>
                  </a:lnTo>
                  <a:lnTo>
                    <a:pt x="302971" y="106314"/>
                  </a:lnTo>
                  <a:lnTo>
                    <a:pt x="310896" y="155448"/>
                  </a:lnTo>
                  <a:lnTo>
                    <a:pt x="302971" y="204581"/>
                  </a:lnTo>
                  <a:lnTo>
                    <a:pt x="280903" y="247253"/>
                  </a:lnTo>
                  <a:lnTo>
                    <a:pt x="247253" y="280903"/>
                  </a:lnTo>
                  <a:lnTo>
                    <a:pt x="204581" y="302971"/>
                  </a:lnTo>
                  <a:lnTo>
                    <a:pt x="155448" y="310895"/>
                  </a:lnTo>
                  <a:lnTo>
                    <a:pt x="106314" y="302971"/>
                  </a:lnTo>
                  <a:lnTo>
                    <a:pt x="63642" y="280903"/>
                  </a:lnTo>
                  <a:lnTo>
                    <a:pt x="29992" y="247253"/>
                  </a:lnTo>
                  <a:lnTo>
                    <a:pt x="7924" y="204581"/>
                  </a:lnTo>
                  <a:lnTo>
                    <a:pt x="0" y="155448"/>
                  </a:lnTo>
                  <a:close/>
                </a:path>
              </a:pathLst>
            </a:custGeom>
            <a:ln w="12700">
              <a:solidFill>
                <a:srgbClr val="86BE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42247" y="457200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155448" y="0"/>
                  </a:moveTo>
                  <a:lnTo>
                    <a:pt x="106314" y="7924"/>
                  </a:lnTo>
                  <a:lnTo>
                    <a:pt x="63642" y="29992"/>
                  </a:lnTo>
                  <a:lnTo>
                    <a:pt x="29992" y="63642"/>
                  </a:lnTo>
                  <a:lnTo>
                    <a:pt x="7924" y="106314"/>
                  </a:lnTo>
                  <a:lnTo>
                    <a:pt x="0" y="155448"/>
                  </a:lnTo>
                  <a:lnTo>
                    <a:pt x="7924" y="204581"/>
                  </a:lnTo>
                  <a:lnTo>
                    <a:pt x="29992" y="247253"/>
                  </a:lnTo>
                  <a:lnTo>
                    <a:pt x="63642" y="280903"/>
                  </a:lnTo>
                  <a:lnTo>
                    <a:pt x="106314" y="302971"/>
                  </a:lnTo>
                  <a:lnTo>
                    <a:pt x="155448" y="310895"/>
                  </a:lnTo>
                  <a:lnTo>
                    <a:pt x="204581" y="302971"/>
                  </a:lnTo>
                  <a:lnTo>
                    <a:pt x="247253" y="280903"/>
                  </a:lnTo>
                  <a:lnTo>
                    <a:pt x="280903" y="247253"/>
                  </a:lnTo>
                  <a:lnTo>
                    <a:pt x="302971" y="204581"/>
                  </a:lnTo>
                  <a:lnTo>
                    <a:pt x="310896" y="155448"/>
                  </a:lnTo>
                  <a:lnTo>
                    <a:pt x="302971" y="106314"/>
                  </a:lnTo>
                  <a:lnTo>
                    <a:pt x="280903" y="63642"/>
                  </a:lnTo>
                  <a:lnTo>
                    <a:pt x="247253" y="29992"/>
                  </a:lnTo>
                  <a:lnTo>
                    <a:pt x="204581" y="7924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842247" y="4572000"/>
              <a:ext cx="311150" cy="311150"/>
            </a:xfrm>
            <a:custGeom>
              <a:avLst/>
              <a:gdLst/>
              <a:ahLst/>
              <a:cxnLst/>
              <a:rect l="l" t="t" r="r" b="b"/>
              <a:pathLst>
                <a:path w="311150" h="311150">
                  <a:moveTo>
                    <a:pt x="0" y="155448"/>
                  </a:moveTo>
                  <a:lnTo>
                    <a:pt x="7924" y="106314"/>
                  </a:lnTo>
                  <a:lnTo>
                    <a:pt x="29992" y="63642"/>
                  </a:lnTo>
                  <a:lnTo>
                    <a:pt x="63642" y="29992"/>
                  </a:lnTo>
                  <a:lnTo>
                    <a:pt x="106314" y="7924"/>
                  </a:lnTo>
                  <a:lnTo>
                    <a:pt x="155448" y="0"/>
                  </a:lnTo>
                  <a:lnTo>
                    <a:pt x="204581" y="7924"/>
                  </a:lnTo>
                  <a:lnTo>
                    <a:pt x="247253" y="29992"/>
                  </a:lnTo>
                  <a:lnTo>
                    <a:pt x="280903" y="63642"/>
                  </a:lnTo>
                  <a:lnTo>
                    <a:pt x="302971" y="106314"/>
                  </a:lnTo>
                  <a:lnTo>
                    <a:pt x="310896" y="155448"/>
                  </a:lnTo>
                  <a:lnTo>
                    <a:pt x="302971" y="204581"/>
                  </a:lnTo>
                  <a:lnTo>
                    <a:pt x="280903" y="247253"/>
                  </a:lnTo>
                  <a:lnTo>
                    <a:pt x="247253" y="280903"/>
                  </a:lnTo>
                  <a:lnTo>
                    <a:pt x="204581" y="302971"/>
                  </a:lnTo>
                  <a:lnTo>
                    <a:pt x="155448" y="310895"/>
                  </a:lnTo>
                  <a:lnTo>
                    <a:pt x="106314" y="302971"/>
                  </a:lnTo>
                  <a:lnTo>
                    <a:pt x="63642" y="280903"/>
                  </a:lnTo>
                  <a:lnTo>
                    <a:pt x="29992" y="247253"/>
                  </a:lnTo>
                  <a:lnTo>
                    <a:pt x="7924" y="204581"/>
                  </a:lnTo>
                  <a:lnTo>
                    <a:pt x="0" y="155448"/>
                  </a:lnTo>
                  <a:close/>
                </a:path>
              </a:pathLst>
            </a:custGeom>
            <a:ln w="12700">
              <a:solidFill>
                <a:srgbClr val="86BE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443221" y="5043728"/>
            <a:ext cx="2875915" cy="172656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906780">
              <a:lnSpc>
                <a:spcPct val="100000"/>
              </a:lnSpc>
              <a:spcBef>
                <a:spcPts val="675"/>
              </a:spcBef>
            </a:pPr>
            <a:r>
              <a:rPr dirty="0" sz="1800" spc="-10" b="1">
                <a:latin typeface="Carlito"/>
                <a:cs typeface="Carlito"/>
              </a:rPr>
              <a:t>ENHANCE</a:t>
            </a:r>
            <a:endParaRPr sz="1800">
              <a:latin typeface="Carlito"/>
              <a:cs typeface="Carlito"/>
            </a:endParaRPr>
          </a:p>
          <a:p>
            <a:pPr marL="190500" marR="86360" indent="-178435">
              <a:lnSpc>
                <a:spcPts val="1980"/>
              </a:lnSpc>
              <a:spcBef>
                <a:spcPts val="790"/>
              </a:spcBef>
              <a:buSzPct val="80555"/>
              <a:buFont typeface="Courier New"/>
              <a:buChar char="o"/>
              <a:tabLst>
                <a:tab pos="190500" algn="l"/>
                <a:tab pos="240665" algn="l"/>
              </a:tabLst>
            </a:pPr>
            <a:r>
              <a:rPr dirty="0" sz="1800">
                <a:latin typeface="Carlito"/>
                <a:cs typeface="Carlito"/>
              </a:rPr>
              <a:t>	Ensure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tailored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user- </a:t>
            </a:r>
            <a:r>
              <a:rPr dirty="0" sz="1800" spc="-10">
                <a:latin typeface="Carlito"/>
                <a:cs typeface="Carlito"/>
              </a:rPr>
              <a:t>focused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experience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through</a:t>
            </a:r>
            <a:endParaRPr sz="1800">
              <a:latin typeface="Carlito"/>
              <a:cs typeface="Carlito"/>
            </a:endParaRPr>
          </a:p>
          <a:p>
            <a:pPr algn="ctr" marL="95250">
              <a:lnSpc>
                <a:spcPts val="1855"/>
              </a:lnSpc>
            </a:pP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development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algn="ctr" marL="95885">
              <a:lnSpc>
                <a:spcPts val="1980"/>
              </a:lnSpc>
            </a:pPr>
            <a:r>
              <a:rPr dirty="0" sz="1800" spc="-10">
                <a:latin typeface="Carlito"/>
                <a:cs typeface="Carlito"/>
              </a:rPr>
              <a:t>alternatives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such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as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10">
                <a:latin typeface="Carlito"/>
                <a:cs typeface="Carlito"/>
              </a:rPr>
              <a:t> website</a:t>
            </a:r>
            <a:endParaRPr sz="1800">
              <a:latin typeface="Carlito"/>
              <a:cs typeface="Carlito"/>
            </a:endParaRPr>
          </a:p>
          <a:p>
            <a:pPr algn="ctr" marL="95885">
              <a:lnSpc>
                <a:spcPts val="2070"/>
              </a:lnSpc>
            </a:pPr>
            <a:r>
              <a:rPr dirty="0" sz="1800">
                <a:latin typeface="Carlito"/>
                <a:cs typeface="Carlito"/>
              </a:rPr>
              <a:t>and/or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app.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68539" y="3062986"/>
            <a:ext cx="2359025" cy="12236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707390">
              <a:lnSpc>
                <a:spcPct val="100000"/>
              </a:lnSpc>
              <a:spcBef>
                <a:spcPts val="675"/>
              </a:spcBef>
            </a:pPr>
            <a:r>
              <a:rPr dirty="0" sz="1800" spc="-10" b="1">
                <a:latin typeface="Carlito"/>
                <a:cs typeface="Carlito"/>
              </a:rPr>
              <a:t>EXPLORE</a:t>
            </a:r>
            <a:endParaRPr sz="1800">
              <a:latin typeface="Carlito"/>
              <a:cs typeface="Carlito"/>
            </a:endParaRPr>
          </a:p>
          <a:p>
            <a:pPr marL="240665" marR="104139" indent="-228600">
              <a:lnSpc>
                <a:spcPts val="1980"/>
              </a:lnSpc>
              <a:spcBef>
                <a:spcPts val="790"/>
              </a:spcBef>
              <a:buSzPct val="80555"/>
              <a:buFont typeface="Courier New"/>
              <a:buChar char="o"/>
              <a:tabLst>
                <a:tab pos="390525" algn="l"/>
              </a:tabLst>
            </a:pPr>
            <a:r>
              <a:rPr dirty="0" sz="1800" spc="-20">
                <a:latin typeface="Carlito"/>
                <a:cs typeface="Carlito"/>
              </a:rPr>
              <a:t>Integrate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more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stellar </a:t>
            </a:r>
            <a:r>
              <a:rPr dirty="0" sz="1800" spc="-10">
                <a:latin typeface="Carlito"/>
                <a:cs typeface="Carlito"/>
              </a:rPr>
              <a:t>	</a:t>
            </a:r>
            <a:r>
              <a:rPr dirty="0" sz="1800">
                <a:latin typeface="Carlito"/>
                <a:cs typeface="Carlito"/>
              </a:rPr>
              <a:t>planet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types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5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43510">
              <a:lnSpc>
                <a:spcPts val="1945"/>
              </a:lnSpc>
            </a:pPr>
            <a:r>
              <a:rPr dirty="0" sz="1800">
                <a:latin typeface="Carlito"/>
                <a:cs typeface="Carlito"/>
              </a:rPr>
              <a:t>more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expansive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dataset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773036" y="346328"/>
            <a:ext cx="37115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3955" algn="l"/>
              </a:tabLst>
            </a:pPr>
            <a:r>
              <a:rPr dirty="0" spc="210"/>
              <a:t>IMMEDIATE</a:t>
            </a:r>
            <a:r>
              <a:rPr dirty="0"/>
              <a:t>	</a:t>
            </a:r>
            <a:r>
              <a:rPr dirty="0" spc="200"/>
              <a:t>GOALS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13" y="1010157"/>
            <a:ext cx="60858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93545" algn="l"/>
                <a:tab pos="3128010" algn="l"/>
                <a:tab pos="3789679" algn="l"/>
                <a:tab pos="4684395" algn="l"/>
              </a:tabLst>
            </a:pPr>
            <a:r>
              <a:rPr dirty="0" spc="225"/>
              <a:t>FUTURE</a:t>
            </a:r>
            <a:r>
              <a:rPr dirty="0"/>
              <a:t>	</a:t>
            </a:r>
            <a:r>
              <a:rPr dirty="0" spc="190"/>
              <a:t>GOALS</a:t>
            </a:r>
            <a:r>
              <a:rPr dirty="0"/>
              <a:t>	</a:t>
            </a:r>
            <a:r>
              <a:rPr dirty="0" spc="105"/>
              <a:t>OF</a:t>
            </a:r>
            <a:r>
              <a:rPr dirty="0"/>
              <a:t>	</a:t>
            </a:r>
            <a:r>
              <a:rPr dirty="0" spc="155"/>
              <a:t>THE</a:t>
            </a:r>
            <a:r>
              <a:rPr dirty="0"/>
              <a:t>	</a:t>
            </a:r>
            <a:r>
              <a:rPr dirty="0" spc="20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59153" y="2217546"/>
            <a:ext cx="4359275" cy="4057015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85"/>
              </a:spcBef>
              <a:buClr>
                <a:srgbClr val="95D2EC"/>
              </a:buClr>
              <a:buSzPct val="80555"/>
              <a:buFont typeface="Courier New"/>
              <a:buChar char="o"/>
              <a:tabLst>
                <a:tab pos="241300" algn="l"/>
              </a:tabLst>
            </a:pPr>
            <a:r>
              <a:rPr dirty="0" sz="1800" b="1">
                <a:latin typeface="Carlito"/>
                <a:cs typeface="Carlito"/>
              </a:rPr>
              <a:t>Phase</a:t>
            </a:r>
            <a:r>
              <a:rPr dirty="0" sz="1800" spc="-45" b="1">
                <a:latin typeface="Carlito"/>
                <a:cs typeface="Carlito"/>
              </a:rPr>
              <a:t> </a:t>
            </a:r>
            <a:r>
              <a:rPr dirty="0" sz="1800" spc="-20" b="1">
                <a:latin typeface="Carlito"/>
                <a:cs typeface="Carlito"/>
              </a:rPr>
              <a:t>Alpha</a:t>
            </a:r>
            <a:endParaRPr sz="1800">
              <a:latin typeface="Carlito"/>
              <a:cs typeface="Carlito"/>
            </a:endParaRPr>
          </a:p>
          <a:p>
            <a:pPr marL="469900" marR="5080">
              <a:lnSpc>
                <a:spcPts val="1939"/>
              </a:lnSpc>
              <a:spcBef>
                <a:spcPts val="1440"/>
              </a:spcBef>
            </a:pPr>
            <a:r>
              <a:rPr dirty="0" sz="1800">
                <a:latin typeface="Carlito"/>
                <a:cs typeface="Carlito"/>
              </a:rPr>
              <a:t>Successful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introduction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of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our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ai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model</a:t>
            </a:r>
            <a:r>
              <a:rPr dirty="0" sz="1800" spc="-25">
                <a:latin typeface="Carlito"/>
                <a:cs typeface="Carlito"/>
              </a:rPr>
              <a:t> to </a:t>
            </a:r>
            <a:r>
              <a:rPr dirty="0" sz="1800">
                <a:latin typeface="Carlito"/>
                <a:cs typeface="Carlito"/>
              </a:rPr>
              <a:t>early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testers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who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would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stress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test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and </a:t>
            </a:r>
            <a:r>
              <a:rPr dirty="0" sz="1800">
                <a:latin typeface="Carlito"/>
                <a:cs typeface="Carlito"/>
              </a:rPr>
              <a:t>find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out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limitations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of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our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170"/>
              </a:spcBef>
              <a:buClr>
                <a:srgbClr val="95D2EC"/>
              </a:buClr>
              <a:buSzPct val="80555"/>
              <a:buFont typeface="Courier New"/>
              <a:buChar char="o"/>
              <a:tabLst>
                <a:tab pos="241300" algn="l"/>
              </a:tabLst>
            </a:pPr>
            <a:r>
              <a:rPr dirty="0" sz="1800" b="1">
                <a:latin typeface="Carlito"/>
                <a:cs typeface="Carlito"/>
              </a:rPr>
              <a:t>Phase</a:t>
            </a:r>
            <a:r>
              <a:rPr dirty="0" sz="1800" spc="-45" b="1">
                <a:latin typeface="Carlito"/>
                <a:cs typeface="Carlito"/>
              </a:rPr>
              <a:t> </a:t>
            </a:r>
            <a:r>
              <a:rPr dirty="0" sz="1800" spc="-20" b="1">
                <a:latin typeface="Carlito"/>
                <a:cs typeface="Carlito"/>
              </a:rPr>
              <a:t>Beta</a:t>
            </a:r>
            <a:endParaRPr sz="1800">
              <a:latin typeface="Carlito"/>
              <a:cs typeface="Carlito"/>
            </a:endParaRPr>
          </a:p>
          <a:p>
            <a:pPr algn="just" marL="469900" marR="34290">
              <a:lnSpc>
                <a:spcPts val="1939"/>
              </a:lnSpc>
              <a:spcBef>
                <a:spcPts val="1420"/>
              </a:spcBef>
            </a:pPr>
            <a:r>
              <a:rPr dirty="0" sz="1800">
                <a:latin typeface="Carlito"/>
                <a:cs typeface="Carlito"/>
              </a:rPr>
              <a:t>Open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access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public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gauge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public </a:t>
            </a:r>
            <a:r>
              <a:rPr dirty="0" sz="1800">
                <a:latin typeface="Carlito"/>
                <a:cs typeface="Carlito"/>
              </a:rPr>
              <a:t>feedback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start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development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towards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website.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170"/>
              </a:spcBef>
              <a:buClr>
                <a:srgbClr val="95D2EC"/>
              </a:buClr>
              <a:buSzPct val="80555"/>
              <a:buFont typeface="Courier New"/>
              <a:buChar char="o"/>
              <a:tabLst>
                <a:tab pos="241300" algn="l"/>
              </a:tabLst>
            </a:pPr>
            <a:r>
              <a:rPr dirty="0" sz="1800" b="1">
                <a:latin typeface="Carlito"/>
                <a:cs typeface="Carlito"/>
              </a:rPr>
              <a:t>Phase</a:t>
            </a:r>
            <a:r>
              <a:rPr dirty="0" sz="1800" spc="-40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Release</a:t>
            </a:r>
            <a:endParaRPr sz="1800">
              <a:latin typeface="Carlito"/>
              <a:cs typeface="Carlito"/>
            </a:endParaRPr>
          </a:p>
          <a:p>
            <a:pPr algn="just" marL="469900" marR="118110">
              <a:lnSpc>
                <a:spcPts val="1939"/>
              </a:lnSpc>
              <a:spcBef>
                <a:spcPts val="1440"/>
              </a:spcBef>
            </a:pPr>
            <a:r>
              <a:rPr dirty="0" sz="1800">
                <a:latin typeface="Carlito"/>
                <a:cs typeface="Carlito"/>
              </a:rPr>
              <a:t>Complement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release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of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model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in </a:t>
            </a:r>
            <a:r>
              <a:rPr dirty="0" sz="1800">
                <a:latin typeface="Carlito"/>
                <a:cs typeface="Carlito"/>
              </a:rPr>
              <a:t>its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final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form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along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with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mobile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app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to </a:t>
            </a:r>
            <a:r>
              <a:rPr dirty="0" sz="1800">
                <a:latin typeface="Carlito"/>
                <a:cs typeface="Carlito"/>
              </a:rPr>
              <a:t>increase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user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access.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21476" y="2371725"/>
          <a:ext cx="4733925" cy="397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9625"/>
                <a:gridCol w="1294764"/>
              </a:tblGrid>
              <a:tr h="79438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400" spc="-10" b="1">
                          <a:latin typeface="Carlito"/>
                          <a:cs typeface="Carlito"/>
                        </a:rPr>
                        <a:t>Milestone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28575">
                      <a:solidFill>
                        <a:srgbClr val="95D2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dirty="0" sz="2400" spc="-10" b="1">
                          <a:latin typeface="Carlito"/>
                          <a:cs typeface="Carlito"/>
                        </a:rPr>
                        <a:t>Timeline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1949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28575">
                      <a:solidFill>
                        <a:srgbClr val="95D2EC"/>
                      </a:solidFill>
                      <a:prstDash val="solid"/>
                    </a:lnB>
                  </a:tcPr>
                </a:tc>
              </a:tr>
              <a:tr h="79438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Phase</a:t>
                      </a:r>
                      <a:r>
                        <a:rPr dirty="0"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Alpha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5110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28575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  <a:solidFill>
                      <a:srgbClr val="95D2E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7995" marR="252729" indent="-20764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19</a:t>
                      </a:r>
                      <a:r>
                        <a:rPr dirty="0" baseline="25462" sz="1800" spc="-15">
                          <a:latin typeface="Carlito"/>
                          <a:cs typeface="Carlito"/>
                        </a:rPr>
                        <a:t>th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-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21</a:t>
                      </a:r>
                      <a:r>
                        <a:rPr dirty="0" baseline="25462" sz="1800" spc="-30">
                          <a:latin typeface="Carlito"/>
                          <a:cs typeface="Carlito"/>
                        </a:rPr>
                        <a:t>st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Aug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28575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  <a:solidFill>
                      <a:srgbClr val="95D2EC">
                        <a:alpha val="19999"/>
                      </a:srgbClr>
                    </a:solidFill>
                  </a:tcPr>
                </a:tc>
              </a:tr>
              <a:tr h="794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Phase</a:t>
                      </a:r>
                      <a:r>
                        <a:rPr dirty="0" sz="18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0">
                          <a:latin typeface="Carlito"/>
                          <a:cs typeface="Carlito"/>
                        </a:rPr>
                        <a:t>Beta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57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23</a:t>
                      </a:r>
                      <a:r>
                        <a:rPr dirty="0" baseline="25462" sz="1800">
                          <a:latin typeface="Carlito"/>
                          <a:cs typeface="Carlito"/>
                        </a:rPr>
                        <a:t>rd</a:t>
                      </a:r>
                      <a:r>
                        <a:rPr dirty="0" baseline="25462" sz="1800" spc="157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Aug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57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</a:tcPr>
                </a:tc>
              </a:tr>
              <a:tr h="794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 spc="-10">
                          <a:latin typeface="Carlito"/>
                          <a:cs typeface="Carlito"/>
                        </a:rPr>
                        <a:t>Website</a:t>
                      </a:r>
                      <a:r>
                        <a:rPr dirty="0" sz="18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>
                          <a:latin typeface="Carlito"/>
                          <a:cs typeface="Carlito"/>
                        </a:rPr>
                        <a:t>goes</a:t>
                      </a:r>
                      <a:r>
                        <a:rPr dirty="0" sz="18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Online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57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  <a:solidFill>
                      <a:srgbClr val="95D2E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31</a:t>
                      </a:r>
                      <a:r>
                        <a:rPr dirty="0" baseline="25462" sz="1800">
                          <a:latin typeface="Carlito"/>
                          <a:cs typeface="Carlito"/>
                        </a:rPr>
                        <a:t>st</a:t>
                      </a:r>
                      <a:r>
                        <a:rPr dirty="0" baseline="25462" sz="1800" spc="1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Aug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57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  <a:solidFill>
                      <a:srgbClr val="95D2EC">
                        <a:alpha val="19999"/>
                      </a:srgbClr>
                    </a:solidFill>
                  </a:tcPr>
                </a:tc>
              </a:tr>
              <a:tr h="794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Phase</a:t>
                      </a:r>
                      <a:r>
                        <a:rPr dirty="0" sz="18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10">
                          <a:latin typeface="Carlito"/>
                          <a:cs typeface="Carlito"/>
                        </a:rPr>
                        <a:t>Release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57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r>
                        <a:rPr dirty="0" sz="1800">
                          <a:latin typeface="Carlito"/>
                          <a:cs typeface="Carlito"/>
                        </a:rPr>
                        <a:t>25</a:t>
                      </a:r>
                      <a:r>
                        <a:rPr dirty="0" baseline="25462" sz="1800">
                          <a:latin typeface="Carlito"/>
                          <a:cs typeface="Carlito"/>
                        </a:rPr>
                        <a:t>th</a:t>
                      </a:r>
                      <a:r>
                        <a:rPr dirty="0" baseline="25462" sz="1800" spc="157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800" spc="-25">
                          <a:latin typeface="Carlito"/>
                          <a:cs typeface="Carlito"/>
                        </a:rPr>
                        <a:t>Sep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B="0" marT="245745">
                    <a:lnL w="12700">
                      <a:solidFill>
                        <a:srgbClr val="95D2EC"/>
                      </a:solidFill>
                      <a:prstDash val="solid"/>
                    </a:lnL>
                    <a:lnR w="12700">
                      <a:solidFill>
                        <a:srgbClr val="95D2EC"/>
                      </a:solidFill>
                      <a:prstDash val="solid"/>
                    </a:lnR>
                    <a:lnT w="12700">
                      <a:solidFill>
                        <a:srgbClr val="95D2EC"/>
                      </a:solidFill>
                      <a:prstDash val="solid"/>
                    </a:lnT>
                    <a:lnB w="12700">
                      <a:solidFill>
                        <a:srgbClr val="95D2E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2024-08-17T08:45:39Z</dcterms:created>
  <dcterms:modified xsi:type="dcterms:W3CDTF">2024-08-17T08:45:39Z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2024-08-17T00:00:00Z</vt:filetime>
  </property>
  <property fmtid="{D5CDD505-2E9C-101B-9397-08002B2CF9AE}" pid="3" name="Producer">
    <vt:lpwstr>3-Heights(TM) PDF Security Shell 4.8.25.2 (http://www.pdf-tools.com)</vt:lpwstr>
  </property>
</Properties>
</file>