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67" r:id="rId10"/>
    <p:sldId id="288" r:id="rId11"/>
    <p:sldId id="265" r:id="rId12"/>
    <p:sldId id="290" r:id="rId13"/>
    <p:sldId id="289" r:id="rId14"/>
    <p:sldId id="268" r:id="rId15"/>
    <p:sldId id="287" r:id="rId16"/>
    <p:sldId id="279" r:id="rId17"/>
    <p:sldId id="284" r:id="rId18"/>
    <p:sldId id="269" r:id="rId19"/>
    <p:sldId id="262" r:id="rId20"/>
    <p:sldId id="285" r:id="rId21"/>
    <p:sldId id="286" r:id="rId22"/>
    <p:sldId id="271" r:id="rId23"/>
    <p:sldId id="272" r:id="rId24"/>
    <p:sldId id="273" r:id="rId25"/>
    <p:sldId id="274" r:id="rId26"/>
    <p:sldId id="280" r:id="rId27"/>
    <p:sldId id="275" r:id="rId28"/>
    <p:sldId id="281" r:id="rId29"/>
    <p:sldId id="276" r:id="rId30"/>
    <p:sldId id="283" r:id="rId31"/>
    <p:sldId id="264" r:id="rId32"/>
    <p:sldId id="28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1BFD-F461-43A9-B9C3-C8D07ED49220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4EA9-6C9A-4BD9-824C-21882B78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2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55F4-17AA-41B9-8E0F-A82D05B415B1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9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3B8-CB0D-4B56-865A-F4C67BEA8C59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938D-E680-4386-AD02-9F3414196215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8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FABE-7311-4E08-9DA9-C0433DF48D34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5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1A79-CC81-4110-B780-1A86F845DFD0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9614-2BD9-426D-848C-59488803093C}" type="datetime1">
              <a:rPr lang="ru-RU" smtClean="0"/>
              <a:t>14.04.2018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CC00-5095-4078-BC32-8EC0D4044A05}" type="datetime1">
              <a:rPr lang="ru-RU" smtClean="0"/>
              <a:t>14.04.2018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D574-DFEC-4D58-B909-4F18BCA5B509}" type="datetime1">
              <a:rPr lang="ru-RU" smtClean="0"/>
              <a:t>14.04.2018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7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CD0-902D-46F8-A414-1083310D0232}" type="datetime1">
              <a:rPr lang="ru-RU" smtClean="0"/>
              <a:t>14.04.2018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9D89-C36C-4297-AE6D-BA4D203CF31B}" type="datetime1">
              <a:rPr lang="ru-RU" smtClean="0"/>
              <a:t>14.04.2018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8361-25E0-4B44-8716-DCB97E22F4AC}" type="datetime1">
              <a:rPr lang="ru-RU" smtClean="0"/>
              <a:t>14.04.2018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EAF7-76D5-432A-997A-F1026B542629}" type="datetime1">
              <a:rPr lang="ru-RU" smtClean="0"/>
              <a:t>14.04.2018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6361-0322-46DF-8F4A-64AFA6787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talran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5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Название целой группы языков</a:t>
            </a:r>
          </a:p>
          <a:p>
            <a:endParaRPr lang="ru-RU" dirty="0" smtClean="0"/>
          </a:p>
          <a:p>
            <a:r>
              <a:rPr lang="ru-RU" dirty="0" smtClean="0"/>
              <a:t>Машинный код с макросами</a:t>
            </a:r>
          </a:p>
          <a:p>
            <a:endParaRPr lang="ru-RU" dirty="0" smtClean="0"/>
          </a:p>
          <a:p>
            <a:r>
              <a:rPr lang="ru-RU" dirty="0" smtClean="0"/>
              <a:t>Остается востребован и по сей день</a:t>
            </a:r>
          </a:p>
        </p:txBody>
      </p:sp>
      <p:pic>
        <p:nvPicPr>
          <p:cNvPr id="8" name="Picture 2" descr="https://static.independent.co.uk/s3fs-public/styles/story_large/public/thumbnails/image/2017/07/11/11/harold-0.jpg">
            <a:extLst>
              <a:ext uri="{FF2B5EF4-FFF2-40B4-BE49-F238E27FC236}">
                <a16:creationId xmlns:a16="http://schemas.microsoft.com/office/drawing/2014/main" id="{01E5FF09-4B0D-4F83-93BC-E82CDF0AAA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Первый язык программирования высокого уровня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FORmula</a:t>
            </a:r>
            <a:r>
              <a:rPr lang="en-US" dirty="0" smtClean="0"/>
              <a:t> </a:t>
            </a:r>
            <a:r>
              <a:rPr lang="en-US" dirty="0" err="1" smtClean="0"/>
              <a:t>TRANslator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Использовался для научных и инженерных вычислений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Отлично подходит для задачи, которую можно описать блок схемой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Появился в 1959 году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COmmon</a:t>
            </a:r>
            <a:r>
              <a:rPr lang="en-US" dirty="0" smtClean="0"/>
              <a:t> Business Oriented Language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Был максимально приближен к английскому языку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 1997 году насчитывалось около 240 миллиардов строк кода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Обрабатывалось более 75% финансовых транзакций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Спагетти-код</a:t>
            </a:r>
            <a:endParaRPr lang="ru-RU" dirty="0"/>
          </a:p>
        </p:txBody>
      </p:sp>
      <p:pic>
        <p:nvPicPr>
          <p:cNvPr id="4" name="Объект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76" y="2096532"/>
            <a:ext cx="2619048" cy="38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Структурный подход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Любая программа, заданная в виде блок-схемы, может быть представлена с помощью трех управляющих структур:</a:t>
            </a:r>
          </a:p>
          <a:p>
            <a:r>
              <a:rPr lang="ru-RU" dirty="0" smtClean="0"/>
              <a:t>Последовательность</a:t>
            </a:r>
          </a:p>
          <a:p>
            <a:r>
              <a:rPr lang="ru-RU" dirty="0" smtClean="0"/>
              <a:t>Ветвление</a:t>
            </a:r>
          </a:p>
          <a:p>
            <a:r>
              <a:rPr lang="ru-RU" dirty="0" smtClean="0"/>
              <a:t>Цикл</a:t>
            </a:r>
          </a:p>
          <a:p>
            <a:endParaRPr lang="ru-RU" dirty="0"/>
          </a:p>
        </p:txBody>
      </p:sp>
      <p:pic>
        <p:nvPicPr>
          <p:cNvPr id="6" name="Picture 2" descr="Картинки по запросу hide the pain">
            <a:extLst>
              <a:ext uri="{FF2B5EF4-FFF2-40B4-BE49-F238E27FC236}">
                <a16:creationId xmlns:a16="http://schemas.microsoft.com/office/drawing/2014/main" id="{8701FDFF-C8E1-434B-B8AA-5CAD6C0EF5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56" y="1825625"/>
            <a:ext cx="37776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Разработан </a:t>
            </a:r>
            <a:r>
              <a:rPr lang="ru-RU" dirty="0" err="1" smtClean="0"/>
              <a:t>Никлаусом</a:t>
            </a:r>
            <a:r>
              <a:rPr lang="ru-RU" dirty="0" smtClean="0"/>
              <a:t> Виртом в 1968 году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Полностью поддерживает структурное программирование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Идеально подходил для обучения ввиду структуры программ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Имеет множество реализаций – </a:t>
            </a:r>
            <a:r>
              <a:rPr lang="en-US" dirty="0" smtClean="0"/>
              <a:t>Object Pascal, Turbo Pascal, </a:t>
            </a:r>
            <a:r>
              <a:rPr lang="en-US" dirty="0" err="1" smtClean="0"/>
              <a:t>Pascal.ABC</a:t>
            </a:r>
            <a:r>
              <a:rPr lang="en-US" dirty="0"/>
              <a:t> </a:t>
            </a:r>
            <a:r>
              <a:rPr lang="en-US" dirty="0" err="1" smtClean="0"/>
              <a:t>.Net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Самый известный наследник - </a:t>
            </a:r>
            <a:r>
              <a:rPr lang="en-US" dirty="0" smtClean="0"/>
              <a:t>Delphi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3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Прародитель большинства современных языков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Разработан в 70-е годы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Изначально использует структурный подход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Считается одним из самых высокопроизводительных языков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Позволяет писать код для железа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структурного подхода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1936865"/>
            <a:ext cx="5710844" cy="42893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Объектный подход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Все </a:t>
            </a:r>
            <a:r>
              <a:rPr lang="ru-RU" dirty="0"/>
              <a:t>есть объект </a:t>
            </a:r>
            <a:r>
              <a:rPr lang="ru-RU" dirty="0" smtClean="0"/>
              <a:t>©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Позволяет сделать код чище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Больше ориентирован на бизнес задачи и модели реальных объектов</a:t>
            </a:r>
            <a:endParaRPr lang="ru-RU" dirty="0"/>
          </a:p>
        </p:txBody>
      </p:sp>
      <p:pic>
        <p:nvPicPr>
          <p:cNvPr id="2064" name="Picture 16" descr="ÐÐ°ÑÑÐ¸Ð½ÐºÐ¸ Ð¿Ð¾ Ð·Ð°Ð¿ÑÐ¾ÑÑ ÑÐ¾Ð»ÑÐºÐ¾ ÑÐ¸ÑÑÐ¸ Ð²ÑÑ Ð²Ð¾Ð·Ð²Ð¾Ð´ÑÑ Ð² Ð°Ð±ÑÐ¾Ð»ÑÑ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88934"/>
            <a:ext cx="5181600" cy="32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dirty="0" smtClean="0"/>
              <a:t>++</a:t>
            </a:r>
            <a:endParaRPr lang="ru-RU" dirty="0"/>
          </a:p>
        </p:txBody>
      </p:sp>
      <p:pic>
        <p:nvPicPr>
          <p:cNvPr id="1026" name="Picture 2" descr="http://lurkmore.so/images/7/7d/C%2B%2B_prost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7" y="497980"/>
            <a:ext cx="7335253" cy="6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Выпускик</a:t>
            </a:r>
            <a:r>
              <a:rPr lang="ru-RU" dirty="0"/>
              <a:t> кафедры </a:t>
            </a:r>
            <a:r>
              <a:rPr lang="ru-RU" dirty="0" smtClean="0"/>
              <a:t>302 (ныне 304)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dirty="0" smtClean="0"/>
              <a:t>Преподаватель </a:t>
            </a:r>
            <a:r>
              <a:rPr lang="ru-RU" dirty="0"/>
              <a:t>на кафедре (ранее, а сейчас вне неё</a:t>
            </a:r>
            <a:r>
              <a:rPr lang="ru-RU" dirty="0" smtClean="0"/>
              <a:t>)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dirty="0" smtClean="0"/>
              <a:t>.</a:t>
            </a:r>
            <a:r>
              <a:rPr lang="ru-RU" dirty="0"/>
              <a:t>NET Разработчик в КТ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Язык «С» с классами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Поддерживает объектный подход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Разработан в 1979, развивался в 80-е, стал активно использоваться в 90-е и далее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Успешный подход в модернизации существующего языка, а не разработке нового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Microsoft Foundation Classes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(VB6)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Позволял легко и быстро создавать графические интерфейсы и логику доступа к базам данных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До сих пор используется в </a:t>
            </a:r>
            <a:r>
              <a:rPr lang="en-US" dirty="0" smtClean="0"/>
              <a:t>Excel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Часто использовался для обучения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Ограничен в инструментах – наследование, </a:t>
            </a:r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4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Разработан в 1991(2) году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Структурированный, объектно-ориентированный язык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Унаследован от </a:t>
            </a:r>
            <a:r>
              <a:rPr lang="en-US" dirty="0" smtClean="0"/>
              <a:t>C++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Решил проблему кроссплатформенности – </a:t>
            </a:r>
            <a:r>
              <a:rPr lang="en-US" dirty="0" smtClean="0"/>
              <a:t>Java Machine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Долгое время был единственным языком разработке в своем стеке технологий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2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 smtClean="0"/>
              <a:t>  Цели: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Ответ </a:t>
            </a:r>
            <a:r>
              <a:rPr lang="en-US" dirty="0" smtClean="0"/>
              <a:t>Microsoft </a:t>
            </a:r>
            <a:r>
              <a:rPr lang="ru-RU" dirty="0" smtClean="0"/>
              <a:t>на успех </a:t>
            </a:r>
            <a:r>
              <a:rPr lang="en-US" dirty="0" smtClean="0"/>
              <a:t>Java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У</a:t>
            </a:r>
            <a:r>
              <a:rPr lang="ru-RU" dirty="0" err="1" smtClean="0"/>
              <a:t>нифицирование</a:t>
            </a:r>
            <a:r>
              <a:rPr lang="ru-RU" dirty="0" smtClean="0"/>
              <a:t> разношерстных языков и </a:t>
            </a:r>
            <a:r>
              <a:rPr lang="en-US" dirty="0" smtClean="0"/>
              <a:t>IDE</a:t>
            </a:r>
            <a:r>
              <a:rPr lang="ru-RU" dirty="0" smtClean="0"/>
              <a:t> в </a:t>
            </a:r>
            <a:r>
              <a:rPr lang="en-US" dirty="0" smtClean="0"/>
              <a:t>Microsoft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Развитие клиент-серверных приложений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Поддержка конечных платформ, отличных от стационарных ПК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Common Language Runtime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 Type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 Language Specification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 Class Library</a:t>
            </a:r>
            <a:endParaRPr lang="ru-RU" dirty="0"/>
          </a:p>
        </p:txBody>
      </p:sp>
      <p:pic>
        <p:nvPicPr>
          <p:cNvPr id="7" name="Объект 6" descr="http://programming-lang.com/ru/comp_programming/troelsen/0/_1.1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29" y="1825625"/>
            <a:ext cx="46482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513" y="2651125"/>
            <a:ext cx="5654040" cy="1325563"/>
          </a:xfrm>
        </p:spPr>
        <p:txBody>
          <a:bodyPr/>
          <a:lstStyle/>
          <a:p>
            <a:r>
              <a:rPr lang="ru-RU" dirty="0"/>
              <a:t>Как развивался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ru-RU" dirty="0"/>
          </a:p>
        </p:txBody>
      </p:sp>
      <p:pic>
        <p:nvPicPr>
          <p:cNvPr id="4" name="Объект 3" descr="ÐÐ°ÑÑÐ¸Ð½ÐºÐ¸ Ð¿Ð¾ Ð·Ð°Ð¿ÑÐ¾ÑÑ .net framework 4.6 notes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380" y="720639"/>
            <a:ext cx="4918050" cy="54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7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  <a:endParaRPr lang="ru-RU" dirty="0"/>
          </a:p>
        </p:txBody>
      </p:sp>
      <p:pic>
        <p:nvPicPr>
          <p:cNvPr id="10" name="Picture 2" descr="ÐÐ°ÑÑÐ¸Ð½ÐºÐ¸ Ð¿Ð¾ Ð·Ð°Ð¿ÑÐ¾ÑÑ .net compi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09" y="587028"/>
            <a:ext cx="5423264" cy="58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1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Ведущий разработчик – Андерс </a:t>
            </a:r>
            <a:r>
              <a:rPr lang="ru-RU" dirty="0" err="1" smtClean="0"/>
              <a:t>Хейльсберг</a:t>
            </a:r>
            <a:r>
              <a:rPr lang="ru-RU" dirty="0" smtClean="0"/>
              <a:t> – также разработал </a:t>
            </a:r>
            <a:r>
              <a:rPr lang="en-US" dirty="0" smtClean="0"/>
              <a:t>Turbo Pascal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Высокоуровневый, компилируемый язык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Основан на объектно-ориентированной парадигме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Поддерживает функциональную, </a:t>
            </a:r>
            <a:r>
              <a:rPr lang="ru-RU" dirty="0" err="1" smtClean="0"/>
              <a:t>аспектно</a:t>
            </a:r>
            <a:r>
              <a:rPr lang="ru-RU" dirty="0" smtClean="0"/>
              <a:t>-ориентированную, обобщённую парадигмы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4" name="Объект 3" descr="ÐÐ°ÑÑÐ¸Ð½ÐºÐ¸ Ð¿Ð¾ Ð·Ð°Ð¿ÑÐ¾ÑÑ c# evolu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30" y="1825625"/>
            <a:ext cx="692614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r>
              <a:rPr lang="ru-RU" dirty="0" smtClean="0"/>
              <a:t> 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677"/>
          </a:xfrm>
        </p:spPr>
        <p:txBody>
          <a:bodyPr>
            <a:normAutofit/>
          </a:bodyPr>
          <a:lstStyle/>
          <a:p>
            <a:r>
              <a:rPr lang="ru-RU" dirty="0" smtClean="0"/>
              <a:t>Веб, </a:t>
            </a:r>
            <a:r>
              <a:rPr lang="ru-RU" dirty="0" smtClean="0"/>
              <a:t>десктоп, мобильные устройства</a:t>
            </a:r>
            <a:r>
              <a:rPr lang="ru-RU" dirty="0" smtClean="0"/>
              <a:t>, микроконтроллеры</a:t>
            </a:r>
            <a:endParaRPr lang="ru-RU" dirty="0" smtClean="0"/>
          </a:p>
          <a:p>
            <a:r>
              <a:rPr lang="ru-RU" dirty="0" smtClean="0"/>
              <a:t>С 2016 реальная кроссплатформенность (</a:t>
            </a:r>
            <a:r>
              <a:rPr lang="en-US" dirty="0" smtClean="0"/>
              <a:t>Linux </a:t>
            </a:r>
            <a:r>
              <a:rPr lang="ru-RU" dirty="0" smtClean="0"/>
              <a:t>и </a:t>
            </a:r>
            <a:r>
              <a:rPr lang="en-US" dirty="0" smtClean="0"/>
              <a:t>Mac</a:t>
            </a:r>
            <a:r>
              <a:rPr lang="ru-RU" dirty="0" smtClean="0"/>
              <a:t>, да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IDE: </a:t>
            </a:r>
            <a:r>
              <a:rPr lang="en-US" i="1" dirty="0" smtClean="0"/>
              <a:t>Visual Studio, Visual Studio Code, Rider, Avalonia Studio</a:t>
            </a:r>
            <a:endParaRPr lang="ru-RU" i="1" dirty="0" smtClean="0"/>
          </a:p>
          <a:p>
            <a:r>
              <a:rPr lang="ru-RU" dirty="0" smtClean="0"/>
              <a:t>Развитое </a:t>
            </a:r>
            <a:r>
              <a:rPr lang="ru-RU" dirty="0" err="1" smtClean="0"/>
              <a:t>коммьюнити</a:t>
            </a:r>
            <a:endParaRPr lang="ru-RU" dirty="0" smtClean="0"/>
          </a:p>
          <a:p>
            <a:r>
              <a:rPr lang="ru-RU" dirty="0" smtClean="0"/>
              <a:t>В основном – «кровавый </a:t>
            </a:r>
            <a:r>
              <a:rPr lang="ru-RU" dirty="0" err="1" smtClean="0"/>
              <a:t>энтерпрайз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Более высокий порог вхождения, чтобы стать </a:t>
            </a:r>
            <a:r>
              <a:rPr lang="en-US" dirty="0" smtClean="0"/>
              <a:t>junior</a:t>
            </a:r>
            <a:r>
              <a:rPr lang="ru-RU" dirty="0" smtClean="0"/>
              <a:t> (</a:t>
            </a:r>
            <a:r>
              <a:rPr lang="en-US" dirty="0" err="1" smtClean="0"/>
              <a:t>php</a:t>
            </a:r>
            <a:r>
              <a:rPr lang="en-US" dirty="0" smtClean="0"/>
              <a:t>, python, </a:t>
            </a:r>
            <a:r>
              <a:rPr lang="en-US" dirty="0" err="1" smtClean="0"/>
              <a:t>javascript</a:t>
            </a:r>
            <a:r>
              <a:rPr lang="en-US" dirty="0"/>
              <a:t>)</a:t>
            </a:r>
            <a:endParaRPr lang="en-US" dirty="0" smtClean="0"/>
          </a:p>
          <a:p>
            <a:r>
              <a:rPr lang="ru-RU" dirty="0" smtClean="0"/>
              <a:t>Но не такой высокий, как у </a:t>
            </a:r>
            <a:r>
              <a:rPr lang="en-US" dirty="0" smtClean="0"/>
              <a:t>C++</a:t>
            </a:r>
          </a:p>
          <a:p>
            <a:r>
              <a:rPr lang="ru-RU" dirty="0" smtClean="0"/>
              <a:t>Адекватная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Курсы. Что, где, когда и 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Зачем это нужно мне?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Зачем это нужно вам?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Где проходит занятие?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проходит занятие?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r>
              <a:rPr lang="ru-RU" dirty="0"/>
              <a:t> сейчас</a:t>
            </a:r>
          </a:p>
        </p:txBody>
      </p:sp>
      <p:pic>
        <p:nvPicPr>
          <p:cNvPr id="9" name="Объект 8" descr="ÐÐ°ÑÑÐ¸Ð½ÐºÐ¸ Ð¿Ð¾ Ð·Ð°Ð¿ÑÐ¾ÑÑ .net core architecture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30" y="2185748"/>
            <a:ext cx="7025640" cy="397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u-RU" sz="6000" dirty="0" smtClean="0"/>
          </a:p>
          <a:p>
            <a:pPr marL="0" indent="0" algn="ctr">
              <a:buNone/>
            </a:pPr>
            <a:r>
              <a:rPr lang="ru-RU" sz="6000" dirty="0" err="1" smtClean="0"/>
              <a:t>Демо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7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vk.com/talrandel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Telegram: @</a:t>
            </a:r>
            <a:r>
              <a:rPr lang="en-US" dirty="0" err="1" smtClean="0"/>
              <a:t>Talrandel</a:t>
            </a:r>
            <a:r>
              <a:rPr lang="en-US" dirty="0" smtClean="0"/>
              <a:t> (https://t.me/Talrandel)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5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Что было до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r>
              <a:rPr lang="en-US" dirty="0" smtClean="0"/>
              <a:t>?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Что такое </a:t>
            </a:r>
            <a:r>
              <a:rPr lang="en-US" dirty="0" smtClean="0"/>
              <a:t>C#</a:t>
            </a:r>
            <a:r>
              <a:rPr lang="ru-RU" dirty="0" smtClean="0"/>
              <a:t> и </a:t>
            </a:r>
            <a:r>
              <a:rPr lang="en-US" dirty="0" err="1" smtClean="0"/>
              <a:t>.Net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Мифы и текущее положение дел в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на втором занятии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Как устроен процесс разработки ПО?</a:t>
            </a:r>
          </a:p>
          <a:p>
            <a:endParaRPr lang="ru-RU" dirty="0"/>
          </a:p>
          <a:p>
            <a:r>
              <a:rPr lang="ru-RU" dirty="0" smtClean="0"/>
              <a:t>Программирование и разработка – есть ли разница?</a:t>
            </a:r>
          </a:p>
          <a:p>
            <a:endParaRPr lang="ru-RU" dirty="0"/>
          </a:p>
          <a:p>
            <a:r>
              <a:rPr lang="ru-RU" dirty="0" smtClean="0"/>
              <a:t>Какие профессии нужны в </a:t>
            </a:r>
            <a:r>
              <a:rPr lang="en-US" dirty="0" smtClean="0"/>
              <a:t>IT</a:t>
            </a:r>
            <a:r>
              <a:rPr lang="ru-RU" dirty="0" smtClean="0"/>
              <a:t>, когда дело касается разработки?</a:t>
            </a:r>
          </a:p>
          <a:p>
            <a:pPr marL="0" indent="0" algn="ctr">
              <a:buNone/>
            </a:pPr>
            <a:r>
              <a:rPr lang="ru-RU" sz="2000" i="1" dirty="0" smtClean="0"/>
              <a:t>(нет, не только программисты </a:t>
            </a:r>
            <a:r>
              <a:rPr lang="ru-RU" sz="2000" i="1" dirty="0" smtClean="0">
                <a:sym typeface="Wingdings" panose="05000000000000000000" pitchFamily="2" charset="2"/>
              </a:rPr>
              <a:t> )</a:t>
            </a:r>
            <a:endParaRPr lang="ru-RU" sz="20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 потом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Системы контроля версий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Алгоритмы и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2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 потом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C# </a:t>
            </a:r>
            <a:r>
              <a:rPr lang="ru-RU" dirty="0" smtClean="0"/>
              <a:t>основы (типы данных, функции, циклы, условия, массивы)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Чуть больше, чем основы – классы и интерфейсы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ООП (как расшифровывается и что включает)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Работа с файлами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Коллекции и обобщения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7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будем говорить потом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Сериализация</a:t>
            </a:r>
            <a:r>
              <a:rPr lang="ru-RU" dirty="0" smtClean="0"/>
              <a:t> – как безболезненно сохранять данные в файл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Многопоточность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Windows Forms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Паттерны (о чем не рассказывают в институте)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Организация кода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948" y="2699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Перейдем к делу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6361-0322-46DF-8F4A-64AFA67877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709</Words>
  <Application>Microsoft Office PowerPoint</Application>
  <PresentationFormat>Широкоэкранный</PresentationFormat>
  <Paragraphs>162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Тема Office</vt:lpstr>
      <vt:lpstr>C# и .NET</vt:lpstr>
      <vt:lpstr>Кто я?</vt:lpstr>
      <vt:lpstr>Курсы. Что, где, когда и зачем?</vt:lpstr>
      <vt:lpstr>О чем поговорим сегодня</vt:lpstr>
      <vt:lpstr>О чем поговорим на втором занятии</vt:lpstr>
      <vt:lpstr>О чем будем говорить потом</vt:lpstr>
      <vt:lpstr>О чем будем говорить потом</vt:lpstr>
      <vt:lpstr>О чем будем говорить потом</vt:lpstr>
      <vt:lpstr>Перейдем к делу</vt:lpstr>
      <vt:lpstr>Assembler</vt:lpstr>
      <vt:lpstr>Fortran</vt:lpstr>
      <vt:lpstr>COBOL</vt:lpstr>
      <vt:lpstr>Спагетти-код</vt:lpstr>
      <vt:lpstr>Структурный подход</vt:lpstr>
      <vt:lpstr>Pascal</vt:lpstr>
      <vt:lpstr>C</vt:lpstr>
      <vt:lpstr>Недостатки структурного подхода</vt:lpstr>
      <vt:lpstr>Объектный подход</vt:lpstr>
      <vt:lpstr>С++</vt:lpstr>
      <vt:lpstr>С++</vt:lpstr>
      <vt:lpstr>Visual Basic (VB6)</vt:lpstr>
      <vt:lpstr>Java</vt:lpstr>
      <vt:lpstr>C# и .Net Framework</vt:lpstr>
      <vt:lpstr>.Net Framework</vt:lpstr>
      <vt:lpstr>Как развивался .Net Framework</vt:lpstr>
      <vt:lpstr>.Net Framework</vt:lpstr>
      <vt:lpstr>C#</vt:lpstr>
      <vt:lpstr>Развитие C#</vt:lpstr>
      <vt:lpstr>C# и .Net Framework сейчас</vt:lpstr>
      <vt:lpstr>C# и .Net Framework сейчас</vt:lpstr>
      <vt:lpstr>Презентация PowerPoint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и .NET</dc:title>
  <dc:creator>Пользователь Windows</dc:creator>
  <cp:lastModifiedBy>Пользователь Windows</cp:lastModifiedBy>
  <cp:revision>30</cp:revision>
  <dcterms:created xsi:type="dcterms:W3CDTF">2018-04-13T18:31:48Z</dcterms:created>
  <dcterms:modified xsi:type="dcterms:W3CDTF">2018-04-14T12:09:35Z</dcterms:modified>
</cp:coreProperties>
</file>