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3" r:id="rId6"/>
    <p:sldId id="265" r:id="rId7"/>
    <p:sldId id="286" r:id="rId8"/>
    <p:sldId id="266" r:id="rId9"/>
    <p:sldId id="268" r:id="rId10"/>
    <p:sldId id="270" r:id="rId11"/>
    <p:sldId id="272" r:id="rId12"/>
    <p:sldId id="274" r:id="rId13"/>
    <p:sldId id="276" r:id="rId14"/>
    <p:sldId id="278" r:id="rId15"/>
    <p:sldId id="280" r:id="rId16"/>
    <p:sldId id="282" r:id="rId17"/>
    <p:sldId id="284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64640" autoAdjust="0"/>
  </p:normalViewPr>
  <p:slideViewPr>
    <p:cSldViewPr snapToGrid="0">
      <p:cViewPr varScale="1">
        <p:scale>
          <a:sx n="75" d="100"/>
          <a:sy n="75" d="100"/>
        </p:scale>
        <p:origin x="18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D7C74-59D0-6B44-9643-539AB03BE73A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1EB8-524E-CE4D-A8D6-6656E849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2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Рейтинги языков программирования довольно тонкая и </a:t>
            </a:r>
            <a:r>
              <a:rPr lang="ru-RU" dirty="0" err="1" smtClean="0"/>
              <a:t>холиварная</a:t>
            </a:r>
            <a:r>
              <a:rPr lang="ru-RU" dirty="0" smtClean="0"/>
              <a:t> тема, их пробовали составлять различные организации опираясь на самые разные критерии, наподобие количества </a:t>
            </a:r>
            <a:r>
              <a:rPr lang="ru-RU" dirty="0" err="1" smtClean="0"/>
              <a:t>репозиториев</a:t>
            </a:r>
            <a:r>
              <a:rPr lang="ru-RU" dirty="0" smtClean="0"/>
              <a:t> на </a:t>
            </a:r>
            <a:r>
              <a:rPr lang="ru-RU" dirty="0" err="1" smtClean="0"/>
              <a:t>гитхабе</a:t>
            </a:r>
            <a:r>
              <a:rPr lang="ru-RU" dirty="0" smtClean="0"/>
              <a:t>\кол-ву </a:t>
            </a:r>
            <a:r>
              <a:rPr lang="ru-RU" dirty="0" err="1" smtClean="0"/>
              <a:t>пулреквестов</a:t>
            </a:r>
            <a:r>
              <a:rPr lang="ru-RU" dirty="0" smtClean="0"/>
              <a:t> в эти </a:t>
            </a:r>
            <a:r>
              <a:rPr lang="ru-RU" dirty="0" err="1" smtClean="0"/>
              <a:t>репозитории</a:t>
            </a:r>
            <a:r>
              <a:rPr lang="ru-RU" dirty="0" smtClean="0"/>
              <a:t>, количество вопросов на </a:t>
            </a:r>
            <a:r>
              <a:rPr lang="ru-RU" dirty="0" err="1" smtClean="0"/>
              <a:t>стаковерфлоу</a:t>
            </a:r>
            <a:r>
              <a:rPr lang="ru-RU" dirty="0" smtClean="0"/>
              <a:t>, популярности в поисковых запросах и так далее. Из самых известны рейтингов я могу выделить три- индекс TIOBE, индекс </a:t>
            </a:r>
            <a:r>
              <a:rPr lang="ru-RU" dirty="0" err="1" smtClean="0"/>
              <a:t>редмонка</a:t>
            </a:r>
            <a:r>
              <a:rPr lang="ru-RU" dirty="0" smtClean="0"/>
              <a:t> и индекс IEEE </a:t>
            </a:r>
            <a:r>
              <a:rPr lang="ru-RU" dirty="0" err="1" smtClean="0"/>
              <a:t>Spectrum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8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Когда-то </a:t>
            </a:r>
            <a:r>
              <a:rPr lang="ru-RU" dirty="0" err="1" smtClean="0"/>
              <a:t>шарп</a:t>
            </a:r>
            <a:r>
              <a:rPr lang="ru-RU" dirty="0" smtClean="0"/>
              <a:t> делали как клон </a:t>
            </a:r>
            <a:r>
              <a:rPr lang="ru-RU" dirty="0" err="1" smtClean="0"/>
              <a:t>джавы</a:t>
            </a:r>
            <a:r>
              <a:rPr lang="ru-RU" dirty="0" smtClean="0"/>
              <a:t> от </a:t>
            </a:r>
            <a:r>
              <a:rPr lang="ru-RU" dirty="0" err="1" smtClean="0"/>
              <a:t>майкрософта</a:t>
            </a:r>
            <a:r>
              <a:rPr lang="ru-RU" dirty="0" smtClean="0"/>
              <a:t>, но со временем обстоятельства сложились так что </a:t>
            </a:r>
            <a:r>
              <a:rPr lang="ru-RU" dirty="0" err="1" smtClean="0"/>
              <a:t>шарп</a:t>
            </a:r>
            <a:r>
              <a:rPr lang="ru-RU" dirty="0" smtClean="0"/>
              <a:t> активно развивался как язык, а </a:t>
            </a:r>
            <a:r>
              <a:rPr lang="ru-RU" dirty="0" err="1" smtClean="0"/>
              <a:t>джава</a:t>
            </a:r>
            <a:r>
              <a:rPr lang="ru-RU" dirty="0" smtClean="0"/>
              <a:t> как то положила на все это. В итоге мы имеем что на сегодняшний день </a:t>
            </a:r>
            <a:r>
              <a:rPr lang="ru-RU" dirty="0" err="1" smtClean="0"/>
              <a:t>шарп</a:t>
            </a:r>
            <a:r>
              <a:rPr lang="ru-RU" dirty="0" smtClean="0"/>
              <a:t> обладает в разы большим количеством синтаксического сахара и всяких фишек языка нежели </a:t>
            </a:r>
            <a:r>
              <a:rPr lang="ru-RU" dirty="0" err="1" smtClean="0"/>
              <a:t>джава</a:t>
            </a:r>
            <a:r>
              <a:rPr lang="ru-RU" dirty="0" smtClean="0"/>
              <a:t>, и в целом на нем приятнее писать. Да к сожалению в плане </a:t>
            </a:r>
            <a:r>
              <a:rPr lang="ru-RU" dirty="0" err="1" smtClean="0"/>
              <a:t>околоязыковой</a:t>
            </a:r>
            <a:r>
              <a:rPr lang="ru-RU" dirty="0" smtClean="0"/>
              <a:t> инфраструктуры </a:t>
            </a:r>
            <a:r>
              <a:rPr lang="ru-RU" dirty="0" err="1" smtClean="0"/>
              <a:t>шарп</a:t>
            </a:r>
            <a:r>
              <a:rPr lang="ru-RU" dirty="0" smtClean="0"/>
              <a:t> еще проигрывает, но это наверстать гораздо легче чем языковые особенности(что собственно и делается сейчас). Долгое время язык костерили за закрытость и привязку к </a:t>
            </a:r>
            <a:r>
              <a:rPr lang="ru-RU" dirty="0" err="1" smtClean="0"/>
              <a:t>винде</a:t>
            </a:r>
            <a:r>
              <a:rPr lang="ru-RU" dirty="0" smtClean="0"/>
              <a:t>, но несколько лет назад, весь код </a:t>
            </a:r>
            <a:r>
              <a:rPr lang="ru-RU" dirty="0" err="1" smtClean="0"/>
              <a:t>дотнета</a:t>
            </a:r>
            <a:r>
              <a:rPr lang="ru-RU" dirty="0" smtClean="0"/>
              <a:t> выложили в открытый доступ на </a:t>
            </a:r>
            <a:r>
              <a:rPr lang="ru-RU" dirty="0" err="1" smtClean="0"/>
              <a:t>гитхаб</a:t>
            </a:r>
            <a:r>
              <a:rPr lang="ru-RU" dirty="0" smtClean="0"/>
              <a:t> и параллельно с этим сделали полноценный кроссплатформенный </a:t>
            </a:r>
            <a:r>
              <a:rPr lang="ru-RU" dirty="0" err="1" smtClean="0"/>
              <a:t>дотнет</a:t>
            </a:r>
            <a:r>
              <a:rPr lang="ru-RU" dirty="0" smtClean="0"/>
              <a:t> </a:t>
            </a:r>
            <a:r>
              <a:rPr lang="ru-RU" dirty="0" err="1" smtClean="0"/>
              <a:t>кор</a:t>
            </a:r>
            <a:r>
              <a:rPr lang="ru-RU" dirty="0" smtClean="0"/>
              <a:t>. Где- то в это же время </a:t>
            </a:r>
            <a:r>
              <a:rPr lang="ru-RU" dirty="0" err="1" smtClean="0"/>
              <a:t>майкрософт</a:t>
            </a:r>
            <a:r>
              <a:rPr lang="ru-RU" dirty="0" smtClean="0"/>
              <a:t> вложился в </a:t>
            </a:r>
            <a:r>
              <a:rPr lang="ru-RU" dirty="0" err="1" smtClean="0"/>
              <a:t>замарин</a:t>
            </a:r>
            <a:r>
              <a:rPr lang="ru-RU" dirty="0" smtClean="0"/>
              <a:t>(открыв мобильную разработку для </a:t>
            </a:r>
            <a:r>
              <a:rPr lang="ru-RU" dirty="0" err="1" smtClean="0"/>
              <a:t>дотнета</a:t>
            </a:r>
            <a:r>
              <a:rPr lang="ru-RU" dirty="0" smtClean="0"/>
              <a:t>) и </a:t>
            </a:r>
            <a:r>
              <a:rPr lang="ru-RU" dirty="0" err="1" smtClean="0"/>
              <a:t>юнити</a:t>
            </a:r>
            <a:r>
              <a:rPr lang="ru-RU" dirty="0" smtClean="0"/>
              <a:t>(это игры). Шарп на данный момент хоть и проигрывает </a:t>
            </a:r>
            <a:r>
              <a:rPr lang="ru-RU" dirty="0" err="1" smtClean="0"/>
              <a:t>джаве</a:t>
            </a:r>
            <a:r>
              <a:rPr lang="ru-RU" dirty="0" smtClean="0"/>
              <a:t> в популярности, но будущее языка вполне радужно выглядит.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4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Пайтон</a:t>
            </a:r>
            <a:r>
              <a:rPr lang="ru-RU" dirty="0" smtClean="0"/>
              <a:t> на сегодняшний день один из самых </a:t>
            </a:r>
            <a:r>
              <a:rPr lang="ru-RU" dirty="0" err="1" smtClean="0"/>
              <a:t>хайповых</a:t>
            </a:r>
            <a:r>
              <a:rPr lang="ru-RU" dirty="0" smtClean="0"/>
              <a:t> языков «на котором можно делать все». Это правда, но лишь отчасти. С одной стороны да на </a:t>
            </a:r>
            <a:r>
              <a:rPr lang="ru-RU" dirty="0" err="1" smtClean="0"/>
              <a:t>пайтоне</a:t>
            </a:r>
            <a:r>
              <a:rPr lang="ru-RU" dirty="0" smtClean="0"/>
              <a:t> есть решения позволяющие разрабатывать что угодно, но когда речь заходит о серьезной коммерческой разработке то у </a:t>
            </a:r>
            <a:r>
              <a:rPr lang="ru-RU" dirty="0" err="1" smtClean="0"/>
              <a:t>пайтона</a:t>
            </a:r>
            <a:r>
              <a:rPr lang="ru-RU" dirty="0" smtClean="0"/>
              <a:t> есть три основных сферы где он реально хорош. Во-первых скрипты для </a:t>
            </a:r>
            <a:r>
              <a:rPr lang="ru-RU" dirty="0" err="1" smtClean="0"/>
              <a:t>девопса</a:t>
            </a:r>
            <a:r>
              <a:rPr lang="ru-RU" dirty="0" smtClean="0"/>
              <a:t>\админов, тут у </a:t>
            </a:r>
            <a:r>
              <a:rPr lang="ru-RU" dirty="0" err="1" smtClean="0"/>
              <a:t>пайтона</a:t>
            </a:r>
            <a:r>
              <a:rPr lang="ru-RU" dirty="0" smtClean="0"/>
              <a:t> не так много альтернатив да и альтернативы эти довольно древние и страшные. Во вторых сфера дата </a:t>
            </a:r>
            <a:r>
              <a:rPr lang="ru-RU" dirty="0" err="1" smtClean="0"/>
              <a:t>сайенса</a:t>
            </a:r>
            <a:r>
              <a:rPr lang="ru-RU" dirty="0" smtClean="0"/>
              <a:t> и машинного обучения, у </a:t>
            </a:r>
            <a:r>
              <a:rPr lang="ru-RU" dirty="0" err="1" smtClean="0"/>
              <a:t>пайтона</a:t>
            </a:r>
            <a:r>
              <a:rPr lang="ru-RU" dirty="0" smtClean="0"/>
              <a:t> есть набор очень классных библиотек для этого дела плюс почти все инструменты для </a:t>
            </a:r>
            <a:r>
              <a:rPr lang="ru-RU" dirty="0" err="1" smtClean="0"/>
              <a:t>биг</a:t>
            </a:r>
            <a:r>
              <a:rPr lang="ru-RU" dirty="0" smtClean="0"/>
              <a:t> даты имеют библиотеки для </a:t>
            </a:r>
            <a:r>
              <a:rPr lang="ru-RU" dirty="0" err="1" smtClean="0"/>
              <a:t>пайтона</a:t>
            </a:r>
            <a:r>
              <a:rPr lang="ru-RU" dirty="0" smtClean="0"/>
              <a:t>. И последняя сфера это веб, у </a:t>
            </a:r>
            <a:r>
              <a:rPr lang="ru-RU" dirty="0" err="1" smtClean="0"/>
              <a:t>пайтона</a:t>
            </a:r>
            <a:r>
              <a:rPr lang="ru-RU" dirty="0" smtClean="0"/>
              <a:t> есть несколько классных решений для веб разработки основные из которых это </a:t>
            </a:r>
            <a:r>
              <a:rPr lang="ru-RU" dirty="0" err="1" smtClean="0"/>
              <a:t>джанго</a:t>
            </a:r>
            <a:r>
              <a:rPr lang="ru-RU" dirty="0" smtClean="0"/>
              <a:t> и </a:t>
            </a:r>
            <a:r>
              <a:rPr lang="ru-RU" dirty="0" err="1" smtClean="0"/>
              <a:t>фласк</a:t>
            </a:r>
            <a:r>
              <a:rPr lang="ru-RU" dirty="0" smtClean="0"/>
              <a:t>. Для всего остального </a:t>
            </a:r>
            <a:r>
              <a:rPr lang="ru-RU" dirty="0" err="1" smtClean="0"/>
              <a:t>пайтон</a:t>
            </a:r>
            <a:r>
              <a:rPr lang="ru-RU" dirty="0" smtClean="0"/>
              <a:t> в коммерческой разработке не используется практически, хотя да для себя вы можете и десктоп и </a:t>
            </a:r>
            <a:r>
              <a:rPr lang="ru-RU" dirty="0" err="1" smtClean="0"/>
              <a:t>мобилку</a:t>
            </a:r>
            <a:r>
              <a:rPr lang="ru-RU" dirty="0" smtClean="0"/>
              <a:t> пилить без вопросов. Многие так же отмечают что </a:t>
            </a:r>
            <a:r>
              <a:rPr lang="ru-RU" dirty="0" err="1" smtClean="0"/>
              <a:t>пайтон</a:t>
            </a:r>
            <a:r>
              <a:rPr lang="ru-RU" dirty="0" smtClean="0"/>
              <a:t> очень хорошо спроектирован как язык, и в целом я с этим согласен хотя есть ряд моментов которые меня </a:t>
            </a:r>
            <a:r>
              <a:rPr lang="ru-RU" dirty="0" err="1" smtClean="0"/>
              <a:t>выбешивают</a:t>
            </a:r>
            <a:r>
              <a:rPr lang="ru-RU" dirty="0" smtClean="0"/>
              <a:t> например работа с </a:t>
            </a:r>
            <a:r>
              <a:rPr lang="ru-RU" dirty="0" err="1" smtClean="0"/>
              <a:t>колллекциями</a:t>
            </a:r>
            <a:r>
              <a:rPr lang="ru-RU" dirty="0" smtClean="0"/>
              <a:t>(точнее синтаксис это работы), невозможность </a:t>
            </a:r>
            <a:r>
              <a:rPr lang="ru-RU" dirty="0" err="1" smtClean="0"/>
              <a:t>исопльзовать</a:t>
            </a:r>
            <a:r>
              <a:rPr lang="ru-RU" dirty="0" smtClean="0"/>
              <a:t> </a:t>
            </a:r>
            <a:r>
              <a:rPr lang="ru-RU" dirty="0" err="1" smtClean="0"/>
              <a:t>стейтменты</a:t>
            </a:r>
            <a:r>
              <a:rPr lang="ru-RU" dirty="0" smtClean="0"/>
              <a:t> внутри лямбд и крайне специфическое </a:t>
            </a:r>
            <a:r>
              <a:rPr lang="ru-RU" dirty="0" err="1" smtClean="0"/>
              <a:t>ооп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96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Самый старый язык из данного топа, но тем не менее по прежнему используется и используется широко. Его главная сфера применения- низкоуровневое программирование. Собственно драйвера, системные </a:t>
            </a:r>
            <a:r>
              <a:rPr lang="ru-RU" dirty="0" err="1" smtClean="0"/>
              <a:t>утилиты,части</a:t>
            </a:r>
            <a:r>
              <a:rPr lang="ru-RU" dirty="0" smtClean="0"/>
              <a:t> </a:t>
            </a:r>
            <a:r>
              <a:rPr lang="ru-RU" dirty="0" err="1" smtClean="0"/>
              <a:t>бд</a:t>
            </a:r>
            <a:r>
              <a:rPr lang="ru-RU" dirty="0" smtClean="0"/>
              <a:t> и тому подобное написано на </a:t>
            </a:r>
            <a:r>
              <a:rPr lang="ru-RU" dirty="0" err="1" smtClean="0"/>
              <a:t>сях</a:t>
            </a:r>
            <a:r>
              <a:rPr lang="ru-RU" dirty="0" smtClean="0"/>
              <a:t>. Да в </a:t>
            </a:r>
            <a:r>
              <a:rPr lang="ru-RU" dirty="0" err="1" smtClean="0"/>
              <a:t>энтерпрайзе</a:t>
            </a:r>
            <a:r>
              <a:rPr lang="ru-RU" dirty="0" smtClean="0"/>
              <a:t> и вебе его не найти практически(хотя насколько я помню некоторые библиотеки на </a:t>
            </a:r>
            <a:r>
              <a:rPr lang="ru-RU" dirty="0" err="1" smtClean="0"/>
              <a:t>пайтоне</a:t>
            </a:r>
            <a:r>
              <a:rPr lang="ru-RU" dirty="0" smtClean="0"/>
              <a:t> и </a:t>
            </a:r>
            <a:r>
              <a:rPr lang="ru-RU" dirty="0" err="1" smtClean="0"/>
              <a:t>нод</a:t>
            </a:r>
            <a:r>
              <a:rPr lang="ru-RU" dirty="0" smtClean="0"/>
              <a:t> </a:t>
            </a:r>
            <a:r>
              <a:rPr lang="ru-RU" dirty="0" err="1" smtClean="0"/>
              <a:t>джсе</a:t>
            </a:r>
            <a:r>
              <a:rPr lang="ru-RU" dirty="0" smtClean="0"/>
              <a:t> написаны на </a:t>
            </a:r>
            <a:r>
              <a:rPr lang="ru-RU" dirty="0" err="1" smtClean="0"/>
              <a:t>сях</a:t>
            </a:r>
            <a:r>
              <a:rPr lang="ru-RU" dirty="0" smtClean="0"/>
              <a:t> внутри), но в своей сфере ему почти нет альтернатив. При этом изучение си я бы рекомендовал всем так как это отличный способ понять тонкости работы компов и вашего любимого языка каким бы он ни был. Возможно со мной солидарны многие и именно поэтому си снова стал набирать популярность))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5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Плюсы это язык который в равной мере обожают и ненавидят. В сфере высокопроизводительных вычислений с ним мало кто может посоперничать и именно поэтому критичные к </a:t>
            </a:r>
            <a:r>
              <a:rPr lang="ru-RU" dirty="0" err="1" smtClean="0"/>
              <a:t>перфомансу</a:t>
            </a:r>
            <a:r>
              <a:rPr lang="ru-RU" dirty="0" smtClean="0"/>
              <a:t> части пишут именно на плюсах. Так же плюсы язык номер один в </a:t>
            </a:r>
            <a:r>
              <a:rPr lang="ru-RU" dirty="0" err="1" smtClean="0"/>
              <a:t>геймдеве</a:t>
            </a:r>
            <a:r>
              <a:rPr lang="ru-RU" dirty="0" smtClean="0"/>
              <a:t>. Но плюсы никогда не отличились хорошим дизайном, в язык тащили все что плохо лежало и делали зачастую это не лучшим образом. Как результат язык стал чересчур сложным в освоении и легким в отстреле своих ног. Именно поэтому из </a:t>
            </a:r>
            <a:r>
              <a:rPr lang="ru-RU" dirty="0" err="1" smtClean="0"/>
              <a:t>энтерпрайз</a:t>
            </a:r>
            <a:r>
              <a:rPr lang="ru-RU" dirty="0" smtClean="0"/>
              <a:t> разработки он стал активно уезжать под натиском </a:t>
            </a:r>
            <a:r>
              <a:rPr lang="ru-RU" dirty="0" err="1" smtClean="0"/>
              <a:t>джавы</a:t>
            </a:r>
            <a:r>
              <a:rPr lang="ru-RU" dirty="0" smtClean="0"/>
              <a:t> и </a:t>
            </a:r>
            <a:r>
              <a:rPr lang="ru-RU" dirty="0" err="1" smtClean="0"/>
              <a:t>дотнета</a:t>
            </a:r>
            <a:r>
              <a:rPr lang="ru-RU" dirty="0" smtClean="0"/>
              <a:t>, и остается только в областях критичных к </a:t>
            </a:r>
            <a:r>
              <a:rPr lang="ru-RU" dirty="0" err="1" smtClean="0"/>
              <a:t>перфомансу</a:t>
            </a:r>
            <a:r>
              <a:rPr lang="ru-RU" dirty="0" smtClean="0"/>
              <a:t> да и то как правило на плюсах пишут только критичную часть решения а остальное на </a:t>
            </a:r>
            <a:r>
              <a:rPr lang="ru-RU" dirty="0" err="1" smtClean="0"/>
              <a:t>шарпе</a:t>
            </a:r>
            <a:r>
              <a:rPr lang="ru-RU" dirty="0" smtClean="0"/>
              <a:t>\</a:t>
            </a:r>
            <a:r>
              <a:rPr lang="ru-RU" dirty="0" err="1" smtClean="0"/>
              <a:t>джаве</a:t>
            </a:r>
            <a:r>
              <a:rPr lang="ru-RU" dirty="0" smtClean="0"/>
              <a:t>\чем-то еще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04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Джава по прежнему на коне и во многом это </a:t>
            </a:r>
            <a:r>
              <a:rPr lang="ru-RU" dirty="0" err="1" smtClean="0"/>
              <a:t>обусловленно</a:t>
            </a:r>
            <a:r>
              <a:rPr lang="ru-RU" dirty="0" smtClean="0"/>
              <a:t> двумя вещами. Во-первых </a:t>
            </a:r>
            <a:r>
              <a:rPr lang="ru-RU" dirty="0" err="1" smtClean="0"/>
              <a:t>джава</a:t>
            </a:r>
            <a:r>
              <a:rPr lang="ru-RU" dirty="0" smtClean="0"/>
              <a:t> основной язык для разработки под </a:t>
            </a:r>
            <a:r>
              <a:rPr lang="ru-RU" dirty="0" err="1" smtClean="0"/>
              <a:t>андроид</a:t>
            </a:r>
            <a:r>
              <a:rPr lang="ru-RU" dirty="0" smtClean="0"/>
              <a:t>. Хотя есть и альтернативы, но все равно многие берут именно </a:t>
            </a:r>
            <a:r>
              <a:rPr lang="ru-RU" dirty="0" err="1" smtClean="0"/>
              <a:t>джаву</a:t>
            </a:r>
            <a:r>
              <a:rPr lang="ru-RU" dirty="0" smtClean="0"/>
              <a:t>. Во-вторых огромное количество </a:t>
            </a:r>
            <a:r>
              <a:rPr lang="ru-RU" dirty="0" err="1" smtClean="0"/>
              <a:t>энтерпрайзного</a:t>
            </a:r>
            <a:r>
              <a:rPr lang="ru-RU" dirty="0" smtClean="0"/>
              <a:t> </a:t>
            </a:r>
            <a:r>
              <a:rPr lang="ru-RU" dirty="0" err="1" smtClean="0"/>
              <a:t>легаси</a:t>
            </a:r>
            <a:r>
              <a:rPr lang="ru-RU" dirty="0" smtClean="0"/>
              <a:t>, собственно </a:t>
            </a:r>
            <a:r>
              <a:rPr lang="ru-RU" dirty="0" err="1" smtClean="0"/>
              <a:t>джава</a:t>
            </a:r>
            <a:r>
              <a:rPr lang="ru-RU" dirty="0" smtClean="0"/>
              <a:t> доминировала на рынке корпоративной разработки многие годы, пока си </a:t>
            </a:r>
            <a:r>
              <a:rPr lang="ru-RU" dirty="0" err="1" smtClean="0"/>
              <a:t>шарп</a:t>
            </a:r>
            <a:r>
              <a:rPr lang="ru-RU" dirty="0" smtClean="0"/>
              <a:t> еще не был хорошим вариантом, а плюсы уже никто не хотел брать. Но тем не менее сейчас </a:t>
            </a:r>
            <a:r>
              <a:rPr lang="ru-RU" dirty="0" err="1" smtClean="0"/>
              <a:t>джава</a:t>
            </a:r>
            <a:r>
              <a:rPr lang="ru-RU" dirty="0" smtClean="0"/>
              <a:t> переживает далеко не лучшие времена, хотя с выходом 8 версии язык сдвинулся с мертвой точки и принес много чего нового, но к сожалению он все еще уступает </a:t>
            </a:r>
            <a:r>
              <a:rPr lang="ru-RU" dirty="0" err="1" smtClean="0"/>
              <a:t>шарпу</a:t>
            </a:r>
            <a:r>
              <a:rPr lang="ru-RU" dirty="0" smtClean="0"/>
              <a:t>. Хотя стоит отдать </a:t>
            </a:r>
            <a:r>
              <a:rPr lang="ru-RU" dirty="0" err="1" smtClean="0"/>
              <a:t>джаве</a:t>
            </a:r>
            <a:r>
              <a:rPr lang="ru-RU" dirty="0" smtClean="0"/>
              <a:t> должное так как многие классные сервисы написаны именно на нем типа того же </a:t>
            </a:r>
            <a:r>
              <a:rPr lang="ru-RU" dirty="0" err="1" smtClean="0"/>
              <a:t>эластиксерча</a:t>
            </a:r>
            <a:r>
              <a:rPr lang="ru-RU" dirty="0" smtClean="0"/>
              <a:t> или </a:t>
            </a:r>
            <a:r>
              <a:rPr lang="ru-RU" dirty="0" err="1" smtClean="0"/>
              <a:t>кафки</a:t>
            </a:r>
            <a:r>
              <a:rPr lang="ru-RU" dirty="0" smtClean="0"/>
              <a:t>(хотя там все-таки скала но не суть), да и многие </a:t>
            </a:r>
            <a:r>
              <a:rPr lang="ru-RU" dirty="0" err="1" smtClean="0"/>
              <a:t>поулярные</a:t>
            </a:r>
            <a:r>
              <a:rPr lang="ru-RU" dirty="0" smtClean="0"/>
              <a:t> </a:t>
            </a:r>
            <a:r>
              <a:rPr lang="ru-RU" dirty="0" err="1" smtClean="0"/>
              <a:t>дотнет</a:t>
            </a:r>
            <a:r>
              <a:rPr lang="ru-RU" dirty="0" smtClean="0"/>
              <a:t> библиотеки были </a:t>
            </a:r>
            <a:r>
              <a:rPr lang="ru-RU" dirty="0" err="1" smtClean="0"/>
              <a:t>портированны</a:t>
            </a:r>
            <a:r>
              <a:rPr lang="ru-RU" dirty="0" smtClean="0"/>
              <a:t> именно с </a:t>
            </a:r>
            <a:r>
              <a:rPr lang="ru-RU" dirty="0" err="1" smtClean="0"/>
              <a:t>джавы</a:t>
            </a:r>
            <a:r>
              <a:rPr lang="ru-RU" dirty="0" smtClean="0"/>
              <a:t>, например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Nhibernate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4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Обжектив</a:t>
            </a:r>
            <a:r>
              <a:rPr lang="ru-RU" dirty="0" smtClean="0"/>
              <a:t> си и </a:t>
            </a:r>
            <a:r>
              <a:rPr lang="ru-RU" dirty="0" err="1" smtClean="0"/>
              <a:t>свифт</a:t>
            </a:r>
            <a:r>
              <a:rPr lang="ru-RU" dirty="0" smtClean="0"/>
              <a:t> являются стандартными языки для разработки под </a:t>
            </a:r>
            <a:r>
              <a:rPr lang="ru-RU" dirty="0" err="1" smtClean="0"/>
              <a:t>эппловские</a:t>
            </a:r>
            <a:r>
              <a:rPr lang="ru-RU" dirty="0" smtClean="0"/>
              <a:t> устройства. Причем первый уже считается </a:t>
            </a:r>
            <a:r>
              <a:rPr lang="ru-RU" dirty="0" err="1" smtClean="0"/>
              <a:t>легаси</a:t>
            </a:r>
            <a:r>
              <a:rPr lang="ru-RU" dirty="0" smtClean="0"/>
              <a:t>. Стоит ли их изучать? Зависит от целей. Для разработки под </a:t>
            </a:r>
            <a:r>
              <a:rPr lang="ru-RU" dirty="0" err="1" smtClean="0"/>
              <a:t>айфоны</a:t>
            </a:r>
            <a:r>
              <a:rPr lang="ru-RU" dirty="0" smtClean="0"/>
              <a:t> и подобное спрашивать будут скорее именно их(хотя опять же есть альтернативы) и возможно с ними будет проще, </a:t>
            </a:r>
            <a:r>
              <a:rPr lang="ru-RU" dirty="0" err="1" smtClean="0"/>
              <a:t>тк</a:t>
            </a:r>
            <a:r>
              <a:rPr lang="ru-RU" dirty="0" smtClean="0"/>
              <a:t> все стандартные </a:t>
            </a:r>
            <a:r>
              <a:rPr lang="ru-RU" dirty="0" err="1" smtClean="0"/>
              <a:t>гайды</a:t>
            </a:r>
            <a:r>
              <a:rPr lang="ru-RU" dirty="0" smtClean="0"/>
              <a:t> </a:t>
            </a:r>
            <a:r>
              <a:rPr lang="ru-RU" dirty="0" err="1" smtClean="0"/>
              <a:t>эппла</a:t>
            </a:r>
            <a:r>
              <a:rPr lang="ru-RU" dirty="0" smtClean="0"/>
              <a:t> заточены под них. Но за пределами этой платформы данные языки  вам не пригодятся.</a:t>
            </a:r>
          </a:p>
          <a:p>
            <a:r>
              <a:rPr lang="ru-RU" dirty="0" smtClean="0"/>
              <a:t>Ар популярен в мире дата </a:t>
            </a:r>
            <a:r>
              <a:rPr lang="ru-RU" dirty="0" err="1" smtClean="0"/>
              <a:t>сайенса</a:t>
            </a:r>
            <a:r>
              <a:rPr lang="ru-RU" dirty="0" smtClean="0"/>
              <a:t> и активно </a:t>
            </a:r>
            <a:r>
              <a:rPr lang="ru-RU" dirty="0" err="1" smtClean="0"/>
              <a:t>пытаетс</a:t>
            </a:r>
            <a:r>
              <a:rPr lang="ru-RU" dirty="0" smtClean="0"/>
              <a:t> </a:t>
            </a:r>
            <a:r>
              <a:rPr lang="ru-RU" dirty="0" err="1" smtClean="0"/>
              <a:t>яотнять</a:t>
            </a:r>
            <a:r>
              <a:rPr lang="ru-RU" dirty="0" smtClean="0"/>
              <a:t> пальму первенства  у </a:t>
            </a:r>
            <a:r>
              <a:rPr lang="ru-RU" dirty="0" err="1" smtClean="0"/>
              <a:t>пайтона</a:t>
            </a:r>
            <a:r>
              <a:rPr lang="ru-RU" dirty="0" smtClean="0"/>
              <a:t>. В отличие от последнего ар изначально затачивался под работу с данными, но к сожалению синтаксис там такой себе. Стоит ли учить? Зависит, для работы с данными может пригодится, для всего остального не применим.</a:t>
            </a:r>
          </a:p>
          <a:p>
            <a:r>
              <a:rPr lang="ru-RU" dirty="0" err="1" smtClean="0"/>
              <a:t>Гоу</a:t>
            </a:r>
            <a:r>
              <a:rPr lang="ru-RU" dirty="0" smtClean="0"/>
              <a:t> и </a:t>
            </a:r>
            <a:r>
              <a:rPr lang="ru-RU" dirty="0" err="1" smtClean="0"/>
              <a:t>раст</a:t>
            </a:r>
            <a:r>
              <a:rPr lang="ru-RU" dirty="0" smtClean="0"/>
              <a:t> это наверное самые </a:t>
            </a:r>
            <a:r>
              <a:rPr lang="ru-RU" dirty="0" err="1" smtClean="0"/>
              <a:t>хайповые</a:t>
            </a:r>
            <a:r>
              <a:rPr lang="ru-RU" dirty="0" smtClean="0"/>
              <a:t> языки последних лет, насколько они адекватны и </a:t>
            </a:r>
            <a:r>
              <a:rPr lang="ru-RU" dirty="0" err="1" smtClean="0"/>
              <a:t>юзабельны</a:t>
            </a:r>
            <a:r>
              <a:rPr lang="ru-RU" dirty="0" smtClean="0"/>
              <a:t> сказать сложно. </a:t>
            </a:r>
            <a:r>
              <a:rPr lang="ru-RU" dirty="0" err="1" smtClean="0"/>
              <a:t>Гоу</a:t>
            </a:r>
            <a:r>
              <a:rPr lang="ru-RU" dirty="0" smtClean="0"/>
              <a:t> например, по слухам, имеет очень классный механизм работы с </a:t>
            </a:r>
            <a:r>
              <a:rPr lang="ru-RU" dirty="0" err="1" smtClean="0"/>
              <a:t>многопоточностью</a:t>
            </a:r>
            <a:r>
              <a:rPr lang="ru-RU" dirty="0" smtClean="0"/>
              <a:t>, но при этом в языке на мой взгляд есть много странных решений типа отказа от исключений. </a:t>
            </a:r>
            <a:r>
              <a:rPr lang="ru-RU" dirty="0" err="1" smtClean="0"/>
              <a:t>Раст</a:t>
            </a:r>
            <a:r>
              <a:rPr lang="ru-RU" dirty="0" smtClean="0"/>
              <a:t> считается отличной альтернативой плюсам, давая схожую производительность, но при этом  безопасно работая с памятью и с пакетным менеджером из коробки.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Индекс </a:t>
            </a:r>
            <a:r>
              <a:rPr lang="ru-RU" dirty="0" err="1" smtClean="0"/>
              <a:t>Tiobe</a:t>
            </a:r>
            <a:r>
              <a:rPr lang="ru-RU" dirty="0" smtClean="0"/>
              <a:t> наверное является самым известным и обновляется ежемесячно. На рисунке представлена собственно статистика по 10 самым популярным языкам на сегодняшний день с временным срезом с 2002 по настоящее время. Насколько мне известно их методология опирается на популярность языков в поисковых системах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9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Индекс </a:t>
            </a:r>
            <a:r>
              <a:rPr lang="ru-RU" dirty="0" err="1" smtClean="0"/>
              <a:t>редмонка</a:t>
            </a:r>
            <a:r>
              <a:rPr lang="ru-RU" dirty="0" smtClean="0"/>
              <a:t> учитывает популярность языка на </a:t>
            </a:r>
            <a:r>
              <a:rPr lang="ru-RU" dirty="0" err="1" smtClean="0"/>
              <a:t>гитхабе</a:t>
            </a:r>
            <a:r>
              <a:rPr lang="ru-RU" dirty="0" smtClean="0"/>
              <a:t> и </a:t>
            </a:r>
            <a:r>
              <a:rPr lang="ru-RU" dirty="0" err="1" smtClean="0"/>
              <a:t>стаковерфлоу</a:t>
            </a:r>
            <a:r>
              <a:rPr lang="ru-RU" dirty="0" smtClean="0"/>
              <a:t> и обновляется ежеквартально.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0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Индекс </a:t>
            </a:r>
            <a:r>
              <a:rPr lang="ru-RU" dirty="0" err="1" smtClean="0"/>
              <a:t>ieee</a:t>
            </a:r>
            <a:r>
              <a:rPr lang="ru-RU" dirty="0" smtClean="0"/>
              <a:t> </a:t>
            </a:r>
            <a:r>
              <a:rPr lang="ru-RU" dirty="0" err="1" smtClean="0"/>
              <a:t>spectrum</a:t>
            </a:r>
            <a:r>
              <a:rPr lang="ru-RU" dirty="0" smtClean="0"/>
              <a:t> составляется одноименным журналом издаваемым организацией IEEE(наверняка слышали про такую, если нет то рекомендую </a:t>
            </a:r>
            <a:r>
              <a:rPr lang="ru-RU" dirty="0" err="1" smtClean="0"/>
              <a:t>погуглить</a:t>
            </a:r>
            <a:r>
              <a:rPr lang="ru-RU" dirty="0" smtClean="0"/>
              <a:t>).Их рейтинг базируется на целом наборе метрик и наверное может </a:t>
            </a:r>
            <a:r>
              <a:rPr lang="ru-RU" dirty="0" err="1" smtClean="0"/>
              <a:t>считатся</a:t>
            </a:r>
            <a:r>
              <a:rPr lang="ru-RU" dirty="0" smtClean="0"/>
              <a:t> одним из наиболее точных в плане анализа популярности языка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8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для меня лично самый странный член топа, </a:t>
            </a:r>
            <a:r>
              <a:rPr lang="ru-RU" dirty="0" err="1" smtClean="0"/>
              <a:t>тк</a:t>
            </a:r>
            <a:r>
              <a:rPr lang="ru-RU" dirty="0" smtClean="0"/>
              <a:t> </a:t>
            </a:r>
            <a:r>
              <a:rPr lang="ru-RU" dirty="0" err="1" smtClean="0"/>
              <a:t>вб</a:t>
            </a:r>
            <a:r>
              <a:rPr lang="ru-RU" dirty="0" smtClean="0"/>
              <a:t> был более менее популярен в середине нулевых, да и то я бы не сказал что сильно. Языком номер один для платформы </a:t>
            </a:r>
            <a:r>
              <a:rPr lang="ru-RU" dirty="0" err="1" smtClean="0"/>
              <a:t>дотнет</a:t>
            </a:r>
            <a:r>
              <a:rPr lang="ru-RU" dirty="0" smtClean="0"/>
              <a:t> всегда был </a:t>
            </a:r>
            <a:r>
              <a:rPr lang="ru-RU" dirty="0" err="1" smtClean="0"/>
              <a:t>шарп</a:t>
            </a:r>
            <a:r>
              <a:rPr lang="ru-RU" dirty="0" smtClean="0"/>
              <a:t>, про </a:t>
            </a:r>
            <a:r>
              <a:rPr lang="ru-RU" dirty="0" err="1" smtClean="0"/>
              <a:t>вб</a:t>
            </a:r>
            <a:r>
              <a:rPr lang="ru-RU" dirty="0" smtClean="0"/>
              <a:t> вспоминали в основном в контексте «ну там еще есть и другие языке типа </a:t>
            </a:r>
            <a:r>
              <a:rPr lang="ru-RU" dirty="0" err="1" smtClean="0"/>
              <a:t>вб</a:t>
            </a:r>
            <a:r>
              <a:rPr lang="ru-RU" dirty="0" smtClean="0"/>
              <a:t>». Но буквально за последний год-полтора </a:t>
            </a:r>
            <a:r>
              <a:rPr lang="ru-RU" dirty="0" err="1" smtClean="0"/>
              <a:t>вб</a:t>
            </a:r>
            <a:r>
              <a:rPr lang="ru-RU" dirty="0" smtClean="0"/>
              <a:t> набрал какой то дикий рост и если честно </a:t>
            </a:r>
            <a:r>
              <a:rPr lang="ru-RU" dirty="0" err="1" smtClean="0"/>
              <a:t>хз</a:t>
            </a:r>
            <a:r>
              <a:rPr lang="ru-RU" dirty="0" smtClean="0"/>
              <a:t> с чем связанный </a:t>
            </a:r>
            <a:r>
              <a:rPr lang="ru-RU" dirty="0" err="1" smtClean="0"/>
              <a:t>тк</a:t>
            </a:r>
            <a:r>
              <a:rPr lang="ru-RU" dirty="0" smtClean="0"/>
              <a:t> многие </a:t>
            </a:r>
            <a:r>
              <a:rPr lang="ru-RU" dirty="0" err="1" smtClean="0"/>
              <a:t>прогеры</a:t>
            </a:r>
            <a:r>
              <a:rPr lang="ru-RU" dirty="0" smtClean="0"/>
              <a:t> до сих пор ругают его за достаточно специфический и неудобный синтаксис.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Вообще говоря руби как правило подразумевается именно веб разработка на рельсах</a:t>
            </a:r>
            <a:r>
              <a:rPr lang="en-US" dirty="0" smtClean="0"/>
              <a:t>(Ruby on Rails), </a:t>
            </a:r>
            <a:r>
              <a:rPr lang="ru-RU" dirty="0" smtClean="0"/>
              <a:t>хотя язык так же подходит и для других целей, например часть </a:t>
            </a:r>
            <a:r>
              <a:rPr lang="ru-RU" dirty="0" err="1" smtClean="0"/>
              <a:t>маковского</a:t>
            </a:r>
            <a:r>
              <a:rPr lang="ru-RU" dirty="0" smtClean="0"/>
              <a:t> софта написано на нем. Вообще много лет назад рельсы были достаточно хорошей штукой с большим кол-вом идущих из коробки вещей, что позволяло относительно быстро и без особых проблем делать мелкие и средние сайты, при этом качество и читаемость кода благодаря языку было на порядок выше, чем например у </a:t>
            </a:r>
            <a:r>
              <a:rPr lang="ru-RU" dirty="0" err="1" smtClean="0"/>
              <a:t>пхп</a:t>
            </a:r>
            <a:r>
              <a:rPr lang="en-US" dirty="0" smtClean="0"/>
              <a:t>, </a:t>
            </a:r>
            <a:r>
              <a:rPr lang="ru-RU" dirty="0" smtClean="0"/>
              <a:t>и при необходимости его было проще </a:t>
            </a:r>
            <a:r>
              <a:rPr lang="ru-RU" dirty="0" err="1" smtClean="0"/>
              <a:t>тюнить</a:t>
            </a:r>
            <a:r>
              <a:rPr lang="ru-RU" dirty="0" smtClean="0"/>
              <a:t> под себя. Но с ним было ровно две проблемы, которые на мой взгляд и стоили руби популярности. Первая - </a:t>
            </a:r>
            <a:r>
              <a:rPr lang="ru-RU" dirty="0" err="1" smtClean="0"/>
              <a:t>перфоманс</a:t>
            </a:r>
            <a:r>
              <a:rPr lang="ru-RU" dirty="0" smtClean="0"/>
              <a:t>, даже в сравнение с </a:t>
            </a:r>
            <a:r>
              <a:rPr lang="ru-RU" dirty="0" err="1" smtClean="0"/>
              <a:t>пайтоном</a:t>
            </a:r>
            <a:r>
              <a:rPr lang="ru-RU" dirty="0" smtClean="0"/>
              <a:t> руби был довольно медленным, да это потом правилось, да топ </a:t>
            </a:r>
            <a:r>
              <a:rPr lang="ru-RU" dirty="0" err="1" smtClean="0"/>
              <a:t>перфоманс</a:t>
            </a:r>
            <a:r>
              <a:rPr lang="ru-RU" dirty="0" smtClean="0"/>
              <a:t> не всегда был нужен но тем не менее за руби закрепилась такая слава. Вторая проблема- обилие магии. На мелких проектах это шло скорее в плюс, на крупных наоборот приводило к проблемам. Плюс в руби довольно активно </a:t>
            </a:r>
            <a:r>
              <a:rPr lang="ru-RU" dirty="0" err="1" smtClean="0"/>
              <a:t>контрибутили</a:t>
            </a:r>
            <a:r>
              <a:rPr lang="ru-RU" dirty="0" smtClean="0"/>
              <a:t> вещи которые наверное не должны бы были быть в стандарте что тоже ухудшало ситуацию. Сейчас язык не так популярен но тем не менее используется довольно активно в веб разработке, особенно не в РФ.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9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Собственно любой </a:t>
            </a:r>
            <a:r>
              <a:rPr lang="ru-RU" dirty="0" err="1" smtClean="0"/>
              <a:t>бекенд</a:t>
            </a:r>
            <a:r>
              <a:rPr lang="ru-RU" dirty="0" smtClean="0"/>
              <a:t> </a:t>
            </a:r>
            <a:r>
              <a:rPr lang="ru-RU" dirty="0" err="1" smtClean="0"/>
              <a:t>разраб</a:t>
            </a:r>
            <a:r>
              <a:rPr lang="ru-RU" dirty="0" smtClean="0"/>
              <a:t> в той или иной степени владеет сиквелом, </a:t>
            </a:r>
            <a:r>
              <a:rPr lang="ru-RU" dirty="0" err="1" smtClean="0"/>
              <a:t>тк</a:t>
            </a:r>
            <a:r>
              <a:rPr lang="ru-RU" dirty="0" smtClean="0"/>
              <a:t> это стандартный язык для любой реляционной </a:t>
            </a:r>
            <a:r>
              <a:rPr lang="ru-RU" dirty="0" err="1" smtClean="0"/>
              <a:t>бд</a:t>
            </a:r>
            <a:r>
              <a:rPr lang="ru-RU" dirty="0" smtClean="0"/>
              <a:t>, да и </a:t>
            </a:r>
            <a:r>
              <a:rPr lang="ru-RU" dirty="0" err="1" smtClean="0"/>
              <a:t>нереляционные</a:t>
            </a:r>
            <a:r>
              <a:rPr lang="ru-RU" dirty="0" smtClean="0"/>
              <a:t> так же используют часто сиквел-подобные </a:t>
            </a:r>
            <a:r>
              <a:rPr lang="ru-RU" dirty="0" err="1" smtClean="0"/>
              <a:t>языки.У</a:t>
            </a:r>
            <a:r>
              <a:rPr lang="ru-RU" dirty="0" smtClean="0"/>
              <a:t> каждой БД свой диалект сиквела, отличаются они как правило в деталях, а по сути одинаковы. В любом случае учить его придется </a:t>
            </a:r>
            <a:r>
              <a:rPr lang="ru-RU" dirty="0" err="1" smtClean="0"/>
              <a:t>тк</a:t>
            </a:r>
            <a:r>
              <a:rPr lang="ru-RU" dirty="0" smtClean="0"/>
              <a:t> без него в </a:t>
            </a:r>
            <a:r>
              <a:rPr lang="ru-RU" dirty="0" err="1" smtClean="0"/>
              <a:t>бекенде</a:t>
            </a:r>
            <a:r>
              <a:rPr lang="ru-RU" dirty="0" smtClean="0"/>
              <a:t> никуда). Сиквел заточен под вполне определенную задачу- работа с данными, попытки использовать его для других целей имеют место быть, но как правило это не лучшее решение.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3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довольно интересная история. В свое время </a:t>
            </a:r>
            <a:r>
              <a:rPr lang="ru-RU" dirty="0" err="1" smtClean="0"/>
              <a:t>пхп</a:t>
            </a:r>
            <a:r>
              <a:rPr lang="ru-RU" dirty="0" smtClean="0"/>
              <a:t> был наверное единственным адекватным решением в мире веб разработки, и его брали в том числе и для проектов уровня </a:t>
            </a:r>
            <a:r>
              <a:rPr lang="ru-RU" dirty="0" err="1" smtClean="0"/>
              <a:t>фейсбука</a:t>
            </a:r>
            <a:r>
              <a:rPr lang="ru-RU" dirty="0" smtClean="0"/>
              <a:t>. Для </a:t>
            </a:r>
            <a:r>
              <a:rPr lang="ru-RU" dirty="0" err="1" smtClean="0"/>
              <a:t>пхп</a:t>
            </a:r>
            <a:r>
              <a:rPr lang="ru-RU" dirty="0" smtClean="0"/>
              <a:t> было сделано бесчисленное кол-во </a:t>
            </a:r>
            <a:r>
              <a:rPr lang="ru-RU" dirty="0" err="1" smtClean="0"/>
              <a:t>фреймворков</a:t>
            </a:r>
            <a:r>
              <a:rPr lang="ru-RU" dirty="0" smtClean="0"/>
              <a:t> и </a:t>
            </a:r>
            <a:r>
              <a:rPr lang="ru-RU" dirty="0" err="1" smtClean="0"/>
              <a:t>цмсок</a:t>
            </a:r>
            <a:r>
              <a:rPr lang="ru-RU" dirty="0" smtClean="0"/>
              <a:t>. Собственно </a:t>
            </a:r>
            <a:r>
              <a:rPr lang="ru-RU" dirty="0" err="1" smtClean="0"/>
              <a:t>цмски</a:t>
            </a:r>
            <a:r>
              <a:rPr lang="ru-RU" dirty="0" smtClean="0"/>
              <a:t> сыграли не последнюю роль в  популярности языка, </a:t>
            </a:r>
            <a:r>
              <a:rPr lang="ru-RU" dirty="0" err="1" smtClean="0"/>
              <a:t>тк</a:t>
            </a:r>
            <a:r>
              <a:rPr lang="ru-RU" dirty="0" smtClean="0"/>
              <a:t> на том же </a:t>
            </a:r>
            <a:r>
              <a:rPr lang="ru-RU" dirty="0" err="1" smtClean="0"/>
              <a:t>вордпрессе</a:t>
            </a:r>
            <a:r>
              <a:rPr lang="ru-RU" dirty="0" smtClean="0"/>
              <a:t> или </a:t>
            </a:r>
            <a:r>
              <a:rPr lang="ru-RU" dirty="0" err="1" smtClean="0"/>
              <a:t>джумле</a:t>
            </a:r>
            <a:r>
              <a:rPr lang="ru-RU" dirty="0" smtClean="0"/>
              <a:t> можно было поднять простенький сайт даже новичку, спустя неделю обучения(низкий порог входа тоже одна из причин популярности). Но </a:t>
            </a:r>
            <a:r>
              <a:rPr lang="ru-RU" dirty="0" err="1" smtClean="0"/>
              <a:t>пхп</a:t>
            </a:r>
            <a:r>
              <a:rPr lang="ru-RU" dirty="0" smtClean="0"/>
              <a:t> никогда не был хорошо спроектированным языком и содержал много скажем так странностей, которые приводили к проблемам, особенно если речь шал о неопытном программисте. А как я выше сказал о пороге входа- для </a:t>
            </a:r>
            <a:r>
              <a:rPr lang="ru-RU" dirty="0" err="1" smtClean="0"/>
              <a:t>пхп</a:t>
            </a:r>
            <a:r>
              <a:rPr lang="ru-RU" dirty="0" smtClean="0"/>
              <a:t> такой дизайн стал реальной проблемой. С развитием альтернативных решений популярность языка начала падать но тем не менее огромное кол-во </a:t>
            </a:r>
            <a:r>
              <a:rPr lang="ru-RU" dirty="0" err="1" smtClean="0"/>
              <a:t>легаси</a:t>
            </a:r>
            <a:r>
              <a:rPr lang="ru-RU" dirty="0" smtClean="0"/>
              <a:t> и спрос на рынке “</a:t>
            </a:r>
            <a:r>
              <a:rPr lang="ru-RU" dirty="0" err="1" smtClean="0"/>
              <a:t>лендос</a:t>
            </a:r>
            <a:r>
              <a:rPr lang="ru-RU" dirty="0" smtClean="0"/>
              <a:t> за 300 рублей” удерживают язык в топе. Хотя стоит признать что с релизом 7 версии многие проблемы были решены и возможно сейчас </a:t>
            </a:r>
            <a:r>
              <a:rPr lang="ru-RU" dirty="0" err="1" smtClean="0"/>
              <a:t>пхп</a:t>
            </a:r>
            <a:r>
              <a:rPr lang="ru-RU" dirty="0" smtClean="0"/>
              <a:t> более адекватное решение чем раньше, но я бы не стал проверять.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9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Джс</a:t>
            </a:r>
            <a:r>
              <a:rPr lang="ru-RU" dirty="0" smtClean="0"/>
              <a:t> де-факто стандарт для клиентской разработки в вебе, да существует также веб </a:t>
            </a:r>
            <a:r>
              <a:rPr lang="ru-RU" dirty="0" err="1" smtClean="0"/>
              <a:t>ассембли</a:t>
            </a:r>
            <a:r>
              <a:rPr lang="ru-RU" dirty="0" smtClean="0"/>
              <a:t>, но там все еще пока в зачаточном состоянии. Современный </a:t>
            </a:r>
            <a:r>
              <a:rPr lang="ru-RU" dirty="0" err="1" smtClean="0"/>
              <a:t>джс</a:t>
            </a:r>
            <a:r>
              <a:rPr lang="ru-RU" dirty="0" smtClean="0"/>
              <a:t> делится по сути на две части- так называемую </a:t>
            </a:r>
            <a:r>
              <a:rPr lang="ru-RU" dirty="0" err="1" smtClean="0"/>
              <a:t>ванилу</a:t>
            </a:r>
            <a:r>
              <a:rPr lang="ru-RU" dirty="0" smtClean="0"/>
              <a:t>(он же </a:t>
            </a:r>
            <a:r>
              <a:rPr lang="en-US" dirty="0" smtClean="0"/>
              <a:t>ES5</a:t>
            </a:r>
            <a:r>
              <a:rPr lang="ru-RU" dirty="0" smtClean="0"/>
              <a:t>) и </a:t>
            </a:r>
            <a:r>
              <a:rPr lang="en-US" dirty="0" smtClean="0"/>
              <a:t>ES6+(</a:t>
            </a:r>
            <a:r>
              <a:rPr lang="ru-RU" dirty="0" smtClean="0"/>
              <a:t>который уже называют </a:t>
            </a:r>
            <a:r>
              <a:rPr lang="en-US" dirty="0" smtClean="0"/>
              <a:t>ES2015\16\17\</a:t>
            </a:r>
            <a:r>
              <a:rPr lang="ru-RU" dirty="0" smtClean="0"/>
              <a:t>подставьте нужный год</a:t>
            </a:r>
            <a:r>
              <a:rPr lang="en-US" dirty="0" smtClean="0"/>
              <a:t>)</a:t>
            </a:r>
            <a:r>
              <a:rPr lang="ru-RU" dirty="0" smtClean="0"/>
              <a:t>. Большинство </a:t>
            </a:r>
            <a:r>
              <a:rPr lang="ru-RU" dirty="0" err="1" smtClean="0"/>
              <a:t>разарботчиков</a:t>
            </a:r>
            <a:r>
              <a:rPr lang="ru-RU" dirty="0" smtClean="0"/>
              <a:t> уже давно использует именно второй вариант или языки, </a:t>
            </a:r>
            <a:r>
              <a:rPr lang="ru-RU" dirty="0" err="1" smtClean="0"/>
              <a:t>компилящиеся</a:t>
            </a:r>
            <a:r>
              <a:rPr lang="ru-RU" dirty="0" smtClean="0"/>
              <a:t> в </a:t>
            </a:r>
            <a:r>
              <a:rPr lang="ru-RU" dirty="0" err="1" smtClean="0"/>
              <a:t>джс</a:t>
            </a:r>
            <a:r>
              <a:rPr lang="ru-RU" dirty="0" smtClean="0"/>
              <a:t>, типа </a:t>
            </a:r>
            <a:r>
              <a:rPr lang="ru-RU" dirty="0" err="1" smtClean="0"/>
              <a:t>тайпскрипта</a:t>
            </a:r>
            <a:r>
              <a:rPr lang="ru-RU" dirty="0" smtClean="0"/>
              <a:t> или </a:t>
            </a:r>
            <a:r>
              <a:rPr lang="ru-RU" dirty="0" err="1" smtClean="0"/>
              <a:t>элма</a:t>
            </a:r>
            <a:r>
              <a:rPr lang="ru-RU" dirty="0" smtClean="0"/>
              <a:t>. Так же есть решение для </a:t>
            </a:r>
            <a:r>
              <a:rPr lang="ru-RU" dirty="0" err="1" smtClean="0"/>
              <a:t>бекенда</a:t>
            </a:r>
            <a:r>
              <a:rPr lang="ru-RU" dirty="0" smtClean="0"/>
              <a:t> на </a:t>
            </a:r>
            <a:r>
              <a:rPr lang="ru-RU" dirty="0" err="1" smtClean="0"/>
              <a:t>джсе</a:t>
            </a:r>
            <a:r>
              <a:rPr lang="ru-RU" dirty="0" smtClean="0"/>
              <a:t>, именуемое </a:t>
            </a:r>
            <a:r>
              <a:rPr lang="en-US" dirty="0" err="1" smtClean="0"/>
              <a:t>NodeJS</a:t>
            </a:r>
            <a:r>
              <a:rPr lang="ru-RU" dirty="0" smtClean="0"/>
              <a:t>, но честно я бы использовал его исключительно как вспомогательный инструмент, например для сборки </a:t>
            </a:r>
            <a:r>
              <a:rPr lang="ru-RU" dirty="0" err="1" smtClean="0"/>
              <a:t>фронтенда</a:t>
            </a:r>
            <a:r>
              <a:rPr lang="ru-RU" dirty="0" smtClean="0"/>
              <a:t> или балансировки какой-то, но не пилил на нем </a:t>
            </a:r>
            <a:r>
              <a:rPr lang="ru-RU" dirty="0" err="1" smtClean="0"/>
              <a:t>бекенд</a:t>
            </a:r>
            <a:r>
              <a:rPr lang="ru-RU" dirty="0" smtClean="0"/>
              <a:t> сайт(хотя такого хватает да). </a:t>
            </a:r>
            <a:r>
              <a:rPr lang="ru-RU" dirty="0" err="1" smtClean="0"/>
              <a:t>Джс</a:t>
            </a:r>
            <a:r>
              <a:rPr lang="ru-RU" dirty="0" smtClean="0"/>
              <a:t> богат на странности и неочевидные моменты, вкупе с динамической неявной типизацией и неявными же приведениями типов, это порождает большое количество проблем. На фронте такие проблемы, на мой взгляд, менее критичны чем на беке. Плюс стоит отметить, что </a:t>
            </a:r>
            <a:r>
              <a:rPr lang="ru-RU" dirty="0" err="1" smtClean="0"/>
              <a:t>джс</a:t>
            </a:r>
            <a:r>
              <a:rPr lang="ru-RU" dirty="0" smtClean="0"/>
              <a:t> один из самых динамично развивающихся языков- каждый месяц выходят новые </a:t>
            </a:r>
            <a:r>
              <a:rPr lang="ru-RU" dirty="0" err="1" smtClean="0"/>
              <a:t>фреймворки</a:t>
            </a:r>
            <a:r>
              <a:rPr lang="ru-RU" dirty="0" smtClean="0"/>
              <a:t> или </a:t>
            </a:r>
            <a:r>
              <a:rPr lang="ru-RU" dirty="0" err="1" smtClean="0"/>
              <a:t>апдейты</a:t>
            </a:r>
            <a:r>
              <a:rPr lang="ru-RU" dirty="0" smtClean="0"/>
              <a:t> к старым, добавляются новые возможности в браузеры и версия языка обновляется теперь ежегодно(собственно оттуда и </a:t>
            </a:r>
            <a:r>
              <a:rPr lang="en-US" dirty="0" smtClean="0"/>
              <a:t>ES2015 </a:t>
            </a:r>
            <a:r>
              <a:rPr lang="ru-RU" dirty="0" smtClean="0"/>
              <a:t>иже с ними). Хорошо это или плохо, сказать сложно. С одной стороны хорошо что язык постоянно развивается, с другой нет гарантии что выбранный тобою подход или инструмент завтра не устареет. Отдельно стоит пояснить почему </a:t>
            </a:r>
            <a:r>
              <a:rPr lang="ru-RU" dirty="0" err="1" smtClean="0"/>
              <a:t>джс</a:t>
            </a:r>
            <a:r>
              <a:rPr lang="ru-RU" dirty="0" smtClean="0"/>
              <a:t> всегда хорошо набирает в рейтингах, опирающихся на данные </a:t>
            </a:r>
            <a:r>
              <a:rPr lang="ru-RU" dirty="0" err="1" smtClean="0"/>
              <a:t>стаковерфлоу</a:t>
            </a:r>
            <a:r>
              <a:rPr lang="ru-RU" dirty="0" smtClean="0"/>
              <a:t> и </a:t>
            </a:r>
            <a:r>
              <a:rPr lang="ru-RU" dirty="0" err="1" smtClean="0"/>
              <a:t>гитхаба</a:t>
            </a:r>
            <a:r>
              <a:rPr lang="ru-RU" dirty="0" smtClean="0"/>
              <a:t>. В мире </a:t>
            </a:r>
            <a:r>
              <a:rPr lang="ru-RU" dirty="0" err="1" smtClean="0"/>
              <a:t>джс</a:t>
            </a:r>
            <a:r>
              <a:rPr lang="ru-RU" dirty="0" smtClean="0"/>
              <a:t> очень популярно </a:t>
            </a:r>
            <a:r>
              <a:rPr lang="ru-RU" dirty="0" err="1" smtClean="0"/>
              <a:t>велосипедостроение</a:t>
            </a:r>
            <a:r>
              <a:rPr lang="ru-RU" dirty="0" smtClean="0"/>
              <a:t>, каждый уважающий себя </a:t>
            </a:r>
            <a:r>
              <a:rPr lang="ru-RU" dirty="0" err="1" smtClean="0"/>
              <a:t>джс</a:t>
            </a:r>
            <a:r>
              <a:rPr lang="ru-RU" dirty="0" smtClean="0"/>
              <a:t> </a:t>
            </a:r>
            <a:r>
              <a:rPr lang="ru-RU" dirty="0" err="1" smtClean="0"/>
              <a:t>разраб</a:t>
            </a:r>
            <a:r>
              <a:rPr lang="ru-RU" dirty="0" smtClean="0"/>
              <a:t> пилит свою реализацию нужной </a:t>
            </a:r>
            <a:r>
              <a:rPr lang="ru-RU" dirty="0" err="1" smtClean="0"/>
              <a:t>фичи</a:t>
            </a:r>
            <a:r>
              <a:rPr lang="ru-RU" dirty="0" smtClean="0"/>
              <a:t> и обязательно льет это на </a:t>
            </a:r>
            <a:r>
              <a:rPr lang="ru-RU" dirty="0" err="1" smtClean="0"/>
              <a:t>гитхаб</a:t>
            </a:r>
            <a:r>
              <a:rPr lang="ru-RU" dirty="0" smtClean="0"/>
              <a:t>, плюс из-за довольно низкого порога входа и неоднозначностей в документации популярных </a:t>
            </a:r>
            <a:r>
              <a:rPr lang="ru-RU" dirty="0" err="1" smtClean="0"/>
              <a:t>фреймворков</a:t>
            </a:r>
            <a:r>
              <a:rPr lang="ru-RU" dirty="0" smtClean="0"/>
              <a:t>\инструментов, возникает большое количество вопросов на том же </a:t>
            </a:r>
            <a:r>
              <a:rPr lang="ru-RU" dirty="0" err="1" smtClean="0"/>
              <a:t>стаке</a:t>
            </a:r>
            <a:r>
              <a:rPr lang="ru-RU" dirty="0" smtClean="0"/>
              <a:t>. Эти два факта и поднимают язык в топы, хотя безусловно в вебе без </a:t>
            </a:r>
            <a:r>
              <a:rPr lang="ru-RU" dirty="0" err="1" smtClean="0"/>
              <a:t>джса</a:t>
            </a:r>
            <a:r>
              <a:rPr lang="ru-RU" dirty="0" smtClean="0"/>
              <a:t> никуда когда речь заходит о </a:t>
            </a:r>
            <a:r>
              <a:rPr lang="ru-RU" dirty="0" err="1" smtClean="0"/>
              <a:t>клиентсайде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1EB8-524E-CE4D-A8D6-6656E8490A7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0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6A54A9-204A-4B7E-BF97-83137EED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19528"/>
          </a:xfrm>
        </p:spPr>
        <p:txBody>
          <a:bodyPr/>
          <a:lstStyle/>
          <a:p>
            <a:pPr algn="ctr"/>
            <a:r>
              <a:rPr lang="ru-RU" sz="6000" dirty="0"/>
              <a:t>Рейтинг языков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5DD15CB-3D1F-436A-B3F9-7F5F7889D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30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172319-7038-430C-9D42-0437CB17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0EAD9C05-BD3F-434B-9C08-8BCCD4E6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522" y="2052638"/>
            <a:ext cx="8566731" cy="4195762"/>
          </a:xfrm>
        </p:spPr>
      </p:pic>
    </p:spTree>
    <p:extLst>
      <p:ext uri="{BB962C8B-B14F-4D97-AF65-F5344CB8AC3E}">
        <p14:creationId xmlns:p14="http://schemas.microsoft.com/office/powerpoint/2010/main" val="13905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8AE36C-2393-4FF3-9D56-CC1220E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1A39A544-2ED9-43E8-926E-11039F16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5265" y="2052638"/>
            <a:ext cx="8463246" cy="4195762"/>
          </a:xfrm>
        </p:spPr>
      </p:pic>
    </p:spTree>
    <p:extLst>
      <p:ext uri="{BB962C8B-B14F-4D97-AF65-F5344CB8AC3E}">
        <p14:creationId xmlns:p14="http://schemas.microsoft.com/office/powerpoint/2010/main" val="200063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519C46-FCEC-4A45-9E02-D80CBA0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DF1F0936-10ED-418B-BE43-970976F58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878" y="2052638"/>
            <a:ext cx="8678019" cy="4195762"/>
          </a:xfrm>
        </p:spPr>
      </p:pic>
    </p:spTree>
    <p:extLst>
      <p:ext uri="{BB962C8B-B14F-4D97-AF65-F5344CB8AC3E}">
        <p14:creationId xmlns:p14="http://schemas.microsoft.com/office/powerpoint/2010/main" val="18143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944106-7D2A-4AF5-997E-8006CBE8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796A88CB-C90E-44F4-9CF5-D396523C0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1126" y="2052638"/>
            <a:ext cx="8391524" cy="4195762"/>
          </a:xfrm>
        </p:spPr>
      </p:pic>
    </p:spTree>
    <p:extLst>
      <p:ext uri="{BB962C8B-B14F-4D97-AF65-F5344CB8AC3E}">
        <p14:creationId xmlns:p14="http://schemas.microsoft.com/office/powerpoint/2010/main" val="188074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062330-D7AC-44E4-BD35-EEFA2772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0C8B9EFE-74B4-4047-BE76-41A97E43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384" y="2052638"/>
            <a:ext cx="8311008" cy="4195762"/>
          </a:xfrm>
        </p:spPr>
      </p:pic>
    </p:spTree>
    <p:extLst>
      <p:ext uri="{BB962C8B-B14F-4D97-AF65-F5344CB8AC3E}">
        <p14:creationId xmlns:p14="http://schemas.microsoft.com/office/powerpoint/2010/main" val="114132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4292C4-280E-488F-9993-068DFC75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AF364355-F5F2-4F3B-8754-BBD078A6C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6636" y="2052638"/>
            <a:ext cx="8500504" cy="4195762"/>
          </a:xfrm>
        </p:spPr>
      </p:pic>
    </p:spTree>
    <p:extLst>
      <p:ext uri="{BB962C8B-B14F-4D97-AF65-F5344CB8AC3E}">
        <p14:creationId xmlns:p14="http://schemas.microsoft.com/office/powerpoint/2010/main" val="206274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6004C3-C802-4E80-804D-C966770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51D22D29-29EE-4F30-B4A4-443C3AB9C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0961" y="2052638"/>
            <a:ext cx="8231854" cy="4195762"/>
          </a:xfrm>
        </p:spPr>
      </p:pic>
    </p:spTree>
    <p:extLst>
      <p:ext uri="{BB962C8B-B14F-4D97-AF65-F5344CB8AC3E}">
        <p14:creationId xmlns:p14="http://schemas.microsoft.com/office/powerpoint/2010/main" val="117766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C4D08-7270-42DC-A823-E526968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C873B70A-0602-4D76-9780-AA41CB7C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5815" y="2052638"/>
            <a:ext cx="8482145" cy="4195762"/>
          </a:xfrm>
        </p:spPr>
      </p:pic>
    </p:spTree>
    <p:extLst>
      <p:ext uri="{BB962C8B-B14F-4D97-AF65-F5344CB8AC3E}">
        <p14:creationId xmlns:p14="http://schemas.microsoft.com/office/powerpoint/2010/main" val="48422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9B27A8-8EE2-42C9-8582-BBAB43FC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Остальные языки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74F0BC4-EB54-4AB3-97B7-A1E912AD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9964"/>
            <a:ext cx="8946541" cy="5038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Objective-C</a:t>
            </a:r>
            <a:r>
              <a:rPr lang="ru-RU" dirty="0" smtClean="0"/>
              <a:t>, </a:t>
            </a:r>
            <a:r>
              <a:rPr lang="en-US" dirty="0" smtClean="0"/>
              <a:t>Swift – </a:t>
            </a:r>
            <a:r>
              <a:rPr lang="ru-RU" dirty="0" smtClean="0"/>
              <a:t>инструмент </a:t>
            </a:r>
            <a:r>
              <a:rPr lang="en-US" dirty="0" smtClean="0"/>
              <a:t>Apple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Go</a:t>
            </a:r>
            <a:r>
              <a:rPr lang="ru-RU" dirty="0" smtClean="0"/>
              <a:t> – </a:t>
            </a:r>
            <a:r>
              <a:rPr lang="en-US" dirty="0" smtClean="0"/>
              <a:t>too much hype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Rust – </a:t>
            </a:r>
            <a:r>
              <a:rPr lang="ru-RU" dirty="0" smtClean="0"/>
              <a:t>современный аналог </a:t>
            </a:r>
            <a:r>
              <a:rPr lang="en-US" dirty="0" smtClean="0"/>
              <a:t>C++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 – </a:t>
            </a:r>
            <a:r>
              <a:rPr lang="ru-RU" dirty="0" smtClean="0"/>
              <a:t>замена </a:t>
            </a:r>
            <a:r>
              <a:rPr lang="en-US" dirty="0" smtClean="0"/>
              <a:t>Python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6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3D2C55-97CF-4EAF-B8F0-A6CBE964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DE8D3F-25A9-4E41-98C1-56CDF0E9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Три адекватных индекса – </a:t>
            </a:r>
            <a:r>
              <a:rPr lang="en-US" dirty="0" smtClean="0"/>
              <a:t>TIOBE, </a:t>
            </a:r>
            <a:r>
              <a:rPr lang="en-US" dirty="0" err="1" smtClean="0"/>
              <a:t>Redmonk</a:t>
            </a:r>
            <a:r>
              <a:rPr lang="en-US" dirty="0" smtClean="0"/>
              <a:t>, IEEE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Обзор языков в топ-10 индексов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70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60EFB2-D22E-4DDB-96A9-9DF01DBD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 dirty="0"/>
              <a:t>TIOBE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492BC8F0-2583-48FB-A3C3-1DCBF3C1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120" y="2052638"/>
            <a:ext cx="8659536" cy="4195762"/>
          </a:xfrm>
        </p:spPr>
      </p:pic>
    </p:spTree>
    <p:extLst>
      <p:ext uri="{BB962C8B-B14F-4D97-AF65-F5344CB8AC3E}">
        <p14:creationId xmlns:p14="http://schemas.microsoft.com/office/powerpoint/2010/main" val="170665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10CD73-9311-48BD-929E-4F3DF6A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 dirty="0" err="1"/>
              <a:t>Redmonk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310AB037-0D7A-4208-A1FD-114F4E9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3" y="1279713"/>
            <a:ext cx="7468272" cy="4968687"/>
          </a:xfrm>
        </p:spPr>
      </p:pic>
    </p:spTree>
    <p:extLst>
      <p:ext uri="{BB962C8B-B14F-4D97-AF65-F5344CB8AC3E}">
        <p14:creationId xmlns:p14="http://schemas.microsoft.com/office/powerpoint/2010/main" val="37325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6849E6-D477-46AE-BBCB-B556AE97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 dirty="0"/>
              <a:t>IEEE Spectrum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28A3726A-4771-4DE6-B162-7431F27F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0556" y="2052638"/>
            <a:ext cx="6952663" cy="4195762"/>
          </a:xfrm>
        </p:spPr>
      </p:pic>
    </p:spTree>
    <p:extLst>
      <p:ext uri="{BB962C8B-B14F-4D97-AF65-F5344CB8AC3E}">
        <p14:creationId xmlns:p14="http://schemas.microsoft.com/office/powerpoint/2010/main" val="32030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489172-228F-4FAD-BC44-5D53A87D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ru-RU" dirty="0"/>
              <a:t>по индексам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0C728E7-549F-43BB-A878-88A58C82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Топ-10 языков не сильно различаются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Расположение внутри топ-10 не критично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Не забываем про </a:t>
            </a:r>
            <a:r>
              <a:rPr lang="ru-RU" dirty="0" err="1" smtClean="0"/>
              <a:t>хайп</a:t>
            </a:r>
            <a:r>
              <a:rPr lang="ru-RU" dirty="0" smtClean="0"/>
              <a:t> и реальные тренды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7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2D70B67-997A-4139-9FB4-68434BA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языков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0C01585-196A-4FDD-B856-512630B4C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рейтингу </a:t>
            </a:r>
            <a:r>
              <a:rPr lang="en-US" dirty="0"/>
              <a:t>TIOBE.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F6B2D79-4C98-4878-AE0B-20E11781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VB.Net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0FDB6F1B-EB5F-49E6-8DC7-3190AB6A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4" y="2052638"/>
            <a:ext cx="8601768" cy="4195762"/>
          </a:xfrm>
        </p:spPr>
      </p:pic>
    </p:spTree>
    <p:extLst>
      <p:ext uri="{BB962C8B-B14F-4D97-AF65-F5344CB8AC3E}">
        <p14:creationId xmlns:p14="http://schemas.microsoft.com/office/powerpoint/2010/main" val="874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53FD90-A6F4-42C3-A3E9-0450993B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9381562A-9284-4D89-AFC2-C7821FFC8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301" y="2052638"/>
            <a:ext cx="8585174" cy="4195762"/>
          </a:xfrm>
        </p:spPr>
      </p:pic>
    </p:spTree>
    <p:extLst>
      <p:ext uri="{BB962C8B-B14F-4D97-AF65-F5344CB8AC3E}">
        <p14:creationId xmlns:p14="http://schemas.microsoft.com/office/powerpoint/2010/main" val="210672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2072</Words>
  <Application>Microsoft Office PowerPoint</Application>
  <PresentationFormat>Широкоэкранный</PresentationFormat>
  <Paragraphs>60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Ион</vt:lpstr>
      <vt:lpstr>Рейтинг языков программирования</vt:lpstr>
      <vt:lpstr>Вступление</vt:lpstr>
      <vt:lpstr>Индекс TIOBE</vt:lpstr>
      <vt:lpstr>Индекс Redmonk</vt:lpstr>
      <vt:lpstr>Индекс IEEE Spectrum</vt:lpstr>
      <vt:lpstr>Summary по индексам</vt:lpstr>
      <vt:lpstr>ТОП-10 языков</vt:lpstr>
      <vt:lpstr>VB.Net</vt:lpstr>
      <vt:lpstr>Ruby</vt:lpstr>
      <vt:lpstr>SQL</vt:lpstr>
      <vt:lpstr>PHP</vt:lpstr>
      <vt:lpstr>Javascript</vt:lpstr>
      <vt:lpstr>C#</vt:lpstr>
      <vt:lpstr>Python</vt:lpstr>
      <vt:lpstr>C</vt:lpstr>
      <vt:lpstr>C++</vt:lpstr>
      <vt:lpstr>Java</vt:lpstr>
      <vt:lpstr>Остальные языки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Рейтинг языков программирования</dc:title>
  <dc:creator>Alexander Chertov</dc:creator>
  <cp:lastModifiedBy>Макаров Евгений</cp:lastModifiedBy>
  <cp:revision>19</cp:revision>
  <dcterms:created xsi:type="dcterms:W3CDTF">2018-04-17T19:09:47Z</dcterms:created>
  <dcterms:modified xsi:type="dcterms:W3CDTF">2018-04-18T11:47:31Z</dcterms:modified>
</cp:coreProperties>
</file>