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8" r:id="rId10"/>
    <p:sldId id="269" r:id="rId11"/>
    <p:sldId id="265" r:id="rId12"/>
    <p:sldId id="266" r:id="rId13"/>
    <p:sldId id="282" r:id="rId14"/>
    <p:sldId id="267" r:id="rId15"/>
    <p:sldId id="270" r:id="rId16"/>
    <p:sldId id="271" r:id="rId17"/>
    <p:sldId id="273" r:id="rId18"/>
    <p:sldId id="272" r:id="rId19"/>
    <p:sldId id="274" r:id="rId20"/>
    <p:sldId id="278" r:id="rId21"/>
    <p:sldId id="280" r:id="rId22"/>
    <p:sldId id="279" r:id="rId23"/>
    <p:sldId id="275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6" r:id="rId33"/>
    <p:sldId id="277" r:id="rId34"/>
    <p:sldId id="290" r:id="rId35"/>
    <p:sldId id="264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258" autoAdjust="0"/>
  </p:normalViewPr>
  <p:slideViewPr>
    <p:cSldViewPr snapToGrid="0">
      <p:cViewPr varScale="1">
        <p:scale>
          <a:sx n="80" d="100"/>
          <a:sy n="80" d="100"/>
        </p:scale>
        <p:origin x="17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1T11:09:29.00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04-21T11:09:30.466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7CCB-9CED-47CC-A91D-48D64603084A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6684-1551-4FFF-AEEB-500D3ACEE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1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/ch00/_git_branch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8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файла hello.html были проиндексированы. Это означает,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теперь знает об изменении, но изменение пока не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перманентно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(читай,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навсегда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записано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unstaged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рабочей копии.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включать в себя проиндексированные изменения.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решили, что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хотите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изменения, команда состояния напомнит вам о том, что с помощью команды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снять индексацию этих изменений.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–hard/soft/mixed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8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Разные</a:t>
            </a:r>
            <a:r>
              <a:rPr lang="ru-RU" baseline="0" dirty="0" smtClean="0"/>
              <a:t> выводы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status </a:t>
            </a:r>
            <a:r>
              <a:rPr lang="ru-RU" baseline="0" dirty="0" smtClean="0"/>
              <a:t>для модификации файла и добавления нового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1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baseline="0" dirty="0" smtClean="0"/>
              <a:t> </a:t>
            </a:r>
            <a:r>
              <a:rPr lang="ru-RU" baseline="0" dirty="0" smtClean="0"/>
              <a:t>– настройки игнорирования файлов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5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80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00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Слияние</a:t>
            </a:r>
            <a:r>
              <a:rPr lang="ru-RU" baseline="0" dirty="0" smtClean="0"/>
              <a:t> – отдельный </a:t>
            </a:r>
            <a:r>
              <a:rPr lang="ru-RU" baseline="0" dirty="0" err="1" smtClean="0"/>
              <a:t>коммит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Всегда можно откатиться до старой версии </a:t>
            </a:r>
            <a:r>
              <a:rPr lang="en-US" baseline="0" dirty="0" smtClean="0"/>
              <a:t>master </a:t>
            </a:r>
            <a:r>
              <a:rPr lang="ru-RU" baseline="0" dirty="0" smtClean="0"/>
              <a:t>или </a:t>
            </a:r>
            <a:r>
              <a:rPr lang="en-US" baseline="0" dirty="0" smtClean="0"/>
              <a:t>feature</a:t>
            </a:r>
          </a:p>
          <a:p>
            <a:r>
              <a:rPr lang="en-US" baseline="0" dirty="0" err="1" smtClean="0"/>
              <a:t>GitFlow</a:t>
            </a:r>
            <a:r>
              <a:rPr lang="en-US" baseline="0" dirty="0" smtClean="0"/>
              <a:t> </a:t>
            </a:r>
            <a:r>
              <a:rPr lang="ru-RU" baseline="0" dirty="0" smtClean="0"/>
              <a:t>засоряется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6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– </a:t>
            </a:r>
            <a:r>
              <a:rPr lang="ru-RU" dirty="0" smtClean="0"/>
              <a:t>перемещение </a:t>
            </a:r>
            <a:r>
              <a:rPr lang="ru-RU" dirty="0" err="1" smtClean="0"/>
              <a:t>коммита</a:t>
            </a:r>
            <a:r>
              <a:rPr lang="ru-RU" dirty="0" smtClean="0"/>
              <a:t> из одной ветки на другую</a:t>
            </a:r>
            <a:r>
              <a:rPr lang="ru-RU" baseline="0" dirty="0" smtClean="0"/>
              <a:t> (накатывание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)</a:t>
            </a:r>
          </a:p>
          <a:p>
            <a:r>
              <a:rPr lang="en-US" baseline="0" dirty="0" err="1" smtClean="0"/>
              <a:t>GitFlow</a:t>
            </a:r>
            <a:r>
              <a:rPr lang="en-US" baseline="0" dirty="0" smtClean="0"/>
              <a:t> </a:t>
            </a:r>
            <a:r>
              <a:rPr lang="ru-RU" baseline="0" dirty="0" smtClean="0"/>
              <a:t>чище, но на нем теряется </a:t>
            </a:r>
            <a:r>
              <a:rPr lang="en-US" baseline="0" dirty="0" smtClean="0"/>
              <a:t>feature. </a:t>
            </a:r>
            <a:r>
              <a:rPr lang="ru-RU" baseline="0" dirty="0" smtClean="0"/>
              <a:t>Можно восстановить только через </a:t>
            </a:r>
            <a:r>
              <a:rPr lang="ru-RU" baseline="0" dirty="0" err="1" smtClean="0"/>
              <a:t>хэш</a:t>
            </a:r>
            <a:r>
              <a:rPr lang="ru-RU" baseline="0" dirty="0" smtClean="0"/>
              <a:t> последнего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 ветки </a:t>
            </a:r>
            <a:r>
              <a:rPr lang="en-US" baseline="0" dirty="0" smtClean="0"/>
              <a:t>feature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Находится общий предок для двух веток, происходит переход на конец </a:t>
            </a:r>
            <a:r>
              <a:rPr lang="en-US" baseline="0" dirty="0" smtClean="0"/>
              <a:t>target </a:t>
            </a:r>
            <a:r>
              <a:rPr lang="ru-RU" baseline="0" dirty="0" smtClean="0"/>
              <a:t>ветки (на которую выполняется </a:t>
            </a:r>
            <a:r>
              <a:rPr lang="en-US" baseline="0" dirty="0" smtClean="0"/>
              <a:t>rebase)</a:t>
            </a:r>
            <a:r>
              <a:rPr lang="ru-RU" baseline="0" dirty="0" smtClean="0"/>
              <a:t>, затем на нее накатываются изменения исходной ветки от общего предка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9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7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9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достаточно большой проект с открытым исходным кодом, берущий своё начало в далёком 1991 году.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Большую часть времени разработки Проекта (1991-2002 гг.) изменения передавались между разработчиками в виде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патчей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архивов.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2002 году Проект начал использовать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проприетарную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децентрализованную СКВ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2005 году отношения между сообществом разработчиков ядра Проекта и коммерческой компанией, которая разрабатывала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прекратились, и бесплатное использование утилиты стало невозможным.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сподвигло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сообщество разработчиков ядра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 в частности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Линуса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Торвальдса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создателя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разработать свою собственную утилиту, учитывая уроки, полученные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BitKeeper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Некоторыми целями, которые преследовала новая система, были: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Простая архитектура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Хорошая поддержка нелинейной разработки (тысячи параллельных веток)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Полная децентрализация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эффективного управления большими проектами, такими как ядро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(скорость работы и разумное использование дискового пространства)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момента своего появления в 2005 году,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развился в простую в использовании систему, сохранив при этом свои изначальные качества. Он удивительно быстр, эффективен в работе с большими проектами и имеет великолепную систему веток для нелинейной разработки (См.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Ветвление в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0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Основное отличие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любой другой СКВ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её собратья включительно), это подход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работе со своими данными.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хранит и не обрабатывает данные как список изменений. Вместо этого, подход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хранению данных больше похож на набор снимков миниатюрной файловой системы. Каждый раз, когда вы сохраняете новое состояние своего проекта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система запоминает, как выглядит каждый файл в этот момент, и сохраняет ссылку на этот снимок. Для увеличения эффективности, если файлы не были изменены,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запоминает эти файлы вновь, а только создаёт ссылку на предыдущую версию идентичного файла, который уже сохранён.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свои данные как, скажем,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 снимков состояний файлов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и 4. Возможно, именно поэтому хранилища данных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удачно называются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Важный момент: 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помните, что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своей работе опирается на возможности файловой системы, на которой хранится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репозиторй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22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Поэтому крайне важно помнить, что на работу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может влиять ваша файловая система. Дважды помните об этом, когда вы используете </a:t>
            </a:r>
            <a:r>
              <a:rPr lang="en-US" dirty="0" err="1" smtClean="0"/>
              <a:t>Git</a:t>
            </a:r>
            <a:r>
              <a:rPr lang="ru-RU" dirty="0" smtClean="0"/>
              <a:t> для совместной работы людей, использующих разные ОС.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7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Стандартный рабочий процесс с использованием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выглядит примерно так: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Вы вносите изменения в файлы в своём рабочем каталоге.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Подготавливаете файлы, добавляя их слепки в область подготовленных файлов.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Делаете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берёт подготовленные файлы из индекса и помещает их в каталог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постоянное хранение.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рабочая версия файла совпадает с версией в каталоге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Git'а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файл считается зафиксированным.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файл изменён, но добавлен в область подготовленных данных, он подготовлен.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файл изменился после выгрузки из БД, но не был подготовлен, то он считается изменённым.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0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Untracked</a:t>
            </a:r>
            <a:r>
              <a:rPr lang="ru-RU" dirty="0" smtClean="0"/>
              <a:t> – не отслеживался</a:t>
            </a:r>
            <a:endParaRPr lang="en-US" dirty="0" smtClean="0"/>
          </a:p>
          <a:p>
            <a:r>
              <a:rPr lang="en-US" dirty="0" smtClean="0"/>
              <a:t>Unmodified</a:t>
            </a:r>
            <a:r>
              <a:rPr lang="ru-RU" baseline="0" dirty="0" smtClean="0"/>
              <a:t> – не изменялся</a:t>
            </a:r>
            <a:endParaRPr lang="en-US" dirty="0" smtClean="0"/>
          </a:p>
          <a:p>
            <a:r>
              <a:rPr lang="en-US" dirty="0" smtClean="0"/>
              <a:t>Modified</a:t>
            </a:r>
            <a:r>
              <a:rPr lang="ru-RU" dirty="0" smtClean="0"/>
              <a:t> - измененный</a:t>
            </a:r>
            <a:endParaRPr lang="en-US" dirty="0" smtClean="0"/>
          </a:p>
          <a:p>
            <a:r>
              <a:rPr lang="en-US" dirty="0" smtClean="0"/>
              <a:t>Staged</a:t>
            </a:r>
            <a:r>
              <a:rPr lang="en-US" baseline="0" dirty="0" smtClean="0"/>
              <a:t> – </a:t>
            </a:r>
            <a:r>
              <a:rPr lang="ru-RU" baseline="0" dirty="0" smtClean="0"/>
              <a:t>проиндексирован, готов к </a:t>
            </a:r>
            <a:r>
              <a:rPr lang="ru-RU" baseline="0" dirty="0" err="1" smtClean="0"/>
              <a:t>коммиту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ru-RU" baseline="0" dirty="0" smtClean="0"/>
              <a:t>индексирует изменения. Если изменить файл после индексации, а потом выполнить </a:t>
            </a:r>
            <a:r>
              <a:rPr lang="ru-RU" baseline="0" dirty="0" err="1" smtClean="0"/>
              <a:t>коммит</a:t>
            </a:r>
            <a:r>
              <a:rPr lang="ru-RU" baseline="0" dirty="0" smtClean="0"/>
              <a:t>, изменение не будет зафиксировано, т.к. оно не попадет в индекс.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0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Создайте пустую папку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ПКМ по ней –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– </a:t>
            </a:r>
            <a:r>
              <a:rPr lang="ru-RU" dirty="0" smtClean="0"/>
              <a:t>создать директорию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– </a:t>
            </a:r>
            <a:r>
              <a:rPr lang="ru-RU" baseline="0" dirty="0" smtClean="0"/>
              <a:t>перейти в директорию</a:t>
            </a:r>
          </a:p>
          <a:p>
            <a:r>
              <a:rPr lang="en-US" baseline="0" dirty="0" smtClean="0"/>
              <a:t>Touch – </a:t>
            </a:r>
            <a:r>
              <a:rPr lang="ru-RU" baseline="0" dirty="0" smtClean="0"/>
              <a:t>создать файл</a:t>
            </a:r>
          </a:p>
          <a:p>
            <a:r>
              <a:rPr lang="en-US" baseline="0" dirty="0" err="1" smtClean="0"/>
              <a:t>Init</a:t>
            </a:r>
            <a:r>
              <a:rPr lang="en-US" baseline="0" dirty="0" smtClean="0"/>
              <a:t> – </a:t>
            </a:r>
            <a:r>
              <a:rPr lang="ru-RU" baseline="0" dirty="0" smtClean="0"/>
              <a:t>создать </a:t>
            </a:r>
            <a:r>
              <a:rPr lang="ru-RU" baseline="0" dirty="0" err="1" smtClean="0"/>
              <a:t>репозиторий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A6684-1551-4FFF-AEEB-500D3ACEE3C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7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9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9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D81D-49E6-4FE3-AC36-E10525FE6D5F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8C91-4EFE-4288-9298-0708FD9BA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whatever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libgit2/libgit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Git</a:t>
            </a:r>
            <a:r>
              <a:rPr lang="ru-RU" dirty="0" smtClean="0"/>
              <a:t>: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Служебные данные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ru-RU" dirty="0" smtClean="0"/>
              <a:t> хранятся на компьютере в виде набора файлов в скрытой папке с именем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корне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полноценной работы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smtClean="0"/>
              <a:t>у требуется ФС с поддержкой имён файлов длиной как минимум 40 символов (например, </a:t>
            </a:r>
            <a:r>
              <a:rPr lang="en-US" dirty="0" smtClean="0"/>
              <a:t>FAT12 </a:t>
            </a:r>
            <a:r>
              <a:rPr lang="ru-RU" dirty="0" smtClean="0"/>
              <a:t>не у дел).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Избегайте использования символов в названиях веток </a:t>
            </a:r>
            <a:r>
              <a:rPr lang="en-US" dirty="0" err="1" smtClean="0"/>
              <a:t>Git</a:t>
            </a:r>
            <a:r>
              <a:rPr lang="ru-RU" dirty="0" smtClean="0"/>
              <a:t>, которые могут оказаться служебными в вашей ФС или в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^ * - &lt;&gt; ( ) [ ] { } \ ' " | : ~</a:t>
            </a:r>
            <a:r>
              <a:rPr lang="ru-RU" dirty="0" smtClean="0"/>
              <a:t> пробел – запрещено использовать в именах веток </a:t>
            </a:r>
            <a:r>
              <a:rPr lang="en-US" dirty="0" err="1" smtClean="0"/>
              <a:t>Git</a:t>
            </a:r>
            <a:endParaRPr lang="ru-RU" dirty="0" smtClean="0"/>
          </a:p>
          <a:p>
            <a:pPr lvl="1"/>
            <a:r>
              <a:rPr lang="ru-RU" dirty="0" smtClean="0"/>
              <a:t>Символ </a:t>
            </a:r>
            <a:r>
              <a:rPr lang="en-US" dirty="0" smtClean="0"/>
              <a:t>/ </a:t>
            </a:r>
            <a:r>
              <a:rPr lang="ru-RU" dirty="0" smtClean="0"/>
              <a:t>особый - считается разделителем в </a:t>
            </a:r>
            <a:r>
              <a:rPr lang="en-US" dirty="0" err="1" smtClean="0"/>
              <a:t>Git</a:t>
            </a:r>
            <a:endParaRPr lang="ru-RU" dirty="0" smtClean="0"/>
          </a:p>
          <a:p>
            <a:pPr lvl="1"/>
            <a:r>
              <a:rPr lang="ru-RU" dirty="0" smtClean="0"/>
              <a:t>Будьте очень осторожны с именем из одного символа </a:t>
            </a:r>
            <a:r>
              <a:rPr lang="en-US" dirty="0" smtClean="0"/>
              <a:t>@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А лучше не используйте такое имя вообще</a:t>
            </a:r>
          </a:p>
          <a:p>
            <a:r>
              <a:rPr lang="ru-RU" dirty="0" smtClean="0"/>
              <a:t>В случае использования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системах, по-разному обрабатывающие регистр имён файлов, </a:t>
            </a:r>
            <a:r>
              <a:rPr lang="ru-RU" u="sng" dirty="0" smtClean="0"/>
              <a:t>используйте при именовании объектов </a:t>
            </a:r>
            <a:r>
              <a:rPr lang="en-US" u="sng" dirty="0" err="1" smtClean="0"/>
              <a:t>Git</a:t>
            </a:r>
            <a:r>
              <a:rPr lang="en-US" u="sng" dirty="0" smtClean="0"/>
              <a:t> </a:t>
            </a:r>
            <a:r>
              <a:rPr lang="ru-RU" u="sng" dirty="0" smtClean="0"/>
              <a:t>только один регистр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Хранит все изменения всех файлов в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Для каждого файла/</a:t>
            </a:r>
            <a:r>
              <a:rPr lang="ru-RU" dirty="0" err="1" smtClean="0"/>
              <a:t>коммита</a:t>
            </a:r>
            <a:r>
              <a:rPr lang="ru-RU" dirty="0" smtClean="0"/>
              <a:t> существует </a:t>
            </a:r>
            <a:r>
              <a:rPr lang="ru-RU" dirty="0" err="1" smtClean="0"/>
              <a:t>хэш</a:t>
            </a:r>
            <a:endParaRPr lang="ru-RU" dirty="0" smtClean="0"/>
          </a:p>
          <a:p>
            <a:r>
              <a:rPr lang="ru-RU" dirty="0" err="1" smtClean="0"/>
              <a:t>Хэш</a:t>
            </a:r>
            <a:r>
              <a:rPr lang="ru-RU" dirty="0" smtClean="0"/>
              <a:t> = контрольная сумма</a:t>
            </a:r>
          </a:p>
          <a:p>
            <a:r>
              <a:rPr lang="en-US" dirty="0" smtClean="0"/>
              <a:t>SHA-1, </a:t>
            </a:r>
            <a:r>
              <a:rPr lang="ru-RU" dirty="0" smtClean="0"/>
              <a:t>40 символов, 0-9</a:t>
            </a:r>
            <a:r>
              <a:rPr lang="en-US" dirty="0" smtClean="0"/>
              <a:t>a-f</a:t>
            </a:r>
            <a:endParaRPr lang="ru-RU" dirty="0" smtClean="0"/>
          </a:p>
          <a:p>
            <a:r>
              <a:rPr lang="en-US" dirty="0"/>
              <a:t>24b9da6552252987aa493b52f8696cd6d3b00373</a:t>
            </a:r>
            <a:endParaRPr lang="ru-RU" dirty="0"/>
          </a:p>
        </p:txBody>
      </p:sp>
      <p:pic>
        <p:nvPicPr>
          <p:cNvPr id="6146" name="Picture 2" descr="https://git-scm.com/figures/18333fig0105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944019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Три состояния файла:</a:t>
            </a:r>
          </a:p>
          <a:p>
            <a:pPr marL="0" indent="0">
              <a:buNone/>
            </a:pPr>
            <a:r>
              <a:rPr lang="ru-RU" dirty="0"/>
              <a:t>з</a:t>
            </a:r>
            <a:r>
              <a:rPr lang="ru-RU" dirty="0" smtClean="0"/>
              <a:t>афиксированный, измененный, подготовленный</a:t>
            </a:r>
          </a:p>
          <a:p>
            <a:r>
              <a:rPr lang="ru-RU" dirty="0" err="1" smtClean="0"/>
              <a:t>Репозиторий</a:t>
            </a:r>
            <a:r>
              <a:rPr lang="ru-RU" dirty="0" smtClean="0"/>
              <a:t> (сервер)</a:t>
            </a:r>
          </a:p>
          <a:p>
            <a:r>
              <a:rPr lang="ru-RU" dirty="0" smtClean="0"/>
              <a:t>Каталог </a:t>
            </a:r>
            <a:r>
              <a:rPr lang="en-US" dirty="0" err="1" smtClean="0"/>
              <a:t>Git</a:t>
            </a:r>
            <a:r>
              <a:rPr lang="en-US" dirty="0" smtClean="0"/>
              <a:t> (.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ru-RU" dirty="0" smtClean="0"/>
              <a:t>Рабочий каталог</a:t>
            </a:r>
          </a:p>
          <a:p>
            <a:r>
              <a:rPr lang="ru-RU" dirty="0" smtClean="0"/>
              <a:t>Область подготовленных файлов</a:t>
            </a:r>
          </a:p>
          <a:p>
            <a:endParaRPr lang="ru-RU" dirty="0"/>
          </a:p>
        </p:txBody>
      </p:sp>
      <p:pic>
        <p:nvPicPr>
          <p:cNvPr id="7170" name="Picture 2" descr="https://git-scm.com/figures/18333fig0106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42" y="1825625"/>
            <a:ext cx="4729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файлов</a:t>
            </a:r>
            <a:endParaRPr lang="ru-RU" dirty="0"/>
          </a:p>
        </p:txBody>
      </p:sp>
      <p:pic>
        <p:nvPicPr>
          <p:cNvPr id="15364" name="Picture 4" descr="ÐÐ¸Ð·Ð½ÐµÐ½Ð½ÑÐ¹ ÑÐ¸ÐºÐ» ÑÐ¾ÑÑÐ¾ÑÐ½Ð¸Ð¹ ÑÐ°Ð¹Ð»Ð¾Ð².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903" y="2658979"/>
            <a:ext cx="5844897" cy="24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r>
              <a:rPr lang="ru-RU" dirty="0" smtClean="0"/>
              <a:t> (-</a:t>
            </a:r>
            <a:r>
              <a:rPr lang="en-US" dirty="0" smtClean="0"/>
              <a:t>s)</a:t>
            </a:r>
            <a:r>
              <a:rPr lang="ru-RU" dirty="0" smtClean="0"/>
              <a:t> - статус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– </a:t>
            </a:r>
            <a:r>
              <a:rPr lang="ru-RU" dirty="0" smtClean="0"/>
              <a:t>добавить в индекс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(--staged)</a:t>
            </a:r>
            <a:r>
              <a:rPr lang="ru-RU" dirty="0" smtClean="0"/>
              <a:t> - разница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ru-RU" dirty="0" smtClean="0"/>
              <a:t> – удалить файл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 </a:t>
            </a:r>
            <a:r>
              <a:rPr lang="en-US" dirty="0" err="1" smtClean="0"/>
              <a:t>FileName</a:t>
            </a:r>
            <a:r>
              <a:rPr lang="ru-RU" dirty="0" smtClean="0"/>
              <a:t> – удалить файл из индекса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mv – </a:t>
            </a:r>
            <a:r>
              <a:rPr lang="ru-RU" dirty="0" smtClean="0"/>
              <a:t>переместить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2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-&gt; </a:t>
            </a:r>
            <a:r>
              <a:rPr lang="en-US" dirty="0" smtClean="0">
                <a:hlinkClick r:id="rId2"/>
              </a:rPr>
              <a:t>https://git-scm.com/download/win</a:t>
            </a:r>
            <a:endParaRPr lang="en-US" dirty="0" smtClean="0"/>
          </a:p>
          <a:p>
            <a:r>
              <a:rPr lang="en-US" dirty="0" smtClean="0"/>
              <a:t>Linux -&gt; $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Mac -&gt; </a:t>
            </a:r>
            <a:r>
              <a:rPr lang="en-US" dirty="0">
                <a:hlinkClick r:id="rId3"/>
              </a:rPr>
              <a:t>http://git-scm.com/download/mac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Опционально можно установить </a:t>
            </a:r>
            <a:r>
              <a:rPr lang="en-US" dirty="0" smtClean="0"/>
              <a:t>GUI</a:t>
            </a:r>
            <a:r>
              <a:rPr lang="ru-RU" dirty="0" smtClean="0"/>
              <a:t>-клиент:</a:t>
            </a:r>
          </a:p>
          <a:p>
            <a:r>
              <a:rPr lang="en-US" dirty="0" smtClean="0"/>
              <a:t>Windows -&gt; GitHub, 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TortoiseGit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Extensions</a:t>
            </a:r>
            <a:endParaRPr lang="en-US" dirty="0"/>
          </a:p>
          <a:p>
            <a:r>
              <a:rPr lang="en-US" dirty="0" smtClean="0"/>
              <a:t>Linux -&gt; </a:t>
            </a:r>
            <a:r>
              <a:rPr lang="en-US" dirty="0" err="1" smtClean="0"/>
              <a:t>Git</a:t>
            </a:r>
            <a:r>
              <a:rPr lang="en-US" dirty="0" smtClean="0"/>
              <a:t> Extensions, </a:t>
            </a:r>
            <a:r>
              <a:rPr lang="en-US" dirty="0" err="1" smtClean="0"/>
              <a:t>SmartGit</a:t>
            </a:r>
            <a:endParaRPr lang="en-US" dirty="0" smtClean="0"/>
          </a:p>
          <a:p>
            <a:r>
              <a:rPr lang="en-US" dirty="0" smtClean="0"/>
              <a:t>Mac -&gt; 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Extensions, GitHub, </a:t>
            </a:r>
            <a:r>
              <a:rPr lang="en-US" dirty="0" err="1" smtClean="0"/>
              <a:t>SmartGit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8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 и </a:t>
            </a:r>
            <a:r>
              <a:rPr lang="en-US" dirty="0" smtClean="0"/>
              <a:t>email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"Your Name"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your_email@whatever.com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Параметры окончаний строк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core.autocrlf</a:t>
            </a:r>
            <a:r>
              <a:rPr lang="en-US" dirty="0" smtClean="0"/>
              <a:t> true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core.safecrlf</a:t>
            </a:r>
            <a:r>
              <a:rPr lang="en-US" dirty="0" smtClean="0"/>
              <a:t> true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0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Начинаем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hello</a:t>
            </a:r>
          </a:p>
          <a:p>
            <a:r>
              <a:rPr lang="en-US" dirty="0"/>
              <a:t>c</a:t>
            </a:r>
            <a:r>
              <a:rPr lang="en-US" dirty="0" smtClean="0"/>
              <a:t>d hello</a:t>
            </a:r>
          </a:p>
          <a:p>
            <a:r>
              <a:rPr lang="en-US" dirty="0" smtClean="0"/>
              <a:t>touch hello.txt </a:t>
            </a:r>
          </a:p>
          <a:p>
            <a:r>
              <a:rPr lang="ru-RU" dirty="0" smtClean="0"/>
              <a:t>Заполняем </a:t>
            </a:r>
            <a:r>
              <a:rPr lang="en-US" dirty="0" smtClean="0"/>
              <a:t>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“First commit”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Изменим содержимое </a:t>
            </a:r>
            <a:r>
              <a:rPr lang="en-US" dirty="0" smtClean="0"/>
              <a:t>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hello.txt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15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:q - </a:t>
            </a:r>
            <a:r>
              <a:rPr lang="ru-RU" dirty="0" smtClean="0"/>
              <a:t>выход</a:t>
            </a:r>
            <a:endParaRPr lang="en-US" dirty="0" smtClean="0"/>
          </a:p>
          <a:p>
            <a:r>
              <a:rPr lang="en-US" dirty="0" smtClean="0"/>
              <a:t>:q!</a:t>
            </a:r>
            <a:r>
              <a:rPr lang="ru-RU" dirty="0" smtClean="0"/>
              <a:t> – выход без сохранения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wq</a:t>
            </a:r>
            <a:r>
              <a:rPr lang="ru-RU" dirty="0" smtClean="0"/>
              <a:t> – сохранить и выйти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- </a:t>
            </a:r>
            <a:r>
              <a:rPr lang="ru-RU" dirty="0" smtClean="0"/>
              <a:t>комментарий</a:t>
            </a:r>
            <a:endParaRPr lang="ru-RU" dirty="0"/>
          </a:p>
        </p:txBody>
      </p:sp>
      <p:pic>
        <p:nvPicPr>
          <p:cNvPr id="9" name="Picture 2" descr="ÐÐ°ÑÑÐ¸Ð½ÐºÐ¸ Ð¿Ð¾ Ð·Ð°Ð¿ÑÐ¾ÑÑ vim Ð²ÑÑÐ¾Ð´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1" y="1686775"/>
            <a:ext cx="4451684" cy="436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7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работать с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Добавим файлы </a:t>
            </a:r>
            <a:r>
              <a:rPr lang="en-US" dirty="0" smtClean="0"/>
              <a:t>a.txt</a:t>
            </a:r>
            <a:r>
              <a:rPr lang="ru-RU" dirty="0" smtClean="0"/>
              <a:t>, </a:t>
            </a:r>
            <a:r>
              <a:rPr lang="en-US" dirty="0" smtClean="0"/>
              <a:t>b.txt, c.txt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a.txt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b.txt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“Changes for A and B”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lang="ru-RU" dirty="0" smtClean="0"/>
              <a:t> </a:t>
            </a:r>
            <a:r>
              <a:rPr lang="en-US" dirty="0" smtClean="0"/>
              <a:t>c.txt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“Unrelated change for C”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Системы Контроля Версий?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VCS – Version Control System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Хранилище версий файлов или их изменений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Способ уменьшить боль при совместной разработке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и отстоять авторство кода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Три вида: локальные, централизованные и распределенные</a:t>
            </a:r>
            <a:endParaRPr lang="ru-RU" dirty="0"/>
          </a:p>
        </p:txBody>
      </p:sp>
      <p:pic>
        <p:nvPicPr>
          <p:cNvPr id="19458" name="Picture 2" descr="ÐÐ°ÑÑÐ¸Ð½ÐºÐ¸ Ð¿Ð¾ Ð·Ð°Ð¿ÑÐ¾ÑÑ Ð³Ð°ÑÐ¾Ð»ÑÐ´ Ð¾Ð´Ð¾Ð±ÑÑÐµÑ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056" y="2304842"/>
            <a:ext cx="2703512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074" y="3164305"/>
            <a:ext cx="10515600" cy="2586790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Большое и удаленное хранилище </a:t>
            </a:r>
            <a:r>
              <a:rPr lang="ru-RU" dirty="0" err="1" smtClean="0"/>
              <a:t>репозиториев</a:t>
            </a:r>
            <a:endParaRPr lang="en-US" dirty="0" smtClean="0"/>
          </a:p>
          <a:p>
            <a:r>
              <a:rPr lang="ru-RU" dirty="0" smtClean="0"/>
              <a:t>Публичные и приватные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r>
              <a:rPr lang="ru-RU" dirty="0" smtClean="0"/>
              <a:t>Много </a:t>
            </a:r>
            <a:r>
              <a:rPr lang="en-US" dirty="0" smtClean="0"/>
              <a:t>open-source </a:t>
            </a:r>
            <a:r>
              <a:rPr lang="ru-RU" dirty="0" smtClean="0"/>
              <a:t>проектов</a:t>
            </a:r>
          </a:p>
          <a:p>
            <a:r>
              <a:rPr lang="ru-RU" dirty="0" smtClean="0"/>
              <a:t>Можно сделать красивый </a:t>
            </a:r>
            <a:r>
              <a:rPr lang="en-US" dirty="0" smtClean="0"/>
              <a:t>Readme</a:t>
            </a:r>
            <a:endParaRPr lang="ru-RU" dirty="0" smtClean="0"/>
          </a:p>
          <a:p>
            <a:r>
              <a:rPr lang="ru-RU" dirty="0" smtClean="0"/>
              <a:t>Аналог - </a:t>
            </a:r>
            <a:r>
              <a:rPr lang="en-US" dirty="0" err="1" smtClean="0"/>
              <a:t>GitLab</a:t>
            </a:r>
            <a:endParaRPr lang="ru-RU" dirty="0" smtClean="0"/>
          </a:p>
        </p:txBody>
      </p:sp>
      <p:pic>
        <p:nvPicPr>
          <p:cNvPr id="13314" name="Picture 2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79" y="677946"/>
            <a:ext cx="5865560" cy="19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0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4864" y="1825625"/>
            <a:ext cx="62222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887" y="1825625"/>
            <a:ext cx="86942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8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внешним миром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Clone</a:t>
            </a:r>
            <a:r>
              <a:rPr lang="en-US" dirty="0" smtClean="0"/>
              <a:t> – </a:t>
            </a:r>
            <a:r>
              <a:rPr lang="ru-RU" dirty="0" smtClean="0"/>
              <a:t>клонировать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себе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Push</a:t>
            </a:r>
            <a:r>
              <a:rPr lang="en-US" dirty="0" smtClean="0"/>
              <a:t> – </a:t>
            </a:r>
            <a:r>
              <a:rPr lang="ru-RU" dirty="0" smtClean="0"/>
              <a:t>отправить зафиксированные изменения на удаленный </a:t>
            </a:r>
            <a:r>
              <a:rPr lang="ru-RU" dirty="0" err="1" smtClean="0"/>
              <a:t>репозиторий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Fetch</a:t>
            </a:r>
            <a:r>
              <a:rPr lang="en-US" dirty="0" smtClean="0"/>
              <a:t> - </a:t>
            </a:r>
            <a:r>
              <a:rPr lang="ru-RU" dirty="0" smtClean="0"/>
              <a:t>притянуть изменения из удаленного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Pull</a:t>
            </a:r>
            <a:r>
              <a:rPr lang="en-US" dirty="0" smtClean="0"/>
              <a:t> – </a:t>
            </a:r>
            <a:r>
              <a:rPr lang="ru-RU" dirty="0" smtClean="0"/>
              <a:t>притянуть и накатить изменения из удаленного </a:t>
            </a:r>
            <a:r>
              <a:rPr lang="ru-RU" dirty="0" err="1" smtClean="0"/>
              <a:t>репозитория</a:t>
            </a:r>
            <a:r>
              <a:rPr lang="en-US" dirty="0" smtClean="0"/>
              <a:t> (fetch + merge)</a:t>
            </a:r>
            <a:endParaRPr lang="ru-RU" dirty="0" smtClean="0"/>
          </a:p>
        </p:txBody>
      </p:sp>
      <p:pic>
        <p:nvPicPr>
          <p:cNvPr id="18434" name="Picture 2" descr="ÐÐ°ÑÑÐ¸Ð½ÐºÐ¸ Ð¿Ð¾ Ð·Ð°Ð¿ÑÐ¾ÑÑ pul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17622"/>
            <a:ext cx="5181600" cy="31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4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https://github.com/libgit2/libgit2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https://github.com/libgit2/libgit2</a:t>
            </a:r>
            <a:r>
              <a:rPr lang="en-US" dirty="0" smtClean="0"/>
              <a:t> </a:t>
            </a:r>
            <a:r>
              <a:rPr lang="en-US" dirty="0" err="1" smtClean="0"/>
              <a:t>AnotherFolder</a:t>
            </a:r>
            <a:endParaRPr lang="ru-RU" dirty="0"/>
          </a:p>
        </p:txBody>
      </p:sp>
      <p:pic>
        <p:nvPicPr>
          <p:cNvPr id="14339" name="Picture 3" descr="git_cl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760954"/>
            <a:ext cx="505777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“</a:t>
            </a:r>
            <a:r>
              <a:rPr lang="en-US" dirty="0" err="1" smtClean="0"/>
              <a:t>ServerName</a:t>
            </a:r>
            <a:r>
              <a:rPr lang="en-US" dirty="0" smtClean="0"/>
              <a:t>” “</a:t>
            </a:r>
            <a:r>
              <a:rPr lang="en-US" dirty="0" err="1" smtClean="0"/>
              <a:t>BranchName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push --force</a:t>
            </a:r>
            <a:endParaRPr lang="ru-RU" dirty="0"/>
          </a:p>
        </p:txBody>
      </p:sp>
      <p:pic>
        <p:nvPicPr>
          <p:cNvPr id="17410" name="Picture 2" descr="ÐÐ°ÑÑÐ¸Ð½ÐºÐ¸ Ð¿Ð¾ Ð·Ð°Ð¿ÑÐ¾ÑÑ git push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80" y="3690937"/>
            <a:ext cx="58102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2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pull/fetch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pull “</a:t>
            </a:r>
            <a:r>
              <a:rPr lang="en-US" dirty="0" err="1" smtClean="0"/>
              <a:t>RepositoryName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 “</a:t>
            </a:r>
            <a:r>
              <a:rPr lang="en-US" dirty="0" err="1" smtClean="0"/>
              <a:t>RepositoryName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29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– </a:t>
            </a:r>
            <a:r>
              <a:rPr lang="ru-RU" dirty="0" smtClean="0"/>
              <a:t>фиксация изменений индекса в локальную базу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--amend </a:t>
            </a:r>
            <a:r>
              <a:rPr lang="ru-RU" dirty="0" smtClean="0"/>
              <a:t>– изменение последнего </a:t>
            </a:r>
            <a:r>
              <a:rPr lang="ru-RU" dirty="0" err="1" smtClean="0"/>
              <a:t>коммита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commit --amend –m “Changed commit message”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75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Переключение на последнюю версию выбранной ветки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someBranch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Также можно переключиться на конкретный файл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173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Сброс буферной зоны (индекса)</a:t>
            </a:r>
          </a:p>
          <a:p>
            <a:r>
              <a:rPr lang="en-US" dirty="0" smtClean="0"/>
              <a:t>--Hard – </a:t>
            </a:r>
            <a:r>
              <a:rPr lang="ru-RU" dirty="0" smtClean="0"/>
              <a:t>жесткий откат к выбранному </a:t>
            </a:r>
            <a:r>
              <a:rPr lang="ru-RU" dirty="0" err="1" smtClean="0"/>
              <a:t>коммиту</a:t>
            </a:r>
            <a:r>
              <a:rPr lang="ru-RU" dirty="0" smtClean="0"/>
              <a:t>/ветке с удалением индекса</a:t>
            </a:r>
          </a:p>
          <a:p>
            <a:r>
              <a:rPr lang="ru-RU" dirty="0" smtClean="0"/>
              <a:t>--</a:t>
            </a:r>
            <a:r>
              <a:rPr lang="en-US" dirty="0" smtClean="0"/>
              <a:t>Mixed – </a:t>
            </a:r>
            <a:r>
              <a:rPr lang="ru-RU" dirty="0" smtClean="0"/>
              <a:t>откат к выбранному </a:t>
            </a:r>
            <a:r>
              <a:rPr lang="ru-RU" dirty="0" err="1" smtClean="0"/>
              <a:t>коммиту</a:t>
            </a:r>
            <a:r>
              <a:rPr lang="ru-RU" dirty="0" smtClean="0"/>
              <a:t>, все изменения над ним переходят в </a:t>
            </a:r>
            <a:r>
              <a:rPr lang="en-US" dirty="0" err="1" smtClean="0"/>
              <a:t>unstaged</a:t>
            </a:r>
            <a:endParaRPr lang="en-US" dirty="0" smtClean="0"/>
          </a:p>
          <a:p>
            <a:r>
              <a:rPr lang="ru-RU" dirty="0" smtClean="0"/>
              <a:t>--</a:t>
            </a:r>
            <a:r>
              <a:rPr lang="en-US" dirty="0" smtClean="0"/>
              <a:t>Soft –</a:t>
            </a:r>
            <a:r>
              <a:rPr lang="ru-RU" dirty="0" smtClean="0"/>
              <a:t> перемещение </a:t>
            </a:r>
            <a:r>
              <a:rPr lang="en-US" dirty="0" smtClean="0"/>
              <a:t>HEAD (</a:t>
            </a:r>
            <a:r>
              <a:rPr lang="ru-RU" dirty="0" smtClean="0"/>
              <a:t>указателя на текущий </a:t>
            </a:r>
            <a:r>
              <a:rPr lang="ru-RU" dirty="0" err="1" smtClean="0"/>
              <a:t>коммит</a:t>
            </a:r>
            <a:r>
              <a:rPr lang="ru-RU" dirty="0" smtClean="0"/>
              <a:t>) без изменения индекса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reset –hard </a:t>
            </a:r>
            <a:r>
              <a:rPr lang="en-US" dirty="0" err="1" smtClean="0"/>
              <a:t>someCommitHash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3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без СКВ    /     Разработка с СКВ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¼Ð°ÐºÑÐ¸Ð¼Ð°Ð»ÑÐ½Ð¾ Ð³ÑÑÑÑÐ½Ð¾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2044"/>
            <a:ext cx="5181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eelsgoodma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57" y="1825625"/>
            <a:ext cx="47164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2940" y="5800362"/>
            <a:ext cx="259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Максимально грустно ©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– </a:t>
            </a:r>
            <a:r>
              <a:rPr lang="en-US" dirty="0" err="1" smtClean="0"/>
              <a:t>hist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reflog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hist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Разные варианты показать историю действий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8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Независимая версия рабочей директории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someBranch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someBranch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someBranch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86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pic>
        <p:nvPicPr>
          <p:cNvPr id="11270" name="Picture 6" descr="ÐÐ°ÑÑÐ¸Ð½ÐºÐ¸ Ð¿Ð¾ Ð·Ð°Ð¿ÑÐ¾ÑÑ git mer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3559" y="1973178"/>
            <a:ext cx="6325773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merge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9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pic>
        <p:nvPicPr>
          <p:cNvPr id="12290" name="Picture 2" descr="ÐÐ°ÑÑÐ¸Ð½ÐºÐ¸ Ð¿Ð¾ Ð·Ð°Ð¿ÑÐ¾ÑÑ git rebas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24342"/>
            <a:ext cx="5181600" cy="39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BranchName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96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пример…</a:t>
            </a:r>
            <a:endParaRPr lang="ru-RU" dirty="0"/>
          </a:p>
        </p:txBody>
      </p:sp>
      <p:pic>
        <p:nvPicPr>
          <p:cNvPr id="16386" name="Picture 2" descr="ÐÐ°ÑÑÐ¸Ð½ÐºÐ¸ Ð¿Ð¾ Ð·Ð°Ð¿ÑÐ¾ÑÑ sourcetre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1" y="1367566"/>
            <a:ext cx="8386011" cy="52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2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dd</a:t>
            </a:r>
          </a:p>
          <a:p>
            <a:r>
              <a:rPr lang="en-US" dirty="0"/>
              <a:t>c</a:t>
            </a:r>
            <a:r>
              <a:rPr lang="en-US" dirty="0" smtClean="0"/>
              <a:t>ommit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reset</a:t>
            </a:r>
            <a:endParaRPr lang="en-US" dirty="0" smtClean="0"/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help &lt;command name&gt;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 smtClean="0"/>
              <a:t>mv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cherry-pick</a:t>
            </a:r>
          </a:p>
          <a:p>
            <a:r>
              <a:rPr lang="en-US" dirty="0" smtClean="0"/>
              <a:t>revert</a:t>
            </a:r>
            <a:endParaRPr lang="ru-RU" dirty="0" smtClean="0"/>
          </a:p>
          <a:p>
            <a:r>
              <a:rPr lang="en-US" dirty="0"/>
              <a:t>r</a:t>
            </a:r>
            <a:r>
              <a:rPr lang="en-US" dirty="0" smtClean="0"/>
              <a:t>ebase</a:t>
            </a:r>
          </a:p>
          <a:p>
            <a:r>
              <a:rPr lang="en-US" dirty="0"/>
              <a:t>m</a:t>
            </a:r>
            <a:r>
              <a:rPr lang="en-US" dirty="0" smtClean="0"/>
              <a:t>erge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log</a:t>
            </a:r>
            <a:endParaRPr lang="ru-RU" dirty="0" smtClean="0"/>
          </a:p>
          <a:p>
            <a:r>
              <a:rPr lang="en-US" dirty="0" smtClean="0"/>
              <a:t>clone</a:t>
            </a:r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iff</a:t>
            </a:r>
          </a:p>
          <a:p>
            <a:r>
              <a:rPr lang="ru-RU" dirty="0" smtClean="0"/>
              <a:t>И множество других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свой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GitHub c .</a:t>
            </a:r>
            <a:r>
              <a:rPr lang="en-US" dirty="0" err="1" smtClean="0"/>
              <a:t>gitignore</a:t>
            </a:r>
            <a:r>
              <a:rPr lang="en-US" dirty="0" smtClean="0"/>
              <a:t> </a:t>
            </a:r>
            <a:r>
              <a:rPr lang="en-US" dirty="0" err="1" smtClean="0"/>
              <a:t>VisualStudio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Прислать в общий чат/Егору ссылку на него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клиент. Предпочтительно </a:t>
            </a:r>
            <a:r>
              <a:rPr lang="en-US" dirty="0" err="1" smtClean="0"/>
              <a:t>SourceTree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Настроить клиент на свой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https://git-scm.com/</a:t>
            </a:r>
            <a:r>
              <a:rPr lang="ru-RU" dirty="0" smtClean="0"/>
              <a:t> - почитать здесь про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smtClean="0"/>
              <a:t>Версия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7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систем контроля версий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Версионность файлов</a:t>
            </a:r>
          </a:p>
          <a:p>
            <a:r>
              <a:rPr lang="ru-RU" dirty="0" smtClean="0"/>
              <a:t>Удобство и компактность</a:t>
            </a:r>
          </a:p>
          <a:p>
            <a:r>
              <a:rPr lang="ru-RU" dirty="0" smtClean="0"/>
              <a:t>Доступ из любой точки мира</a:t>
            </a:r>
          </a:p>
          <a:p>
            <a:r>
              <a:rPr lang="ru-RU" dirty="0" smtClean="0"/>
              <a:t>Синхронизация с командой</a:t>
            </a:r>
          </a:p>
          <a:p>
            <a:r>
              <a:rPr lang="ru-RU" dirty="0" smtClean="0"/>
              <a:t>Всегда известен автор любой строчки кода</a:t>
            </a:r>
          </a:p>
          <a:p>
            <a:r>
              <a:rPr lang="ru-RU" dirty="0" smtClean="0"/>
              <a:t>Параллельная и нелинейная разработка</a:t>
            </a:r>
          </a:p>
          <a:p>
            <a:r>
              <a:rPr lang="ru-RU" dirty="0" smtClean="0"/>
              <a:t>Наличие веток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2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СКВ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Шаг вперед по сравнению с отдельными папками с разными названиями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Хранит в себе </a:t>
            </a:r>
            <a:r>
              <a:rPr lang="ru-RU" dirty="0" err="1" smtClean="0"/>
              <a:t>патчи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Подходит только для одного компьютера</a:t>
            </a:r>
            <a:endParaRPr lang="ru-RU" dirty="0"/>
          </a:p>
        </p:txBody>
      </p:sp>
      <p:pic>
        <p:nvPicPr>
          <p:cNvPr id="2052" name="Picture 4" descr="https://git-scm.com/figures/18333fig0101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Централизованные СКВ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CVS, Subversion</a:t>
            </a:r>
          </a:p>
          <a:p>
            <a:r>
              <a:rPr lang="ru-RU" dirty="0" smtClean="0"/>
              <a:t>Центральный сервер хранит все файлы, клиенты получают их копии</a:t>
            </a:r>
          </a:p>
          <a:p>
            <a:r>
              <a:rPr lang="ru-RU" dirty="0" smtClean="0"/>
              <a:t>Командная разработка</a:t>
            </a:r>
          </a:p>
          <a:p>
            <a:r>
              <a:rPr lang="ru-RU" dirty="0" smtClean="0"/>
              <a:t>Основное решение в 1990-2005 годах</a:t>
            </a:r>
          </a:p>
          <a:p>
            <a:r>
              <a:rPr lang="ru-RU" dirty="0" smtClean="0"/>
              <a:t>Упавший сервер – боль для всей команды</a:t>
            </a:r>
            <a:endParaRPr lang="ru-RU" dirty="0"/>
          </a:p>
        </p:txBody>
      </p:sp>
      <p:pic>
        <p:nvPicPr>
          <p:cNvPr id="1026" name="Picture 2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34394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Распределенные СКВ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Mercurial</a:t>
            </a:r>
          </a:p>
          <a:p>
            <a:r>
              <a:rPr lang="ru-RU" dirty="0" smtClean="0"/>
              <a:t>У каждого клиента хранится весь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Отказоустойчивость</a:t>
            </a:r>
          </a:p>
          <a:p>
            <a:endParaRPr lang="ru-RU" dirty="0"/>
          </a:p>
        </p:txBody>
      </p:sp>
      <p:pic>
        <p:nvPicPr>
          <p:cNvPr id="4098" name="Picture 2" descr="https://git-scm.com/figures/18333fig0103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90" y="1825625"/>
            <a:ext cx="38644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7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об истории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Создатель –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endParaRPr lang="ru-RU" dirty="0"/>
          </a:p>
          <a:p>
            <a:r>
              <a:rPr lang="ru-RU" dirty="0" smtClean="0"/>
              <a:t>Цель – совместная разработка ядра </a:t>
            </a:r>
            <a:r>
              <a:rPr lang="en-US" dirty="0" smtClean="0"/>
              <a:t>Linux</a:t>
            </a:r>
            <a:endParaRPr lang="ru-RU" dirty="0" smtClean="0"/>
          </a:p>
          <a:p>
            <a:r>
              <a:rPr lang="ru-RU" dirty="0" smtClean="0"/>
              <a:t>До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разработчики обменивались архивами с </a:t>
            </a:r>
            <a:r>
              <a:rPr lang="ru-RU" dirty="0" err="1" smtClean="0"/>
              <a:t>патчами</a:t>
            </a:r>
            <a:r>
              <a:rPr lang="ru-RU" dirty="0" smtClean="0"/>
              <a:t> файлов</a:t>
            </a:r>
            <a:endParaRPr lang="en-US" dirty="0" smtClean="0"/>
          </a:p>
          <a:p>
            <a:r>
              <a:rPr lang="ru-RU" dirty="0" smtClean="0"/>
              <a:t>2002-2005 – использовали </a:t>
            </a:r>
            <a:r>
              <a:rPr lang="en-US" dirty="0" err="1" smtClean="0"/>
              <a:t>BitKeeper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создали после разрыва сотрудничества с </a:t>
            </a:r>
            <a:r>
              <a:rPr lang="en-US" dirty="0" err="1" smtClean="0"/>
              <a:t>BitKeeper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6" y="459459"/>
            <a:ext cx="1136894" cy="113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6/69/Linus_Torvalds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03" y="1825625"/>
            <a:ext cx="31877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Git</a:t>
            </a:r>
            <a:r>
              <a:rPr lang="ru-RU" dirty="0" smtClean="0"/>
              <a:t>: достоинства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 </a:t>
            </a:r>
            <a:r>
              <a:rPr lang="en-US" dirty="0" err="1" smtClean="0"/>
              <a:t>Git</a:t>
            </a:r>
            <a:r>
              <a:rPr lang="ru-RU" dirty="0" smtClean="0"/>
              <a:t> в первую очередь следует относиться не как к системе контроля версий, а как файловой системе.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файловая система.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Практически все операции выполняются локально.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Практически все операции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только добавляют данные.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1612</Words>
  <Application>Microsoft Office PowerPoint</Application>
  <PresentationFormat>Широкоэкранный</PresentationFormat>
  <Paragraphs>276</Paragraphs>
  <Slides>36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C# и .Net</vt:lpstr>
      <vt:lpstr>Что такое Системы Контроля Версий?</vt:lpstr>
      <vt:lpstr>Разработка без СКВ    /     Разработка с СКВ</vt:lpstr>
      <vt:lpstr>Преимущества систем контроля версий</vt:lpstr>
      <vt:lpstr>Локальные СКВ</vt:lpstr>
      <vt:lpstr>Централизованные СКВ</vt:lpstr>
      <vt:lpstr>Распределенные СКВ</vt:lpstr>
      <vt:lpstr>Немного об истории Git</vt:lpstr>
      <vt:lpstr>Особенности Git: достоинства</vt:lpstr>
      <vt:lpstr>Особенности Git: недостатки</vt:lpstr>
      <vt:lpstr>Git</vt:lpstr>
      <vt:lpstr>Git</vt:lpstr>
      <vt:lpstr>Состояния файлов</vt:lpstr>
      <vt:lpstr>Установка Git</vt:lpstr>
      <vt:lpstr>Настройка Git</vt:lpstr>
      <vt:lpstr>Начинаем работать с Git</vt:lpstr>
      <vt:lpstr>Продолжаем работать с Git</vt:lpstr>
      <vt:lpstr>Git и Vim</vt:lpstr>
      <vt:lpstr>Продолжаем работать с Git</vt:lpstr>
      <vt:lpstr>Презентация PowerPoint</vt:lpstr>
      <vt:lpstr>Создаем репозиторий</vt:lpstr>
      <vt:lpstr>Созданный репозиторий</vt:lpstr>
      <vt:lpstr>Взаимодействие с внешним миром</vt:lpstr>
      <vt:lpstr>Git clone</vt:lpstr>
      <vt:lpstr>Git push</vt:lpstr>
      <vt:lpstr>Git pull/fetch</vt:lpstr>
      <vt:lpstr>Git commit</vt:lpstr>
      <vt:lpstr>Git checkout</vt:lpstr>
      <vt:lpstr>Git reset</vt:lpstr>
      <vt:lpstr>История – hist / reflog</vt:lpstr>
      <vt:lpstr>Ветки</vt:lpstr>
      <vt:lpstr>Merge</vt:lpstr>
      <vt:lpstr>Rebase</vt:lpstr>
      <vt:lpstr>А теперь пример…</vt:lpstr>
      <vt:lpstr>Основные команды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и .Net</dc:title>
  <dc:creator>Пользователь Windows</dc:creator>
  <cp:lastModifiedBy>Пользователь Windows</cp:lastModifiedBy>
  <cp:revision>28</cp:revision>
  <dcterms:created xsi:type="dcterms:W3CDTF">2018-04-21T08:04:58Z</dcterms:created>
  <dcterms:modified xsi:type="dcterms:W3CDTF">2018-04-21T10:49:51Z</dcterms:modified>
</cp:coreProperties>
</file>