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2" r:id="rId8"/>
    <p:sldId id="261" r:id="rId9"/>
    <p:sldId id="262" r:id="rId10"/>
    <p:sldId id="265" r:id="rId11"/>
    <p:sldId id="264" r:id="rId12"/>
    <p:sldId id="266" r:id="rId13"/>
    <p:sldId id="268" r:id="rId14"/>
    <p:sldId id="269" r:id="rId15"/>
    <p:sldId id="270" r:id="rId16"/>
    <p:sldId id="267" r:id="rId17"/>
    <p:sldId id="271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63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90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6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44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76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91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4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74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67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2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3632-A89B-4CA4-861B-02AA664A4B5E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67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3632-A89B-4CA4-861B-02AA664A4B5E}" type="datetimeFigureOut">
              <a:rPr lang="ru-RU" smtClean="0"/>
              <a:t>21.04.2018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7397-190B-458E-ABC3-33E09C80F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00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ru-RU" dirty="0" smtClean="0"/>
              <a:t>и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0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Профессии, специальности, позиции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Разработчик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Frontend</a:t>
            </a:r>
            <a:r>
              <a:rPr lang="ru-RU" dirty="0" smtClean="0"/>
              <a:t> (формочки и кнопочки)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Backend</a:t>
            </a:r>
            <a:r>
              <a:rPr lang="ru-RU" dirty="0" smtClean="0"/>
              <a:t> (</a:t>
            </a:r>
            <a:r>
              <a:rPr lang="en-US" dirty="0" smtClean="0"/>
              <a:t>API</a:t>
            </a:r>
            <a:r>
              <a:rPr lang="ru-RU" dirty="0" smtClean="0"/>
              <a:t> и логика</a:t>
            </a: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Database</a:t>
            </a:r>
            <a:r>
              <a:rPr lang="ru-RU" dirty="0" smtClean="0"/>
              <a:t> (как хранить и обрабатывать данные)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Архитектор</a:t>
            </a:r>
            <a:r>
              <a:rPr lang="en-US" dirty="0" smtClean="0"/>
              <a:t> (</a:t>
            </a:r>
            <a:r>
              <a:rPr lang="ru-RU" dirty="0" smtClean="0"/>
              <a:t>как все связать и заставить работать)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 smtClean="0"/>
              <a:t>Аналитик (общение с заказчиком и разработчиками)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20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Профессии, специальности, позиции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err="1" smtClean="0"/>
              <a:t>Тестировщик</a:t>
            </a:r>
            <a:r>
              <a:rPr lang="ru-RU" dirty="0" smtClean="0"/>
              <a:t> (ручное и автоматизированное)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Технический писатель (госты, госты, госты)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DevOps</a:t>
            </a:r>
            <a:r>
              <a:rPr lang="ru-RU" dirty="0" smtClean="0"/>
              <a:t> (</a:t>
            </a:r>
            <a:r>
              <a:rPr lang="ru-RU" dirty="0" err="1" smtClean="0"/>
              <a:t>автоматизаторы</a:t>
            </a:r>
            <a:r>
              <a:rPr lang="ru-RU" dirty="0" smtClean="0"/>
              <a:t> всего и вся)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Дизайнер (</a:t>
            </a:r>
            <a:r>
              <a:rPr lang="en-US" dirty="0" smtClean="0"/>
              <a:t>UX)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Менеджер проекта </a:t>
            </a:r>
            <a:r>
              <a:rPr lang="ru-RU" dirty="0"/>
              <a:t>(как успеть сдать проект?)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Менеджер продукта</a:t>
            </a:r>
            <a:r>
              <a:rPr lang="en-US" dirty="0" smtClean="0"/>
              <a:t> </a:t>
            </a:r>
            <a:r>
              <a:rPr lang="ru-RU" dirty="0"/>
              <a:t>(как сделать востребованный продукт?)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29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Каскадная модель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Итеративная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Инкрементная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Спиральная</a:t>
            </a:r>
          </a:p>
        </p:txBody>
      </p:sp>
    </p:spTree>
    <p:extLst>
      <p:ext uri="{BB962C8B-B14F-4D97-AF65-F5344CB8AC3E}">
        <p14:creationId xmlns:p14="http://schemas.microsoft.com/office/powerpoint/2010/main" val="172901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Каскадная модель</a:t>
            </a:r>
            <a:endParaRPr lang="ru-RU" dirty="0"/>
          </a:p>
        </p:txBody>
      </p:sp>
      <p:pic>
        <p:nvPicPr>
          <p:cNvPr id="7170" name="Picture 2" descr="https://habrastorage.org/files/6e2/e05/23f/6e2e0523f58d4d74816ae0bcf46e2fa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389" y="1825625"/>
            <a:ext cx="69932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11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Спиральная/инкрементная модель</a:t>
            </a:r>
            <a:endParaRPr lang="ru-RU" dirty="0"/>
          </a:p>
        </p:txBody>
      </p:sp>
      <p:pic>
        <p:nvPicPr>
          <p:cNvPr id="8194" name="Picture 2" descr="https://habrastorage.org/files/1d0/d18/f05/1d0d18f053b847a986911fea30ff037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44" y="1825625"/>
            <a:ext cx="69885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09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Итеративная модель</a:t>
            </a:r>
            <a:endParaRPr lang="ru-RU" dirty="0"/>
          </a:p>
        </p:txBody>
      </p:sp>
      <p:pic>
        <p:nvPicPr>
          <p:cNvPr id="9220" name="Picture 4" descr="https://habrastorage.org/files/880/01d/a78/88001da784ab41ec880f84a7bb204a0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677" y="1825625"/>
            <a:ext cx="59426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87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Включает разные методологии (</a:t>
            </a:r>
            <a:r>
              <a:rPr lang="en-US" dirty="0" smtClean="0"/>
              <a:t>XP, Scrum, Kanban </a:t>
            </a:r>
            <a:r>
              <a:rPr lang="ru-RU" dirty="0" smtClean="0"/>
              <a:t>и </a:t>
            </a:r>
            <a:r>
              <a:rPr lang="ru-RU" dirty="0" err="1" smtClean="0"/>
              <a:t>др</a:t>
            </a:r>
            <a:r>
              <a:rPr lang="ru-RU" dirty="0" smtClean="0"/>
              <a:t>)</a:t>
            </a:r>
          </a:p>
          <a:p>
            <a:r>
              <a:rPr lang="ru-RU" dirty="0" smtClean="0"/>
              <a:t>Антипод каскадной модели</a:t>
            </a:r>
          </a:p>
          <a:p>
            <a:r>
              <a:rPr lang="ru-RU" dirty="0" smtClean="0"/>
              <a:t>Люди важнее вещей</a:t>
            </a:r>
          </a:p>
          <a:p>
            <a:r>
              <a:rPr lang="ru-RU" dirty="0" smtClean="0"/>
              <a:t>Работающий код важнее документации</a:t>
            </a:r>
          </a:p>
          <a:p>
            <a:r>
              <a:rPr lang="ru-RU" dirty="0" smtClean="0"/>
              <a:t>Слушайте заказчика, а не работайте по контракту</a:t>
            </a:r>
            <a:endParaRPr lang="ru-RU" dirty="0"/>
          </a:p>
        </p:txBody>
      </p:sp>
      <p:pic>
        <p:nvPicPr>
          <p:cNvPr id="8" name="Picture 2" descr="ÐÐ°ÑÑÐ¸Ð½ÐºÐ¸ Ð¿Ð¾ Ð·Ð°Ð¿ÑÐ¾ÑÑ Ð³ÑÐµÑ agil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83" y="2389035"/>
            <a:ext cx="4827633" cy="322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77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устроен </a:t>
            </a:r>
            <a:r>
              <a:rPr lang="en-US" dirty="0" smtClean="0"/>
              <a:t>Scrum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Спринт – от недели до месяца</a:t>
            </a:r>
          </a:p>
          <a:p>
            <a:pPr>
              <a:lnSpc>
                <a:spcPct val="150000"/>
              </a:lnSpc>
            </a:pPr>
            <a:r>
              <a:rPr lang="ru-RU" dirty="0" err="1" smtClean="0"/>
              <a:t>Дейлики</a:t>
            </a:r>
            <a:r>
              <a:rPr lang="ru-RU" dirty="0"/>
              <a:t> </a:t>
            </a:r>
            <a:r>
              <a:rPr lang="ru-RU" dirty="0" smtClean="0"/>
              <a:t>для связи в команде</a:t>
            </a:r>
          </a:p>
          <a:p>
            <a:pPr>
              <a:lnSpc>
                <a:spcPct val="150000"/>
              </a:lnSpc>
            </a:pPr>
            <a:r>
              <a:rPr lang="ru-RU" dirty="0" err="1" smtClean="0"/>
              <a:t>Бэклог</a:t>
            </a:r>
            <a:r>
              <a:rPr lang="ru-RU" dirty="0" smtClean="0"/>
              <a:t> – все задачи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Ретроспектива – что было не так и что можно улучшить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Релизы после каждого спринта</a:t>
            </a:r>
          </a:p>
          <a:p>
            <a:endParaRPr lang="ru-RU" dirty="0"/>
          </a:p>
        </p:txBody>
      </p:sp>
      <p:pic>
        <p:nvPicPr>
          <p:cNvPr id="10242" name="Picture 2" descr="ÐÐ°ÑÑÐ¸Ð½ÐºÐ¸ Ð¿Ð¾ Ð·Ð°Ð¿ÑÐ¾ÑÑ scru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93967"/>
            <a:ext cx="5181600" cy="301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039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Платформы для разработки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Десктоп</a:t>
            </a:r>
          </a:p>
          <a:p>
            <a:r>
              <a:rPr lang="ru-RU" dirty="0" smtClean="0"/>
              <a:t>Веб</a:t>
            </a:r>
          </a:p>
          <a:p>
            <a:r>
              <a:rPr lang="ru-RU" dirty="0" smtClean="0"/>
              <a:t>Мобильные приложения</a:t>
            </a:r>
          </a:p>
          <a:p>
            <a:r>
              <a:rPr lang="ru-RU" dirty="0" smtClean="0"/>
              <a:t>Железо</a:t>
            </a:r>
          </a:p>
          <a:p>
            <a:r>
              <a:rPr lang="ru-RU" dirty="0" smtClean="0"/>
              <a:t>Игры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213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языки используются сейчас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C#/Java</a:t>
            </a:r>
          </a:p>
          <a:p>
            <a:r>
              <a:rPr lang="en-US" dirty="0" smtClean="0"/>
              <a:t>C/C++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Ruby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Swift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Go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</a:t>
            </a:r>
          </a:p>
          <a:p>
            <a:r>
              <a:rPr lang="en-US" dirty="0" smtClean="0"/>
              <a:t>Html/CSS</a:t>
            </a:r>
          </a:p>
          <a:p>
            <a:r>
              <a:rPr lang="en-US" dirty="0" smtClean="0"/>
              <a:t>SQL (T-SQL/PL-SQL)</a:t>
            </a:r>
          </a:p>
          <a:p>
            <a:r>
              <a:rPr lang="en-US" dirty="0" smtClean="0"/>
              <a:t>R/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Assembly</a:t>
            </a:r>
          </a:p>
          <a:p>
            <a:r>
              <a:rPr lang="en-US" dirty="0" smtClean="0"/>
              <a:t>Objective-C</a:t>
            </a:r>
          </a:p>
          <a:p>
            <a:r>
              <a:rPr lang="en-US" dirty="0" smtClean="0"/>
              <a:t>Scala</a:t>
            </a:r>
          </a:p>
          <a:p>
            <a:r>
              <a:rPr lang="en-US" dirty="0" smtClean="0"/>
              <a:t>Shell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04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поговорим сегодня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Из чего состоит процесс разработки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Какие профессии нужны в этом процессе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Краткий обзор методологий разработки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Под какие платформы можно разрабатывать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Какие языки для этого используются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64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 </a:t>
            </a:r>
            <a:r>
              <a:rPr lang="en-US" dirty="0"/>
              <a:t>TIOBE</a:t>
            </a:r>
            <a:endParaRPr lang="ru-RU" dirty="0"/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492BC8F0-2583-48FB-A3C3-1DCBF3C12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687" y="1825625"/>
            <a:ext cx="8980625" cy="4351338"/>
          </a:xfrm>
        </p:spPr>
      </p:pic>
    </p:spTree>
    <p:extLst>
      <p:ext uri="{BB962C8B-B14F-4D97-AF65-F5344CB8AC3E}">
        <p14:creationId xmlns:p14="http://schemas.microsoft.com/office/powerpoint/2010/main" val="4070559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 </a:t>
            </a:r>
            <a:r>
              <a:rPr lang="en-US"/>
              <a:t>Redmonk</a:t>
            </a:r>
            <a:endParaRPr lang="ru-RU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310AB037-0D7A-4208-A1FD-114F4E953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822" y="1825625"/>
            <a:ext cx="6540355" cy="4351338"/>
          </a:xfrm>
        </p:spPr>
      </p:pic>
    </p:spTree>
    <p:extLst>
      <p:ext uri="{BB962C8B-B14F-4D97-AF65-F5344CB8AC3E}">
        <p14:creationId xmlns:p14="http://schemas.microsoft.com/office/powerpoint/2010/main" val="2224033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 </a:t>
            </a:r>
            <a:r>
              <a:rPr lang="en-US" dirty="0"/>
              <a:t>IEEE Spectrum</a:t>
            </a:r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28A3726A-4771-4DE6-B162-7431F27FD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768" y="1825625"/>
            <a:ext cx="7210463" cy="4351338"/>
          </a:xfrm>
        </p:spPr>
      </p:pic>
    </p:spTree>
    <p:extLst>
      <p:ext uri="{BB962C8B-B14F-4D97-AF65-F5344CB8AC3E}">
        <p14:creationId xmlns:p14="http://schemas.microsoft.com/office/powerpoint/2010/main" val="407249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программного обеспечения</a:t>
            </a:r>
            <a:endParaRPr lang="ru-RU" dirty="0"/>
          </a:p>
        </p:txBody>
      </p:sp>
      <p:pic>
        <p:nvPicPr>
          <p:cNvPr id="1026" name="Picture 2" descr="https://pp.userapi.com/c638916/v638916845/231e4/qO0rRAErwZ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94" y="1690688"/>
            <a:ext cx="6799811" cy="484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2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программного обеспечения</a:t>
            </a:r>
            <a:endParaRPr lang="ru-RU" dirty="0"/>
          </a:p>
        </p:txBody>
      </p:sp>
      <p:pic>
        <p:nvPicPr>
          <p:cNvPr id="2050" name="Picture 2" descr="https://pp.userapi.com/c638916/v638916845/231a3/MgLVRerbRX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500" y="1825625"/>
            <a:ext cx="82230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3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не надо делать </a:t>
            </a:r>
            <a:r>
              <a:rPr lang="en-US" dirty="0" smtClean="0"/>
              <a:t>[1]</a:t>
            </a:r>
            <a:endParaRPr lang="ru-RU" dirty="0"/>
          </a:p>
        </p:txBody>
      </p:sp>
      <p:pic>
        <p:nvPicPr>
          <p:cNvPr id="3074" name="Picture 2" descr="https://pp.userapi.com/c638916/v638916845/231b3/n4kY9WAegV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622" y="1825625"/>
            <a:ext cx="69807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80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err="1" smtClean="0"/>
              <a:t>Хотелки</a:t>
            </a:r>
            <a:r>
              <a:rPr lang="ru-RU" dirty="0" smtClean="0"/>
              <a:t> заказчика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Техническое задание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Прецеденты/</a:t>
            </a:r>
            <a:r>
              <a:rPr lang="en-US" dirty="0" smtClean="0"/>
              <a:t>use-case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Выбор технологий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Высокоуровневое проектирование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Дизайн продукта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26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Проектирование базы данных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Разработка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Тестирование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Создание инфраструктуры для работы ПО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Развертывание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Сопровождение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22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Аналитика и проектирование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Аналитика – найди общий язык с заказчиком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Проектирование – подумай, а потом уже программируй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Когда проектировать не нужно?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Место для историй из жизни</a:t>
            </a:r>
            <a:endParaRPr lang="ru-RU" dirty="0"/>
          </a:p>
        </p:txBody>
      </p:sp>
      <p:pic>
        <p:nvPicPr>
          <p:cNvPr id="5122" name="Picture 2" descr="ÐÐ°ÑÑÐ¸Ð½ÐºÐ¸ Ð¿Ð¾ Ð·Ð°Ð¿ÑÐ¾ÑÑ Ð¸ ÑÐ°Ðº ÑÐ¾Ð¹Ð´ÐµÑ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815" y="3433157"/>
            <a:ext cx="3109941" cy="310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99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не надо делать </a:t>
            </a:r>
            <a:r>
              <a:rPr lang="en-US" dirty="0" smtClean="0"/>
              <a:t>[</a:t>
            </a:r>
            <a:r>
              <a:rPr lang="ru-RU" dirty="0" smtClean="0"/>
              <a:t>2</a:t>
            </a:r>
            <a:r>
              <a:rPr lang="en-US" dirty="0" smtClean="0"/>
              <a:t>]</a:t>
            </a:r>
            <a:endParaRPr lang="ru-RU" dirty="0"/>
          </a:p>
        </p:txBody>
      </p:sp>
      <p:pic>
        <p:nvPicPr>
          <p:cNvPr id="4098" name="Picture 2" descr="https://pp.userapi.com/c638916/v638916845/23dfa/I19ImOaZ6f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32" y="1912287"/>
            <a:ext cx="3450735" cy="452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398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320</Words>
  <Application>Microsoft Office PowerPoint</Application>
  <PresentationFormat>Широкоэкранный</PresentationFormat>
  <Paragraphs>90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C# и .Net</vt:lpstr>
      <vt:lpstr>О чем поговорим сегодня</vt:lpstr>
      <vt:lpstr>Разработка программного обеспечения</vt:lpstr>
      <vt:lpstr>Разработка программного обеспечения</vt:lpstr>
      <vt:lpstr>Как не надо делать [1]</vt:lpstr>
      <vt:lpstr>Этапы разработки ПО</vt:lpstr>
      <vt:lpstr>Этапы разработки ПО</vt:lpstr>
      <vt:lpstr>Аналитика и проектирование</vt:lpstr>
      <vt:lpstr>Как не надо делать [2]</vt:lpstr>
      <vt:lpstr>Профессии, специальности, позиции</vt:lpstr>
      <vt:lpstr>Профессии, специальности, позиции</vt:lpstr>
      <vt:lpstr>Модели разработки</vt:lpstr>
      <vt:lpstr>Каскадная модель</vt:lpstr>
      <vt:lpstr>Спиральная/инкрементная модель</vt:lpstr>
      <vt:lpstr>Итеративная модель</vt:lpstr>
      <vt:lpstr>Agile</vt:lpstr>
      <vt:lpstr>Как устроен Scrum</vt:lpstr>
      <vt:lpstr>Платформы для разработки</vt:lpstr>
      <vt:lpstr>Какие языки используются сейчас</vt:lpstr>
      <vt:lpstr>Индекс TIOBE</vt:lpstr>
      <vt:lpstr>Индекс Redmonk</vt:lpstr>
      <vt:lpstr>Индекс IEEE Spectrum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и .Net</dc:title>
  <dc:creator>Пользователь Windows</dc:creator>
  <cp:lastModifiedBy>Пользователь Windows</cp:lastModifiedBy>
  <cp:revision>17</cp:revision>
  <dcterms:created xsi:type="dcterms:W3CDTF">2018-04-17T17:48:32Z</dcterms:created>
  <dcterms:modified xsi:type="dcterms:W3CDTF">2018-04-21T10:55:00Z</dcterms:modified>
</cp:coreProperties>
</file>