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9" r:id="rId4"/>
    <p:sldId id="286" r:id="rId5"/>
    <p:sldId id="284" r:id="rId6"/>
    <p:sldId id="258" r:id="rId7"/>
    <p:sldId id="267" r:id="rId8"/>
    <p:sldId id="268" r:id="rId9"/>
    <p:sldId id="269" r:id="rId10"/>
    <p:sldId id="271" r:id="rId11"/>
    <p:sldId id="282" r:id="rId12"/>
    <p:sldId id="265" r:id="rId13"/>
    <p:sldId id="275" r:id="rId14"/>
    <p:sldId id="270" r:id="rId15"/>
    <p:sldId id="280" r:id="rId16"/>
    <p:sldId id="285" r:id="rId17"/>
    <p:sldId id="281" r:id="rId18"/>
    <p:sldId id="287" r:id="rId19"/>
    <p:sldId id="272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544" autoAdjust="0"/>
  </p:normalViewPr>
  <p:slideViewPr>
    <p:cSldViewPr snapToGrid="0">
      <p:cViewPr varScale="1">
        <p:scale>
          <a:sx n="96" d="100"/>
          <a:sy n="96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2760C-D076-4A5B-AE14-FF54E2D8759C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998F4-8103-417C-AF3C-B5E3C74782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33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cc189028.aspx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128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SharedResourceDictionary</a:t>
            </a:r>
            <a:r>
              <a:rPr lang="en-US" dirty="0" smtClean="0"/>
              <a:t> – </a:t>
            </a:r>
            <a:r>
              <a:rPr lang="ru-RU" dirty="0" smtClean="0"/>
              <a:t>найти в интернете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Взять нашу реализации с </a:t>
            </a:r>
            <a:r>
              <a:rPr lang="en-US" dirty="0" err="1" smtClean="0"/>
              <a:t>WeakDictionary</a:t>
            </a:r>
            <a:r>
              <a:rPr lang="en-US" dirty="0" smtClean="0"/>
              <a:t> (</a:t>
            </a:r>
            <a:r>
              <a:rPr lang="ru-RU" dirty="0" smtClean="0"/>
              <a:t> </a:t>
            </a:r>
            <a:r>
              <a:rPr lang="en-US" dirty="0" smtClean="0"/>
              <a:t>&gt; 3 </a:t>
            </a:r>
            <a:r>
              <a:rPr lang="ru-RU" dirty="0" smtClean="0"/>
              <a:t>месяцев назад)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94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Стандартный набор действий:</a:t>
            </a:r>
          </a:p>
          <a:p>
            <a:pPr marL="228600" indent="-228600">
              <a:buAutoNum type="arabicParenR"/>
            </a:pPr>
            <a:r>
              <a:rPr lang="ru-RU" dirty="0" smtClean="0"/>
              <a:t>Загрузить данные из </a:t>
            </a:r>
            <a:r>
              <a:rPr lang="ru-RU" dirty="0" err="1" smtClean="0"/>
              <a:t>бд</a:t>
            </a:r>
            <a:r>
              <a:rPr lang="ru-RU" dirty="0" smtClean="0"/>
              <a:t> или из файла;</a:t>
            </a:r>
          </a:p>
          <a:p>
            <a:pPr marL="228600" indent="-228600">
              <a:buAutoNum type="arabicParenR"/>
            </a:pPr>
            <a:r>
              <a:rPr lang="ru-RU" dirty="0" smtClean="0"/>
              <a:t>Показать</a:t>
            </a:r>
            <a:r>
              <a:rPr lang="ru-RU" baseline="0" dirty="0" smtClean="0"/>
              <a:t> один объект;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Показать много объектов;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532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Binding – </a:t>
            </a:r>
            <a:r>
              <a:rPr lang="ru-RU" dirty="0" smtClean="0"/>
              <a:t>декларативная</a:t>
            </a:r>
            <a:r>
              <a:rPr lang="ru-RU" baseline="0" dirty="0" smtClean="0"/>
              <a:t> реализация паттерна </a:t>
            </a:r>
            <a:r>
              <a:rPr lang="en-US" baseline="0" dirty="0" smtClean="0"/>
              <a:t>Observer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Объект -  источник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Подписант – </a:t>
            </a:r>
            <a:r>
              <a:rPr lang="ru-RU" baseline="0" dirty="0" err="1" smtClean="0"/>
              <a:t>вьюха</a:t>
            </a:r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Уточнить про </a:t>
            </a:r>
            <a:r>
              <a:rPr lang="ru-RU" baseline="0" dirty="0" smtClean="0"/>
              <a:t>коллекции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Binding </a:t>
            </a:r>
            <a:r>
              <a:rPr lang="ru-RU" baseline="0" dirty="0" smtClean="0"/>
              <a:t>на свойство </a:t>
            </a:r>
            <a:r>
              <a:rPr lang="en-US" baseline="0" dirty="0" smtClean="0"/>
              <a:t>UI </a:t>
            </a:r>
            <a:r>
              <a:rPr lang="ru-RU" baseline="0" dirty="0" smtClean="0"/>
              <a:t>элемента, которое не </a:t>
            </a:r>
            <a:r>
              <a:rPr lang="en-US" baseline="0" dirty="0" err="1" smtClean="0"/>
              <a:t>DependencyProperty</a:t>
            </a:r>
            <a:r>
              <a:rPr lang="en-US" baseline="0" dirty="0" smtClean="0"/>
              <a:t> – </a:t>
            </a:r>
            <a:r>
              <a:rPr lang="ru-RU" baseline="0" dirty="0" smtClean="0"/>
              <a:t>утечка!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020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</a:t>
            </a:r>
            <a:r>
              <a:rPr lang="ru-RU" baseline="0" dirty="0" smtClean="0"/>
              <a:t> забыть упомянуть про </a:t>
            </a:r>
            <a:r>
              <a:rPr lang="en-US" baseline="0" dirty="0" smtClean="0"/>
              <a:t>Immutable + </a:t>
            </a:r>
            <a:r>
              <a:rPr lang="en-US" baseline="0" dirty="0" err="1" smtClean="0"/>
              <a:t>readonly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struct</a:t>
            </a:r>
            <a:endParaRPr lang="ru-RU" baseline="0" dirty="0" smtClean="0"/>
          </a:p>
          <a:p>
            <a:r>
              <a:rPr lang="ru-RU" baseline="0" dirty="0" smtClean="0"/>
              <a:t>А </a:t>
            </a:r>
            <a:r>
              <a:rPr lang="en-US" baseline="0" dirty="0" err="1" smtClean="0"/>
              <a:t>DependencyObject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Bryan Lagunas – </a:t>
            </a:r>
            <a:r>
              <a:rPr lang="ru-RU" baseline="0" dirty="0" smtClean="0"/>
              <a:t>на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DependencyProperty</a:t>
            </a:r>
            <a:r>
              <a:rPr lang="en-US" baseline="0" dirty="0" smtClean="0"/>
              <a:t> - </a:t>
            </a:r>
            <a:r>
              <a:rPr lang="ru-RU" baseline="0" dirty="0" smtClean="0"/>
              <a:t>зло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786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Очень</a:t>
            </a:r>
            <a:r>
              <a:rPr lang="ru-RU" baseline="0" dirty="0" smtClean="0"/>
              <a:t> напрашивается паттерн </a:t>
            </a:r>
            <a:r>
              <a:rPr lang="en-US" baseline="0" dirty="0" err="1" smtClean="0"/>
              <a:t>Idisposable</a:t>
            </a:r>
            <a:r>
              <a:rPr lang="en-US" baseline="0" dirty="0" smtClean="0"/>
              <a:t> </a:t>
            </a:r>
            <a:r>
              <a:rPr lang="ru-RU" baseline="0" dirty="0" smtClean="0"/>
              <a:t>в </a:t>
            </a:r>
            <a:r>
              <a:rPr lang="en-US" baseline="0" dirty="0" smtClean="0"/>
              <a:t>Code-behind</a:t>
            </a:r>
            <a:endParaRPr lang="ru-RU" baseline="0" dirty="0" smtClean="0"/>
          </a:p>
          <a:p>
            <a:endParaRPr lang="ru-RU" baseline="0" dirty="0" smtClean="0"/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x:Name is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concept, used mainly to reference elements. When you give an element the x:Name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attribute, "the specified x:Name becomes the name of a field that is created in the underlying code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processed, and that field holds a reference to the object." (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MSDN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So, it's a designer-generated field, which has internal access by default.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 is the existing string property of a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FrameworkElement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listed as any other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 property in the form of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attribute.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consequence, this also means x:Name can be used on a wider range of objects. This is a technique to enable anything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referenced by a given name.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487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Про</a:t>
            </a:r>
            <a:r>
              <a:rPr lang="ru-RU" baseline="0" dirty="0" smtClean="0"/>
              <a:t> боль от отписки от событий говорил и Кирилл </a:t>
            </a:r>
            <a:r>
              <a:rPr lang="ru-RU" baseline="0" dirty="0" err="1" smtClean="0"/>
              <a:t>Маурин</a:t>
            </a:r>
            <a:r>
              <a:rPr lang="ru-RU" baseline="0" dirty="0" smtClean="0"/>
              <a:t> в своем докладе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«Масштабирование паттерна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Disposable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рамках проекта»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ICommand</a:t>
            </a:r>
            <a:r>
              <a:rPr lang="en-US" dirty="0" smtClean="0"/>
              <a:t> without </a:t>
            </a:r>
            <a:r>
              <a:rPr lang="en-US" dirty="0" err="1" smtClean="0"/>
              <a:t>WeakReference</a:t>
            </a:r>
            <a:r>
              <a:rPr lang="en-US" dirty="0" smtClean="0"/>
              <a:t> – </a:t>
            </a:r>
            <a:r>
              <a:rPr lang="ru-RU" dirty="0" smtClean="0"/>
              <a:t>будет</a:t>
            </a:r>
            <a:r>
              <a:rPr lang="ru-RU" baseline="0" dirty="0" smtClean="0"/>
              <a:t> очень плохо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http://csharpindepth.com/articles/chapter2/events.aspx - </a:t>
            </a:r>
            <a:r>
              <a:rPr lang="ru-RU" dirty="0" smtClean="0"/>
              <a:t>проверить,</a:t>
            </a:r>
            <a:r>
              <a:rPr lang="ru-RU" baseline="0" dirty="0" smtClean="0"/>
              <a:t> что говорит </a:t>
            </a:r>
            <a:r>
              <a:rPr lang="en-US" baseline="0" dirty="0" smtClean="0"/>
              <a:t>Jon Skeet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80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Подробный разбор того,</a:t>
            </a:r>
            <a:r>
              <a:rPr lang="ru-RU" baseline="0" dirty="0" smtClean="0"/>
              <a:t> как бороться с утечками памяти при работе с событиями, тянет на отдельный доклад. Я же сосредоточусь на той части, которая явно касается </a:t>
            </a:r>
            <a:r>
              <a:rPr lang="en-US" baseline="0" dirty="0" smtClean="0"/>
              <a:t>WPF.</a:t>
            </a:r>
          </a:p>
          <a:p>
            <a:endParaRPr lang="en-US" baseline="0" dirty="0" smtClean="0"/>
          </a:p>
          <a:p>
            <a:r>
              <a:rPr lang="ru-RU" baseline="0" dirty="0" smtClean="0"/>
              <a:t>С отпиской от события есть проблема – не всегда можно явно определить момент, когда ресурс не нужен.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352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CommandBinding</a:t>
            </a:r>
            <a:r>
              <a:rPr lang="en-US" dirty="0" smtClean="0"/>
              <a:t> – </a:t>
            </a:r>
            <a:r>
              <a:rPr lang="ru-RU" dirty="0" smtClean="0"/>
              <a:t>частный случай</a:t>
            </a:r>
            <a:r>
              <a:rPr lang="ru-RU" baseline="0" dirty="0" smtClean="0"/>
              <a:t> привязки к свойству другого класса (окна)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03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87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4412-5328-4A60-B238-7673F4E7F8FA}" type="datetime1">
              <a:rPr lang="ru-RU" smtClean="0"/>
              <a:t>10.12.2018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3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C03A-A74A-4A08-84B7-F802F5A721F7}" type="datetime1">
              <a:rPr lang="ru-RU" smtClean="0"/>
              <a:t>10.12.2018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75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B3F4-D165-4990-A87C-5FC246BAC9F7}" type="datetime1">
              <a:rPr lang="ru-RU" smtClean="0"/>
              <a:t>10.12.2018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1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FD44-8A7F-486D-B8EA-13B1016D83BF}" type="datetime1">
              <a:rPr lang="ru-RU" smtClean="0"/>
              <a:t>10.12.2018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5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FEFC-ED50-4C04-BBDE-15C16ACF7308}" type="datetime1">
              <a:rPr lang="ru-RU" smtClean="0"/>
              <a:t>10.12.2018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80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2659-FB18-44D2-BF07-7BF469712B3B}" type="datetime1">
              <a:rPr lang="ru-RU" smtClean="0"/>
              <a:t>10.12.2018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00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0110-E1C8-429C-91B4-AB898427B913}" type="datetime1">
              <a:rPr lang="ru-RU" smtClean="0"/>
              <a:t>10.12.2018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00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7F68-3117-4A8D-AFF3-306AF9D7829E}" type="datetime1">
              <a:rPr lang="ru-RU" smtClean="0"/>
              <a:t>10.12.2018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1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FFE3-77EB-4E4A-87B9-448AFDF8564D}" type="datetime1">
              <a:rPr lang="ru-RU" smtClean="0"/>
              <a:t>10.12.2018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31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FF54-7038-45D9-AD90-3481CC163A1C}" type="datetime1">
              <a:rPr lang="ru-RU" smtClean="0"/>
              <a:t>10.12.2018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27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5B95-744C-44CB-83B3-2FA06C8C0785}" type="datetime1">
              <a:rPr lang="ru-RU" smtClean="0"/>
              <a:t>10.12.2018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39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F887D-F3FB-4CDB-A944-6D708F6CCD29}" type="datetime1">
              <a:rPr lang="ru-RU" smtClean="0"/>
              <a:t>10.12.2018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00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makarovevgeniy7@gmail.c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4123" y="312883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 smtClean="0"/>
              <a:t>Утечки памяти </a:t>
            </a:r>
            <a:br>
              <a:rPr lang="ru-RU" b="1" dirty="0" smtClean="0"/>
            </a:br>
            <a:r>
              <a:rPr lang="ru-RU" b="1" dirty="0" smtClean="0"/>
              <a:t>в </a:t>
            </a:r>
            <a:r>
              <a:rPr lang="en-US" b="1" dirty="0" smtClean="0"/>
              <a:t>WPF </a:t>
            </a:r>
            <a:r>
              <a:rPr lang="ru-RU" b="1" dirty="0" smtClean="0"/>
              <a:t>приложениях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96836" y="4691006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Евгений Макаров</a:t>
            </a:r>
          </a:p>
          <a:p>
            <a:pPr algn="r"/>
            <a:r>
              <a:rPr lang="en-US" dirty="0" smtClean="0"/>
              <a:t>Cognitive Technologies</a:t>
            </a:r>
          </a:p>
          <a:p>
            <a:pPr algn="r"/>
            <a:r>
              <a:rPr lang="en-US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7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 Handler leak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48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Проблема не только в </a:t>
            </a:r>
            <a:r>
              <a:rPr lang="en-US" dirty="0" smtClean="0"/>
              <a:t>WPF</a:t>
            </a:r>
          </a:p>
          <a:p>
            <a:pPr>
              <a:lnSpc>
                <a:spcPct val="150000"/>
              </a:lnSpc>
            </a:pPr>
            <a:r>
              <a:rPr lang="ru-RU" dirty="0" err="1" smtClean="0"/>
              <a:t>Экземплярный</a:t>
            </a:r>
            <a:r>
              <a:rPr lang="ru-RU" dirty="0" smtClean="0"/>
              <a:t> метод ссылается на класс, в котором находится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Издатель живет дольше подписчика – риск получить утечки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Static event – </a:t>
            </a:r>
            <a:r>
              <a:rPr lang="ru-RU" dirty="0" smtClean="0"/>
              <a:t>наш злейший враг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От </a:t>
            </a:r>
            <a:r>
              <a:rPr lang="ru-RU" dirty="0" smtClean="0"/>
              <a:t>лямбды нельзя </a:t>
            </a:r>
            <a:r>
              <a:rPr lang="ru-RU" dirty="0" smtClean="0"/>
              <a:t>отписаться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11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лечить </a:t>
            </a:r>
            <a:r>
              <a:rPr lang="en-US" b="1" dirty="0" smtClean="0"/>
              <a:t>Event </a:t>
            </a:r>
            <a:r>
              <a:rPr lang="en-US" b="1" dirty="0"/>
              <a:t>Handler </a:t>
            </a:r>
            <a:r>
              <a:rPr lang="en-US" b="1" dirty="0" smtClean="0"/>
              <a:t>leak</a:t>
            </a:r>
            <a:r>
              <a:rPr lang="ru-RU" b="1" dirty="0"/>
              <a:t>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Простейший способ борьбы с </a:t>
            </a:r>
            <a:r>
              <a:rPr lang="en-US" b="1" dirty="0" smtClean="0"/>
              <a:t>event </a:t>
            </a:r>
            <a:r>
              <a:rPr lang="en-US" b="1" dirty="0" smtClean="0"/>
              <a:t>handler leak </a:t>
            </a:r>
            <a:r>
              <a:rPr lang="en-US" dirty="0" smtClean="0"/>
              <a:t>- </a:t>
            </a:r>
            <a:r>
              <a:rPr lang="ru-RU" dirty="0" smtClean="0"/>
              <a:t>явная отписка от </a:t>
            </a:r>
            <a:r>
              <a:rPr lang="ru-RU" dirty="0" smtClean="0"/>
              <a:t>событий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b="1" dirty="0" err="1"/>
              <a:t>IDisposable</a:t>
            </a:r>
            <a:r>
              <a:rPr lang="en-US" dirty="0"/>
              <a:t> pattern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en-US" dirty="0" smtClean="0"/>
              <a:t>Behavior</a:t>
            </a:r>
            <a:r>
              <a:rPr lang="en-US" dirty="0"/>
              <a:t>, Trigger </a:t>
            </a:r>
            <a:r>
              <a:rPr lang="ru-RU" dirty="0"/>
              <a:t>и </a:t>
            </a:r>
            <a:r>
              <a:rPr lang="ru-RU" dirty="0" smtClean="0"/>
              <a:t>прочие </a:t>
            </a:r>
            <a:r>
              <a:rPr lang="ru-RU" dirty="0" smtClean="0"/>
              <a:t>«дополнения» к </a:t>
            </a:r>
            <a:r>
              <a:rPr lang="en-US" dirty="0" smtClean="0"/>
              <a:t>View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Нельзя </a:t>
            </a:r>
            <a:r>
              <a:rPr lang="ru-RU" dirty="0" smtClean="0"/>
              <a:t>точно </a:t>
            </a:r>
            <a:r>
              <a:rPr lang="ru-RU" dirty="0" smtClean="0"/>
              <a:t>определить момент отписки – используем </a:t>
            </a:r>
            <a:r>
              <a:rPr lang="en-US" b="1" dirty="0" err="1" smtClean="0"/>
              <a:t>WeakEventManager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DispatcherTimer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Dispatcher </a:t>
            </a:r>
            <a:r>
              <a:rPr lang="ru-RU" dirty="0" smtClean="0"/>
              <a:t>ссылается на коллекцию </a:t>
            </a:r>
            <a:r>
              <a:rPr lang="en-US" dirty="0" err="1" smtClean="0"/>
              <a:t>DispatcherTimers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Частный случай </a:t>
            </a:r>
            <a:r>
              <a:rPr lang="en-US" dirty="0" smtClean="0"/>
              <a:t>Event Handler Leak</a:t>
            </a:r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– </a:t>
            </a:r>
            <a:r>
              <a:rPr lang="ru-RU" dirty="0" smtClean="0"/>
              <a:t>остановка таймера + отписка от </a:t>
            </a:r>
            <a:r>
              <a:rPr lang="ru-RU" dirty="0" smtClean="0"/>
              <a:t>события </a:t>
            </a:r>
            <a:r>
              <a:rPr lang="en-US" dirty="0" smtClean="0"/>
              <a:t>Tick</a:t>
            </a:r>
            <a:r>
              <a:rPr lang="ru-RU" dirty="0" smtClean="0"/>
              <a:t> 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Links to </a:t>
            </a:r>
            <a:r>
              <a:rPr lang="en-US" b="1" dirty="0" smtClean="0"/>
              <a:t>objects in parent windows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View1 </a:t>
            </a:r>
            <a:r>
              <a:rPr lang="ru-RU" dirty="0" smtClean="0"/>
              <a:t>явно ссылается на свойство или подписывается на событие</a:t>
            </a:r>
            <a:r>
              <a:rPr lang="en-US" dirty="0"/>
              <a:t> View2</a:t>
            </a:r>
            <a:r>
              <a:rPr lang="ru-RU" dirty="0"/>
              <a:t> 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При </a:t>
            </a:r>
            <a:r>
              <a:rPr lang="ru-RU" dirty="0" smtClean="0"/>
              <a:t>закрытии </a:t>
            </a:r>
            <a:r>
              <a:rPr lang="en-US" dirty="0" smtClean="0"/>
              <a:t>Vie</a:t>
            </a:r>
            <a:r>
              <a:rPr lang="en-US" dirty="0" smtClean="0"/>
              <a:t>w</a:t>
            </a:r>
            <a:r>
              <a:rPr lang="en-US" dirty="0" smtClean="0"/>
              <a:t>2 </a:t>
            </a:r>
            <a:r>
              <a:rPr lang="ru-RU" dirty="0" smtClean="0"/>
              <a:t>память не освободится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Частный случай – </a:t>
            </a:r>
            <a:r>
              <a:rPr lang="en-US" b="1" dirty="0" err="1" smtClean="0"/>
              <a:t>CommandBinding</a:t>
            </a:r>
            <a:r>
              <a:rPr lang="en-US" dirty="0" smtClean="0"/>
              <a:t> </a:t>
            </a:r>
            <a:r>
              <a:rPr lang="ru-RU" dirty="0" smtClean="0"/>
              <a:t>(команда определена в </a:t>
            </a:r>
            <a:r>
              <a:rPr lang="en-US" dirty="0" smtClean="0"/>
              <a:t>View1, </a:t>
            </a:r>
            <a:r>
              <a:rPr lang="ru-RU" dirty="0" smtClean="0"/>
              <a:t>обработчик определен в </a:t>
            </a:r>
            <a:r>
              <a:rPr lang="en-US" dirty="0" smtClean="0"/>
              <a:t>View2)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– </a:t>
            </a:r>
            <a:r>
              <a:rPr lang="en-US" dirty="0" err="1" smtClean="0"/>
              <a:t>PropertyChangedEventManager</a:t>
            </a:r>
            <a:r>
              <a:rPr lang="ru-RU" dirty="0" smtClean="0"/>
              <a:t>, </a:t>
            </a:r>
            <a:r>
              <a:rPr lang="en-US" b="1" dirty="0" err="1" smtClean="0"/>
              <a:t>IDisposable</a:t>
            </a:r>
            <a:r>
              <a:rPr lang="en-US" dirty="0" smtClean="0"/>
              <a:t> pattern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5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Textbox undo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Undo </a:t>
            </a:r>
            <a:r>
              <a:rPr lang="ru-RU" dirty="0" smtClean="0"/>
              <a:t>– включено по умолчанию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Отмена ввода – не баг, а </a:t>
            </a:r>
            <a:r>
              <a:rPr lang="ru-RU" dirty="0" err="1" smtClean="0"/>
              <a:t>фича</a:t>
            </a:r>
            <a:r>
              <a:rPr lang="ru-RU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UndoManager</a:t>
            </a:r>
            <a:r>
              <a:rPr lang="ru-RU" dirty="0"/>
              <a:t> – корень всех </a:t>
            </a:r>
            <a:r>
              <a:rPr lang="ru-RU" dirty="0" smtClean="0"/>
              <a:t>зол</a:t>
            </a:r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– ограничить или отключить операцию </a:t>
            </a:r>
            <a:r>
              <a:rPr lang="en-US" dirty="0" smtClean="0"/>
              <a:t>Undo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 smtClean="0"/>
              <a:t>IsUndoEnabled</a:t>
            </a:r>
            <a:r>
              <a:rPr lang="en-US" dirty="0" smtClean="0"/>
              <a:t>=“False”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 smtClean="0"/>
              <a:t>UndoLimit</a:t>
            </a:r>
            <a:r>
              <a:rPr lang="en-US" dirty="0" smtClean="0"/>
              <a:t>=“10”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0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Media effect resource leak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ru-RU" dirty="0" smtClean="0"/>
              <a:t>Стиль определен в </a:t>
            </a:r>
            <a:r>
              <a:rPr lang="en-US" b="1" dirty="0" err="1" smtClean="0"/>
              <a:t>ResourceDictionary</a:t>
            </a:r>
            <a:endParaRPr lang="en-US" b="1" dirty="0" smtClean="0"/>
          </a:p>
          <a:p>
            <a:pPr>
              <a:lnSpc>
                <a:spcPct val="160000"/>
              </a:lnSpc>
            </a:pPr>
            <a:r>
              <a:rPr lang="ru-RU" dirty="0" smtClean="0"/>
              <a:t>Стиль использует </a:t>
            </a:r>
            <a:r>
              <a:rPr lang="en-US" b="1" dirty="0" err="1" smtClean="0"/>
              <a:t>ControlTemplate</a:t>
            </a:r>
            <a:r>
              <a:rPr lang="en-US" dirty="0" smtClean="0"/>
              <a:t> </a:t>
            </a:r>
            <a:r>
              <a:rPr lang="ru-RU" dirty="0" smtClean="0"/>
              <a:t>с медиа эффектом (</a:t>
            </a:r>
            <a:r>
              <a:rPr lang="en-US" b="1" dirty="0" err="1" smtClean="0"/>
              <a:t>DropShadowEffect</a:t>
            </a:r>
            <a:r>
              <a:rPr lang="en-US" dirty="0" smtClean="0"/>
              <a:t>)</a:t>
            </a:r>
          </a:p>
          <a:p>
            <a:pPr>
              <a:lnSpc>
                <a:spcPct val="160000"/>
              </a:lnSpc>
            </a:pPr>
            <a:r>
              <a:rPr lang="ru-RU" dirty="0" smtClean="0"/>
              <a:t>Медиа эффект используется через </a:t>
            </a:r>
            <a:r>
              <a:rPr lang="en-US" b="1" dirty="0" err="1" smtClean="0"/>
              <a:t>StaticResource</a:t>
            </a:r>
            <a:endParaRPr lang="en-US" b="1" dirty="0"/>
          </a:p>
          <a:p>
            <a:pPr>
              <a:lnSpc>
                <a:spcPct val="160000"/>
              </a:lnSpc>
            </a:pPr>
            <a:r>
              <a:rPr lang="ru-RU" dirty="0" smtClean="0"/>
              <a:t>Срабатывание трех условий одновременно – </a:t>
            </a:r>
            <a:r>
              <a:rPr lang="ru-RU" dirty="0" err="1" smtClean="0"/>
              <a:t>джекпот</a:t>
            </a:r>
            <a:r>
              <a:rPr lang="en-US" dirty="0" smtClean="0"/>
              <a:t>!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лечить </a:t>
            </a:r>
            <a:r>
              <a:rPr lang="en-US" b="1" dirty="0"/>
              <a:t>Media effect resource </a:t>
            </a:r>
            <a:r>
              <a:rPr lang="en-US" b="1" dirty="0" smtClean="0"/>
              <a:t>leak</a:t>
            </a:r>
            <a:r>
              <a:rPr lang="ru-RU" b="1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dirty="0" smtClean="0"/>
              <a:t>“</a:t>
            </a:r>
            <a:r>
              <a:rPr lang="en-US" dirty="0" err="1" smtClean="0"/>
              <a:t>PresentationOptions:Freeze</a:t>
            </a:r>
            <a:r>
              <a:rPr lang="en-US" dirty="0" smtClean="0"/>
              <a:t>=True”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Атрибут </a:t>
            </a:r>
            <a:r>
              <a:rPr lang="en-US" b="1" dirty="0" smtClean="0"/>
              <a:t>Freeze</a:t>
            </a:r>
            <a:r>
              <a:rPr lang="en-US" dirty="0" smtClean="0"/>
              <a:t> </a:t>
            </a:r>
            <a:r>
              <a:rPr lang="ru-RU" dirty="0" smtClean="0"/>
              <a:t>для неизменяемых в </a:t>
            </a:r>
            <a:r>
              <a:rPr lang="ru-RU" dirty="0" err="1" smtClean="0"/>
              <a:t>рантайме</a:t>
            </a:r>
            <a:r>
              <a:rPr lang="ru-RU" dirty="0" smtClean="0"/>
              <a:t> эффектов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Application </a:t>
            </a:r>
            <a:r>
              <a:rPr lang="en-US" b="1" dirty="0" err="1" smtClean="0"/>
              <a:t>ResourceDictionary</a:t>
            </a:r>
            <a:r>
              <a:rPr lang="en-US" dirty="0" smtClean="0"/>
              <a:t> -&gt; View </a:t>
            </a:r>
            <a:r>
              <a:rPr lang="en-US" b="1" dirty="0" err="1"/>
              <a:t>ResourceDictionary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60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Many instances of </a:t>
            </a:r>
            <a:r>
              <a:rPr lang="en-US" b="1" dirty="0" err="1" smtClean="0"/>
              <a:t>ResourceDictionaries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Без общих ресурсов приложения далеко не убежишь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По умолчанию каждое обращение к содержимому </a:t>
            </a:r>
            <a:r>
              <a:rPr lang="en-US" b="1" dirty="0" err="1" smtClean="0"/>
              <a:t>ResourceDictionary</a:t>
            </a:r>
            <a:r>
              <a:rPr lang="ru-RU" dirty="0" smtClean="0"/>
              <a:t> загружает его копию в память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SharedResourceDictionary</a:t>
            </a:r>
            <a:r>
              <a:rPr lang="ru-RU" dirty="0" smtClean="0"/>
              <a:t> – кэширование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/>
              <a:t>В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 Framework 3.5 </a:t>
            </a:r>
            <a:r>
              <a:rPr lang="ru-RU" dirty="0" smtClean="0"/>
              <a:t>– явный обход всех </a:t>
            </a:r>
            <a:r>
              <a:rPr lang="en-US" b="1" dirty="0" err="1" smtClean="0"/>
              <a:t>MergedDictionaries</a:t>
            </a:r>
            <a:r>
              <a:rPr lang="en-US" dirty="0" smtClean="0"/>
              <a:t> </a:t>
            </a:r>
            <a:r>
              <a:rPr lang="ru-RU" dirty="0" smtClean="0"/>
              <a:t>при старте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842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Third-party libraries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Сторонние </a:t>
            </a:r>
            <a:r>
              <a:rPr lang="ru-RU" dirty="0" err="1" smtClean="0"/>
              <a:t>контролы</a:t>
            </a:r>
            <a:r>
              <a:rPr lang="ru-RU" dirty="0" smtClean="0"/>
              <a:t> могут быть причинами утечек памяти</a:t>
            </a:r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1) Если есть исходный код – профилируйте!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2) Если исходного кода нет – обрадуйте разработчика баг-репортом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3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Выводы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Static – </a:t>
            </a:r>
            <a:r>
              <a:rPr lang="ru-RU" dirty="0" smtClean="0"/>
              <a:t>очень большое </a:t>
            </a:r>
            <a:r>
              <a:rPr lang="ru-RU" dirty="0" smtClean="0"/>
              <a:t>зло (</a:t>
            </a:r>
            <a:r>
              <a:rPr lang="en-US" dirty="0" smtClean="0"/>
              <a:t>Binding + event handlers)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IDisposable</a:t>
            </a:r>
            <a:r>
              <a:rPr lang="en-US" dirty="0" smtClean="0"/>
              <a:t> – </a:t>
            </a:r>
            <a:r>
              <a:rPr lang="ru-RU" dirty="0" smtClean="0"/>
              <a:t>наш верный друг в борьбе с утечками памяти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Грамотная архитектура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Слабая связанность</a:t>
            </a:r>
            <a:r>
              <a:rPr lang="en-US" dirty="0" smtClean="0"/>
              <a:t> </a:t>
            </a:r>
            <a:r>
              <a:rPr lang="ru-RU" dirty="0" smtClean="0"/>
              <a:t>для событий и их обработчиков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Single Responsibility</a:t>
            </a:r>
            <a:r>
              <a:rPr lang="ru-RU" dirty="0" smtClean="0"/>
              <a:t> 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93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Предыстория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Основные причины утечек памяти в </a:t>
            </a:r>
            <a:r>
              <a:rPr lang="en-US" dirty="0" smtClean="0"/>
              <a:t>WPF </a:t>
            </a:r>
            <a:r>
              <a:rPr lang="ru-RU" dirty="0" smtClean="0"/>
              <a:t>приложениях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… и менее распространённые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Как с ними бороться?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Как искать и находить?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1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Чем искать утечки памяти в </a:t>
            </a:r>
            <a:r>
              <a:rPr lang="en-US" b="1" dirty="0" smtClean="0"/>
              <a:t>WPF?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Visual Studio profiler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dotMemory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dot</a:t>
            </a:r>
            <a:r>
              <a:rPr lang="en-US" dirty="0" err="1"/>
              <a:t>N</a:t>
            </a:r>
            <a:r>
              <a:rPr lang="en-US" dirty="0" err="1" smtClean="0"/>
              <a:t>et</a:t>
            </a:r>
            <a:r>
              <a:rPr lang="en-US" dirty="0" smtClean="0"/>
              <a:t> </a:t>
            </a:r>
            <a:r>
              <a:rPr lang="en-US" dirty="0" smtClean="0"/>
              <a:t>Memory Profiler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ANTS Performance profiler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JustTrace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EQATEC </a:t>
            </a:r>
            <a:r>
              <a:rPr lang="en-US" dirty="0" smtClean="0"/>
              <a:t>profiler</a:t>
            </a:r>
          </a:p>
          <a:p>
            <a:pPr>
              <a:lnSpc>
                <a:spcPct val="150000"/>
              </a:lnSpc>
            </a:pPr>
            <a:r>
              <a:rPr lang="en-US" smtClean="0"/>
              <a:t>WinDbg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6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Таблица сравнения профилировщиков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Цена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Удобство для </a:t>
            </a:r>
            <a:r>
              <a:rPr lang="en-US" dirty="0" smtClean="0"/>
              <a:t>WPF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Скорость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Что-то еще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949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Контактные данные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makarovevgeniy7@gmail.com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Talrandel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2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008" y="3261186"/>
            <a:ext cx="631006" cy="63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586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1785" y="2765425"/>
            <a:ext cx="5597769" cy="1325563"/>
          </a:xfrm>
        </p:spPr>
        <p:txBody>
          <a:bodyPr/>
          <a:lstStyle/>
          <a:p>
            <a:r>
              <a:rPr lang="ru-RU" dirty="0"/>
              <a:t>Спасибо за </a:t>
            </a:r>
            <a:r>
              <a:rPr lang="ru-RU" dirty="0" smtClean="0"/>
              <a:t>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03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Предыстория</a:t>
            </a:r>
            <a:endParaRPr lang="ru-RU" b="1" dirty="0"/>
          </a:p>
        </p:txBody>
      </p:sp>
      <p:pic>
        <p:nvPicPr>
          <p:cNvPr id="4" name="Picture 2" descr="ÐÐ°ÑÑÐ¸Ð½ÐºÐ¸ Ð¿Ð¾ Ð·Ð°Ð¿ÑÐ¾ÑÑ ÐºÐ°Ð¶ÐµÑÑÑ ÐºÑÐ¾ ÑÐ¾ ÑÐ»Ð¸ÑÐºÐ¾Ð¼ Ð¼Ð½Ð¾Ð³Ð¾ ÐµÑÑ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86794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7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 чем мы имели дело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Стандартный набор действий над данными в приложении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Архитектура </a:t>
            </a:r>
            <a:r>
              <a:rPr lang="en-US" dirty="0" smtClean="0"/>
              <a:t>UI – </a:t>
            </a:r>
            <a:r>
              <a:rPr lang="ru-RU" dirty="0" smtClean="0"/>
              <a:t>вкладки, </a:t>
            </a:r>
            <a:r>
              <a:rPr lang="ru-RU" dirty="0" err="1" smtClean="0"/>
              <a:t>хостовые</a:t>
            </a:r>
            <a:r>
              <a:rPr lang="ru-RU" dirty="0" smtClean="0"/>
              <a:t> вкладки, «диалоговые» окна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Суммарно </a:t>
            </a:r>
            <a:r>
              <a:rPr lang="en-US" dirty="0" smtClean="0"/>
              <a:t>~</a:t>
            </a:r>
            <a:r>
              <a:rPr lang="ru-RU" dirty="0" smtClean="0"/>
              <a:t>50 </a:t>
            </a:r>
            <a:r>
              <a:rPr lang="en-US" dirty="0" smtClean="0"/>
              <a:t>View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В обычном состоянии потребление памяти </a:t>
            </a:r>
            <a:r>
              <a:rPr lang="en-US" dirty="0" smtClean="0"/>
              <a:t>~</a:t>
            </a:r>
            <a:r>
              <a:rPr lang="ru-RU" dirty="0" smtClean="0"/>
              <a:t>160 </a:t>
            </a:r>
            <a:r>
              <a:rPr lang="ru-RU" dirty="0" err="1" smtClean="0"/>
              <a:t>мб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Зафиксированный предел потребления памяти </a:t>
            </a:r>
            <a:r>
              <a:rPr lang="en-US" dirty="0" smtClean="0"/>
              <a:t>~</a:t>
            </a:r>
            <a:r>
              <a:rPr lang="ru-RU" dirty="0" smtClean="0"/>
              <a:t>1.5 </a:t>
            </a:r>
            <a:r>
              <a:rPr lang="ru-RU" dirty="0" err="1" smtClean="0"/>
              <a:t>гб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4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Heavy </a:t>
            </a:r>
            <a:r>
              <a:rPr lang="en-US" b="1" strike="sngStrike" dirty="0" smtClean="0"/>
              <a:t>metal</a:t>
            </a:r>
            <a:r>
              <a:rPr lang="en-US" b="1" dirty="0" smtClean="0"/>
              <a:t> model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Место для кода тяжелого объекта </a:t>
            </a:r>
            <a:r>
              <a:rPr lang="ru-RU" dirty="0" err="1" smtClean="0"/>
              <a:t>демки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87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Основные причины утечек памяти</a:t>
            </a:r>
            <a:r>
              <a:rPr lang="en-US" b="1" dirty="0" smtClean="0"/>
              <a:t> </a:t>
            </a:r>
            <a:r>
              <a:rPr lang="ru-RU" b="1" dirty="0" smtClean="0"/>
              <a:t>в </a:t>
            </a:r>
            <a:r>
              <a:rPr lang="en-US" b="1" dirty="0" smtClean="0"/>
              <a:t>WPF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Binding </a:t>
            </a:r>
            <a:r>
              <a:rPr lang="ru-RU" dirty="0" smtClean="0"/>
              <a:t>без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Collection binding </a:t>
            </a:r>
            <a:r>
              <a:rPr lang="ru-RU" dirty="0" smtClean="0"/>
              <a:t>без </a:t>
            </a:r>
            <a:r>
              <a:rPr lang="en-US" dirty="0" err="1" smtClean="0"/>
              <a:t>INotifyCollectionChanged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x:Name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Event </a:t>
            </a:r>
            <a:r>
              <a:rPr lang="en-US" dirty="0" smtClean="0"/>
              <a:t>Handler Leak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DispatcherTimer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Links </a:t>
            </a:r>
            <a:r>
              <a:rPr lang="en-US" dirty="0"/>
              <a:t>to objects in parent windows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Неправильный </a:t>
            </a:r>
            <a:r>
              <a:rPr lang="en-US" b="1" dirty="0" smtClean="0"/>
              <a:t>Binding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011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Класс не реализует </a:t>
            </a:r>
            <a:r>
              <a:rPr lang="en-US" b="1" dirty="0" err="1" smtClean="0"/>
              <a:t>INotifyPropertyChanged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Свойство привязки не является </a:t>
            </a:r>
            <a:r>
              <a:rPr lang="en-US" b="1" dirty="0" err="1" smtClean="0"/>
              <a:t>DependencyProperty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Объект привязки можно изменять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System.ComponentModel.PropertyDesctiptor</a:t>
            </a:r>
            <a:r>
              <a:rPr lang="ru-RU" dirty="0" smtClean="0"/>
              <a:t> – </a:t>
            </a:r>
            <a:r>
              <a:rPr lang="en-US" b="1" dirty="0" err="1" smtClean="0"/>
              <a:t>ValueChanged</a:t>
            </a:r>
            <a:r>
              <a:rPr lang="ru-RU" dirty="0" smtClean="0"/>
              <a:t> </a:t>
            </a:r>
            <a:r>
              <a:rPr lang="en-US" dirty="0" smtClean="0"/>
              <a:t>event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Binding </a:t>
            </a:r>
            <a:r>
              <a:rPr lang="ru-RU" dirty="0"/>
              <a:t>коллекции без </a:t>
            </a:r>
            <a:r>
              <a:rPr lang="en-US" b="1" dirty="0" err="1"/>
              <a:t>INotifyCollectionChanged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лечить </a:t>
            </a:r>
            <a:r>
              <a:rPr lang="ru-RU" b="1" dirty="0"/>
              <a:t>н</a:t>
            </a:r>
            <a:r>
              <a:rPr lang="ru-RU" b="1" dirty="0" smtClean="0"/>
              <a:t>еправильный </a:t>
            </a:r>
            <a:r>
              <a:rPr lang="en-US" b="1" dirty="0" smtClean="0"/>
              <a:t>Binding</a:t>
            </a:r>
            <a:r>
              <a:rPr lang="ru-RU" b="1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INotifyPropertyChanged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b="1" dirty="0" err="1" smtClean="0"/>
              <a:t>DependencyProperty</a:t>
            </a:r>
            <a:endParaRPr lang="ru-RU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Binding Mode=“</a:t>
            </a:r>
            <a:r>
              <a:rPr lang="en-US" b="1" dirty="0" err="1" smtClean="0"/>
              <a:t>OneTime</a:t>
            </a:r>
            <a:r>
              <a:rPr lang="en-US" dirty="0" smtClean="0"/>
              <a:t>”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Декоратор для </a:t>
            </a:r>
            <a:r>
              <a:rPr lang="en-US" b="1" dirty="0" err="1" smtClean="0"/>
              <a:t>OneTime</a:t>
            </a:r>
            <a:r>
              <a:rPr lang="en-US" dirty="0" smtClean="0"/>
              <a:t> Binding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ObservableCollection</a:t>
            </a:r>
            <a:r>
              <a:rPr lang="en-US" dirty="0" smtClean="0"/>
              <a:t> </a:t>
            </a:r>
            <a:r>
              <a:rPr lang="ru-RU" dirty="0" smtClean="0"/>
              <a:t>или любая имплементация </a:t>
            </a:r>
            <a:r>
              <a:rPr lang="en-US" b="1" dirty="0" err="1" smtClean="0"/>
              <a:t>INotifyCollectionChanged</a:t>
            </a:r>
            <a:r>
              <a:rPr lang="en-US" dirty="0" smtClean="0"/>
              <a:t> </a:t>
            </a:r>
            <a:r>
              <a:rPr lang="ru-RU" dirty="0" smtClean="0"/>
              <a:t>для коллекции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7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x:Name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Позволяет сослаться на </a:t>
            </a:r>
            <a:r>
              <a:rPr lang="en-US" dirty="0" smtClean="0"/>
              <a:t>control</a:t>
            </a:r>
            <a:r>
              <a:rPr lang="en-US" dirty="0" smtClean="0"/>
              <a:t> </a:t>
            </a:r>
            <a:r>
              <a:rPr lang="ru-RU" dirty="0" smtClean="0"/>
              <a:t>по </a:t>
            </a:r>
            <a:r>
              <a:rPr lang="en-US" b="1" dirty="0" err="1" smtClean="0"/>
              <a:t>ElementName</a:t>
            </a:r>
            <a:r>
              <a:rPr lang="ru-RU" dirty="0" smtClean="0"/>
              <a:t> или в </a:t>
            </a:r>
            <a:r>
              <a:rPr lang="en-US" dirty="0" smtClean="0"/>
              <a:t>code-behind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Создает строгую глобальную ссылку на </a:t>
            </a:r>
            <a:r>
              <a:rPr lang="en-US" dirty="0" smtClean="0"/>
              <a:t>UI </a:t>
            </a:r>
            <a:r>
              <a:rPr lang="ru-RU" dirty="0" smtClean="0"/>
              <a:t>элемент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Name</a:t>
            </a:r>
            <a:r>
              <a:rPr lang="en-US" dirty="0" smtClean="0"/>
              <a:t> VS </a:t>
            </a:r>
            <a:r>
              <a:rPr lang="en-US" b="1" dirty="0" smtClean="0"/>
              <a:t>x:Name</a:t>
            </a:r>
            <a:endParaRPr lang="ru-RU" b="1" dirty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- </a:t>
            </a:r>
            <a:r>
              <a:rPr lang="en-US" dirty="0" err="1" smtClean="0"/>
              <a:t>UnregisterName</a:t>
            </a:r>
            <a:r>
              <a:rPr lang="en-US" dirty="0" smtClean="0"/>
              <a:t>(“</a:t>
            </a:r>
            <a:r>
              <a:rPr lang="en-US" dirty="0" err="1" smtClean="0"/>
              <a:t>elementName</a:t>
            </a:r>
            <a:r>
              <a:rPr lang="en-US" dirty="0" smtClean="0"/>
              <a:t>”)</a:t>
            </a:r>
            <a:r>
              <a:rPr lang="ru-RU" dirty="0" smtClean="0"/>
              <a:t> при </a:t>
            </a:r>
            <a:r>
              <a:rPr lang="ru-RU" dirty="0" smtClean="0"/>
              <a:t>уничтожении </a:t>
            </a:r>
            <a:r>
              <a:rPr lang="en-US" dirty="0" smtClean="0"/>
              <a:t>View</a:t>
            </a:r>
            <a:r>
              <a:rPr lang="ru-RU" dirty="0" smtClean="0"/>
              <a:t>, </a:t>
            </a:r>
            <a:r>
              <a:rPr lang="en-US" b="1" dirty="0" err="1"/>
              <a:t>IDisposable</a:t>
            </a:r>
            <a:r>
              <a:rPr lang="en-US" dirty="0"/>
              <a:t> </a:t>
            </a:r>
            <a:r>
              <a:rPr lang="en-US" dirty="0" smtClean="0"/>
              <a:t>pattern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4243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772</Words>
  <Application>Microsoft Office PowerPoint</Application>
  <PresentationFormat>Широкоэкранный</PresentationFormat>
  <Paragraphs>176</Paragraphs>
  <Slides>23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Утечки памяти  в WPF приложениях</vt:lpstr>
      <vt:lpstr>План</vt:lpstr>
      <vt:lpstr>Предыстория</vt:lpstr>
      <vt:lpstr>С чем мы имели дело</vt:lpstr>
      <vt:lpstr>Heavy metal model</vt:lpstr>
      <vt:lpstr>Основные причины утечек памяти в WPF</vt:lpstr>
      <vt:lpstr>Неправильный Binding</vt:lpstr>
      <vt:lpstr>Как лечить неправильный Binding?</vt:lpstr>
      <vt:lpstr>x:Name</vt:lpstr>
      <vt:lpstr>Event Handler leak</vt:lpstr>
      <vt:lpstr>Как лечить Event Handler leak?</vt:lpstr>
      <vt:lpstr>DispatcherTimer</vt:lpstr>
      <vt:lpstr>Links to objects in parent windows</vt:lpstr>
      <vt:lpstr>Textbox undo</vt:lpstr>
      <vt:lpstr>Media effect resource leak</vt:lpstr>
      <vt:lpstr>Как лечить Media effect resource leak?</vt:lpstr>
      <vt:lpstr>Many instances of ResourceDictionaries</vt:lpstr>
      <vt:lpstr>Third-party libraries</vt:lpstr>
      <vt:lpstr>Выводы</vt:lpstr>
      <vt:lpstr>Чем искать утечки памяти в WPF?</vt:lpstr>
      <vt:lpstr>Таблица сравнения профилировщиков</vt:lpstr>
      <vt:lpstr>Контактные данные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57</cp:revision>
  <dcterms:created xsi:type="dcterms:W3CDTF">2018-11-27T19:58:43Z</dcterms:created>
  <dcterms:modified xsi:type="dcterms:W3CDTF">2018-12-09T21:58:42Z</dcterms:modified>
</cp:coreProperties>
</file>