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9" r:id="rId4"/>
    <p:sldId id="286" r:id="rId5"/>
    <p:sldId id="258" r:id="rId6"/>
    <p:sldId id="267" r:id="rId7"/>
    <p:sldId id="268" r:id="rId8"/>
    <p:sldId id="271" r:id="rId9"/>
    <p:sldId id="282" r:id="rId10"/>
    <p:sldId id="289" r:id="rId11"/>
    <p:sldId id="265" r:id="rId12"/>
    <p:sldId id="275" r:id="rId13"/>
    <p:sldId id="281" r:id="rId14"/>
    <p:sldId id="270" r:id="rId15"/>
    <p:sldId id="280" r:id="rId16"/>
    <p:sldId id="285" r:id="rId17"/>
    <p:sldId id="269" r:id="rId18"/>
    <p:sldId id="272" r:id="rId19"/>
    <p:sldId id="288" r:id="rId20"/>
    <p:sldId id="276" r:id="rId21"/>
    <p:sldId id="290" r:id="rId22"/>
    <p:sldId id="277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694" autoAdjust="0"/>
  </p:normalViewPr>
  <p:slideViewPr>
    <p:cSldViewPr snapToGrid="0">
      <p:cViewPr varScale="1">
        <p:scale>
          <a:sx n="83" d="100"/>
          <a:sy n="83" d="100"/>
        </p:scale>
        <p:origin x="16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2760C-D076-4A5B-AE14-FF54E2D8759C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998F4-8103-417C-AF3C-B5E3C74782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33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cc189028.aspx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128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</a:t>
            </a:r>
            <a:r>
              <a:rPr lang="ru-RU" baseline="0" dirty="0" smtClean="0"/>
              <a:t> самом деле нужно четко понимать, когда возникает реальная потребность в использовании </a:t>
            </a:r>
            <a:r>
              <a:rPr lang="en-US" baseline="0" dirty="0" err="1" smtClean="0"/>
              <a:t>DispatcherTimer</a:t>
            </a:r>
            <a:r>
              <a:rPr lang="en-US" baseline="0" dirty="0" smtClean="0"/>
              <a:t>.</a:t>
            </a:r>
          </a:p>
          <a:p>
            <a:r>
              <a:rPr lang="ru-RU" baseline="0" dirty="0" smtClean="0"/>
              <a:t>Далеко не весь код нужно выполнять в </a:t>
            </a:r>
            <a:r>
              <a:rPr lang="en-US" baseline="0" dirty="0" smtClean="0"/>
              <a:t>UI </a:t>
            </a:r>
            <a:r>
              <a:rPr lang="ru-RU" baseline="0" dirty="0" smtClean="0"/>
              <a:t>потоке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Если не остановить таймер, то убрать саму ссылку на него будет не так просто – нет прямого доступа к </a:t>
            </a:r>
            <a:r>
              <a:rPr lang="en-US" baseline="0" dirty="0" err="1" smtClean="0"/>
              <a:t>DispatcherTimers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531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CommandBinding</a:t>
            </a:r>
            <a:r>
              <a:rPr lang="en-US" dirty="0" smtClean="0"/>
              <a:t> – </a:t>
            </a:r>
            <a:r>
              <a:rPr lang="ru-RU" dirty="0" smtClean="0"/>
              <a:t>частный случай</a:t>
            </a:r>
            <a:r>
              <a:rPr lang="ru-RU" baseline="0" dirty="0" smtClean="0"/>
              <a:t> привязки к свойству другого класса (окна)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Под </a:t>
            </a:r>
            <a:r>
              <a:rPr lang="en-US" baseline="0" dirty="0" err="1" smtClean="0"/>
              <a:t>IDisposable</a:t>
            </a:r>
            <a:r>
              <a:rPr lang="en-US" baseline="0" dirty="0" smtClean="0"/>
              <a:t> </a:t>
            </a:r>
            <a:r>
              <a:rPr lang="ru-RU" baseline="0" dirty="0" smtClean="0"/>
              <a:t>подразумевается отписка от событий и очистка привязки к команде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03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В</a:t>
            </a:r>
            <a:r>
              <a:rPr lang="ru-RU" baseline="0" dirty="0" smtClean="0"/>
              <a:t> крупных приложениях без словарей уж точно придется стрелять себе в ногу и дублировать огромное количество кода</a:t>
            </a:r>
            <a:endParaRPr lang="ru-RU" dirty="0" smtClean="0"/>
          </a:p>
          <a:p>
            <a:pPr>
              <a:lnSpc>
                <a:spcPct val="150000"/>
              </a:lnSpc>
            </a:pP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SharedResourceDictionary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кэширование</a:t>
            </a:r>
          </a:p>
          <a:p>
            <a:pPr>
              <a:lnSpc>
                <a:spcPct val="150000"/>
              </a:lnSpc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 умолчанию каждое обращение к содержимому </a:t>
            </a:r>
            <a:r>
              <a:rPr lang="en-US" b="1" dirty="0" err="1" smtClean="0"/>
              <a:t>ResourceDictionary</a:t>
            </a:r>
            <a:r>
              <a:rPr lang="ru-RU" dirty="0" smtClean="0"/>
              <a:t> загружает его копию в память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944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UndoManager</a:t>
            </a:r>
            <a:r>
              <a:rPr lang="ru-RU" dirty="0" smtClean="0"/>
              <a:t> хранит ссылку на </a:t>
            </a:r>
            <a:r>
              <a:rPr lang="en-US" dirty="0" smtClean="0"/>
              <a:t>char[] </a:t>
            </a:r>
            <a:r>
              <a:rPr lang="ru-RU" dirty="0" smtClean="0"/>
              <a:t>для каждого введенного </a:t>
            </a:r>
            <a:r>
              <a:rPr lang="ru-RU" dirty="0" smtClean="0"/>
              <a:t>текста</a:t>
            </a:r>
          </a:p>
          <a:p>
            <a:endParaRPr lang="ru-RU" dirty="0" smtClean="0"/>
          </a:p>
          <a:p>
            <a:r>
              <a:rPr lang="ru-RU" dirty="0" smtClean="0"/>
              <a:t>Хоть сборщик мусора и уберет</a:t>
            </a:r>
            <a:r>
              <a:rPr lang="ru-RU" baseline="0" dirty="0" smtClean="0"/>
              <a:t> за </a:t>
            </a:r>
            <a:r>
              <a:rPr lang="en-US" baseline="0" dirty="0" err="1" smtClean="0"/>
              <a:t>UndoManager</a:t>
            </a:r>
            <a:r>
              <a:rPr lang="en-US" baseline="0" dirty="0" smtClean="0"/>
              <a:t>, </a:t>
            </a:r>
            <a:r>
              <a:rPr lang="ru-RU" baseline="0" dirty="0" smtClean="0"/>
              <a:t>до его вызова память может забиваться без явной на то причины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489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Крайне</a:t>
            </a:r>
            <a:r>
              <a:rPr lang="ru-RU" baseline="0" dirty="0" smtClean="0"/>
              <a:t> необычный пример утечки</a:t>
            </a:r>
          </a:p>
          <a:p>
            <a:endParaRPr lang="ru-RU" baseline="0" dirty="0" smtClean="0"/>
          </a:p>
          <a:p>
            <a:r>
              <a:rPr lang="ru-RU" baseline="0" dirty="0" smtClean="0"/>
              <a:t>Мне так и не удалось его воспроизвести. Интернет в данном вопросе разделился на два лагеря – кто-то смог воспроизвести баг, а кто-то нет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872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</a:t>
            </a:r>
            <a:r>
              <a:rPr lang="ru-RU" baseline="0" dirty="0" smtClean="0"/>
              <a:t> ни странно, перемещение ресурса из словаря в </a:t>
            </a:r>
            <a:r>
              <a:rPr lang="en-US" baseline="0" dirty="0" smtClean="0"/>
              <a:t>Application </a:t>
            </a:r>
            <a:r>
              <a:rPr lang="ru-RU" baseline="0" dirty="0" smtClean="0"/>
              <a:t>на уровень конкретного представления, в котором используется проблемный стиль, решает проблему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886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Очень</a:t>
            </a:r>
            <a:r>
              <a:rPr lang="ru-RU" baseline="0" dirty="0" smtClean="0"/>
              <a:t> напрашивается паттерн </a:t>
            </a:r>
            <a:r>
              <a:rPr lang="en-US" baseline="0" dirty="0" err="1" smtClean="0"/>
              <a:t>IDisposable</a:t>
            </a:r>
            <a:r>
              <a:rPr lang="en-US" baseline="0" dirty="0" smtClean="0"/>
              <a:t> </a:t>
            </a:r>
            <a:r>
              <a:rPr lang="ru-RU" baseline="0" dirty="0" smtClean="0"/>
              <a:t>в </a:t>
            </a:r>
            <a:r>
              <a:rPr lang="en-US" baseline="0" dirty="0" smtClean="0"/>
              <a:t>Code-behind</a:t>
            </a:r>
            <a:endParaRPr lang="en-US" baseline="0" dirty="0" smtClean="0"/>
          </a:p>
          <a:p>
            <a:r>
              <a:rPr lang="en-US" baseline="0" dirty="0" smtClean="0"/>
              <a:t>x:Name </a:t>
            </a:r>
            <a:r>
              <a:rPr lang="ru-RU" baseline="0" dirty="0" smtClean="0"/>
              <a:t>можно добавить к любому элементу в </a:t>
            </a:r>
            <a:r>
              <a:rPr lang="en-US" baseline="0" dirty="0" smtClean="0"/>
              <a:t>XAML, </a:t>
            </a:r>
            <a:r>
              <a:rPr lang="ru-RU" baseline="0" dirty="0" smtClean="0"/>
              <a:t>а </a:t>
            </a:r>
            <a:r>
              <a:rPr lang="en-US" baseline="0" dirty="0" smtClean="0"/>
              <a:t>Name </a:t>
            </a:r>
            <a:r>
              <a:rPr lang="ru-RU" baseline="0" dirty="0" smtClean="0"/>
              <a:t>может быть не у всех объектов/типов</a:t>
            </a:r>
          </a:p>
          <a:p>
            <a:endParaRPr lang="en-US" baseline="0" dirty="0" smtClean="0"/>
          </a:p>
          <a:p>
            <a:r>
              <a:rPr lang="ru-RU" baseline="0" dirty="0" smtClean="0"/>
              <a:t>Часто упоминается как пример утечки памяти, однако в моем </a:t>
            </a:r>
            <a:r>
              <a:rPr lang="ru-RU" baseline="0" dirty="0" err="1" smtClean="0"/>
              <a:t>демо</a:t>
            </a:r>
            <a:r>
              <a:rPr lang="ru-RU" baseline="0" dirty="0" smtClean="0"/>
              <a:t> такой проблемы не </a:t>
            </a:r>
            <a:r>
              <a:rPr lang="ru-RU" baseline="0" dirty="0" smtClean="0"/>
              <a:t>наблюдается</a:t>
            </a:r>
            <a:endParaRPr lang="ru-RU" baseline="0" dirty="0" smtClean="0"/>
          </a:p>
          <a:p>
            <a:endParaRPr lang="ru-RU" baseline="0" dirty="0" smtClean="0"/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x:Name is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concept, used mainly to reference elements. When you give an element the x:Name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attribute, "the specified x:Name becomes the name of a field that is created in the underlying code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processed, and that field holds a reference to the object." (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MSDN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So, it's a designer-generated field, which has internal access by default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 is the existing string property of a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FrameworkElement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listed as any other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 property in the form of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attribute.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consequence, this also means x:Name can be used on a wider range of objects. This is a technique to enable anything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referenced by a given name.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487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Добавьте</a:t>
            </a:r>
            <a:r>
              <a:rPr lang="ru-RU" baseline="0" dirty="0" smtClean="0"/>
              <a:t> реализацию </a:t>
            </a:r>
            <a:r>
              <a:rPr lang="en-US" baseline="0" dirty="0" smtClean="0"/>
              <a:t>INPC </a:t>
            </a:r>
            <a:r>
              <a:rPr lang="ru-RU" baseline="0" dirty="0" smtClean="0"/>
              <a:t>для классов модели, которые планируется отображать на представлении. Как именно это будет сделано – отдельный вопрос. Тут и </a:t>
            </a:r>
            <a:r>
              <a:rPr lang="ru-RU" baseline="0" dirty="0" err="1" smtClean="0"/>
              <a:t>реактивки</a:t>
            </a:r>
            <a:r>
              <a:rPr lang="ru-RU" baseline="0" dirty="0" smtClean="0"/>
              <a:t>, и промежуточные инфраструктурные классы.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Static </a:t>
            </a:r>
            <a:r>
              <a:rPr lang="en-US" dirty="0" smtClean="0"/>
              <a:t>– </a:t>
            </a:r>
            <a:r>
              <a:rPr lang="ru-RU" dirty="0" smtClean="0"/>
              <a:t>очень большое </a:t>
            </a:r>
            <a:r>
              <a:rPr lang="ru-RU" dirty="0" smtClean="0"/>
              <a:t>зло.</a:t>
            </a:r>
            <a:r>
              <a:rPr lang="ru-RU" baseline="0" dirty="0" smtClean="0"/>
              <a:t> Сведите использование этого модификатора к минимуму.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IDisposable</a:t>
            </a:r>
            <a:r>
              <a:rPr lang="en-US" dirty="0" smtClean="0"/>
              <a:t> – </a:t>
            </a:r>
            <a:r>
              <a:rPr lang="ru-RU" dirty="0" smtClean="0"/>
              <a:t>наш верный друг и </a:t>
            </a:r>
            <a:r>
              <a:rPr lang="ru-RU" dirty="0" smtClean="0"/>
              <a:t>помощник. Привыкайте</a:t>
            </a:r>
            <a:r>
              <a:rPr lang="ru-RU" baseline="0" dirty="0" smtClean="0"/>
              <a:t> к тому, что во многих частях вашего приложения вам придется руками освобождать/очищать проблемные ресурсы. 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Грамотная архитектура</a:t>
            </a:r>
            <a:r>
              <a:rPr lang="en-US" dirty="0" smtClean="0"/>
              <a:t> </a:t>
            </a:r>
            <a:r>
              <a:rPr lang="ru-RU" dirty="0" smtClean="0"/>
              <a:t>спасает от большинства проблем – пример с </a:t>
            </a:r>
            <a:r>
              <a:rPr lang="en-US" dirty="0" err="1" smtClean="0"/>
              <a:t>CommandBinding</a:t>
            </a:r>
            <a:r>
              <a:rPr lang="en-US" dirty="0" smtClean="0"/>
              <a:t> </a:t>
            </a:r>
            <a:r>
              <a:rPr lang="ru-RU" dirty="0" smtClean="0"/>
              <a:t>и явной</a:t>
            </a:r>
            <a:r>
              <a:rPr lang="ru-RU" baseline="0" dirty="0" smtClean="0"/>
              <a:t> ссылкой одного представления на другое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Следим за событиями</a:t>
            </a:r>
            <a:r>
              <a:rPr lang="en-US" dirty="0" smtClean="0"/>
              <a:t> </a:t>
            </a:r>
            <a:r>
              <a:rPr lang="ru-RU" dirty="0" smtClean="0"/>
              <a:t>и отписываемся от них, если возможно. Если невозможно – </a:t>
            </a:r>
            <a:r>
              <a:rPr lang="en-US" dirty="0" smtClean="0"/>
              <a:t>Weak Event pattern </a:t>
            </a:r>
            <a:r>
              <a:rPr lang="ru-RU" dirty="0" smtClean="0"/>
              <a:t>вам в помощь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617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Желательно выбирать профилировщик, который дает</a:t>
            </a:r>
            <a:r>
              <a:rPr lang="ru-RU" baseline="0" dirty="0" smtClean="0"/>
              <a:t> подсказки для </a:t>
            </a:r>
            <a:r>
              <a:rPr lang="en-US" baseline="0" dirty="0" smtClean="0"/>
              <a:t>WPF </a:t>
            </a:r>
            <a:r>
              <a:rPr lang="ru-RU" baseline="0" dirty="0" smtClean="0"/>
              <a:t>приложений или же позволяет построить граф зависимостей, чтобы увидеть конкретную утечку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75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Существует куда больше инструментов для профилировки памяти, но доклад все же посвящен не сравнению профилировщиков </a:t>
            </a:r>
            <a:r>
              <a:rPr lang="ru-RU" baseline="0" dirty="0" smtClean="0">
                <a:sym typeface="Wingdings" panose="05000000000000000000" pitchFamily="2" charset="2"/>
              </a:rPr>
              <a:t></a:t>
            </a:r>
          </a:p>
          <a:p>
            <a:endParaRPr lang="ru-RU" baseline="0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</a:t>
            </a:r>
            <a:r>
              <a:rPr lang="ru-RU" baseline="0" dirty="0" smtClean="0"/>
              <a:t> боевом приложении тестировались: </a:t>
            </a:r>
            <a:r>
              <a:rPr lang="en-US" baseline="0" dirty="0" err="1" smtClean="0"/>
              <a:t>dotMemory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dotNet</a:t>
            </a:r>
            <a:r>
              <a:rPr lang="en-US" baseline="0" dirty="0" smtClean="0"/>
              <a:t> Memory Profiler, ANTS Memory Profiler</a:t>
            </a:r>
            <a:r>
              <a:rPr lang="ru-RU" baseline="0" dirty="0" smtClean="0"/>
              <a:t>. Конечно же </a:t>
            </a:r>
            <a:r>
              <a:rPr lang="ru-RU" baseline="0" dirty="0" err="1" smtClean="0"/>
              <a:t>триальные</a:t>
            </a:r>
            <a:r>
              <a:rPr lang="ru-RU" baseline="0" dirty="0" smtClean="0"/>
              <a:t> версии</a:t>
            </a:r>
            <a:endParaRPr lang="en-US" baseline="0" dirty="0" smtClean="0"/>
          </a:p>
          <a:p>
            <a:r>
              <a:rPr lang="ru-RU" dirty="0" smtClean="0"/>
              <a:t>На</a:t>
            </a:r>
            <a:r>
              <a:rPr lang="ru-RU" baseline="0" dirty="0" smtClean="0"/>
              <a:t> практике они давали одинаковые результаты – не было ситуации, при которой один профилировщик нашел утечку, а другой нет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678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Картинка</a:t>
            </a:r>
            <a:r>
              <a:rPr lang="ru-RU" baseline="0" dirty="0" smtClean="0"/>
              <a:t> для привлечения внимания</a:t>
            </a:r>
          </a:p>
          <a:p>
            <a:endParaRPr lang="ru-RU" baseline="0" dirty="0" smtClean="0"/>
          </a:p>
          <a:p>
            <a:r>
              <a:rPr lang="ru-RU" dirty="0" smtClean="0"/>
              <a:t>Заказчик сталкивался</a:t>
            </a:r>
            <a:r>
              <a:rPr lang="ru-RU" baseline="0" dirty="0" smtClean="0"/>
              <a:t> с приложениями, которые «ели слишком много»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После реализации основного функционала была возможность заняться профилированием, что мы и сделали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971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Стандартный набор действий:</a:t>
            </a:r>
          </a:p>
          <a:p>
            <a:pPr marL="228600" indent="-228600">
              <a:buAutoNum type="arabicParenR"/>
            </a:pPr>
            <a:r>
              <a:rPr lang="ru-RU" dirty="0" smtClean="0"/>
              <a:t>Загрузить объект из </a:t>
            </a:r>
            <a:r>
              <a:rPr lang="ru-RU" dirty="0" err="1" smtClean="0"/>
              <a:t>бд</a:t>
            </a:r>
            <a:r>
              <a:rPr lang="ru-RU" dirty="0" smtClean="0"/>
              <a:t> или из файла;</a:t>
            </a:r>
          </a:p>
          <a:p>
            <a:pPr marL="228600" indent="-228600">
              <a:buAutoNum type="arabicParenR"/>
            </a:pPr>
            <a:r>
              <a:rPr lang="ru-RU" dirty="0" smtClean="0"/>
              <a:t>Показать</a:t>
            </a:r>
            <a:r>
              <a:rPr lang="ru-RU" baseline="0" dirty="0" smtClean="0"/>
              <a:t> один объект;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Показать много объектов;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Выгрузить объект в </a:t>
            </a:r>
            <a:r>
              <a:rPr lang="ru-RU" baseline="0" dirty="0" err="1" smtClean="0"/>
              <a:t>бд</a:t>
            </a:r>
            <a:r>
              <a:rPr lang="ru-RU" baseline="0" dirty="0" smtClean="0"/>
              <a:t> или в файл</a:t>
            </a:r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err="1" smtClean="0"/>
              <a:t>Хостовые</a:t>
            </a:r>
            <a:r>
              <a:rPr lang="ru-RU" baseline="0" dirty="0" smtClean="0"/>
              <a:t> вкладки – меню + 1-3 вложенных </a:t>
            </a:r>
            <a:r>
              <a:rPr lang="en-US" baseline="0" dirty="0" smtClean="0"/>
              <a:t>View</a:t>
            </a:r>
            <a:endParaRPr lang="ru-RU" baseline="0" dirty="0" smtClean="0"/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Связка </a:t>
            </a:r>
            <a:r>
              <a:rPr lang="en-US" baseline="0" dirty="0" smtClean="0"/>
              <a:t>View + </a:t>
            </a:r>
            <a:r>
              <a:rPr lang="en-US" baseline="0" dirty="0" err="1" smtClean="0"/>
              <a:t>ViewModel</a:t>
            </a:r>
            <a:r>
              <a:rPr lang="en-US" baseline="0" dirty="0" smtClean="0"/>
              <a:t> </a:t>
            </a:r>
            <a:r>
              <a:rPr lang="ru-RU" baseline="0" dirty="0" smtClean="0"/>
              <a:t>не должна сохранять в памяти ничего лишнего. Если вкладка/форма/окно закрыта, то она более не нужна</a:t>
            </a:r>
          </a:p>
          <a:p>
            <a:pPr marL="0" indent="0">
              <a:buNone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Текущий предел используемой памяти зависит от объемов данных. Если выпустить </a:t>
            </a:r>
            <a:r>
              <a:rPr lang="ru-RU" baseline="0" dirty="0" err="1" smtClean="0"/>
              <a:t>кракена</a:t>
            </a:r>
            <a:r>
              <a:rPr lang="ru-RU" baseline="0" dirty="0" smtClean="0"/>
              <a:t> в </a:t>
            </a:r>
            <a:r>
              <a:rPr lang="en-US" baseline="0" dirty="0" smtClean="0"/>
              <a:t>production, </a:t>
            </a:r>
            <a:r>
              <a:rPr lang="ru-RU" baseline="0" dirty="0" smtClean="0"/>
              <a:t>можно и за 1 </a:t>
            </a:r>
            <a:r>
              <a:rPr lang="ru-RU" baseline="0" dirty="0" err="1" smtClean="0"/>
              <a:t>гб</a:t>
            </a:r>
            <a:r>
              <a:rPr lang="ru-RU" baseline="0" dirty="0" smtClean="0"/>
              <a:t> перевалить, однако сборщик мусора по-прежнему будет справляться.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532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009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Binding – </a:t>
            </a:r>
            <a:r>
              <a:rPr lang="ru-RU" dirty="0" smtClean="0"/>
              <a:t>декларативная</a:t>
            </a:r>
            <a:r>
              <a:rPr lang="ru-RU" baseline="0" dirty="0" smtClean="0"/>
              <a:t> реализация паттерна </a:t>
            </a:r>
            <a:r>
              <a:rPr lang="en-US" baseline="0" dirty="0" smtClean="0"/>
              <a:t>Observer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Объект -  источник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Подписант – </a:t>
            </a:r>
            <a:r>
              <a:rPr lang="ru-RU" baseline="0" dirty="0" err="1" smtClean="0"/>
              <a:t>вьюха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Binding </a:t>
            </a:r>
            <a:r>
              <a:rPr lang="ru-RU" baseline="0" dirty="0" smtClean="0"/>
              <a:t>на свойство </a:t>
            </a:r>
            <a:r>
              <a:rPr lang="en-US" baseline="0" dirty="0" smtClean="0"/>
              <a:t>UI </a:t>
            </a:r>
            <a:r>
              <a:rPr lang="ru-RU" baseline="0" dirty="0" smtClean="0"/>
              <a:t>элемента, которое не </a:t>
            </a:r>
            <a:r>
              <a:rPr lang="en-US" baseline="0" dirty="0" err="1" smtClean="0"/>
              <a:t>DependencyProperty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DataBinding</a:t>
            </a:r>
            <a:r>
              <a:rPr lang="en-US" baseline="0" dirty="0" smtClean="0"/>
              <a:t> Leak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свойство, к которому идет привязка, не является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DependencyProperty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либо объект, содержащий его, не реализует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INotifyPropertyChanged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механизм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байндинга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использует событие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ValueChanged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System.ComponentModel.PropertyDescriptor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отслеживания изменений. Проблема здесь в том, что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держит у себя ссылку на экземпляр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PropertyDescriptor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в свою очередь ссылается на исходный объект, и неясно, когда этот экземпляр можно будет удалить..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Другая возможная проблема при установке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байндингов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привязка к коллекциям, которые не реализуют интерфейс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INotifyCollectionChanged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Механизм возникновения утечек в этом случае очень похож на предыдущий. Способ борьбы очевиден — нужно либо явно указывать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режим привязки, либо использовать коллекции, реализующие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INotifyCollectionChanged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например,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ObservableCollection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020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случае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байндингом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проблема не актуальна, так как не нужно отслеживать изменения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Коллекции -  нужно либо явно указывать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режим привязки, либо использовать коллекции, реализующие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INotifyCollectionChanged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например,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ObservableCollection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786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Про</a:t>
            </a:r>
            <a:r>
              <a:rPr lang="ru-RU" baseline="0" dirty="0" smtClean="0"/>
              <a:t> боль от </a:t>
            </a:r>
            <a:r>
              <a:rPr lang="ru-RU" baseline="0" dirty="0" smtClean="0"/>
              <a:t>отсутствия отписки </a:t>
            </a:r>
            <a:r>
              <a:rPr lang="ru-RU" baseline="0" dirty="0" smtClean="0"/>
              <a:t>от событий говорил и Кирилл </a:t>
            </a:r>
            <a:r>
              <a:rPr lang="ru-RU" baseline="0" dirty="0" err="1" smtClean="0"/>
              <a:t>Маурин</a:t>
            </a:r>
            <a:r>
              <a:rPr lang="ru-RU" baseline="0" dirty="0" smtClean="0"/>
              <a:t> в своем докладе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«Масштабирование паттерна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Disposable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рамках проекта»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ICommand</a:t>
            </a:r>
            <a:r>
              <a:rPr lang="en-US" dirty="0" smtClean="0"/>
              <a:t> without </a:t>
            </a:r>
            <a:r>
              <a:rPr lang="en-US" dirty="0" err="1" smtClean="0"/>
              <a:t>WeakReference</a:t>
            </a:r>
            <a:r>
              <a:rPr lang="en-US" dirty="0" smtClean="0"/>
              <a:t> – </a:t>
            </a:r>
            <a:r>
              <a:rPr lang="ru-RU" dirty="0" smtClean="0"/>
              <a:t>будет</a:t>
            </a:r>
            <a:r>
              <a:rPr lang="ru-RU" baseline="0" dirty="0" smtClean="0"/>
              <a:t> очень плохо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http://csharpindepth.com/articles/chapter2/events.aspx - </a:t>
            </a:r>
            <a:r>
              <a:rPr lang="ru-RU" dirty="0" smtClean="0"/>
              <a:t>проверить,</a:t>
            </a:r>
            <a:r>
              <a:rPr lang="ru-RU" baseline="0" dirty="0" smtClean="0"/>
              <a:t> что говорит </a:t>
            </a:r>
            <a:r>
              <a:rPr lang="en-US" baseline="0" dirty="0" smtClean="0"/>
              <a:t>Jon Skeet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80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Подробный разбор того,</a:t>
            </a:r>
            <a:r>
              <a:rPr lang="ru-RU" baseline="0" dirty="0" smtClean="0"/>
              <a:t> как бороться с утечками памяти при работе с событиями, тянет на отдельный доклад. Я же сосредоточусь на той части, которая явно касается </a:t>
            </a:r>
            <a:r>
              <a:rPr lang="en-US" baseline="0" dirty="0" smtClean="0"/>
              <a:t>WPF.</a:t>
            </a:r>
          </a:p>
          <a:p>
            <a:endParaRPr lang="en-US" baseline="0" dirty="0" smtClean="0"/>
          </a:p>
          <a:p>
            <a:r>
              <a:rPr lang="ru-RU" baseline="0" dirty="0" smtClean="0"/>
              <a:t>С отпиской от события есть проблема – не всегда можно явно определить момент, когда ресурс не нужен.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Реализация </a:t>
            </a:r>
            <a:r>
              <a:rPr lang="en-US" baseline="0" dirty="0" err="1" smtClean="0"/>
              <a:t>WeakEventPattern</a:t>
            </a:r>
            <a:r>
              <a:rPr lang="en-US" baseline="0" dirty="0" smtClean="0"/>
              <a:t> </a:t>
            </a:r>
            <a:r>
              <a:rPr lang="ru-RU" baseline="0" dirty="0" smtClean="0"/>
              <a:t>выходит за рамки доклада. Даже больше – эта тема тянет на полноценный доклад</a:t>
            </a:r>
          </a:p>
          <a:p>
            <a:endParaRPr lang="ru-RU" baseline="0" dirty="0" smtClean="0"/>
          </a:p>
          <a:p>
            <a:r>
              <a:rPr lang="en-US" baseline="0" dirty="0" err="1" smtClean="0"/>
              <a:t>WeakEventManager</a:t>
            </a:r>
            <a:r>
              <a:rPr lang="en-US" baseline="0" dirty="0" smtClean="0"/>
              <a:t> </a:t>
            </a:r>
            <a:r>
              <a:rPr lang="ru-RU" baseline="0" dirty="0" smtClean="0"/>
              <a:t>используется в </a:t>
            </a:r>
            <a:r>
              <a:rPr lang="en-US" baseline="0" dirty="0" smtClean="0"/>
              <a:t>WPF </a:t>
            </a:r>
            <a:r>
              <a:rPr lang="ru-RU" baseline="0" dirty="0" smtClean="0"/>
              <a:t>по умолчанию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35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Простой пример паттерна </a:t>
            </a:r>
            <a:r>
              <a:rPr lang="en-US" dirty="0" smtClean="0"/>
              <a:t>Weak Event (Weak Reference</a:t>
            </a:r>
            <a:r>
              <a:rPr lang="en-US" dirty="0" smtClean="0"/>
              <a:t>)</a:t>
            </a:r>
            <a:r>
              <a:rPr lang="ru-RU" dirty="0" smtClean="0"/>
              <a:t> на стороне издателя/источника события</a:t>
            </a:r>
            <a:endParaRPr lang="en-US" dirty="0" smtClean="0"/>
          </a:p>
          <a:p>
            <a:r>
              <a:rPr lang="ru-RU" dirty="0" smtClean="0"/>
              <a:t>Используется во</a:t>
            </a:r>
            <a:r>
              <a:rPr lang="ru-RU" baseline="0" dirty="0" smtClean="0"/>
              <a:t> многих реализациях </a:t>
            </a:r>
            <a:r>
              <a:rPr lang="ru-RU" baseline="0" dirty="0" err="1" smtClean="0"/>
              <a:t>комманд</a:t>
            </a:r>
            <a:endParaRPr lang="ru-RU" baseline="0" dirty="0" smtClean="0"/>
          </a:p>
          <a:p>
            <a:r>
              <a:rPr lang="ru-RU" baseline="0" dirty="0" smtClean="0"/>
              <a:t>Если подписчик не хранит никакой ссылки на делегат, то делегат/обработчик события будет поглощен при первой же сборке мусора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47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D4B5-933E-4C11-A352-8B2524AE7449}" type="datetime1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93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117B-75FF-4E0B-8615-1E647EFA4B96}" type="datetime1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75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BA4C-5AD7-470A-BF79-8970D6712759}" type="datetime1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1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E8B-44BC-45F7-874C-70875C7B9127}" type="datetime1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5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0495-0212-486F-8469-0B245B7D9FF8}" type="datetime1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80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E722-7B84-4889-9131-D23B52F97DE5}" type="datetime1">
              <a:rPr lang="ru-RU" smtClean="0"/>
              <a:t>15.12.2018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00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9210-15BF-446E-B6B8-BED026807CA4}" type="datetime1">
              <a:rPr lang="ru-RU" smtClean="0"/>
              <a:t>15.12.2018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00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AB31-5BA2-4DD6-9CB4-A517F65142A5}" type="datetime1">
              <a:rPr lang="ru-RU" smtClean="0"/>
              <a:t>15.12.2018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91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A796-8F68-4D24-8ED4-8E007C892AC5}" type="datetime1">
              <a:rPr lang="ru-RU" smtClean="0"/>
              <a:t>15.12.2018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31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AEC7-5842-4C9E-BDB6-75FE6CCB1486}" type="datetime1">
              <a:rPr lang="ru-RU" smtClean="0"/>
              <a:t>15.12.2018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27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6A4B-6AF1-4E00-BAD5-7D2617035EF8}" type="datetime1">
              <a:rPr lang="ru-RU" smtClean="0"/>
              <a:t>15.12.2018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39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63885-3080-45A2-871D-1A00A65F2387}" type="datetime1">
              <a:rPr lang="ru-RU" smtClean="0"/>
              <a:t>15.12.2018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00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lrandel/MemoryLeak" TargetMode="External"/><Relationship Id="rId2" Type="http://schemas.openxmlformats.org/officeDocument/2006/relationships/hyperlink" Target="mailto:makarovevgeniy7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4123" y="312883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 smtClean="0"/>
              <a:t>Утечки памяти </a:t>
            </a:r>
            <a:br>
              <a:rPr lang="ru-RU" b="1" dirty="0" smtClean="0"/>
            </a:br>
            <a:r>
              <a:rPr lang="ru-RU" b="1" dirty="0" smtClean="0"/>
              <a:t>в </a:t>
            </a:r>
            <a:r>
              <a:rPr lang="en-US" b="1" dirty="0" smtClean="0"/>
              <a:t>WPF </a:t>
            </a:r>
            <a:r>
              <a:rPr lang="ru-RU" b="1" dirty="0" smtClean="0"/>
              <a:t>приложениях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96836" y="4691006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Евгений Макаров</a:t>
            </a:r>
          </a:p>
          <a:p>
            <a:pPr algn="r"/>
            <a:r>
              <a:rPr lang="en-US" dirty="0" smtClean="0"/>
              <a:t>Cognitive Technologies</a:t>
            </a:r>
          </a:p>
          <a:p>
            <a:pPr algn="r"/>
            <a:r>
              <a:rPr lang="en-US" dirty="0" smtClean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76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Weak </a:t>
            </a:r>
            <a:r>
              <a:rPr lang="en-US" b="1" dirty="0" smtClean="0"/>
              <a:t>event</a:t>
            </a:r>
            <a:r>
              <a:rPr lang="ru-RU" b="1" dirty="0" smtClean="0"/>
              <a:t> </a:t>
            </a:r>
            <a:r>
              <a:rPr lang="en-US" b="1" dirty="0" smtClean="0"/>
              <a:t>example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Пример для реализаций </a:t>
            </a:r>
            <a:r>
              <a:rPr lang="en-US" b="1" dirty="0" err="1" smtClean="0"/>
              <a:t>I</a:t>
            </a:r>
            <a:r>
              <a:rPr lang="en-US" b="1" dirty="0" err="1"/>
              <a:t>C</a:t>
            </a:r>
            <a:r>
              <a:rPr lang="en-US" b="1" dirty="0" err="1" smtClean="0"/>
              <a:t>ommand</a:t>
            </a:r>
            <a:r>
              <a:rPr lang="ru-RU" b="1" dirty="0" smtClean="0"/>
              <a:t>: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i="1" dirty="0" err="1" smtClean="0"/>
              <a:t>CommandManager.InvalidateRequery</a:t>
            </a:r>
            <a:r>
              <a:rPr lang="en-US" i="1" dirty="0" smtClean="0"/>
              <a:t> += </a:t>
            </a:r>
            <a:r>
              <a:rPr lang="en-US" i="1" dirty="0" err="1" smtClean="0"/>
              <a:t>OnInvalidateRequery</a:t>
            </a:r>
            <a:r>
              <a:rPr lang="en-US" i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Weak Reference </a:t>
            </a:r>
            <a:r>
              <a:rPr lang="ru-RU" dirty="0" smtClean="0"/>
              <a:t>для обработчика события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Может привести к </a:t>
            </a:r>
            <a:r>
              <a:rPr lang="ru-RU" dirty="0" smtClean="0"/>
              <a:t>преждевременному </a:t>
            </a:r>
            <a:r>
              <a:rPr lang="ru-RU" dirty="0" smtClean="0"/>
              <a:t>уничтожению</a:t>
            </a:r>
            <a:r>
              <a:rPr lang="ru-RU" dirty="0" smtClean="0"/>
              <a:t> </a:t>
            </a:r>
            <a:r>
              <a:rPr lang="ru-RU" dirty="0" smtClean="0"/>
              <a:t>обработчика </a:t>
            </a:r>
            <a:r>
              <a:rPr lang="ru-RU" dirty="0" smtClean="0"/>
              <a:t>события сборщиком мусора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9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DispatcherTimer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Частный случай </a:t>
            </a:r>
            <a:r>
              <a:rPr lang="en-US" dirty="0"/>
              <a:t>Event Handler Leak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Dispatcher </a:t>
            </a:r>
            <a:r>
              <a:rPr lang="ru-RU" dirty="0" smtClean="0"/>
              <a:t>ссылается на коллекцию </a:t>
            </a:r>
            <a:r>
              <a:rPr lang="en-US" dirty="0" err="1" smtClean="0"/>
              <a:t>DispatcherTimers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– остановка таймера + отписка от события </a:t>
            </a:r>
            <a:r>
              <a:rPr lang="en-US" dirty="0" smtClean="0"/>
              <a:t>Tick,</a:t>
            </a:r>
            <a:r>
              <a:rPr lang="en-US" dirty="0"/>
              <a:t> </a:t>
            </a:r>
            <a:r>
              <a:rPr lang="en-US" b="1" dirty="0" err="1" smtClean="0"/>
              <a:t>IDisposable</a:t>
            </a:r>
            <a:r>
              <a:rPr lang="en-US" dirty="0" smtClean="0"/>
              <a:t> pattern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Второй вариант – другой тип таймера + </a:t>
            </a:r>
            <a:r>
              <a:rPr lang="en-US" b="1" dirty="0" err="1" smtClean="0"/>
              <a:t>Dispatcher.BeginInvoke</a:t>
            </a:r>
            <a:endParaRPr lang="ru-RU" b="1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Links to objects in parent windows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View1 </a:t>
            </a:r>
            <a:r>
              <a:rPr lang="ru-RU" dirty="0" smtClean="0"/>
              <a:t>явно ссылается на свойство или подписывается на событие</a:t>
            </a:r>
            <a:r>
              <a:rPr lang="en-US" dirty="0"/>
              <a:t> View2</a:t>
            </a:r>
            <a:r>
              <a:rPr lang="ru-RU" dirty="0"/>
              <a:t> 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При закрытии </a:t>
            </a:r>
            <a:r>
              <a:rPr lang="en-US" dirty="0" smtClean="0"/>
              <a:t>View2 </a:t>
            </a:r>
            <a:r>
              <a:rPr lang="ru-RU" dirty="0" smtClean="0"/>
              <a:t>память не освободится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Частный случай – </a:t>
            </a:r>
            <a:r>
              <a:rPr lang="en-US" b="1" dirty="0" err="1" smtClean="0"/>
              <a:t>CommandBinding</a:t>
            </a:r>
            <a:r>
              <a:rPr lang="en-US" dirty="0" smtClean="0"/>
              <a:t> </a:t>
            </a:r>
            <a:r>
              <a:rPr lang="ru-RU" dirty="0" smtClean="0"/>
              <a:t>(команда определена в </a:t>
            </a:r>
            <a:r>
              <a:rPr lang="en-US" dirty="0" smtClean="0"/>
              <a:t>View1, </a:t>
            </a:r>
            <a:r>
              <a:rPr lang="ru-RU" dirty="0" smtClean="0"/>
              <a:t>обработчик определен в </a:t>
            </a:r>
            <a:r>
              <a:rPr lang="en-US" dirty="0" smtClean="0"/>
              <a:t>View2)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– </a:t>
            </a:r>
            <a:r>
              <a:rPr lang="en-US" b="1" dirty="0" err="1" smtClean="0"/>
              <a:t>IDisposable</a:t>
            </a:r>
            <a:r>
              <a:rPr lang="en-US" dirty="0" smtClean="0"/>
              <a:t> pattern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52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Many instances of </a:t>
            </a:r>
            <a:r>
              <a:rPr lang="en-US" b="1" dirty="0" err="1" smtClean="0"/>
              <a:t>ResourceDictionaries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Не использовать </a:t>
            </a:r>
            <a:r>
              <a:rPr lang="en-US" dirty="0" err="1" smtClean="0"/>
              <a:t>ResourceDictionary</a:t>
            </a:r>
            <a:r>
              <a:rPr lang="ru-RU" dirty="0" smtClean="0"/>
              <a:t> = выстрелить себе в ногу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Множество экземпляров </a:t>
            </a:r>
            <a:r>
              <a:rPr lang="en-US" dirty="0" err="1" smtClean="0"/>
              <a:t>ResourceDictionary</a:t>
            </a:r>
            <a:r>
              <a:rPr lang="ru-RU" dirty="0" smtClean="0"/>
              <a:t> во время жизни приложения</a:t>
            </a:r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 - </a:t>
            </a:r>
            <a:r>
              <a:rPr lang="en-US" dirty="0" err="1" smtClean="0"/>
              <a:t>SharedResourceDictionary</a:t>
            </a:r>
            <a:r>
              <a:rPr lang="ru-RU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[Obsolete]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 Framework 3.5 </a:t>
            </a:r>
            <a:r>
              <a:rPr lang="ru-RU" dirty="0" smtClean="0"/>
              <a:t>– явный обход всех </a:t>
            </a:r>
            <a:r>
              <a:rPr lang="en-US" b="1" dirty="0" err="1" smtClean="0"/>
              <a:t>MergedDictionaries</a:t>
            </a:r>
            <a:r>
              <a:rPr lang="en-US" dirty="0" smtClean="0"/>
              <a:t> </a:t>
            </a:r>
            <a:r>
              <a:rPr lang="ru-RU" dirty="0" smtClean="0"/>
              <a:t>при старте 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84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en-US" b="1" dirty="0" smtClean="0"/>
              <a:t>Textbox undo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Undo </a:t>
            </a:r>
            <a:r>
              <a:rPr lang="ru-RU" dirty="0" smtClean="0"/>
              <a:t>– включено по </a:t>
            </a:r>
            <a:r>
              <a:rPr lang="ru-RU" dirty="0" smtClean="0"/>
              <a:t>умолчанию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UndoManager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хранит </a:t>
            </a:r>
            <a:r>
              <a:rPr lang="ru-RU" b="1" dirty="0" smtClean="0"/>
              <a:t>весь</a:t>
            </a:r>
            <a:r>
              <a:rPr lang="ru-RU" dirty="0" smtClean="0"/>
              <a:t> вводимый текст 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– ограничить или отключить операцию </a:t>
            </a:r>
            <a:r>
              <a:rPr lang="en-US" dirty="0" smtClean="0"/>
              <a:t>Undo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 smtClean="0"/>
              <a:t>IsUndoEnabled</a:t>
            </a:r>
            <a:r>
              <a:rPr lang="en-US" dirty="0" smtClean="0"/>
              <a:t>=“False”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 smtClean="0"/>
              <a:t>UndoLimit</a:t>
            </a:r>
            <a:r>
              <a:rPr lang="en-US" dirty="0" smtClean="0"/>
              <a:t>=“10”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0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Media effect resource leak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ru-RU" dirty="0" smtClean="0"/>
              <a:t>Стиль определен в </a:t>
            </a:r>
            <a:r>
              <a:rPr lang="en-US" b="1" dirty="0" err="1" smtClean="0"/>
              <a:t>ResourceDictionary</a:t>
            </a:r>
            <a:endParaRPr lang="en-US" b="1" dirty="0" smtClean="0"/>
          </a:p>
          <a:p>
            <a:pPr>
              <a:lnSpc>
                <a:spcPct val="160000"/>
              </a:lnSpc>
            </a:pPr>
            <a:r>
              <a:rPr lang="ru-RU" dirty="0" smtClean="0"/>
              <a:t>Стиль использует </a:t>
            </a:r>
            <a:r>
              <a:rPr lang="en-US" b="1" dirty="0" err="1" smtClean="0"/>
              <a:t>ControlTemplate</a:t>
            </a:r>
            <a:r>
              <a:rPr lang="en-US" dirty="0" smtClean="0"/>
              <a:t> </a:t>
            </a:r>
            <a:r>
              <a:rPr lang="ru-RU" dirty="0" smtClean="0"/>
              <a:t>с медиа эффектом (</a:t>
            </a:r>
            <a:r>
              <a:rPr lang="en-US" b="1" dirty="0" err="1" smtClean="0"/>
              <a:t>DropShadowEffect</a:t>
            </a:r>
            <a:r>
              <a:rPr lang="en-US" dirty="0" smtClean="0"/>
              <a:t>)</a:t>
            </a:r>
          </a:p>
          <a:p>
            <a:pPr>
              <a:lnSpc>
                <a:spcPct val="160000"/>
              </a:lnSpc>
            </a:pPr>
            <a:r>
              <a:rPr lang="ru-RU" dirty="0" smtClean="0"/>
              <a:t>Медиа эффект используется через </a:t>
            </a:r>
            <a:r>
              <a:rPr lang="en-US" b="1" dirty="0" err="1" smtClean="0"/>
              <a:t>StaticResource</a:t>
            </a:r>
            <a:endParaRPr lang="en-US" b="1" dirty="0"/>
          </a:p>
          <a:p>
            <a:pPr>
              <a:lnSpc>
                <a:spcPct val="160000"/>
              </a:lnSpc>
            </a:pPr>
            <a:r>
              <a:rPr lang="ru-RU" dirty="0" smtClean="0"/>
              <a:t>Срабатывание трех условий одновременно – </a:t>
            </a:r>
            <a:r>
              <a:rPr lang="ru-RU" dirty="0" err="1" smtClean="0"/>
              <a:t>джекпот</a:t>
            </a:r>
            <a:r>
              <a:rPr lang="en-US" dirty="0" smtClean="0"/>
              <a:t>! (</a:t>
            </a:r>
            <a:r>
              <a:rPr lang="ru-RU" dirty="0" smtClean="0"/>
              <a:t>Не всегда)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лечить </a:t>
            </a:r>
            <a:r>
              <a:rPr lang="en-US" b="1" dirty="0"/>
              <a:t>Media effect resource </a:t>
            </a:r>
            <a:r>
              <a:rPr lang="en-US" b="1" dirty="0" smtClean="0"/>
              <a:t>leak</a:t>
            </a:r>
            <a:r>
              <a:rPr lang="ru-RU" b="1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ru-RU" sz="2800" dirty="0" smtClean="0"/>
              <a:t>Необходимо следить за обновлением состояния незамороженного эффекта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Атрибут </a:t>
            </a:r>
            <a:r>
              <a:rPr lang="en-US" b="1" dirty="0" smtClean="0"/>
              <a:t>Freeze</a:t>
            </a:r>
            <a:r>
              <a:rPr lang="en-US" dirty="0" smtClean="0"/>
              <a:t> </a:t>
            </a:r>
            <a:r>
              <a:rPr lang="ru-RU" dirty="0" smtClean="0"/>
              <a:t>для неизменяемых в </a:t>
            </a:r>
            <a:r>
              <a:rPr lang="ru-RU" dirty="0" err="1" smtClean="0"/>
              <a:t>рантайме</a:t>
            </a:r>
            <a:r>
              <a:rPr lang="ru-RU" dirty="0" smtClean="0"/>
              <a:t> </a:t>
            </a:r>
            <a:r>
              <a:rPr lang="ru-RU" dirty="0" smtClean="0"/>
              <a:t>эффектов</a:t>
            </a:r>
            <a:endParaRPr lang="en-US" dirty="0" smtClean="0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ru-RU" dirty="0" smtClean="0"/>
              <a:t>	</a:t>
            </a:r>
            <a:r>
              <a:rPr lang="en-US" dirty="0" smtClean="0"/>
              <a:t>“</a:t>
            </a:r>
            <a:r>
              <a:rPr lang="en-US" dirty="0" err="1"/>
              <a:t>PresentationOptions:Freeze</a:t>
            </a:r>
            <a:r>
              <a:rPr lang="en-US" dirty="0"/>
              <a:t>=True”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Application </a:t>
            </a:r>
            <a:r>
              <a:rPr lang="en-US" b="1" dirty="0" err="1" smtClean="0"/>
              <a:t>ResourceDictionary</a:t>
            </a:r>
            <a:r>
              <a:rPr lang="en-US" dirty="0" smtClean="0"/>
              <a:t> -&gt; View </a:t>
            </a:r>
            <a:r>
              <a:rPr lang="en-US" b="1" dirty="0" err="1"/>
              <a:t>ResourceDictionary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6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x:Name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Позволяет сослаться на </a:t>
            </a:r>
            <a:r>
              <a:rPr lang="en-US" dirty="0" smtClean="0"/>
              <a:t>control </a:t>
            </a:r>
            <a:r>
              <a:rPr lang="ru-RU" dirty="0" smtClean="0"/>
              <a:t>по </a:t>
            </a:r>
            <a:r>
              <a:rPr lang="en-US" b="1" dirty="0" err="1" smtClean="0"/>
              <a:t>ElementName</a:t>
            </a:r>
            <a:r>
              <a:rPr lang="ru-RU" dirty="0" smtClean="0"/>
              <a:t> или в </a:t>
            </a:r>
            <a:r>
              <a:rPr lang="en-US" dirty="0" smtClean="0"/>
              <a:t>code-behind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Создает строгую глобальную ссылку на </a:t>
            </a:r>
            <a:r>
              <a:rPr lang="en-US" dirty="0" smtClean="0"/>
              <a:t>UI </a:t>
            </a:r>
            <a:r>
              <a:rPr lang="ru-RU" dirty="0" smtClean="0"/>
              <a:t>элемент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Name VS x:Name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b="1" dirty="0" smtClean="0"/>
              <a:t>Лечение</a:t>
            </a:r>
            <a:r>
              <a:rPr lang="ru-RU" dirty="0" smtClean="0"/>
              <a:t> - </a:t>
            </a:r>
            <a:r>
              <a:rPr lang="en-US" dirty="0" err="1" smtClean="0"/>
              <a:t>UnregisterName</a:t>
            </a:r>
            <a:r>
              <a:rPr lang="en-US" dirty="0" smtClean="0"/>
              <a:t>(“</a:t>
            </a:r>
            <a:r>
              <a:rPr lang="en-US" dirty="0" err="1" smtClean="0"/>
              <a:t>elementName</a:t>
            </a:r>
            <a:r>
              <a:rPr lang="en-US" dirty="0" smtClean="0"/>
              <a:t>”)</a:t>
            </a:r>
            <a:r>
              <a:rPr lang="ru-RU" dirty="0" smtClean="0"/>
              <a:t> при уничтожении </a:t>
            </a:r>
            <a:r>
              <a:rPr lang="en-US" dirty="0" smtClean="0"/>
              <a:t>View</a:t>
            </a:r>
            <a:r>
              <a:rPr lang="ru-RU" dirty="0" smtClean="0"/>
              <a:t>, </a:t>
            </a:r>
            <a:r>
              <a:rPr lang="en-US" b="1" dirty="0" err="1"/>
              <a:t>IDisposable</a:t>
            </a:r>
            <a:r>
              <a:rPr lang="en-US" dirty="0"/>
              <a:t> </a:t>
            </a:r>
            <a:r>
              <a:rPr lang="en-US" dirty="0" smtClean="0"/>
              <a:t>pattern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Второй вариант – использовать свойство </a:t>
            </a:r>
            <a:r>
              <a:rPr lang="en-US" dirty="0" smtClean="0"/>
              <a:t>Name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42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Выводы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Binding </a:t>
            </a:r>
            <a:r>
              <a:rPr lang="ru-RU" dirty="0" smtClean="0"/>
              <a:t>всегда с </a:t>
            </a:r>
            <a:r>
              <a:rPr lang="en-US" b="1" dirty="0" err="1" smtClean="0"/>
              <a:t>INotifyPropertyChanged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Отписываемся от </a:t>
            </a:r>
            <a:r>
              <a:rPr lang="ru-RU" dirty="0" smtClean="0"/>
              <a:t>всех событий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IDisposable</a:t>
            </a:r>
            <a:endParaRPr lang="ru-RU" b="1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Меньше </a:t>
            </a:r>
            <a:r>
              <a:rPr lang="ru-RU" dirty="0" smtClean="0"/>
              <a:t>используйте</a:t>
            </a:r>
            <a:r>
              <a:rPr lang="ru-RU" dirty="0" smtClean="0"/>
              <a:t> </a:t>
            </a:r>
            <a:r>
              <a:rPr lang="en-US" b="1" dirty="0" smtClean="0"/>
              <a:t>static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93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искать утечки памяти?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Запускаем профилировщик и выбранное приложение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Делаем </a:t>
            </a:r>
            <a:r>
              <a:rPr lang="ru-RU" dirty="0" smtClean="0"/>
              <a:t>снимок</a:t>
            </a:r>
            <a:r>
              <a:rPr lang="en-US" dirty="0" smtClean="0"/>
              <a:t> </a:t>
            </a:r>
            <a:r>
              <a:rPr lang="ru-RU" dirty="0" smtClean="0"/>
              <a:t>используемой памяти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Следуем рекомендациям профилировщика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Повторять </a:t>
            </a:r>
            <a:r>
              <a:rPr lang="ru-RU" dirty="0" smtClean="0"/>
              <a:t>до </a:t>
            </a:r>
            <a:r>
              <a:rPr lang="ru-RU" dirty="0" smtClean="0"/>
              <a:t>«полного» </a:t>
            </a:r>
            <a:r>
              <a:rPr lang="ru-RU" dirty="0" smtClean="0"/>
              <a:t>устранения утечек памяти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План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Предыстория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Основные причины утечек памяти в </a:t>
            </a:r>
            <a:r>
              <a:rPr lang="en-US" dirty="0" smtClean="0"/>
              <a:t>WPF </a:t>
            </a:r>
            <a:r>
              <a:rPr lang="ru-RU" dirty="0" smtClean="0"/>
              <a:t>приложениях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… и менее распространённые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Как с ними бороться?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Инструменты для поиска </a:t>
            </a:r>
            <a:r>
              <a:rPr lang="ru-RU" dirty="0" smtClean="0"/>
              <a:t>утечек</a:t>
            </a:r>
          </a:p>
          <a:p>
            <a:pPr>
              <a:lnSpc>
                <a:spcPct val="150000"/>
              </a:lnSpc>
            </a:pPr>
            <a:r>
              <a:rPr lang="ru-RU" dirty="0" err="1" smtClean="0"/>
              <a:t>Демо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1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Чем искать утечки памяти в </a:t>
            </a:r>
            <a:r>
              <a:rPr lang="en-US" b="1" dirty="0"/>
              <a:t>WPF?</a:t>
            </a:r>
            <a:endParaRPr lang="ru-RU" b="1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843021"/>
              </p:ext>
            </p:extLst>
          </p:nvPr>
        </p:nvGraphicFramePr>
        <p:xfrm>
          <a:off x="838200" y="1825625"/>
          <a:ext cx="10515600" cy="3290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916096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8536501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86258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Удобство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18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Visual Studio profiler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/>
                        <a:t>Free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 smtClean="0"/>
                        <a:t>-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92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dotMemory</a:t>
                      </a:r>
                      <a:endParaRPr 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299$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13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dotNet</a:t>
                      </a:r>
                      <a:r>
                        <a:rPr lang="en-US" sz="2000" b="1" dirty="0" smtClean="0"/>
                        <a:t> Memory Profiler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389-549$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9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ANTS Memory Profiler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612$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47447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94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85836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Самое время для </a:t>
            </a:r>
            <a:r>
              <a:rPr lang="ru-RU" b="1" dirty="0" err="1" smtClean="0"/>
              <a:t>демо</a:t>
            </a:r>
            <a:r>
              <a:rPr lang="ru-RU" b="1" dirty="0" smtClean="0"/>
              <a:t>!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4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Контактные данные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hlinkClick r:id="rId2"/>
              </a:rPr>
              <a:t>makarovevgeniy7@gmail.com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@</a:t>
            </a:r>
            <a:r>
              <a:rPr lang="en-US" dirty="0" err="1" smtClean="0"/>
              <a:t>Talrandel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github.com/Talrandel/MemoryLeak</a:t>
            </a:r>
            <a:r>
              <a:rPr lang="en-US" dirty="0" smtClean="0"/>
              <a:t> - </a:t>
            </a:r>
            <a:r>
              <a:rPr lang="ru-RU" dirty="0" err="1" smtClean="0"/>
              <a:t>демо</a:t>
            </a:r>
            <a:endParaRPr lang="ru-RU" dirty="0"/>
          </a:p>
        </p:txBody>
      </p:sp>
      <p:pic>
        <p:nvPicPr>
          <p:cNvPr id="12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673" y="2622089"/>
            <a:ext cx="631006" cy="63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58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1785" y="2765425"/>
            <a:ext cx="5597769" cy="1325563"/>
          </a:xfrm>
        </p:spPr>
        <p:txBody>
          <a:bodyPr/>
          <a:lstStyle/>
          <a:p>
            <a:r>
              <a:rPr lang="ru-RU" dirty="0"/>
              <a:t>Спасибо за </a:t>
            </a:r>
            <a:r>
              <a:rPr lang="ru-RU" dirty="0" smtClean="0"/>
              <a:t>внимание!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03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Предыстория</a:t>
            </a:r>
            <a:endParaRPr lang="ru-RU" b="1" dirty="0"/>
          </a:p>
        </p:txBody>
      </p:sp>
      <p:pic>
        <p:nvPicPr>
          <p:cNvPr id="4" name="Picture 2" descr="ÐÐ°ÑÑÐ¸Ð½ÐºÐ¸ Ð¿Ð¾ Ð·Ð°Ð¿ÑÐ¾ÑÑ ÐºÐ°Ð¶ÐµÑÑÑ ÐºÑÐ¾ ÑÐ¾ ÑÐ»Ð¸ÑÐºÐ¾Ð¼ Ð¼Ð½Ð¾Ð³Ð¾ ÐµÑÑ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86794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7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 чем мы имели дело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Суммарно </a:t>
            </a:r>
            <a:r>
              <a:rPr lang="en-US" dirty="0" smtClean="0"/>
              <a:t>36</a:t>
            </a:r>
            <a:r>
              <a:rPr lang="ru-RU" dirty="0" smtClean="0"/>
              <a:t> </a:t>
            </a:r>
            <a:r>
              <a:rPr lang="en-US" dirty="0" smtClean="0"/>
              <a:t>View, </a:t>
            </a:r>
            <a:r>
              <a:rPr lang="ru-RU" dirty="0" smtClean="0"/>
              <a:t>из </a:t>
            </a:r>
            <a:r>
              <a:rPr lang="ru-RU" dirty="0"/>
              <a:t>них «протекало» больше </a:t>
            </a:r>
            <a:r>
              <a:rPr lang="ru-RU" dirty="0" smtClean="0"/>
              <a:t>половины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При старте потребление памяти </a:t>
            </a:r>
            <a:r>
              <a:rPr lang="en-US" dirty="0" smtClean="0"/>
              <a:t>~15</a:t>
            </a:r>
            <a:r>
              <a:rPr lang="ru-RU" dirty="0" smtClean="0"/>
              <a:t>0 </a:t>
            </a:r>
            <a:r>
              <a:rPr lang="ru-RU" dirty="0" err="1" smtClean="0"/>
              <a:t>мб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Зафиксированный предел потребления памяти </a:t>
            </a:r>
            <a:r>
              <a:rPr lang="en-US" dirty="0" smtClean="0"/>
              <a:t>~</a:t>
            </a:r>
            <a:r>
              <a:rPr lang="ru-RU" dirty="0" smtClean="0"/>
              <a:t>1.5 </a:t>
            </a:r>
            <a:r>
              <a:rPr lang="ru-RU" dirty="0" err="1" smtClean="0"/>
              <a:t>гб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После лечения </a:t>
            </a:r>
            <a:r>
              <a:rPr lang="en-US" dirty="0" smtClean="0"/>
              <a:t>~</a:t>
            </a:r>
            <a:r>
              <a:rPr lang="ru-RU" dirty="0" smtClean="0"/>
              <a:t>300-350 </a:t>
            </a:r>
            <a:r>
              <a:rPr lang="ru-RU" dirty="0" err="1" smtClean="0"/>
              <a:t>мб</a:t>
            </a:r>
            <a:r>
              <a:rPr lang="ru-RU" dirty="0" smtClean="0"/>
              <a:t> в пике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4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Основные причины утечек памяти</a:t>
            </a:r>
            <a:r>
              <a:rPr lang="en-US" b="1" dirty="0" smtClean="0"/>
              <a:t> </a:t>
            </a:r>
            <a:r>
              <a:rPr lang="ru-RU" b="1" dirty="0" smtClean="0"/>
              <a:t>в </a:t>
            </a:r>
            <a:r>
              <a:rPr lang="en-US" b="1" dirty="0" smtClean="0"/>
              <a:t>WPF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Incorrect</a:t>
            </a:r>
            <a:r>
              <a:rPr lang="ru-RU" dirty="0" smtClean="0"/>
              <a:t> </a:t>
            </a:r>
            <a:r>
              <a:rPr lang="en-US" dirty="0" smtClean="0"/>
              <a:t>Binding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Event Handler Leak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DispatcherTimer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Links </a:t>
            </a:r>
            <a:r>
              <a:rPr lang="en-US" dirty="0"/>
              <a:t>to objects in parent </a:t>
            </a:r>
            <a:r>
              <a:rPr lang="en-US" dirty="0" smtClean="0"/>
              <a:t>windows/views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Many instances of resource dictionaries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0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Неправильный </a:t>
            </a:r>
            <a:r>
              <a:rPr lang="en-US" b="1" dirty="0" smtClean="0"/>
              <a:t>Binding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011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Класс не реализует </a:t>
            </a:r>
            <a:r>
              <a:rPr lang="en-US" b="1" dirty="0" err="1" smtClean="0"/>
              <a:t>INotifyPropertyChanged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Свойство привязки не является </a:t>
            </a:r>
            <a:r>
              <a:rPr lang="en-US" b="1" dirty="0" err="1" smtClean="0"/>
              <a:t>DependencyProperty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System.ComponentModel.PropertyDesctiptor</a:t>
            </a:r>
            <a:r>
              <a:rPr lang="ru-RU" dirty="0" smtClean="0"/>
              <a:t> – </a:t>
            </a:r>
            <a:r>
              <a:rPr lang="en-US" b="1" dirty="0" err="1" smtClean="0"/>
              <a:t>ValueChanged</a:t>
            </a:r>
            <a:r>
              <a:rPr lang="ru-RU" dirty="0" smtClean="0"/>
              <a:t> </a:t>
            </a:r>
            <a:r>
              <a:rPr lang="en-US" dirty="0" smtClean="0"/>
              <a:t>event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/>
              <a:t>Объект привязки можно изменять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Binding </a:t>
            </a:r>
            <a:r>
              <a:rPr lang="ru-RU" dirty="0" smtClean="0"/>
              <a:t>к коллекции </a:t>
            </a:r>
            <a:r>
              <a:rPr lang="ru-RU" dirty="0"/>
              <a:t>без </a:t>
            </a:r>
            <a:r>
              <a:rPr lang="en-US" b="1" dirty="0" err="1"/>
              <a:t>INotifyCollectionChanged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лечить </a:t>
            </a:r>
            <a:r>
              <a:rPr lang="ru-RU" b="1" dirty="0"/>
              <a:t>н</a:t>
            </a:r>
            <a:r>
              <a:rPr lang="ru-RU" b="1" dirty="0" smtClean="0"/>
              <a:t>еправильный </a:t>
            </a:r>
            <a:r>
              <a:rPr lang="en-US" b="1" dirty="0" smtClean="0"/>
              <a:t>Binding</a:t>
            </a:r>
            <a:r>
              <a:rPr lang="ru-RU" b="1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INotifyPropertyChanged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b="1" dirty="0" err="1" smtClean="0"/>
              <a:t>DependencyProperty</a:t>
            </a:r>
            <a:endParaRPr lang="ru-RU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Binding Mode=“</a:t>
            </a:r>
            <a:r>
              <a:rPr lang="en-US" b="1" dirty="0" err="1" smtClean="0"/>
              <a:t>OneTime</a:t>
            </a:r>
            <a:r>
              <a:rPr lang="en-US" dirty="0" smtClean="0"/>
              <a:t>”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Декоратор для </a:t>
            </a:r>
            <a:r>
              <a:rPr lang="en-US" b="1" dirty="0" err="1" smtClean="0"/>
              <a:t>OneTime</a:t>
            </a:r>
            <a:r>
              <a:rPr lang="en-US" dirty="0" smtClean="0"/>
              <a:t> Binding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ObservableCollection</a:t>
            </a:r>
            <a:r>
              <a:rPr lang="en-US" dirty="0" smtClean="0"/>
              <a:t> </a:t>
            </a:r>
            <a:r>
              <a:rPr lang="ru-RU" dirty="0" smtClean="0"/>
              <a:t>или любая имплементация </a:t>
            </a:r>
            <a:r>
              <a:rPr lang="en-US" b="1" dirty="0" err="1" smtClean="0"/>
              <a:t>INotifyCollectionChanged</a:t>
            </a:r>
            <a:r>
              <a:rPr lang="en-US" dirty="0" smtClean="0"/>
              <a:t> </a:t>
            </a:r>
            <a:r>
              <a:rPr lang="ru-RU" dirty="0" smtClean="0"/>
              <a:t>для коллекции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BindingOperations.ClearBinding</a:t>
            </a:r>
            <a:r>
              <a:rPr lang="ru-RU" dirty="0" smtClean="0"/>
              <a:t> =</a:t>
            </a:r>
            <a:r>
              <a:rPr lang="en-US" dirty="0" smtClean="0"/>
              <a:t>&gt; </a:t>
            </a:r>
            <a:r>
              <a:rPr lang="en-US" b="1" dirty="0" err="1" smtClean="0"/>
              <a:t>IDisposable</a:t>
            </a:r>
            <a:r>
              <a:rPr lang="en-US" dirty="0" smtClean="0"/>
              <a:t> pattern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7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 Handler leak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48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Проблема не только в </a:t>
            </a:r>
            <a:r>
              <a:rPr lang="en-US" dirty="0" smtClean="0"/>
              <a:t>WPF</a:t>
            </a:r>
          </a:p>
          <a:p>
            <a:pPr>
              <a:lnSpc>
                <a:spcPct val="150000"/>
              </a:lnSpc>
            </a:pPr>
            <a:r>
              <a:rPr lang="ru-RU" dirty="0" err="1" smtClean="0"/>
              <a:t>Экземплярный</a:t>
            </a:r>
            <a:r>
              <a:rPr lang="ru-RU" dirty="0" smtClean="0"/>
              <a:t> метод ссылается на класс, в котором </a:t>
            </a:r>
            <a:r>
              <a:rPr lang="ru-RU" dirty="0"/>
              <a:t>находится</a:t>
            </a:r>
          </a:p>
          <a:p>
            <a:pPr>
              <a:lnSpc>
                <a:spcPct val="150000"/>
              </a:lnSpc>
            </a:pPr>
            <a:r>
              <a:rPr lang="ru-RU" dirty="0"/>
              <a:t>Издатель живет дольше подписчика – риск получить </a:t>
            </a:r>
            <a:r>
              <a:rPr lang="ru-RU" dirty="0" smtClean="0"/>
              <a:t>утечки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Static event – </a:t>
            </a:r>
            <a:r>
              <a:rPr lang="ru-RU" dirty="0" smtClean="0"/>
              <a:t>зло в чистом виде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От лямбды нельзя отписаться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1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Как лечить </a:t>
            </a:r>
            <a:r>
              <a:rPr lang="en-US" b="1" dirty="0" smtClean="0"/>
              <a:t>Event </a:t>
            </a:r>
            <a:r>
              <a:rPr lang="en-US" b="1" dirty="0"/>
              <a:t>Handler </a:t>
            </a:r>
            <a:r>
              <a:rPr lang="en-US" b="1" dirty="0" smtClean="0"/>
              <a:t>leak</a:t>
            </a:r>
            <a:r>
              <a:rPr lang="ru-RU" b="1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Явная отписка от событий 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IDisposable</a:t>
            </a:r>
            <a:r>
              <a:rPr lang="en-US" dirty="0"/>
              <a:t> </a:t>
            </a:r>
            <a:r>
              <a:rPr lang="en-US" dirty="0" smtClean="0"/>
              <a:t>pattern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en-US" dirty="0" smtClean="0"/>
              <a:t>Behavior</a:t>
            </a:r>
            <a:r>
              <a:rPr lang="en-US" dirty="0"/>
              <a:t>, Trigger </a:t>
            </a:r>
            <a:r>
              <a:rPr lang="ru-RU" dirty="0"/>
              <a:t>и </a:t>
            </a:r>
            <a:r>
              <a:rPr lang="ru-RU" dirty="0" smtClean="0"/>
              <a:t>прочие «дополнения» к </a:t>
            </a:r>
            <a:r>
              <a:rPr lang="en-US" dirty="0" smtClean="0"/>
              <a:t>View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Нельзя точно определить момент отписки – используем </a:t>
            </a:r>
            <a:r>
              <a:rPr lang="en-US" b="1" dirty="0" err="1" smtClean="0"/>
              <a:t>WeakEventManager</a:t>
            </a:r>
            <a:r>
              <a:rPr lang="en-US" b="1" dirty="0" smtClean="0"/>
              <a:t>/Weak event pattern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1422</Words>
  <Application>Microsoft Office PowerPoint</Application>
  <PresentationFormat>Широкоэкранный</PresentationFormat>
  <Paragraphs>239</Paragraphs>
  <Slides>23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Тема Office</vt:lpstr>
      <vt:lpstr>Утечки памяти  в WPF приложениях</vt:lpstr>
      <vt:lpstr>План</vt:lpstr>
      <vt:lpstr>Предыстория</vt:lpstr>
      <vt:lpstr>С чем мы имели дело</vt:lpstr>
      <vt:lpstr>Основные причины утечек памяти в WPF</vt:lpstr>
      <vt:lpstr>Неправильный Binding</vt:lpstr>
      <vt:lpstr>Как лечить неправильный Binding?</vt:lpstr>
      <vt:lpstr>Event Handler leak</vt:lpstr>
      <vt:lpstr>Как лечить Event Handler leak?</vt:lpstr>
      <vt:lpstr>Weak event example</vt:lpstr>
      <vt:lpstr>DispatcherTimer</vt:lpstr>
      <vt:lpstr>Links to objects in parent windows</vt:lpstr>
      <vt:lpstr>Many instances of ResourceDictionaries</vt:lpstr>
      <vt:lpstr>Textbox undo</vt:lpstr>
      <vt:lpstr>Media effect resource leak</vt:lpstr>
      <vt:lpstr>Как лечить Media effect resource leak?</vt:lpstr>
      <vt:lpstr>x:Name</vt:lpstr>
      <vt:lpstr>Выводы</vt:lpstr>
      <vt:lpstr>Как искать утечки памяти?</vt:lpstr>
      <vt:lpstr>Чем искать утечки памяти в WPF?</vt:lpstr>
      <vt:lpstr>Самое время для демо!</vt:lpstr>
      <vt:lpstr>Контактные данные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121</cp:revision>
  <dcterms:created xsi:type="dcterms:W3CDTF">2018-11-27T19:58:43Z</dcterms:created>
  <dcterms:modified xsi:type="dcterms:W3CDTF">2018-12-15T06:37:35Z</dcterms:modified>
</cp:coreProperties>
</file>