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9" r:id="rId4"/>
    <p:sldId id="286" r:id="rId5"/>
    <p:sldId id="284" r:id="rId6"/>
    <p:sldId id="258" r:id="rId7"/>
    <p:sldId id="267" r:id="rId8"/>
    <p:sldId id="268" r:id="rId9"/>
    <p:sldId id="271" r:id="rId10"/>
    <p:sldId id="282" r:id="rId11"/>
    <p:sldId id="289" r:id="rId12"/>
    <p:sldId id="265" r:id="rId13"/>
    <p:sldId id="275" r:id="rId14"/>
    <p:sldId id="281" r:id="rId15"/>
    <p:sldId id="270" r:id="rId16"/>
    <p:sldId id="280" r:id="rId17"/>
    <p:sldId id="285" r:id="rId18"/>
    <p:sldId id="269" r:id="rId19"/>
    <p:sldId id="287" r:id="rId20"/>
    <p:sldId id="272" r:id="rId21"/>
    <p:sldId id="288" r:id="rId22"/>
    <p:sldId id="276" r:id="rId23"/>
    <p:sldId id="290" r:id="rId24"/>
    <p:sldId id="277" r:id="rId25"/>
    <p:sldId id="278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1694" autoAdjust="0"/>
  </p:normalViewPr>
  <p:slideViewPr>
    <p:cSldViewPr snapToGrid="0">
      <p:cViewPr>
        <p:scale>
          <a:sx n="66" d="100"/>
          <a:sy n="66" d="100"/>
        </p:scale>
        <p:origin x="225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2760C-D076-4A5B-AE14-FF54E2D8759C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998F4-8103-417C-AF3C-B5E3C74782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33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cc189028.aspx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128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Простой пример паттерна </a:t>
            </a:r>
            <a:r>
              <a:rPr lang="en-US" dirty="0" smtClean="0"/>
              <a:t>Weak Event (Weak Reference)</a:t>
            </a:r>
          </a:p>
          <a:p>
            <a:r>
              <a:rPr lang="ru-RU" dirty="0" smtClean="0"/>
              <a:t>Используется во</a:t>
            </a:r>
            <a:r>
              <a:rPr lang="ru-RU" baseline="0" dirty="0" smtClean="0"/>
              <a:t> многих реализациях </a:t>
            </a:r>
            <a:r>
              <a:rPr lang="ru-RU" baseline="0" dirty="0" err="1" smtClean="0"/>
              <a:t>комманд</a:t>
            </a:r>
            <a:endParaRPr lang="ru-RU" baseline="0" dirty="0" smtClean="0"/>
          </a:p>
          <a:p>
            <a:r>
              <a:rPr lang="ru-RU" baseline="0" dirty="0" smtClean="0"/>
              <a:t>Если подписчик не хранит никакой ссылки на делегат, то делегат/обработчик события будет поглощен при первой же сборке мусора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474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</a:t>
            </a:r>
            <a:r>
              <a:rPr lang="ru-RU" baseline="0" dirty="0" smtClean="0"/>
              <a:t> самом деле нужно четко понимать, когда возникает реальная потребность в использовании </a:t>
            </a:r>
            <a:r>
              <a:rPr lang="en-US" baseline="0" dirty="0" err="1" smtClean="0"/>
              <a:t>DispatcherTimer</a:t>
            </a:r>
            <a:r>
              <a:rPr lang="en-US" baseline="0" dirty="0" smtClean="0"/>
              <a:t>.</a:t>
            </a:r>
          </a:p>
          <a:p>
            <a:r>
              <a:rPr lang="ru-RU" baseline="0" dirty="0" smtClean="0"/>
              <a:t>Далеко не весь код нужно выполнять в </a:t>
            </a:r>
            <a:r>
              <a:rPr lang="en-US" baseline="0" dirty="0" smtClean="0"/>
              <a:t>UI </a:t>
            </a:r>
            <a:r>
              <a:rPr lang="ru-RU" baseline="0" dirty="0" smtClean="0"/>
              <a:t>потоке</a:t>
            </a:r>
          </a:p>
          <a:p>
            <a:endParaRPr lang="ru-RU" baseline="0" dirty="0" smtClean="0"/>
          </a:p>
          <a:p>
            <a:r>
              <a:rPr lang="ru-RU" baseline="0" dirty="0" smtClean="0"/>
              <a:t>Если не остановить таймер, то убрать саму ссылку на него будет не так просто – нет прямого доступа к </a:t>
            </a:r>
            <a:r>
              <a:rPr lang="en-US" baseline="0" dirty="0" err="1" smtClean="0"/>
              <a:t>DispatcherTimers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531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CommandBinding</a:t>
            </a:r>
            <a:r>
              <a:rPr lang="en-US" dirty="0" smtClean="0"/>
              <a:t> – </a:t>
            </a:r>
            <a:r>
              <a:rPr lang="ru-RU" dirty="0" smtClean="0"/>
              <a:t>частный случай</a:t>
            </a:r>
            <a:r>
              <a:rPr lang="ru-RU" baseline="0" dirty="0" smtClean="0"/>
              <a:t> привязки к свойству другого класса (окна</a:t>
            </a:r>
            <a:r>
              <a:rPr lang="ru-RU" baseline="0" dirty="0" smtClean="0"/>
              <a:t>)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Под </a:t>
            </a:r>
            <a:r>
              <a:rPr lang="en-US" baseline="0" dirty="0" err="1" smtClean="0"/>
              <a:t>IDisposable</a:t>
            </a:r>
            <a:r>
              <a:rPr lang="en-US" baseline="0" dirty="0" smtClean="0"/>
              <a:t> </a:t>
            </a:r>
            <a:r>
              <a:rPr lang="ru-RU" baseline="0" dirty="0" smtClean="0"/>
              <a:t>подразумевается отписка от событий и очистка привязки к команде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303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SharedResourceDictionary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кэширование</a:t>
            </a:r>
          </a:p>
          <a:p>
            <a:pPr>
              <a:lnSpc>
                <a:spcPct val="150000"/>
              </a:lnSpc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 умолчанию каждое обращение к содержимому </a:t>
            </a:r>
            <a:r>
              <a:rPr lang="en-US" b="1" dirty="0" err="1" smtClean="0"/>
              <a:t>ResourceDictionary</a:t>
            </a:r>
            <a:r>
              <a:rPr lang="ru-RU" dirty="0" smtClean="0"/>
              <a:t> загружает его копию в память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944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UndoManager</a:t>
            </a:r>
            <a:r>
              <a:rPr lang="ru-RU" dirty="0" smtClean="0"/>
              <a:t> хранит ссылку на </a:t>
            </a:r>
            <a:r>
              <a:rPr lang="en-US" dirty="0" smtClean="0"/>
              <a:t>char[] </a:t>
            </a:r>
            <a:r>
              <a:rPr lang="ru-RU" dirty="0" smtClean="0"/>
              <a:t>для каждого введенного текста</a:t>
            </a:r>
          </a:p>
          <a:p>
            <a:r>
              <a:rPr lang="ru-RU" dirty="0" smtClean="0"/>
              <a:t>Хоть сборщик мусора и уберет</a:t>
            </a:r>
            <a:r>
              <a:rPr lang="ru-RU" baseline="0" dirty="0" smtClean="0"/>
              <a:t> за </a:t>
            </a:r>
            <a:r>
              <a:rPr lang="en-US" baseline="0" dirty="0" err="1" smtClean="0"/>
              <a:t>UndoManager</a:t>
            </a:r>
            <a:r>
              <a:rPr lang="en-US" baseline="0" dirty="0" smtClean="0"/>
              <a:t>, </a:t>
            </a:r>
            <a:r>
              <a:rPr lang="ru-RU" baseline="0" dirty="0" smtClean="0"/>
              <a:t>до его вызова память может забиваться без явной на то причины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489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Крайне</a:t>
            </a:r>
            <a:r>
              <a:rPr lang="ru-RU" baseline="0" dirty="0" smtClean="0"/>
              <a:t> необычный пример утечки</a:t>
            </a:r>
          </a:p>
          <a:p>
            <a:endParaRPr lang="ru-RU" baseline="0" dirty="0" smtClean="0"/>
          </a:p>
          <a:p>
            <a:r>
              <a:rPr lang="ru-RU" baseline="0" dirty="0" smtClean="0"/>
              <a:t>Мне так и не удалось его воспроизвести. Интернет в данном вопросе разделился на два лагеря – кто-то смог воспроизвести баг, а кто-то нет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872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Очень</a:t>
            </a:r>
            <a:r>
              <a:rPr lang="ru-RU" baseline="0" dirty="0" smtClean="0"/>
              <a:t> напрашивается паттерн </a:t>
            </a:r>
            <a:r>
              <a:rPr lang="en-US" baseline="0" dirty="0" err="1" smtClean="0"/>
              <a:t>IDisposable</a:t>
            </a:r>
            <a:r>
              <a:rPr lang="en-US" baseline="0" dirty="0" smtClean="0"/>
              <a:t> </a:t>
            </a:r>
            <a:r>
              <a:rPr lang="ru-RU" baseline="0" dirty="0" smtClean="0"/>
              <a:t>в </a:t>
            </a:r>
            <a:r>
              <a:rPr lang="en-US" baseline="0" dirty="0" smtClean="0"/>
              <a:t>Code-behind</a:t>
            </a:r>
          </a:p>
          <a:p>
            <a:endParaRPr lang="en-US" baseline="0" dirty="0" smtClean="0"/>
          </a:p>
          <a:p>
            <a:r>
              <a:rPr lang="en-US" baseline="0" dirty="0" smtClean="0"/>
              <a:t>x:Name </a:t>
            </a:r>
            <a:r>
              <a:rPr lang="ru-RU" baseline="0" dirty="0" smtClean="0"/>
              <a:t>можно добавить к любому элементу в </a:t>
            </a:r>
            <a:r>
              <a:rPr lang="en-US" baseline="0" dirty="0" smtClean="0"/>
              <a:t>XAML, </a:t>
            </a:r>
            <a:r>
              <a:rPr lang="ru-RU" baseline="0" dirty="0" smtClean="0"/>
              <a:t>а </a:t>
            </a:r>
            <a:r>
              <a:rPr lang="en-US" baseline="0" dirty="0" smtClean="0"/>
              <a:t>Name </a:t>
            </a:r>
            <a:r>
              <a:rPr lang="ru-RU" baseline="0" dirty="0" smtClean="0"/>
              <a:t>может быть не у всех объектов/типов</a:t>
            </a:r>
          </a:p>
          <a:p>
            <a:endParaRPr lang="en-US" baseline="0" dirty="0" smtClean="0"/>
          </a:p>
          <a:p>
            <a:r>
              <a:rPr lang="ru-RU" baseline="0" dirty="0" smtClean="0"/>
              <a:t>Часто упоминается как пример утечки памяти, однако в моем </a:t>
            </a:r>
            <a:r>
              <a:rPr lang="ru-RU" baseline="0" dirty="0" err="1" smtClean="0"/>
              <a:t>демо</a:t>
            </a:r>
            <a:r>
              <a:rPr lang="ru-RU" baseline="0" dirty="0" smtClean="0"/>
              <a:t> такой проблемы не наблюдается</a:t>
            </a:r>
            <a:endParaRPr lang="en-US" baseline="0" dirty="0" smtClean="0"/>
          </a:p>
          <a:p>
            <a:endParaRPr lang="ru-RU" baseline="0" dirty="0" smtClean="0"/>
          </a:p>
          <a:p>
            <a:endParaRPr lang="ru-RU" baseline="0" dirty="0" smtClean="0"/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x:Name is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concept, used mainly to reference elements. When you give an element the x:Name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attribute, "the specified x:Name becomes the name of a field that is created in the underlying code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processed, and that field holds a reference to the object." (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MSDN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So, it's a designer-generated field, which has internal access by default.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 is the existing string property of a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FrameworkElement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listed as any other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wpf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 property in the form of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attribute.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consequence, this also means x:Name can be used on a wider range of objects. This is a technique to enable anything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referenced by a given name.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487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 из практики</a:t>
            </a:r>
          </a:p>
          <a:p>
            <a:endParaRPr lang="ru-RU" dirty="0" smtClean="0"/>
          </a:p>
          <a:p>
            <a:r>
              <a:rPr lang="ru-RU" dirty="0" smtClean="0"/>
              <a:t>Используем</a:t>
            </a:r>
            <a:r>
              <a:rPr lang="ru-RU" baseline="0" dirty="0" smtClean="0"/>
              <a:t> </a:t>
            </a:r>
            <a:r>
              <a:rPr lang="en-US" baseline="0" dirty="0" err="1" smtClean="0"/>
              <a:t>EventAggregator</a:t>
            </a:r>
            <a:r>
              <a:rPr lang="en-US" baseline="0" dirty="0" smtClean="0"/>
              <a:t>, </a:t>
            </a:r>
            <a:r>
              <a:rPr lang="ru-RU" baseline="0" dirty="0" smtClean="0"/>
              <a:t>регистрируем единственный экземпляр в </a:t>
            </a:r>
            <a:r>
              <a:rPr lang="en-US" baseline="0" dirty="0" smtClean="0"/>
              <a:t>DI </a:t>
            </a:r>
            <a:r>
              <a:rPr lang="ru-RU" baseline="0" dirty="0" smtClean="0"/>
              <a:t>контейнере. В одной </a:t>
            </a:r>
            <a:r>
              <a:rPr lang="en-US" baseline="0" dirty="0" smtClean="0"/>
              <a:t>View </a:t>
            </a:r>
            <a:r>
              <a:rPr lang="ru-RU" baseline="0" dirty="0" smtClean="0"/>
              <a:t>подписывались на получение сообщений через </a:t>
            </a:r>
            <a:r>
              <a:rPr lang="en-US" baseline="0" dirty="0" err="1" smtClean="0"/>
              <a:t>EventAggregator</a:t>
            </a:r>
            <a:r>
              <a:rPr lang="en-US" baseline="0" dirty="0" smtClean="0"/>
              <a:t>,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734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Static – </a:t>
            </a:r>
            <a:r>
              <a:rPr lang="ru-RU" dirty="0" smtClean="0"/>
              <a:t>очень большое зло 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IDisposable</a:t>
            </a:r>
            <a:r>
              <a:rPr lang="en-US" dirty="0" smtClean="0"/>
              <a:t> – </a:t>
            </a:r>
            <a:r>
              <a:rPr lang="ru-RU" dirty="0" smtClean="0"/>
              <a:t>наш верный друг и помощник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Грамотная архитектура</a:t>
            </a:r>
            <a:r>
              <a:rPr lang="en-US" dirty="0" smtClean="0"/>
              <a:t> </a:t>
            </a:r>
            <a:r>
              <a:rPr lang="ru-RU" dirty="0" smtClean="0"/>
              <a:t>спасает от большинства проблем – пример с </a:t>
            </a:r>
            <a:r>
              <a:rPr lang="en-US" dirty="0" err="1" smtClean="0"/>
              <a:t>CommandBinding</a:t>
            </a:r>
            <a:r>
              <a:rPr lang="en-US" dirty="0" smtClean="0"/>
              <a:t> </a:t>
            </a:r>
            <a:r>
              <a:rPr lang="ru-RU" dirty="0" smtClean="0"/>
              <a:t>и явной</a:t>
            </a:r>
            <a:r>
              <a:rPr lang="ru-RU" baseline="0" dirty="0" smtClean="0"/>
              <a:t> ссылкой одного представления на другое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Следим за событиями</a:t>
            </a:r>
            <a:r>
              <a:rPr lang="en-US" dirty="0" smtClean="0"/>
              <a:t> </a:t>
            </a:r>
            <a:r>
              <a:rPr lang="ru-RU" dirty="0" smtClean="0"/>
              <a:t>и отписываемся от них, если возможно. Если невозможно – </a:t>
            </a:r>
            <a:r>
              <a:rPr lang="en-US" dirty="0" smtClean="0"/>
              <a:t>Weak Event pattern </a:t>
            </a:r>
            <a:r>
              <a:rPr lang="ru-RU" dirty="0" smtClean="0"/>
              <a:t>вам в помощь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617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Желательно выбирать профилировщик, который дает</a:t>
            </a:r>
            <a:r>
              <a:rPr lang="ru-RU" baseline="0" dirty="0" smtClean="0"/>
              <a:t> подсказки для </a:t>
            </a:r>
            <a:r>
              <a:rPr lang="en-US" baseline="0" dirty="0" smtClean="0"/>
              <a:t>WPF </a:t>
            </a:r>
            <a:r>
              <a:rPr lang="ru-RU" baseline="0" dirty="0" smtClean="0"/>
              <a:t>приложений или же позволяет построить граф зависимостей, чтобы увидеть конкретную утечку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7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Картинка</a:t>
            </a:r>
            <a:r>
              <a:rPr lang="ru-RU" baseline="0" dirty="0" smtClean="0"/>
              <a:t> для привлечения внимания</a:t>
            </a:r>
          </a:p>
          <a:p>
            <a:endParaRPr lang="ru-RU" baseline="0" dirty="0" smtClean="0"/>
          </a:p>
          <a:p>
            <a:r>
              <a:rPr lang="ru-RU" dirty="0" smtClean="0"/>
              <a:t>Заказчик сталкивался</a:t>
            </a:r>
            <a:r>
              <a:rPr lang="ru-RU" baseline="0" dirty="0" smtClean="0"/>
              <a:t> с приложениями, которые «ели слишком много»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После реализации основного функционала была возможность заняться профилированием, что мы и сделали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9713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Существует куда больше инструментов для профилировки памяти, но доклад все же посвящен не сравнению профилировщиков </a:t>
            </a:r>
            <a:r>
              <a:rPr lang="ru-RU" baseline="0" dirty="0" smtClean="0">
                <a:sym typeface="Wingdings" panose="05000000000000000000" pitchFamily="2" charset="2"/>
              </a:rPr>
              <a:t></a:t>
            </a:r>
          </a:p>
          <a:p>
            <a:endParaRPr lang="ru-RU" baseline="0" dirty="0" smtClean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На</a:t>
            </a:r>
            <a:r>
              <a:rPr lang="ru-RU" baseline="0" dirty="0" smtClean="0"/>
              <a:t> боевом приложении тестировались: </a:t>
            </a:r>
            <a:r>
              <a:rPr lang="en-US" baseline="0" dirty="0" err="1" smtClean="0"/>
              <a:t>dotMemory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dotNet</a:t>
            </a:r>
            <a:r>
              <a:rPr lang="en-US" baseline="0" dirty="0" smtClean="0"/>
              <a:t> Memory Profiler, ANTS Memory Profiler</a:t>
            </a:r>
            <a:r>
              <a:rPr lang="ru-RU" baseline="0" dirty="0" smtClean="0"/>
              <a:t>. Конечно же </a:t>
            </a:r>
            <a:r>
              <a:rPr lang="ru-RU" baseline="0" dirty="0" err="1" smtClean="0"/>
              <a:t>триальные</a:t>
            </a:r>
            <a:r>
              <a:rPr lang="ru-RU" baseline="0" dirty="0" smtClean="0"/>
              <a:t> версии</a:t>
            </a:r>
            <a:endParaRPr lang="en-US" baseline="0" dirty="0" smtClean="0"/>
          </a:p>
          <a:p>
            <a:r>
              <a:rPr lang="ru-RU" dirty="0" smtClean="0"/>
              <a:t>На</a:t>
            </a:r>
            <a:r>
              <a:rPr lang="ru-RU" baseline="0" dirty="0" smtClean="0"/>
              <a:t> практике они давали одинаковые результаты – не было ситуации, при которой один профилировщик нашел утечку, а другой нет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678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Стандартный набор действий:</a:t>
            </a:r>
          </a:p>
          <a:p>
            <a:pPr marL="228600" indent="-228600">
              <a:buAutoNum type="arabicParenR"/>
            </a:pPr>
            <a:r>
              <a:rPr lang="ru-RU" dirty="0" smtClean="0"/>
              <a:t>Загрузить </a:t>
            </a:r>
            <a:r>
              <a:rPr lang="ru-RU" dirty="0" smtClean="0"/>
              <a:t>объект </a:t>
            </a:r>
            <a:r>
              <a:rPr lang="ru-RU" dirty="0" smtClean="0"/>
              <a:t>из </a:t>
            </a:r>
            <a:r>
              <a:rPr lang="ru-RU" dirty="0" err="1" smtClean="0"/>
              <a:t>бд</a:t>
            </a:r>
            <a:r>
              <a:rPr lang="ru-RU" dirty="0" smtClean="0"/>
              <a:t> или из файла;</a:t>
            </a:r>
          </a:p>
          <a:p>
            <a:pPr marL="228600" indent="-228600">
              <a:buAutoNum type="arabicParenR"/>
            </a:pPr>
            <a:r>
              <a:rPr lang="ru-RU" dirty="0" smtClean="0"/>
              <a:t>Показать</a:t>
            </a:r>
            <a:r>
              <a:rPr lang="ru-RU" baseline="0" dirty="0" smtClean="0"/>
              <a:t> один объект;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Показать много объектов</a:t>
            </a:r>
            <a:r>
              <a:rPr lang="ru-RU" baseline="0" dirty="0" smtClean="0"/>
              <a:t>;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Выгрузить объект в </a:t>
            </a:r>
            <a:r>
              <a:rPr lang="ru-RU" baseline="0" dirty="0" err="1" smtClean="0"/>
              <a:t>бд</a:t>
            </a:r>
            <a:r>
              <a:rPr lang="ru-RU" baseline="0" dirty="0" smtClean="0"/>
              <a:t> или в файл</a:t>
            </a:r>
          </a:p>
          <a:p>
            <a:pPr marL="0" indent="0">
              <a:buNone/>
            </a:pPr>
            <a:endParaRPr lang="ru-RU" baseline="0" dirty="0" smtClean="0"/>
          </a:p>
          <a:p>
            <a:pPr marL="0" indent="0">
              <a:buNone/>
            </a:pPr>
            <a:r>
              <a:rPr lang="ru-RU" baseline="0" dirty="0" err="1" smtClean="0"/>
              <a:t>Хостовые</a:t>
            </a:r>
            <a:r>
              <a:rPr lang="ru-RU" baseline="0" dirty="0" smtClean="0"/>
              <a:t> вкладки – меню + 1-3 вложенных </a:t>
            </a:r>
            <a:r>
              <a:rPr lang="en-US" baseline="0" dirty="0" smtClean="0"/>
              <a:t>View</a:t>
            </a:r>
            <a:endParaRPr lang="ru-RU" baseline="0" dirty="0" smtClean="0"/>
          </a:p>
          <a:p>
            <a:pPr marL="0" indent="0">
              <a:buNone/>
            </a:pPr>
            <a:endParaRPr lang="ru-RU" baseline="0" dirty="0" smtClean="0"/>
          </a:p>
          <a:p>
            <a:pPr marL="0" indent="0">
              <a:buNone/>
            </a:pPr>
            <a:r>
              <a:rPr lang="ru-RU" baseline="0" dirty="0" smtClean="0"/>
              <a:t>Связка </a:t>
            </a:r>
            <a:r>
              <a:rPr lang="en-US" baseline="0" dirty="0" smtClean="0"/>
              <a:t>View +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</a:t>
            </a:r>
            <a:r>
              <a:rPr lang="ru-RU" baseline="0" dirty="0" smtClean="0"/>
              <a:t>не должна сохранять в памяти ничего лишнего. Если вкладка/форма/окно закрыта, то она более не нужна</a:t>
            </a:r>
          </a:p>
          <a:p>
            <a:pPr marL="0" indent="0">
              <a:buNone/>
            </a:pPr>
            <a:endParaRPr lang="ru-RU" baseline="0" dirty="0" smtClean="0"/>
          </a:p>
          <a:p>
            <a:pPr marL="0" indent="0">
              <a:buNone/>
            </a:pPr>
            <a:r>
              <a:rPr lang="ru-RU" baseline="0" dirty="0" smtClean="0"/>
              <a:t>Текущий предел используемой памяти зависит от объемов данных. Если выпустить </a:t>
            </a:r>
            <a:r>
              <a:rPr lang="ru-RU" baseline="0" dirty="0" err="1" smtClean="0"/>
              <a:t>кракена</a:t>
            </a:r>
            <a:r>
              <a:rPr lang="ru-RU" baseline="0" dirty="0" smtClean="0"/>
              <a:t> в </a:t>
            </a:r>
            <a:r>
              <a:rPr lang="en-US" baseline="0" dirty="0" smtClean="0"/>
              <a:t>production, </a:t>
            </a:r>
            <a:r>
              <a:rPr lang="ru-RU" baseline="0" dirty="0" smtClean="0"/>
              <a:t>можно и за 1 </a:t>
            </a:r>
            <a:r>
              <a:rPr lang="ru-RU" baseline="0" dirty="0" err="1" smtClean="0"/>
              <a:t>гб</a:t>
            </a:r>
            <a:r>
              <a:rPr lang="ru-RU" baseline="0" dirty="0" smtClean="0"/>
              <a:t> перевалить, однако сборщик мусора по-прежнему будет справляться.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532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своих примерах я использую данный «тяжелый» объект,</a:t>
            </a:r>
            <a:r>
              <a:rPr lang="ru-RU" baseline="0" dirty="0" smtClean="0"/>
              <a:t> чтобы проще было отслеживать утечки памяти. Все же 50 </a:t>
            </a:r>
            <a:r>
              <a:rPr lang="ru-RU" baseline="0" dirty="0" err="1" smtClean="0"/>
              <a:t>мб</a:t>
            </a:r>
            <a:r>
              <a:rPr lang="ru-RU" baseline="0" dirty="0" smtClean="0"/>
              <a:t> можно заметить сразу</a:t>
            </a:r>
          </a:p>
          <a:p>
            <a:endParaRPr lang="ru-RU" baseline="0" dirty="0" smtClean="0"/>
          </a:p>
          <a:p>
            <a:r>
              <a:rPr lang="ru-RU" baseline="0" dirty="0" smtClean="0"/>
              <a:t>Сперва разберемся с презентацией, а уже после нее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24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009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Binding – </a:t>
            </a:r>
            <a:r>
              <a:rPr lang="ru-RU" dirty="0" smtClean="0"/>
              <a:t>декларативная</a:t>
            </a:r>
            <a:r>
              <a:rPr lang="ru-RU" baseline="0" dirty="0" smtClean="0"/>
              <a:t> реализация паттерна </a:t>
            </a:r>
            <a:r>
              <a:rPr lang="en-US" baseline="0" dirty="0" smtClean="0"/>
              <a:t>Observer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Объект -  источник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Подписант – </a:t>
            </a:r>
            <a:r>
              <a:rPr lang="ru-RU" baseline="0" dirty="0" err="1" smtClean="0"/>
              <a:t>вьюха</a:t>
            </a:r>
            <a:endParaRPr lang="ru-R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Уточнить про коллекции</a:t>
            </a: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Binding </a:t>
            </a:r>
            <a:r>
              <a:rPr lang="ru-RU" baseline="0" dirty="0" smtClean="0"/>
              <a:t>на свойство </a:t>
            </a:r>
            <a:r>
              <a:rPr lang="en-US" baseline="0" dirty="0" smtClean="0"/>
              <a:t>UI </a:t>
            </a:r>
            <a:r>
              <a:rPr lang="ru-RU" baseline="0" dirty="0" smtClean="0"/>
              <a:t>элемента, которое не </a:t>
            </a:r>
            <a:r>
              <a:rPr lang="en-US" baseline="0" dirty="0" err="1" smtClean="0"/>
              <a:t>DependencyProperty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DataBinding</a:t>
            </a:r>
            <a:r>
              <a:rPr lang="en-US" baseline="0" dirty="0" smtClean="0"/>
              <a:t> Leak</a:t>
            </a: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свойство, к которому идет привязка, не является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DependencyProperty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либо объект, содержащий его, не реализует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INotifyPropertyChanged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механизм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байндинга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использует событие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ValueChanged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System.ComponentModel.PropertyDescriptor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отслеживания изменений. Проблема здесь в том, что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держит у себя ссылку на экземпляр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PropertyDescriptor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в свою очередь ссылается на исходный объект, и неясно, когда этот экземпляр можно будет удалить..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Другая возможная проблема при установке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байндингов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привязка к коллекциям, которые не реализуют интерфейс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INotifyCollectionChanged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Механизм возникновения утечек в этом случае очень похож на предыдущий. Способ борьбы очевиден — нужно либо явно указывать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OneTime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режим привязки, либо использовать коллекции, реализующие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INotifyCollectionChanged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например,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ObservableCollection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020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случае 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OneTime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байндингом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проблема не актуальна, так как не нужно отслеживать изменения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Коллекции -  нужно либо явно указывать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OneTime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режим привязки, либо использовать коллекции, реализующие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INotifyCollectionChanged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например,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ObservableCollection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786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Про</a:t>
            </a:r>
            <a:r>
              <a:rPr lang="ru-RU" baseline="0" dirty="0" smtClean="0"/>
              <a:t> боль от отписки от событий говорил и Кирилл </a:t>
            </a:r>
            <a:r>
              <a:rPr lang="ru-RU" baseline="0" dirty="0" err="1" smtClean="0"/>
              <a:t>Маурин</a:t>
            </a:r>
            <a:r>
              <a:rPr lang="ru-RU" baseline="0" dirty="0" smtClean="0"/>
              <a:t> в своем докладе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«Масштабирование паттерна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Disposable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рамках проекта»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ICommand</a:t>
            </a:r>
            <a:r>
              <a:rPr lang="en-US" dirty="0" smtClean="0"/>
              <a:t> without </a:t>
            </a:r>
            <a:r>
              <a:rPr lang="en-US" dirty="0" err="1" smtClean="0"/>
              <a:t>WeakReference</a:t>
            </a:r>
            <a:r>
              <a:rPr lang="en-US" dirty="0" smtClean="0"/>
              <a:t> – </a:t>
            </a:r>
            <a:r>
              <a:rPr lang="ru-RU" dirty="0" smtClean="0"/>
              <a:t>будет</a:t>
            </a:r>
            <a:r>
              <a:rPr lang="ru-RU" baseline="0" dirty="0" smtClean="0"/>
              <a:t> очень плохо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http://csharpindepth.com/articles/chapter2/events.aspx - </a:t>
            </a:r>
            <a:r>
              <a:rPr lang="ru-RU" dirty="0" smtClean="0"/>
              <a:t>проверить,</a:t>
            </a:r>
            <a:r>
              <a:rPr lang="ru-RU" baseline="0" dirty="0" smtClean="0"/>
              <a:t> что говорит </a:t>
            </a:r>
            <a:r>
              <a:rPr lang="en-US" baseline="0" dirty="0" smtClean="0"/>
              <a:t>Jon Skeet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80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Подробный разбор того,</a:t>
            </a:r>
            <a:r>
              <a:rPr lang="ru-RU" baseline="0" dirty="0" smtClean="0"/>
              <a:t> как бороться с утечками памяти при работе с событиями, тянет на отдельный доклад. Я же сосредоточусь на той части, которая явно касается </a:t>
            </a:r>
            <a:r>
              <a:rPr lang="en-US" baseline="0" dirty="0" smtClean="0"/>
              <a:t>WPF.</a:t>
            </a:r>
          </a:p>
          <a:p>
            <a:endParaRPr lang="en-US" baseline="0" dirty="0" smtClean="0"/>
          </a:p>
          <a:p>
            <a:r>
              <a:rPr lang="ru-RU" baseline="0" dirty="0" smtClean="0"/>
              <a:t>С отпиской от события есть проблема – не всегда можно явно определить момент, когда ресурс не нужен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Реализация </a:t>
            </a:r>
            <a:r>
              <a:rPr lang="en-US" baseline="0" dirty="0" err="1" smtClean="0"/>
              <a:t>WeakEventPattern</a:t>
            </a:r>
            <a:r>
              <a:rPr lang="en-US" baseline="0" dirty="0" smtClean="0"/>
              <a:t> </a:t>
            </a:r>
            <a:r>
              <a:rPr lang="ru-RU" baseline="0" dirty="0" smtClean="0"/>
              <a:t>выходит за рамки доклада. Даже больше – эта тема тянет на полноценный доклад</a:t>
            </a:r>
          </a:p>
          <a:p>
            <a:endParaRPr lang="ru-RU" baseline="0" dirty="0" smtClean="0"/>
          </a:p>
          <a:p>
            <a:r>
              <a:rPr lang="en-US" baseline="0" dirty="0" err="1" smtClean="0"/>
              <a:t>WeakEventManager</a:t>
            </a:r>
            <a:r>
              <a:rPr lang="en-US" baseline="0" dirty="0" smtClean="0"/>
              <a:t> </a:t>
            </a:r>
            <a:r>
              <a:rPr lang="ru-RU" baseline="0" dirty="0" smtClean="0"/>
              <a:t>используется в </a:t>
            </a:r>
            <a:r>
              <a:rPr lang="en-US" baseline="0" dirty="0" smtClean="0"/>
              <a:t>WPF </a:t>
            </a:r>
            <a:r>
              <a:rPr lang="ru-RU" baseline="0" dirty="0" smtClean="0"/>
              <a:t>по умолчанию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35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4412-5328-4A60-B238-7673F4E7F8FA}" type="datetime1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93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C03A-A74A-4A08-84B7-F802F5A721F7}" type="datetime1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75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B3F4-D165-4990-A87C-5FC246BAC9F7}" type="datetime1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61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FD44-8A7F-486D-B8EA-13B1016D83BF}" type="datetime1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5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FEFC-ED50-4C04-BBDE-15C16ACF7308}" type="datetime1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80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2659-FB18-44D2-BF07-7BF469712B3B}" type="datetime1">
              <a:rPr lang="ru-RU" smtClean="0"/>
              <a:t>14.12.2018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00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0110-E1C8-429C-91B4-AB898427B913}" type="datetime1">
              <a:rPr lang="ru-RU" smtClean="0"/>
              <a:t>14.12.2018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00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7F68-3117-4A8D-AFF3-306AF9D7829E}" type="datetime1">
              <a:rPr lang="ru-RU" smtClean="0"/>
              <a:t>14.12.2018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91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FFE3-77EB-4E4A-87B9-448AFDF8564D}" type="datetime1">
              <a:rPr lang="ru-RU" smtClean="0"/>
              <a:t>14.12.2018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31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FF54-7038-45D9-AD90-3481CC163A1C}" type="datetime1">
              <a:rPr lang="ru-RU" smtClean="0"/>
              <a:t>14.12.2018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27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5B95-744C-44CB-83B3-2FA06C8C0785}" type="datetime1">
              <a:rPr lang="ru-RU" smtClean="0"/>
              <a:t>14.12.2018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39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F887D-F3FB-4CDB-A944-6D708F6CCD29}" type="datetime1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00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lrandel/MemoryLeak" TargetMode="External"/><Relationship Id="rId2" Type="http://schemas.openxmlformats.org/officeDocument/2006/relationships/hyperlink" Target="mailto:makarovevgeniy7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4123" y="312883"/>
            <a:ext cx="9144000" cy="2387600"/>
          </a:xfrm>
        </p:spPr>
        <p:txBody>
          <a:bodyPr>
            <a:normAutofit/>
          </a:bodyPr>
          <a:lstStyle/>
          <a:p>
            <a:r>
              <a:rPr lang="ru-RU" b="1" dirty="0" smtClean="0"/>
              <a:t>Утечки памяти </a:t>
            </a:r>
            <a:br>
              <a:rPr lang="ru-RU" b="1" dirty="0" smtClean="0"/>
            </a:br>
            <a:r>
              <a:rPr lang="ru-RU" b="1" dirty="0" smtClean="0"/>
              <a:t>в </a:t>
            </a:r>
            <a:r>
              <a:rPr lang="en-US" b="1" dirty="0" smtClean="0"/>
              <a:t>WPF </a:t>
            </a:r>
            <a:r>
              <a:rPr lang="ru-RU" b="1" dirty="0" smtClean="0"/>
              <a:t>приложениях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96836" y="4691006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Евгений Макаров</a:t>
            </a:r>
          </a:p>
          <a:p>
            <a:pPr algn="r"/>
            <a:r>
              <a:rPr lang="en-US" dirty="0" smtClean="0"/>
              <a:t>Cognitive Technologies</a:t>
            </a:r>
          </a:p>
          <a:p>
            <a:pPr algn="r"/>
            <a:r>
              <a:rPr lang="en-US" dirty="0" smtClean="0"/>
              <a:t>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476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Как лечить </a:t>
            </a:r>
            <a:r>
              <a:rPr lang="en-US" b="1" dirty="0" smtClean="0"/>
              <a:t>Event </a:t>
            </a:r>
            <a:r>
              <a:rPr lang="en-US" b="1" dirty="0"/>
              <a:t>Handler </a:t>
            </a:r>
            <a:r>
              <a:rPr lang="en-US" b="1" dirty="0" smtClean="0"/>
              <a:t>leak</a:t>
            </a:r>
            <a:r>
              <a:rPr lang="ru-RU" b="1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Явная </a:t>
            </a:r>
            <a:r>
              <a:rPr lang="ru-RU" dirty="0" smtClean="0"/>
              <a:t>отписка от </a:t>
            </a:r>
            <a:r>
              <a:rPr lang="ru-RU" dirty="0" smtClean="0"/>
              <a:t>событий 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b="1" dirty="0" err="1"/>
              <a:t>IDisposable</a:t>
            </a:r>
            <a:r>
              <a:rPr lang="en-US" dirty="0"/>
              <a:t> </a:t>
            </a:r>
            <a:r>
              <a:rPr lang="en-US" dirty="0" smtClean="0"/>
              <a:t>pattern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en-US" dirty="0" smtClean="0"/>
              <a:t>Behavior</a:t>
            </a:r>
            <a:r>
              <a:rPr lang="en-US" dirty="0"/>
              <a:t>, Trigger </a:t>
            </a:r>
            <a:r>
              <a:rPr lang="ru-RU" dirty="0"/>
              <a:t>и </a:t>
            </a:r>
            <a:r>
              <a:rPr lang="ru-RU" dirty="0" smtClean="0"/>
              <a:t>прочие «дополнения» к </a:t>
            </a:r>
            <a:r>
              <a:rPr lang="en-US" dirty="0" smtClean="0"/>
              <a:t>View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Нельзя точно определить момент отписки – используем </a:t>
            </a:r>
            <a:r>
              <a:rPr lang="en-US" b="1" dirty="0" err="1" smtClean="0"/>
              <a:t>WeakEventManager</a:t>
            </a:r>
            <a:r>
              <a:rPr lang="en-US" b="1" dirty="0" smtClean="0"/>
              <a:t>/Weak event pattern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Weak event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Пример для реализаций </a:t>
            </a:r>
            <a:r>
              <a:rPr lang="en-US" b="1" dirty="0" err="1" smtClean="0"/>
              <a:t>ICommand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en-US" i="1" dirty="0" err="1" smtClean="0"/>
              <a:t>CommandManager.InvalidateRequery</a:t>
            </a:r>
            <a:r>
              <a:rPr lang="en-US" i="1" dirty="0" smtClean="0"/>
              <a:t> += </a:t>
            </a:r>
            <a:r>
              <a:rPr lang="en-US" i="1" dirty="0" err="1" smtClean="0"/>
              <a:t>OnInvalidateRequery</a:t>
            </a:r>
            <a:r>
              <a:rPr lang="en-US" i="1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InvalidateRequery</a:t>
            </a:r>
            <a:r>
              <a:rPr lang="en-US" dirty="0" smtClean="0"/>
              <a:t> </a:t>
            </a:r>
            <a:r>
              <a:rPr lang="ru-RU" dirty="0" smtClean="0"/>
              <a:t>использует слабую ссылку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Может привести к преждевременной сборке мусора для обработчика события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930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DispatcherTimer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/>
              <a:t>Частный случай </a:t>
            </a:r>
            <a:r>
              <a:rPr lang="en-US" dirty="0"/>
              <a:t>Event Handler Leak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Dispatcher </a:t>
            </a:r>
            <a:r>
              <a:rPr lang="ru-RU" dirty="0" smtClean="0"/>
              <a:t>ссылается на коллекцию </a:t>
            </a:r>
            <a:r>
              <a:rPr lang="en-US" dirty="0" err="1" smtClean="0"/>
              <a:t>DispatcherTimers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b="1" dirty="0" smtClean="0"/>
              <a:t>Лечение</a:t>
            </a:r>
            <a:r>
              <a:rPr lang="ru-RU" dirty="0" smtClean="0"/>
              <a:t> – остановка таймера + отписка от события </a:t>
            </a:r>
            <a:r>
              <a:rPr lang="en-US" dirty="0" smtClean="0"/>
              <a:t>Tick,</a:t>
            </a:r>
            <a:r>
              <a:rPr lang="en-US" dirty="0"/>
              <a:t> </a:t>
            </a:r>
            <a:r>
              <a:rPr lang="en-US" b="1" dirty="0" err="1" smtClean="0"/>
              <a:t>IDisposable</a:t>
            </a:r>
            <a:r>
              <a:rPr lang="en-US" dirty="0" smtClean="0"/>
              <a:t> pattern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Второй вариант – другой тип таймера + </a:t>
            </a:r>
            <a:r>
              <a:rPr lang="en-US" b="1" dirty="0" err="1" smtClean="0"/>
              <a:t>Dispatcher.BeginInvoke</a:t>
            </a:r>
            <a:endParaRPr lang="ru-RU" b="1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73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Links to objects in parent windows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View1 </a:t>
            </a:r>
            <a:r>
              <a:rPr lang="ru-RU" dirty="0" smtClean="0"/>
              <a:t>явно ссылается на свойство или подписывается на событие</a:t>
            </a:r>
            <a:r>
              <a:rPr lang="en-US" dirty="0"/>
              <a:t> View2</a:t>
            </a:r>
            <a:r>
              <a:rPr lang="ru-RU" dirty="0"/>
              <a:t> 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При закрытии </a:t>
            </a:r>
            <a:r>
              <a:rPr lang="en-US" dirty="0" smtClean="0"/>
              <a:t>View2 </a:t>
            </a:r>
            <a:r>
              <a:rPr lang="ru-RU" dirty="0" smtClean="0"/>
              <a:t>память не освободится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Частный случай – </a:t>
            </a:r>
            <a:r>
              <a:rPr lang="en-US" b="1" dirty="0" err="1" smtClean="0"/>
              <a:t>CommandBinding</a:t>
            </a:r>
            <a:r>
              <a:rPr lang="en-US" dirty="0" smtClean="0"/>
              <a:t> </a:t>
            </a:r>
            <a:r>
              <a:rPr lang="ru-RU" dirty="0" smtClean="0"/>
              <a:t>(команда определена в </a:t>
            </a:r>
            <a:r>
              <a:rPr lang="en-US" dirty="0" smtClean="0"/>
              <a:t>View1, </a:t>
            </a:r>
            <a:r>
              <a:rPr lang="ru-RU" dirty="0" smtClean="0"/>
              <a:t>обработчик определен в </a:t>
            </a:r>
            <a:r>
              <a:rPr lang="en-US" dirty="0" smtClean="0"/>
              <a:t>View2)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b="1" dirty="0" smtClean="0"/>
              <a:t>Лечение</a:t>
            </a:r>
            <a:r>
              <a:rPr lang="ru-RU" dirty="0" smtClean="0"/>
              <a:t> </a:t>
            </a:r>
            <a:r>
              <a:rPr lang="ru-RU" dirty="0" smtClean="0"/>
              <a:t>– </a:t>
            </a:r>
            <a:r>
              <a:rPr lang="en-US" b="1" dirty="0" err="1" smtClean="0"/>
              <a:t>IDisposable</a:t>
            </a:r>
            <a:r>
              <a:rPr lang="en-US" dirty="0" smtClean="0"/>
              <a:t> pattern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52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Many instances of </a:t>
            </a:r>
            <a:r>
              <a:rPr lang="en-US" b="1" dirty="0" err="1" smtClean="0"/>
              <a:t>ResourceDictionaries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Не использовать </a:t>
            </a:r>
            <a:r>
              <a:rPr lang="en-US" dirty="0" err="1" smtClean="0"/>
              <a:t>ResourceDictionary</a:t>
            </a:r>
            <a:r>
              <a:rPr lang="ru-RU" dirty="0" smtClean="0"/>
              <a:t> = выстрелить себе в ногу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Множество экземпляров </a:t>
            </a:r>
            <a:r>
              <a:rPr lang="en-US" dirty="0" err="1" smtClean="0"/>
              <a:t>ResourceDictionary</a:t>
            </a:r>
            <a:r>
              <a:rPr lang="ru-RU" dirty="0" smtClean="0"/>
              <a:t> во время жизни приложения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b="1" dirty="0" smtClean="0"/>
              <a:t>Лечение - </a:t>
            </a:r>
            <a:r>
              <a:rPr lang="en-US" dirty="0" err="1" smtClean="0"/>
              <a:t>SharedResourceDictionary</a:t>
            </a:r>
            <a:r>
              <a:rPr lang="ru-RU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[Obsolete]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dirty="0" err="1" smtClean="0"/>
              <a:t>.Net</a:t>
            </a:r>
            <a:r>
              <a:rPr lang="en-US" dirty="0" smtClean="0"/>
              <a:t> Framework 3.5 </a:t>
            </a:r>
            <a:r>
              <a:rPr lang="ru-RU" dirty="0" smtClean="0"/>
              <a:t>– явный обход всех </a:t>
            </a:r>
            <a:r>
              <a:rPr lang="en-US" b="1" dirty="0" err="1" smtClean="0"/>
              <a:t>MergedDictionaries</a:t>
            </a:r>
            <a:r>
              <a:rPr lang="en-US" dirty="0" smtClean="0"/>
              <a:t> </a:t>
            </a:r>
            <a:r>
              <a:rPr lang="ru-RU" dirty="0" smtClean="0"/>
              <a:t>при старте приложения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842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Textbox undo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Undo </a:t>
            </a:r>
            <a:r>
              <a:rPr lang="ru-RU" dirty="0" smtClean="0"/>
              <a:t>– включено по умолчанию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Отмена ввода – не баг, а </a:t>
            </a:r>
            <a:r>
              <a:rPr lang="ru-RU" dirty="0" err="1" smtClean="0"/>
              <a:t>фича</a:t>
            </a:r>
            <a:r>
              <a:rPr lang="ru-RU" dirty="0"/>
              <a:t>?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UndoManager</a:t>
            </a:r>
            <a:r>
              <a:rPr lang="ru-RU" dirty="0"/>
              <a:t> – корень всех </a:t>
            </a:r>
            <a:r>
              <a:rPr lang="ru-RU" dirty="0" smtClean="0"/>
              <a:t>зол</a:t>
            </a:r>
          </a:p>
          <a:p>
            <a:pPr>
              <a:lnSpc>
                <a:spcPct val="150000"/>
              </a:lnSpc>
            </a:pPr>
            <a:r>
              <a:rPr lang="ru-RU" b="1" dirty="0" smtClean="0"/>
              <a:t>Лечение</a:t>
            </a:r>
            <a:r>
              <a:rPr lang="ru-RU" dirty="0" smtClean="0"/>
              <a:t> – ограничить или отключить операцию </a:t>
            </a:r>
            <a:r>
              <a:rPr lang="en-US" dirty="0" smtClean="0"/>
              <a:t>Undo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 smtClean="0"/>
              <a:t>IsUndoEnabled</a:t>
            </a:r>
            <a:r>
              <a:rPr lang="en-US" dirty="0" smtClean="0"/>
              <a:t>=“False”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 smtClean="0"/>
              <a:t>UndoLimit</a:t>
            </a:r>
            <a:r>
              <a:rPr lang="en-US" dirty="0" smtClean="0"/>
              <a:t>=“10”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08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Media effect resource leak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ru-RU" dirty="0" smtClean="0"/>
              <a:t>Стиль определен в </a:t>
            </a:r>
            <a:r>
              <a:rPr lang="en-US" b="1" dirty="0" err="1" smtClean="0"/>
              <a:t>ResourceDictionary</a:t>
            </a:r>
            <a:endParaRPr lang="en-US" b="1" dirty="0" smtClean="0"/>
          </a:p>
          <a:p>
            <a:pPr>
              <a:lnSpc>
                <a:spcPct val="160000"/>
              </a:lnSpc>
            </a:pPr>
            <a:r>
              <a:rPr lang="ru-RU" dirty="0" smtClean="0"/>
              <a:t>Стиль использует </a:t>
            </a:r>
            <a:r>
              <a:rPr lang="en-US" b="1" dirty="0" err="1" smtClean="0"/>
              <a:t>ControlTemplate</a:t>
            </a:r>
            <a:r>
              <a:rPr lang="en-US" dirty="0" smtClean="0"/>
              <a:t> </a:t>
            </a:r>
            <a:r>
              <a:rPr lang="ru-RU" dirty="0" smtClean="0"/>
              <a:t>с медиа эффектом (</a:t>
            </a:r>
            <a:r>
              <a:rPr lang="en-US" b="1" dirty="0" err="1" smtClean="0"/>
              <a:t>DropShadowEffect</a:t>
            </a:r>
            <a:r>
              <a:rPr lang="en-US" dirty="0" smtClean="0"/>
              <a:t>)</a:t>
            </a:r>
          </a:p>
          <a:p>
            <a:pPr>
              <a:lnSpc>
                <a:spcPct val="160000"/>
              </a:lnSpc>
            </a:pPr>
            <a:r>
              <a:rPr lang="ru-RU" dirty="0" smtClean="0"/>
              <a:t>Медиа эффект используется через </a:t>
            </a:r>
            <a:r>
              <a:rPr lang="en-US" b="1" dirty="0" err="1" smtClean="0"/>
              <a:t>StaticResource</a:t>
            </a:r>
            <a:endParaRPr lang="en-US" b="1" dirty="0"/>
          </a:p>
          <a:p>
            <a:pPr>
              <a:lnSpc>
                <a:spcPct val="160000"/>
              </a:lnSpc>
            </a:pPr>
            <a:r>
              <a:rPr lang="ru-RU" dirty="0" smtClean="0"/>
              <a:t>Срабатывание трех условий одновременно – </a:t>
            </a:r>
            <a:r>
              <a:rPr lang="ru-RU" dirty="0" err="1" smtClean="0"/>
              <a:t>джекпот</a:t>
            </a:r>
            <a:r>
              <a:rPr lang="en-US" dirty="0" smtClean="0"/>
              <a:t>! </a:t>
            </a:r>
            <a:r>
              <a:rPr lang="en-US" dirty="0" smtClean="0"/>
              <a:t>(</a:t>
            </a:r>
            <a:r>
              <a:rPr lang="ru-RU" dirty="0" smtClean="0"/>
              <a:t>Не всегда)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6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Как лечить </a:t>
            </a:r>
            <a:r>
              <a:rPr lang="en-US" b="1" dirty="0"/>
              <a:t>Media effect resource </a:t>
            </a:r>
            <a:r>
              <a:rPr lang="en-US" b="1" dirty="0" smtClean="0"/>
              <a:t>leak</a:t>
            </a:r>
            <a:r>
              <a:rPr lang="ru-RU" b="1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en-US" dirty="0" smtClean="0"/>
              <a:t>“</a:t>
            </a:r>
            <a:r>
              <a:rPr lang="en-US" dirty="0" err="1" smtClean="0"/>
              <a:t>PresentationOptions:Freeze</a:t>
            </a:r>
            <a:r>
              <a:rPr lang="en-US" dirty="0" smtClean="0"/>
              <a:t>=True”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dirty="0" smtClean="0"/>
              <a:t>Атрибут </a:t>
            </a:r>
            <a:r>
              <a:rPr lang="en-US" b="1" dirty="0" smtClean="0"/>
              <a:t>Freeze</a:t>
            </a:r>
            <a:r>
              <a:rPr lang="en-US" dirty="0" smtClean="0"/>
              <a:t> </a:t>
            </a:r>
            <a:r>
              <a:rPr lang="ru-RU" dirty="0" smtClean="0"/>
              <a:t>для неизменяемых в </a:t>
            </a:r>
            <a:r>
              <a:rPr lang="ru-RU" dirty="0" err="1" smtClean="0"/>
              <a:t>рантайме</a:t>
            </a:r>
            <a:r>
              <a:rPr lang="ru-RU" dirty="0" smtClean="0"/>
              <a:t> эффектов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Application </a:t>
            </a:r>
            <a:r>
              <a:rPr lang="en-US" b="1" dirty="0" err="1" smtClean="0"/>
              <a:t>ResourceDictionary</a:t>
            </a:r>
            <a:r>
              <a:rPr lang="en-US" dirty="0" smtClean="0"/>
              <a:t> -&gt; View </a:t>
            </a:r>
            <a:r>
              <a:rPr lang="en-US" b="1" dirty="0" err="1"/>
              <a:t>ResourceDictionary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60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x:Name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Позволяет сослаться на </a:t>
            </a:r>
            <a:r>
              <a:rPr lang="en-US" dirty="0" smtClean="0"/>
              <a:t>control </a:t>
            </a:r>
            <a:r>
              <a:rPr lang="ru-RU" dirty="0" smtClean="0"/>
              <a:t>по </a:t>
            </a:r>
            <a:r>
              <a:rPr lang="en-US" b="1" dirty="0" err="1" smtClean="0"/>
              <a:t>ElementName</a:t>
            </a:r>
            <a:r>
              <a:rPr lang="ru-RU" dirty="0" smtClean="0"/>
              <a:t> или в </a:t>
            </a:r>
            <a:r>
              <a:rPr lang="en-US" dirty="0" smtClean="0"/>
              <a:t>code-behind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Создает строгую глобальную ссылку на </a:t>
            </a:r>
            <a:r>
              <a:rPr lang="en-US" dirty="0" smtClean="0"/>
              <a:t>UI </a:t>
            </a:r>
            <a:r>
              <a:rPr lang="ru-RU" dirty="0" smtClean="0"/>
              <a:t>элемент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Name</a:t>
            </a:r>
            <a:r>
              <a:rPr lang="en-US" dirty="0" smtClean="0"/>
              <a:t> VS </a:t>
            </a:r>
            <a:r>
              <a:rPr lang="en-US" b="1" dirty="0" smtClean="0"/>
              <a:t>x:Name</a:t>
            </a:r>
            <a:endParaRPr lang="ru-RU" b="1" dirty="0"/>
          </a:p>
          <a:p>
            <a:pPr>
              <a:lnSpc>
                <a:spcPct val="150000"/>
              </a:lnSpc>
            </a:pPr>
            <a:r>
              <a:rPr lang="ru-RU" b="1" dirty="0" smtClean="0"/>
              <a:t>Лечение</a:t>
            </a:r>
            <a:r>
              <a:rPr lang="ru-RU" dirty="0" smtClean="0"/>
              <a:t> - </a:t>
            </a:r>
            <a:r>
              <a:rPr lang="en-US" dirty="0" err="1" smtClean="0"/>
              <a:t>UnregisterName</a:t>
            </a:r>
            <a:r>
              <a:rPr lang="en-US" dirty="0" smtClean="0"/>
              <a:t>(“</a:t>
            </a:r>
            <a:r>
              <a:rPr lang="en-US" dirty="0" err="1" smtClean="0"/>
              <a:t>elementName</a:t>
            </a:r>
            <a:r>
              <a:rPr lang="en-US" dirty="0" smtClean="0"/>
              <a:t>”)</a:t>
            </a:r>
            <a:r>
              <a:rPr lang="ru-RU" dirty="0" smtClean="0"/>
              <a:t> при уничтожении </a:t>
            </a:r>
            <a:r>
              <a:rPr lang="en-US" dirty="0" smtClean="0"/>
              <a:t>View</a:t>
            </a:r>
            <a:r>
              <a:rPr lang="ru-RU" dirty="0" smtClean="0"/>
              <a:t>, </a:t>
            </a:r>
            <a:r>
              <a:rPr lang="en-US" b="1" dirty="0" err="1"/>
              <a:t>IDisposable</a:t>
            </a:r>
            <a:r>
              <a:rPr lang="en-US" dirty="0"/>
              <a:t> </a:t>
            </a:r>
            <a:r>
              <a:rPr lang="en-US" dirty="0" smtClean="0"/>
              <a:t>pattern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424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Third-party libraries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Сторонние </a:t>
            </a:r>
            <a:r>
              <a:rPr lang="ru-RU" dirty="0" err="1" smtClean="0"/>
              <a:t>контролы</a:t>
            </a:r>
            <a:r>
              <a:rPr lang="ru-RU" dirty="0" smtClean="0"/>
              <a:t> могут быть причинами утечек памяти</a:t>
            </a:r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r>
              <a:rPr lang="ru-RU" b="1" dirty="0" smtClean="0"/>
              <a:t>Лечение</a:t>
            </a:r>
            <a:r>
              <a:rPr lang="ru-RU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1) Если есть исходный код – профилируйте!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2) Если исходного кода нет – обрадуйте разработчика баг-репортом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35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План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Предыстория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Основные причины утечек памяти в </a:t>
            </a:r>
            <a:r>
              <a:rPr lang="en-US" dirty="0" smtClean="0"/>
              <a:t>WPF </a:t>
            </a:r>
            <a:r>
              <a:rPr lang="ru-RU" dirty="0" smtClean="0"/>
              <a:t>приложениях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… и менее распространённые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Как с ними бороться?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Инструменты для поиска утечек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13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Выводы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Binding </a:t>
            </a:r>
            <a:r>
              <a:rPr lang="ru-RU" dirty="0" smtClean="0"/>
              <a:t>всегда с </a:t>
            </a:r>
            <a:r>
              <a:rPr lang="en-US" dirty="0" err="1" smtClean="0"/>
              <a:t>INotifyPropertyChanged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Отписываемся от событий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I</a:t>
            </a:r>
            <a:r>
              <a:rPr lang="en-US" dirty="0" err="1" smtClean="0"/>
              <a:t>D</a:t>
            </a:r>
            <a:r>
              <a:rPr lang="en-US" dirty="0" err="1" smtClean="0"/>
              <a:t>isposable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Меньше работы со </a:t>
            </a:r>
            <a:r>
              <a:rPr lang="en-US" dirty="0" smtClean="0"/>
              <a:t>static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 smtClean="0"/>
              <a:t>Грамотная архитектура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93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Как искать утечки памяти?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Запускаем профилировщик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Делаем </a:t>
            </a:r>
            <a:r>
              <a:rPr lang="en-US" dirty="0" smtClean="0"/>
              <a:t>snapshot </a:t>
            </a:r>
            <a:r>
              <a:rPr lang="ru-RU" dirty="0" smtClean="0"/>
              <a:t>используемой памяти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Следуем рекомендациям профилировщика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Повторить до полного устранения утечек памяти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60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Чем искать утечки памяти в </a:t>
            </a:r>
            <a:r>
              <a:rPr lang="en-US" b="1" dirty="0"/>
              <a:t>WPF?</a:t>
            </a:r>
            <a:endParaRPr lang="ru-RU" b="1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843021"/>
              </p:ext>
            </p:extLst>
          </p:nvPr>
        </p:nvGraphicFramePr>
        <p:xfrm>
          <a:off x="838200" y="1825625"/>
          <a:ext cx="1051560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9160969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8536501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86258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Удобство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188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Visual Studio profiler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 smtClean="0"/>
                        <a:t>Free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 smtClean="0"/>
                        <a:t>-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923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dotMemory</a:t>
                      </a:r>
                      <a:endParaRPr 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299$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13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dotNet</a:t>
                      </a:r>
                      <a:r>
                        <a:rPr lang="en-US" sz="2000" b="1" dirty="0" smtClean="0"/>
                        <a:t> Memory Profiler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389-549$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29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ANTS Memory </a:t>
                      </a:r>
                      <a:r>
                        <a:rPr lang="en-US" sz="2000" b="1" dirty="0" smtClean="0"/>
                        <a:t>Profiler</a:t>
                      </a:r>
                      <a:endParaRPr 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612$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947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949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85836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Самое время для </a:t>
            </a:r>
            <a:r>
              <a:rPr lang="ru-RU" dirty="0" err="1" smtClean="0"/>
              <a:t>демо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44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Контактные данные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hlinkClick r:id="rId2"/>
              </a:rPr>
              <a:t>makarovevgeniy7@gmail.com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@</a:t>
            </a:r>
            <a:r>
              <a:rPr lang="en-US" dirty="0" err="1" smtClean="0"/>
              <a:t>Talrandel</a:t>
            </a:r>
            <a:r>
              <a:rPr lang="en-US" dirty="0" smtClean="0"/>
              <a:t> 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github.com/Talrandel/MemoryLeak</a:t>
            </a:r>
            <a:r>
              <a:rPr lang="en-US" dirty="0" smtClean="0"/>
              <a:t> - </a:t>
            </a:r>
            <a:r>
              <a:rPr lang="ru-RU" dirty="0" err="1" smtClean="0"/>
              <a:t>демо</a:t>
            </a:r>
            <a:endParaRPr lang="ru-RU" dirty="0"/>
          </a:p>
        </p:txBody>
      </p:sp>
      <p:pic>
        <p:nvPicPr>
          <p:cNvPr id="12" name="Picture 6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673" y="2622089"/>
            <a:ext cx="631006" cy="63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586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1785" y="2765425"/>
            <a:ext cx="5597769" cy="1325563"/>
          </a:xfrm>
        </p:spPr>
        <p:txBody>
          <a:bodyPr/>
          <a:lstStyle/>
          <a:p>
            <a:r>
              <a:rPr lang="ru-RU" dirty="0"/>
              <a:t>Спасибо за </a:t>
            </a:r>
            <a:r>
              <a:rPr lang="ru-RU" dirty="0" smtClean="0"/>
              <a:t>внимание!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03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Предыстория</a:t>
            </a:r>
            <a:endParaRPr lang="ru-RU" b="1" dirty="0"/>
          </a:p>
        </p:txBody>
      </p:sp>
      <p:pic>
        <p:nvPicPr>
          <p:cNvPr id="4" name="Picture 2" descr="ÐÐ°ÑÑÐ¸Ð½ÐºÐ¸ Ð¿Ð¾ Ð·Ð°Ð¿ÑÐ¾ÑÑ ÐºÐ°Ð¶ÐµÑÑÑ ÐºÑÐ¾ ÑÐ¾ ÑÐ»Ð¸ÑÐºÐ¾Ð¼ Ð¼Ð½Ð¾Ð³Ð¾ ÐµÑÑ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286794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75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 чем мы имели дело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Стандартный набор действий над данными в приложении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Архитектура </a:t>
            </a:r>
            <a:r>
              <a:rPr lang="en-US" dirty="0" smtClean="0"/>
              <a:t>UI – </a:t>
            </a:r>
            <a:r>
              <a:rPr lang="ru-RU" dirty="0" smtClean="0"/>
              <a:t>вкладки, </a:t>
            </a:r>
            <a:r>
              <a:rPr lang="ru-RU" dirty="0" err="1" smtClean="0"/>
              <a:t>хостовые</a:t>
            </a:r>
            <a:r>
              <a:rPr lang="ru-RU" dirty="0" smtClean="0"/>
              <a:t> вкладки, «диалоговые» окна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Суммарно </a:t>
            </a:r>
            <a:r>
              <a:rPr lang="en-US" dirty="0" smtClean="0"/>
              <a:t>36</a:t>
            </a:r>
            <a:r>
              <a:rPr lang="ru-RU" dirty="0" smtClean="0"/>
              <a:t> </a:t>
            </a:r>
            <a:r>
              <a:rPr lang="en-US" dirty="0" smtClean="0"/>
              <a:t>View, </a:t>
            </a:r>
            <a:r>
              <a:rPr lang="ru-RU" dirty="0" smtClean="0"/>
              <a:t>и</a:t>
            </a:r>
            <a:r>
              <a:rPr lang="ru-RU" dirty="0" smtClean="0"/>
              <a:t>з </a:t>
            </a:r>
            <a:r>
              <a:rPr lang="ru-RU" dirty="0"/>
              <a:t>них «протекало» больше </a:t>
            </a:r>
            <a:r>
              <a:rPr lang="ru-RU" dirty="0" smtClean="0"/>
              <a:t>половины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При старте </a:t>
            </a:r>
            <a:r>
              <a:rPr lang="ru-RU" dirty="0" smtClean="0"/>
              <a:t>потребление </a:t>
            </a:r>
            <a:r>
              <a:rPr lang="ru-RU" dirty="0" smtClean="0"/>
              <a:t>памяти </a:t>
            </a:r>
            <a:r>
              <a:rPr lang="en-US" dirty="0" smtClean="0"/>
              <a:t>~1</a:t>
            </a:r>
            <a:r>
              <a:rPr lang="en-US" dirty="0" smtClean="0"/>
              <a:t>5</a:t>
            </a:r>
            <a:r>
              <a:rPr lang="ru-RU" dirty="0" smtClean="0"/>
              <a:t>0 </a:t>
            </a:r>
            <a:r>
              <a:rPr lang="ru-RU" dirty="0" err="1" smtClean="0"/>
              <a:t>мб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Зафиксированный предел потребления памяти </a:t>
            </a:r>
            <a:r>
              <a:rPr lang="en-US" dirty="0" smtClean="0"/>
              <a:t>~</a:t>
            </a:r>
            <a:r>
              <a:rPr lang="ru-RU" dirty="0" smtClean="0"/>
              <a:t>1.5 </a:t>
            </a:r>
            <a:r>
              <a:rPr lang="ru-RU" dirty="0" err="1" smtClean="0"/>
              <a:t>гб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После лечения </a:t>
            </a:r>
            <a:r>
              <a:rPr lang="en-US" dirty="0" smtClean="0"/>
              <a:t>~</a:t>
            </a:r>
            <a:r>
              <a:rPr lang="ru-RU" dirty="0" smtClean="0"/>
              <a:t>300-350 </a:t>
            </a:r>
            <a:r>
              <a:rPr lang="ru-RU" dirty="0" err="1" smtClean="0"/>
              <a:t>мб</a:t>
            </a:r>
            <a:r>
              <a:rPr lang="ru-RU" dirty="0" smtClean="0"/>
              <a:t> в пике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4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Перед началом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Объект для утяжеления </a:t>
            </a:r>
            <a:r>
              <a:rPr lang="en-US" dirty="0" smtClean="0"/>
              <a:t>View</a:t>
            </a:r>
            <a:r>
              <a:rPr lang="ru-RU" dirty="0" smtClean="0"/>
              <a:t> и/или </a:t>
            </a:r>
            <a:r>
              <a:rPr lang="en-US" dirty="0" err="1" smtClean="0"/>
              <a:t>ViewModel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Теория </a:t>
            </a:r>
            <a:r>
              <a:rPr lang="en-US" dirty="0" smtClean="0"/>
              <a:t>-&gt; </a:t>
            </a:r>
            <a:r>
              <a:rPr lang="ru-RU" dirty="0" err="1" smtClean="0"/>
              <a:t>демо</a:t>
            </a:r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564502"/>
            <a:ext cx="78962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7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Основные причины утечек памяти</a:t>
            </a:r>
            <a:r>
              <a:rPr lang="en-US" b="1" dirty="0" smtClean="0"/>
              <a:t> </a:t>
            </a:r>
            <a:r>
              <a:rPr lang="ru-RU" b="1" dirty="0" smtClean="0"/>
              <a:t>в </a:t>
            </a:r>
            <a:r>
              <a:rPr lang="en-US" b="1" dirty="0" smtClean="0"/>
              <a:t>WPF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Incorrect</a:t>
            </a:r>
            <a:r>
              <a:rPr lang="ru-RU" dirty="0" smtClean="0"/>
              <a:t> </a:t>
            </a:r>
            <a:r>
              <a:rPr lang="en-US" dirty="0" smtClean="0"/>
              <a:t>Binding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Event Handler Leak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DispatcherTimer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Links </a:t>
            </a:r>
            <a:r>
              <a:rPr lang="en-US" dirty="0"/>
              <a:t>to objects in parent </a:t>
            </a:r>
            <a:r>
              <a:rPr lang="en-US" dirty="0" smtClean="0"/>
              <a:t>windows/views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Many instances of resource dictionaries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0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Неправильный </a:t>
            </a:r>
            <a:r>
              <a:rPr lang="en-US" b="1" dirty="0" smtClean="0"/>
              <a:t>Binding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0113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Класс не реализует </a:t>
            </a:r>
            <a:r>
              <a:rPr lang="en-US" b="1" dirty="0" err="1" smtClean="0"/>
              <a:t>INotifyPropertyChanged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Свойство привязки не является </a:t>
            </a:r>
            <a:r>
              <a:rPr lang="en-US" b="1" dirty="0" err="1" smtClean="0"/>
              <a:t>DependencyProperty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System.ComponentModel.PropertyDesctiptor</a:t>
            </a:r>
            <a:r>
              <a:rPr lang="ru-RU" dirty="0" smtClean="0"/>
              <a:t> – </a:t>
            </a:r>
            <a:r>
              <a:rPr lang="en-US" b="1" dirty="0" err="1" smtClean="0"/>
              <a:t>ValueChanged</a:t>
            </a:r>
            <a:r>
              <a:rPr lang="ru-RU" dirty="0" smtClean="0"/>
              <a:t> </a:t>
            </a:r>
            <a:r>
              <a:rPr lang="en-US" dirty="0" smtClean="0"/>
              <a:t>event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/>
              <a:t>Объект привязки можно изменять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Binding </a:t>
            </a:r>
            <a:r>
              <a:rPr lang="ru-RU" dirty="0"/>
              <a:t>коллекции без </a:t>
            </a:r>
            <a:r>
              <a:rPr lang="en-US" b="1" dirty="0" err="1"/>
              <a:t>INotifyCollectionChanged</a:t>
            </a: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Как лечить </a:t>
            </a:r>
            <a:r>
              <a:rPr lang="ru-RU" b="1" dirty="0"/>
              <a:t>н</a:t>
            </a:r>
            <a:r>
              <a:rPr lang="ru-RU" b="1" dirty="0" smtClean="0"/>
              <a:t>еправильный </a:t>
            </a:r>
            <a:r>
              <a:rPr lang="en-US" b="1" dirty="0" smtClean="0"/>
              <a:t>Binding</a:t>
            </a:r>
            <a:r>
              <a:rPr lang="ru-RU" b="1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INotifyPropertyChanged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b="1" dirty="0" err="1" smtClean="0"/>
              <a:t>DependencyProperty</a:t>
            </a:r>
            <a:endParaRPr lang="ru-RU" b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Binding Mode=“</a:t>
            </a:r>
            <a:r>
              <a:rPr lang="en-US" b="1" dirty="0" err="1" smtClean="0"/>
              <a:t>OneTime</a:t>
            </a:r>
            <a:r>
              <a:rPr lang="en-US" dirty="0" smtClean="0"/>
              <a:t>”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dirty="0" smtClean="0"/>
              <a:t>Декоратор для </a:t>
            </a:r>
            <a:r>
              <a:rPr lang="en-US" b="1" dirty="0" err="1" smtClean="0"/>
              <a:t>OneTime</a:t>
            </a:r>
            <a:r>
              <a:rPr lang="en-US" dirty="0" smtClean="0"/>
              <a:t> Binding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ObservableCollection</a:t>
            </a:r>
            <a:r>
              <a:rPr lang="en-US" dirty="0" smtClean="0"/>
              <a:t> </a:t>
            </a:r>
            <a:r>
              <a:rPr lang="ru-RU" dirty="0" smtClean="0"/>
              <a:t>или любая имплементация </a:t>
            </a:r>
            <a:r>
              <a:rPr lang="en-US" b="1" dirty="0" err="1" smtClean="0"/>
              <a:t>INotifyCollectionChanged</a:t>
            </a:r>
            <a:r>
              <a:rPr lang="en-US" dirty="0" smtClean="0"/>
              <a:t> </a:t>
            </a:r>
            <a:r>
              <a:rPr lang="ru-RU" dirty="0" smtClean="0"/>
              <a:t>для коллекции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BindingOperations.ClearBinding</a:t>
            </a:r>
            <a:r>
              <a:rPr lang="ru-RU" dirty="0" smtClean="0"/>
              <a:t> =</a:t>
            </a:r>
            <a:r>
              <a:rPr lang="en-US" dirty="0" smtClean="0"/>
              <a:t>&gt; </a:t>
            </a:r>
            <a:r>
              <a:rPr lang="en-US" b="1" dirty="0" err="1" smtClean="0"/>
              <a:t>IDisposable</a:t>
            </a:r>
            <a:r>
              <a:rPr lang="en-US" dirty="0" smtClean="0"/>
              <a:t> pattern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77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Event Handler leak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48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Проблема не только в </a:t>
            </a:r>
            <a:r>
              <a:rPr lang="en-US" dirty="0" smtClean="0"/>
              <a:t>WPF</a:t>
            </a:r>
          </a:p>
          <a:p>
            <a:pPr>
              <a:lnSpc>
                <a:spcPct val="150000"/>
              </a:lnSpc>
            </a:pPr>
            <a:r>
              <a:rPr lang="ru-RU" dirty="0" err="1" smtClean="0"/>
              <a:t>Экземплярный</a:t>
            </a:r>
            <a:r>
              <a:rPr lang="ru-RU" dirty="0" smtClean="0"/>
              <a:t> </a:t>
            </a:r>
            <a:r>
              <a:rPr lang="ru-RU" dirty="0" smtClean="0"/>
              <a:t>метод ссылается на класс, в котором </a:t>
            </a:r>
            <a:r>
              <a:rPr lang="ru-RU" dirty="0"/>
              <a:t>находится</a:t>
            </a:r>
          </a:p>
          <a:p>
            <a:pPr>
              <a:lnSpc>
                <a:spcPct val="150000"/>
              </a:lnSpc>
            </a:pPr>
            <a:r>
              <a:rPr lang="ru-RU" dirty="0"/>
              <a:t>Издатель живет дольше подписчика – риск получить </a:t>
            </a:r>
            <a:r>
              <a:rPr lang="ru-RU" dirty="0" smtClean="0"/>
              <a:t>утечки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Static event – </a:t>
            </a:r>
            <a:r>
              <a:rPr lang="ru-RU" dirty="0" smtClean="0"/>
              <a:t>зло в чистом виде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dirty="0" smtClean="0"/>
              <a:t>От лямбды нельзя отписаться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1111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1437</Words>
  <Application>Microsoft Office PowerPoint</Application>
  <PresentationFormat>Широкоэкранный</PresentationFormat>
  <Paragraphs>261</Paragraphs>
  <Slides>25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Тема Office</vt:lpstr>
      <vt:lpstr>Утечки памяти  в WPF приложениях</vt:lpstr>
      <vt:lpstr>План</vt:lpstr>
      <vt:lpstr>Предыстория</vt:lpstr>
      <vt:lpstr>С чем мы имели дело</vt:lpstr>
      <vt:lpstr>Перед началом</vt:lpstr>
      <vt:lpstr>Основные причины утечек памяти в WPF</vt:lpstr>
      <vt:lpstr>Неправильный Binding</vt:lpstr>
      <vt:lpstr>Как лечить неправильный Binding?</vt:lpstr>
      <vt:lpstr>Event Handler leak</vt:lpstr>
      <vt:lpstr>Как лечить Event Handler leak?</vt:lpstr>
      <vt:lpstr>Weak event</vt:lpstr>
      <vt:lpstr>DispatcherTimer</vt:lpstr>
      <vt:lpstr>Links to objects in parent windows</vt:lpstr>
      <vt:lpstr>Many instances of ResourceDictionaries</vt:lpstr>
      <vt:lpstr>Textbox undo</vt:lpstr>
      <vt:lpstr>Media effect resource leak</vt:lpstr>
      <vt:lpstr>Как лечить Media effect resource leak?</vt:lpstr>
      <vt:lpstr>x:Name</vt:lpstr>
      <vt:lpstr>Third-party libraries</vt:lpstr>
      <vt:lpstr>Выводы</vt:lpstr>
      <vt:lpstr>Как искать утечки памяти?</vt:lpstr>
      <vt:lpstr>Чем искать утечки памяти в WPF?</vt:lpstr>
      <vt:lpstr>Самое время для демо</vt:lpstr>
      <vt:lpstr>Контактные данные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104</cp:revision>
  <dcterms:created xsi:type="dcterms:W3CDTF">2018-11-27T19:58:43Z</dcterms:created>
  <dcterms:modified xsi:type="dcterms:W3CDTF">2018-12-14T22:02:37Z</dcterms:modified>
</cp:coreProperties>
</file>