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61" r:id="rId3"/>
    <p:sldId id="485" r:id="rId4"/>
    <p:sldId id="486" r:id="rId5"/>
    <p:sldId id="487" r:id="rId6"/>
    <p:sldId id="488" r:id="rId7"/>
    <p:sldId id="489" r:id="rId8"/>
    <p:sldId id="491" r:id="rId9"/>
    <p:sldId id="517" r:id="rId10"/>
    <p:sldId id="518" r:id="rId11"/>
    <p:sldId id="493" r:id="rId12"/>
    <p:sldId id="496" r:id="rId13"/>
    <p:sldId id="492" r:id="rId14"/>
    <p:sldId id="494" r:id="rId15"/>
    <p:sldId id="497" r:id="rId16"/>
    <p:sldId id="498" r:id="rId17"/>
    <p:sldId id="499" r:id="rId18"/>
    <p:sldId id="500" r:id="rId19"/>
    <p:sldId id="502" r:id="rId20"/>
    <p:sldId id="503" r:id="rId21"/>
    <p:sldId id="504" r:id="rId22"/>
    <p:sldId id="509" r:id="rId23"/>
    <p:sldId id="507" r:id="rId24"/>
    <p:sldId id="508" r:id="rId25"/>
    <p:sldId id="510" r:id="rId26"/>
    <p:sldId id="511" r:id="rId27"/>
    <p:sldId id="505" r:id="rId28"/>
    <p:sldId id="506" r:id="rId29"/>
    <p:sldId id="514" r:id="rId30"/>
    <p:sldId id="512" r:id="rId31"/>
    <p:sldId id="51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4/24/2024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609600"/>
          </a:xfrm>
        </p:spPr>
        <p:txBody>
          <a:bodyPr>
            <a:normAutofit/>
          </a:bodyPr>
          <a:lstStyle/>
          <a:p>
            <a:pPr algn="ctr"/>
            <a:endParaRPr lang="en-US" sz="3200" dirty="0">
              <a:solidFill>
                <a:schemeClr val="tx1"/>
              </a:solidFill>
              <a:latin typeface="Times New Roman" pitchFamily="18" charset="0"/>
              <a:cs typeface="Times New Roman" pitchFamily="18" charset="0"/>
            </a:endParaRPr>
          </a:p>
        </p:txBody>
      </p:sp>
      <p:sp>
        <p:nvSpPr>
          <p:cNvPr id="5" name="Rectangle 4"/>
          <p:cNvSpPr/>
          <p:nvPr/>
        </p:nvSpPr>
        <p:spPr>
          <a:xfrm>
            <a:off x="304800" y="1574661"/>
            <a:ext cx="8458200" cy="2923877"/>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endParaRPr lang="en-US" sz="2800" dirty="0">
              <a:solidFill>
                <a:srgbClr val="FFC000"/>
              </a:solidFill>
              <a:latin typeface="Times New Roman" pitchFamily="18" charset="0"/>
              <a:cs typeface="Times New Roman" pitchFamily="18" charset="0"/>
            </a:endParaRPr>
          </a:p>
          <a:p>
            <a:pPr algn="ctr"/>
            <a:r>
              <a:rPr lang="en-US" sz="3600" dirty="0">
                <a:solidFill>
                  <a:srgbClr val="FFC000"/>
                </a:solidFill>
                <a:latin typeface="Times New Roman" pitchFamily="18" charset="0"/>
                <a:cs typeface="Times New Roman" pitchFamily="18" charset="0"/>
              </a:rPr>
              <a:t>Operating Systems</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r>
              <a:rPr lang="en-US" sz="3600" dirty="0">
                <a:solidFill>
                  <a:srgbClr val="FFFF00"/>
                </a:solidFill>
                <a:latin typeface="Times New Roman" pitchFamily="18" charset="0"/>
                <a:cs typeface="Times New Roman" pitchFamily="18" charset="0"/>
              </a:rPr>
              <a:t>CSE  - 3103</a:t>
            </a: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D862-5AB5-46A9-9AF9-B3F7DDD5C620}"/>
              </a:ext>
            </a:extLst>
          </p:cNvPr>
          <p:cNvSpPr>
            <a:spLocks noGrp="1"/>
          </p:cNvSpPr>
          <p:nvPr>
            <p:ph type="title"/>
          </p:nvPr>
        </p:nvSpPr>
        <p:spPr/>
        <p:txBody>
          <a:bodyPr>
            <a:normAutofit fontScale="90000"/>
          </a:bodyPr>
          <a:lstStyle/>
          <a:p>
            <a:r>
              <a:rPr lang="en-US" dirty="0"/>
              <a:t>Logical Address Space</a:t>
            </a:r>
            <a:br>
              <a:rPr lang="en-US" dirty="0"/>
            </a:br>
            <a:endParaRPr lang="en-US" dirty="0"/>
          </a:p>
        </p:txBody>
      </p:sp>
      <p:sp>
        <p:nvSpPr>
          <p:cNvPr id="3" name="Content Placeholder 2">
            <a:extLst>
              <a:ext uri="{FF2B5EF4-FFF2-40B4-BE49-F238E27FC236}">
                <a16:creationId xmlns:a16="http://schemas.microsoft.com/office/drawing/2014/main" id="{F7693640-9652-4088-8CF9-775C9975D8CE}"/>
              </a:ext>
            </a:extLst>
          </p:cNvPr>
          <p:cNvSpPr>
            <a:spLocks noGrp="1"/>
          </p:cNvSpPr>
          <p:nvPr>
            <p:ph idx="1"/>
          </p:nvPr>
        </p:nvSpPr>
        <p:spPr/>
        <p:txBody>
          <a:bodyPr/>
          <a:lstStyle/>
          <a:p>
            <a:pPr marL="0" indent="0" algn="just">
              <a:buNone/>
            </a:pPr>
            <a:r>
              <a:rPr lang="en-US" dirty="0">
                <a:latin typeface="Arial" panose="020B0604020202020204" pitchFamily="34" charset="0"/>
                <a:cs typeface="Arial" panose="020B0604020202020204" pitchFamily="34" charset="0"/>
              </a:rPr>
              <a:t>Logical address space can be defined as the </a:t>
            </a:r>
            <a:r>
              <a:rPr lang="en-US" b="1" dirty="0">
                <a:latin typeface="Arial" panose="020B0604020202020204" pitchFamily="34" charset="0"/>
                <a:cs typeface="Arial" panose="020B0604020202020204" pitchFamily="34" charset="0"/>
              </a:rPr>
              <a:t>size of </a:t>
            </a: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process</a:t>
            </a:r>
            <a:r>
              <a:rPr lang="en-US" dirty="0">
                <a:latin typeface="Arial" panose="020B0604020202020204" pitchFamily="34" charset="0"/>
                <a:cs typeface="Arial" panose="020B0604020202020204" pitchFamily="34" charset="0"/>
              </a:rPr>
              <a:t>. The size of the process should be less enough so that it can reside in the main memory.</a:t>
            </a:r>
          </a:p>
        </p:txBody>
      </p:sp>
    </p:spTree>
    <p:extLst>
      <p:ext uri="{BB962C8B-B14F-4D97-AF65-F5344CB8AC3E}">
        <p14:creationId xmlns:p14="http://schemas.microsoft.com/office/powerpoint/2010/main" val="208816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6063198"/>
          </a:xfrm>
          <a:prstGeom prst="rect">
            <a:avLst/>
          </a:prstGeom>
          <a:noFill/>
        </p:spPr>
        <p:txBody>
          <a:bodyPr wrap="square" rtlCol="0">
            <a:spAutoFit/>
          </a:bodyPr>
          <a:lstStyle/>
          <a:p>
            <a:r>
              <a:rPr lang="en-US" sz="3600" dirty="0"/>
              <a:t>Memory Management</a:t>
            </a:r>
          </a:p>
          <a:p>
            <a:pPr algn="just"/>
            <a:r>
              <a:rPr lang="en-US" sz="2800" b="1" dirty="0"/>
              <a:t>Paging</a:t>
            </a:r>
          </a:p>
          <a:p>
            <a:pPr algn="just" fontAlgn="base"/>
            <a:endParaRPr lang="en-US" sz="2700" dirty="0"/>
          </a:p>
          <a:p>
            <a:pPr algn="just" fontAlgn="base"/>
            <a:r>
              <a:rPr lang="en-US" sz="2700" b="1" dirty="0"/>
              <a:t>Logical Address or Virtual Address</a:t>
            </a:r>
            <a:r>
              <a:rPr lang="en-US" sz="2700" dirty="0"/>
              <a:t> : An address generated by the </a:t>
            </a:r>
            <a:r>
              <a:rPr lang="en-US" sz="2700" b="1" dirty="0"/>
              <a:t>CPU</a:t>
            </a:r>
          </a:p>
          <a:p>
            <a:pPr algn="just" fontAlgn="base"/>
            <a:endParaRPr lang="en-US" sz="2700" dirty="0"/>
          </a:p>
          <a:p>
            <a:pPr algn="just" fontAlgn="base"/>
            <a:r>
              <a:rPr lang="en-US" sz="2700" dirty="0"/>
              <a:t>Logical Address Space or Virtual Address Space : The set of all logical addresses generated by a program</a:t>
            </a:r>
          </a:p>
          <a:p>
            <a:pPr algn="just" fontAlgn="base"/>
            <a:endParaRPr lang="en-US" sz="2700" dirty="0"/>
          </a:p>
          <a:p>
            <a:pPr algn="just" fontAlgn="base"/>
            <a:r>
              <a:rPr lang="en-US" sz="2700" dirty="0"/>
              <a:t>Physical Address : An address actually available on memory unit</a:t>
            </a:r>
          </a:p>
          <a:p>
            <a:pPr algn="just" fontAlgn="base"/>
            <a:endParaRPr lang="en-US" sz="2700" dirty="0"/>
          </a:p>
          <a:p>
            <a:pPr algn="just" fontAlgn="base"/>
            <a:r>
              <a:rPr lang="en-US" sz="2700" dirty="0"/>
              <a:t>Physical Address Space : The set of all physical addresses corresponding to the logical addresses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4216539"/>
          </a:xfrm>
          <a:prstGeom prst="rect">
            <a:avLst/>
          </a:prstGeom>
          <a:noFill/>
        </p:spPr>
        <p:txBody>
          <a:bodyPr wrap="square" rtlCol="0">
            <a:spAutoFit/>
          </a:bodyPr>
          <a:lstStyle/>
          <a:p>
            <a:r>
              <a:rPr lang="en-US" sz="3600" dirty="0"/>
              <a:t>Memory Management</a:t>
            </a:r>
          </a:p>
          <a:p>
            <a:pPr algn="just"/>
            <a:r>
              <a:rPr lang="en-US" sz="2800" b="1" dirty="0"/>
              <a:t>Paging</a:t>
            </a:r>
          </a:p>
          <a:p>
            <a:pPr algn="just" fontAlgn="base"/>
            <a:endParaRPr lang="en-US" sz="2700" dirty="0"/>
          </a:p>
          <a:p>
            <a:pPr algn="just" fontAlgn="base"/>
            <a:endParaRPr lang="en-US" sz="2700" dirty="0"/>
          </a:p>
          <a:p>
            <a:pPr algn="just" fontAlgn="base"/>
            <a:endParaRPr lang="en-US" sz="2700" dirty="0"/>
          </a:p>
          <a:p>
            <a:pPr algn="just" fontAlgn="base"/>
            <a:r>
              <a:rPr lang="en-US" sz="3200" dirty="0"/>
              <a:t>The virtual address space consists of fixed-size units called </a:t>
            </a:r>
            <a:r>
              <a:rPr lang="en-US" sz="3200" dirty="0">
                <a:solidFill>
                  <a:srgbClr val="FFC000"/>
                </a:solidFill>
              </a:rPr>
              <a:t>pages</a:t>
            </a:r>
            <a:r>
              <a:rPr lang="en-US" sz="3200" dirty="0"/>
              <a:t>. The corresponding units in the physical memory are called page </a:t>
            </a:r>
            <a:r>
              <a:rPr lang="en-US" sz="3200" dirty="0">
                <a:solidFill>
                  <a:srgbClr val="FFC000"/>
                </a:solidFill>
              </a:rPr>
              <a:t>frames</a:t>
            </a:r>
            <a:r>
              <a:rPr lang="en-US" sz="3200" dirty="0"/>
              <a:t>. </a:t>
            </a:r>
          </a:p>
          <a:p>
            <a:pPr algn="just" fontAlgn="base"/>
            <a:endParaRPr lang="en-US" sz="2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4524315"/>
          </a:xfrm>
          <a:prstGeom prst="rect">
            <a:avLst/>
          </a:prstGeom>
          <a:noFill/>
        </p:spPr>
        <p:txBody>
          <a:bodyPr wrap="square" rtlCol="0">
            <a:spAutoFit/>
          </a:bodyPr>
          <a:lstStyle/>
          <a:p>
            <a:r>
              <a:rPr lang="en-US" sz="3600" dirty="0"/>
              <a:t>Memory Management</a:t>
            </a:r>
          </a:p>
          <a:p>
            <a:pPr algn="just"/>
            <a:r>
              <a:rPr lang="en-US" sz="2800" b="1" dirty="0"/>
              <a:t>Paging</a:t>
            </a:r>
          </a:p>
          <a:p>
            <a:pPr algn="just"/>
            <a:endParaRPr lang="en-US" sz="2800" b="1" dirty="0"/>
          </a:p>
          <a:p>
            <a:pPr algn="just" fontAlgn="base"/>
            <a:r>
              <a:rPr lang="en-US" sz="2800" dirty="0"/>
              <a:t>The Physical Address Space is conceptually divided into a number of fixed-size blocks, called </a:t>
            </a:r>
            <a:r>
              <a:rPr lang="en-US" sz="2800" b="1" dirty="0"/>
              <a:t>frames</a:t>
            </a:r>
            <a:r>
              <a:rPr lang="en-US" sz="2800" dirty="0"/>
              <a:t>.</a:t>
            </a:r>
          </a:p>
          <a:p>
            <a:pPr algn="just" fontAlgn="base"/>
            <a:endParaRPr lang="en-US" sz="2800" dirty="0"/>
          </a:p>
          <a:p>
            <a:pPr algn="just" fontAlgn="base"/>
            <a:r>
              <a:rPr lang="en-US" sz="2800" dirty="0"/>
              <a:t>The Logical address Space is also </a:t>
            </a:r>
            <a:r>
              <a:rPr lang="en-US" sz="2800" dirty="0" err="1"/>
              <a:t>splitted</a:t>
            </a:r>
            <a:r>
              <a:rPr lang="en-US" sz="2800" dirty="0"/>
              <a:t> into fixed-size blocks, called </a:t>
            </a:r>
            <a:r>
              <a:rPr lang="en-US" sz="2800" b="1" dirty="0"/>
              <a:t>pages</a:t>
            </a:r>
            <a:r>
              <a:rPr lang="en-US" sz="2800" dirty="0"/>
              <a:t>.</a:t>
            </a:r>
          </a:p>
          <a:p>
            <a:pPr algn="just" fontAlgn="base"/>
            <a:endParaRPr lang="en-US" sz="2800" dirty="0"/>
          </a:p>
          <a:p>
            <a:pPr algn="just" fontAlgn="base"/>
            <a:r>
              <a:rPr lang="en-US" sz="2800" dirty="0"/>
              <a:t>Page Size = Frame Size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5816977"/>
          </a:xfrm>
          <a:prstGeom prst="rect">
            <a:avLst/>
          </a:prstGeom>
          <a:noFill/>
        </p:spPr>
        <p:txBody>
          <a:bodyPr wrap="square" rtlCol="0">
            <a:spAutoFit/>
          </a:bodyPr>
          <a:lstStyle/>
          <a:p>
            <a:r>
              <a:rPr lang="en-US" sz="3600" dirty="0"/>
              <a:t>Memory Management</a:t>
            </a:r>
          </a:p>
          <a:p>
            <a:pPr algn="just"/>
            <a:r>
              <a:rPr lang="en-US" sz="2800" b="1" dirty="0"/>
              <a:t>Paging</a:t>
            </a:r>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p:txBody>
      </p:sp>
      <p:pic>
        <p:nvPicPr>
          <p:cNvPr id="1026" name="Picture 2"/>
          <p:cNvPicPr>
            <a:picLocks noChangeAspect="1" noChangeArrowheads="1"/>
          </p:cNvPicPr>
          <p:nvPr/>
        </p:nvPicPr>
        <p:blipFill>
          <a:blip r:embed="rId2"/>
          <a:srcRect/>
          <a:stretch>
            <a:fillRect/>
          </a:stretch>
        </p:blipFill>
        <p:spPr bwMode="auto">
          <a:xfrm>
            <a:off x="3124200" y="1524000"/>
            <a:ext cx="5105400" cy="4876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5816977"/>
          </a:xfrm>
          <a:prstGeom prst="rect">
            <a:avLst/>
          </a:prstGeom>
          <a:noFill/>
        </p:spPr>
        <p:txBody>
          <a:bodyPr wrap="square" rtlCol="0">
            <a:spAutoFit/>
          </a:bodyPr>
          <a:lstStyle/>
          <a:p>
            <a:r>
              <a:rPr lang="en-US" sz="3600" dirty="0"/>
              <a:t>Memory Management</a:t>
            </a:r>
          </a:p>
          <a:p>
            <a:pPr algn="just"/>
            <a:r>
              <a:rPr lang="en-US" sz="2800" b="1" dirty="0"/>
              <a:t>Paging</a:t>
            </a:r>
          </a:p>
          <a:p>
            <a:pPr algn="just" fontAlgn="base"/>
            <a:r>
              <a:rPr lang="en-US" sz="2800" dirty="0"/>
              <a:t>When virtual memory is used, the virtual addresses do not go directly to the memory bus. Instead, they go to an MMU (Memory Management Unit) that maps the virtual addresses onto the physical memory addresses, as illustrated in Fig.</a:t>
            </a:r>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p:txBody>
      </p:sp>
      <p:pic>
        <p:nvPicPr>
          <p:cNvPr id="2050" name="Picture 2"/>
          <p:cNvPicPr>
            <a:picLocks noChangeAspect="1" noChangeArrowheads="1"/>
          </p:cNvPicPr>
          <p:nvPr/>
        </p:nvPicPr>
        <p:blipFill>
          <a:blip r:embed="rId2"/>
          <a:srcRect/>
          <a:stretch>
            <a:fillRect/>
          </a:stretch>
        </p:blipFill>
        <p:spPr bwMode="auto">
          <a:xfrm>
            <a:off x="3810000" y="3733800"/>
            <a:ext cx="5029200" cy="3124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5386090"/>
          </a:xfrm>
          <a:prstGeom prst="rect">
            <a:avLst/>
          </a:prstGeom>
          <a:noFill/>
        </p:spPr>
        <p:txBody>
          <a:bodyPr wrap="square" rtlCol="0">
            <a:spAutoFit/>
          </a:bodyPr>
          <a:lstStyle/>
          <a:p>
            <a:r>
              <a:rPr lang="en-US" sz="3600" dirty="0"/>
              <a:t>Memory Management</a:t>
            </a:r>
          </a:p>
          <a:p>
            <a:pPr algn="just"/>
            <a:r>
              <a:rPr lang="en-US" sz="2800" b="1" dirty="0"/>
              <a:t>Paging</a:t>
            </a:r>
          </a:p>
          <a:p>
            <a:pPr algn="just"/>
            <a:endParaRPr lang="en-US" sz="2800" b="1" dirty="0"/>
          </a:p>
          <a:p>
            <a:pPr algn="just"/>
            <a:endParaRPr lang="en-US" sz="2800" dirty="0"/>
          </a:p>
          <a:p>
            <a:pPr algn="just"/>
            <a:r>
              <a:rPr lang="en-US" sz="2800" dirty="0"/>
              <a:t>A </a:t>
            </a:r>
            <a:r>
              <a:rPr lang="en-US" sz="2800" b="1" dirty="0"/>
              <a:t>page table</a:t>
            </a:r>
            <a:r>
              <a:rPr lang="en-US" sz="2800" dirty="0"/>
              <a:t> is the data structure used by a virtual memory system in a computer operating system to store the </a:t>
            </a:r>
            <a:r>
              <a:rPr lang="en-US" sz="2800" b="1" dirty="0"/>
              <a:t>mapping</a:t>
            </a:r>
            <a:r>
              <a:rPr lang="en-US" sz="2800" dirty="0"/>
              <a:t> between virtual addresses and physical addresses.</a:t>
            </a:r>
          </a:p>
          <a:p>
            <a:pPr algn="just"/>
            <a:endParaRPr lang="en-US" sz="2800" b="1" dirty="0"/>
          </a:p>
          <a:p>
            <a:pPr algn="just"/>
            <a:r>
              <a:rPr lang="en-US" sz="2800" dirty="0"/>
              <a:t>The page number is used as an index into the page table, yielding the number of the page frame corresponding to that virtual page. </a:t>
            </a:r>
            <a:endParaRPr lang="en-US"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533400"/>
            <a:ext cx="8839200" cy="6247864"/>
          </a:xfrm>
          <a:prstGeom prst="rect">
            <a:avLst/>
          </a:prstGeom>
          <a:noFill/>
        </p:spPr>
        <p:txBody>
          <a:bodyPr wrap="square" rtlCol="0">
            <a:spAutoFit/>
          </a:bodyPr>
          <a:lstStyle/>
          <a:p>
            <a:r>
              <a:rPr lang="en-US" sz="3600" dirty="0"/>
              <a:t>Memory Management</a:t>
            </a:r>
          </a:p>
          <a:p>
            <a:pPr algn="just"/>
            <a:r>
              <a:rPr lang="en-US" sz="2800" b="1" dirty="0"/>
              <a:t>Paging</a:t>
            </a:r>
          </a:p>
          <a:p>
            <a:pPr algn="just"/>
            <a:endParaRPr lang="en-US" sz="2800" b="1" dirty="0"/>
          </a:p>
          <a:p>
            <a:pPr algn="just"/>
            <a:endParaRPr lang="en-US" sz="2800"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r>
              <a:rPr lang="en-US" sz="2800" b="1" dirty="0"/>
              <a:t>      </a:t>
            </a:r>
          </a:p>
          <a:p>
            <a:pPr algn="just"/>
            <a:r>
              <a:rPr lang="en-US" sz="2800" b="1" dirty="0"/>
              <a:t> </a:t>
            </a:r>
          </a:p>
          <a:p>
            <a:pPr algn="just"/>
            <a:r>
              <a:rPr lang="en-US" sz="2800" b="1" dirty="0"/>
              <a:t>Paging model of logical and physical memory.</a:t>
            </a:r>
          </a:p>
        </p:txBody>
      </p:sp>
      <p:pic>
        <p:nvPicPr>
          <p:cNvPr id="3074" name="Picture 2"/>
          <p:cNvPicPr>
            <a:picLocks noChangeAspect="1" noChangeArrowheads="1"/>
          </p:cNvPicPr>
          <p:nvPr/>
        </p:nvPicPr>
        <p:blipFill>
          <a:blip r:embed="rId2"/>
          <a:srcRect/>
          <a:stretch>
            <a:fillRect/>
          </a:stretch>
        </p:blipFill>
        <p:spPr bwMode="auto">
          <a:xfrm>
            <a:off x="2247900" y="1385888"/>
            <a:ext cx="4648200" cy="448151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533400"/>
            <a:ext cx="8839200" cy="6247864"/>
          </a:xfrm>
          <a:prstGeom prst="rect">
            <a:avLst/>
          </a:prstGeom>
          <a:noFill/>
        </p:spPr>
        <p:txBody>
          <a:bodyPr wrap="square" rtlCol="0">
            <a:spAutoFit/>
          </a:bodyPr>
          <a:lstStyle/>
          <a:p>
            <a:r>
              <a:rPr lang="en-US" sz="3600" dirty="0"/>
              <a:t>Memory Management</a:t>
            </a:r>
          </a:p>
          <a:p>
            <a:pPr algn="just"/>
            <a:r>
              <a:rPr lang="en-US" sz="2800" b="1" dirty="0"/>
              <a:t>Paging</a:t>
            </a:r>
          </a:p>
          <a:p>
            <a:pPr algn="just"/>
            <a:endParaRPr lang="en-US" sz="2800" b="1" dirty="0"/>
          </a:p>
          <a:p>
            <a:pPr algn="just"/>
            <a:endParaRPr lang="en-US" sz="2800"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r>
              <a:rPr lang="en-US" sz="2800" b="1" dirty="0"/>
              <a:t>      </a:t>
            </a:r>
          </a:p>
          <a:p>
            <a:pPr algn="just"/>
            <a:r>
              <a:rPr lang="en-US" sz="2800" b="1" dirty="0"/>
              <a:t> </a:t>
            </a:r>
          </a:p>
          <a:p>
            <a:pPr algn="just"/>
            <a:r>
              <a:rPr lang="en-US" sz="2800" b="1" dirty="0"/>
              <a:t>                                             Paging  hardware.</a:t>
            </a:r>
          </a:p>
        </p:txBody>
      </p:sp>
      <p:pic>
        <p:nvPicPr>
          <p:cNvPr id="4098" name="Picture 2"/>
          <p:cNvPicPr>
            <a:picLocks noChangeAspect="1" noChangeArrowheads="1"/>
          </p:cNvPicPr>
          <p:nvPr/>
        </p:nvPicPr>
        <p:blipFill>
          <a:blip r:embed="rId2"/>
          <a:srcRect/>
          <a:stretch>
            <a:fillRect/>
          </a:stretch>
        </p:blipFill>
        <p:spPr bwMode="auto">
          <a:xfrm>
            <a:off x="2362200" y="1447800"/>
            <a:ext cx="6019800" cy="4267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0" y="533400"/>
            <a:ext cx="9067800" cy="6247864"/>
          </a:xfrm>
          <a:prstGeom prst="rect">
            <a:avLst/>
          </a:prstGeom>
          <a:noFill/>
        </p:spPr>
        <p:txBody>
          <a:bodyPr wrap="square" rtlCol="0">
            <a:spAutoFit/>
          </a:bodyPr>
          <a:lstStyle/>
          <a:p>
            <a:r>
              <a:rPr lang="en-US" sz="3600" dirty="0"/>
              <a:t>Memory Management</a:t>
            </a:r>
          </a:p>
          <a:p>
            <a:pPr algn="just"/>
            <a:r>
              <a:rPr lang="en-US" sz="2800" b="1" dirty="0"/>
              <a:t>Paging</a:t>
            </a:r>
          </a:p>
          <a:p>
            <a:pPr algn="just"/>
            <a:r>
              <a:rPr lang="en-US" sz="2800" b="1" dirty="0"/>
              <a:t> </a:t>
            </a:r>
          </a:p>
          <a:p>
            <a:pPr algn="just"/>
            <a:endParaRPr lang="en-US" sz="2800"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r>
              <a:rPr lang="en-US" sz="2800" b="1" dirty="0"/>
              <a:t>      </a:t>
            </a:r>
          </a:p>
          <a:p>
            <a:pPr algn="just"/>
            <a:r>
              <a:rPr lang="en-US" sz="2800" b="1" dirty="0"/>
              <a:t> </a:t>
            </a:r>
          </a:p>
          <a:p>
            <a:pPr algn="just"/>
            <a:r>
              <a:rPr lang="en-US" sz="2600" b="1" dirty="0"/>
              <a:t>Paging example for a 32-byte memory with 4-byte pages. </a:t>
            </a:r>
            <a:r>
              <a:rPr lang="en-US" sz="2800" b="1" dirty="0"/>
              <a:t>.</a:t>
            </a:r>
          </a:p>
        </p:txBody>
      </p:sp>
      <p:pic>
        <p:nvPicPr>
          <p:cNvPr id="5122" name="Picture 2"/>
          <p:cNvPicPr>
            <a:picLocks noChangeAspect="1" noChangeArrowheads="1"/>
          </p:cNvPicPr>
          <p:nvPr/>
        </p:nvPicPr>
        <p:blipFill>
          <a:blip r:embed="rId2"/>
          <a:srcRect/>
          <a:stretch>
            <a:fillRect/>
          </a:stretch>
        </p:blipFill>
        <p:spPr bwMode="auto">
          <a:xfrm>
            <a:off x="4114800" y="1371600"/>
            <a:ext cx="4953000" cy="4724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85800"/>
            <a:ext cx="9067800" cy="5386090"/>
          </a:xfrm>
          <a:prstGeom prst="rect">
            <a:avLst/>
          </a:prstGeom>
          <a:noFill/>
        </p:spPr>
        <p:txBody>
          <a:bodyPr wrap="square" rtlCol="0">
            <a:spAutoFit/>
          </a:bodyPr>
          <a:lstStyle/>
          <a:p>
            <a:r>
              <a:rPr lang="en-US" sz="3600" dirty="0"/>
              <a:t>Memory Management</a:t>
            </a:r>
          </a:p>
          <a:p>
            <a:pPr algn="just"/>
            <a:r>
              <a:rPr lang="en-US" sz="2800" dirty="0"/>
              <a:t> Address Space</a:t>
            </a:r>
          </a:p>
          <a:p>
            <a:pPr algn="just"/>
            <a:endParaRPr lang="en-US" sz="2800" dirty="0"/>
          </a:p>
          <a:p>
            <a:pPr algn="just"/>
            <a:r>
              <a:rPr lang="en-US" sz="2800" dirty="0"/>
              <a:t>Just as the process concept creates a kind of abstract CPU to run programs, the address space creates a kind of abstract memory for programs to live in.  </a:t>
            </a:r>
          </a:p>
          <a:p>
            <a:pPr algn="just"/>
            <a:endParaRPr lang="en-US" sz="2800" dirty="0"/>
          </a:p>
          <a:p>
            <a:pPr algn="just"/>
            <a:r>
              <a:rPr lang="en-US" sz="2800" dirty="0"/>
              <a:t>An address space is the set of addresses that a </a:t>
            </a:r>
            <a:r>
              <a:rPr lang="en-US" sz="2800" b="1" dirty="0"/>
              <a:t>process</a:t>
            </a:r>
            <a:r>
              <a:rPr lang="en-US" sz="2800" dirty="0"/>
              <a:t> can use to address </a:t>
            </a:r>
            <a:r>
              <a:rPr lang="en-US" sz="2800" b="1" dirty="0"/>
              <a:t>memory</a:t>
            </a:r>
            <a:r>
              <a:rPr lang="en-US" sz="2800" dirty="0"/>
              <a:t>. Each process has its own address space, independent of those belonging to other processes</a:t>
            </a:r>
          </a:p>
          <a:p>
            <a:pPr algn="just"/>
            <a:r>
              <a:rPr lang="en-US" sz="2800" dirty="0"/>
              <a:t>(except in some special circumstances where processes want to share their address spaces).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0" y="457200"/>
            <a:ext cx="5638800" cy="6340197"/>
          </a:xfrm>
          <a:prstGeom prst="rect">
            <a:avLst/>
          </a:prstGeom>
          <a:noFill/>
        </p:spPr>
        <p:txBody>
          <a:bodyPr wrap="square" rtlCol="0">
            <a:spAutoFit/>
          </a:bodyPr>
          <a:lstStyle/>
          <a:p>
            <a:r>
              <a:rPr lang="en-US" sz="3600" dirty="0"/>
              <a:t>Memory Management</a:t>
            </a:r>
          </a:p>
          <a:p>
            <a:pPr algn="just"/>
            <a:r>
              <a:rPr lang="en-US" sz="2800" b="1" dirty="0"/>
              <a:t>Paging</a:t>
            </a:r>
          </a:p>
          <a:p>
            <a:pPr algn="just"/>
            <a:r>
              <a:rPr lang="en-US" b="1" dirty="0"/>
              <a:t>Using  a  page size  of 4 bytes  and a  physical memory of 32 bytes  (8  pages), we  show how  the  user's view of memory can be mapped into physical memory. </a:t>
            </a:r>
          </a:p>
          <a:p>
            <a:pPr algn="just"/>
            <a:endParaRPr lang="en-US" b="1" dirty="0"/>
          </a:p>
          <a:p>
            <a:pPr algn="just"/>
            <a:r>
              <a:rPr lang="en-US" b="1" dirty="0"/>
              <a:t>Logical address 0 is page </a:t>
            </a:r>
            <a:r>
              <a:rPr lang="en-US" b="1" dirty="0">
                <a:solidFill>
                  <a:srgbClr val="FFC000"/>
                </a:solidFill>
              </a:rPr>
              <a:t>0</a:t>
            </a:r>
            <a:r>
              <a:rPr lang="en-US" b="1" dirty="0"/>
              <a:t>, offset 0. Indexing  into the page table, we find that page 0 is in  frame  5. Thus, logical address 0 maps to physical address </a:t>
            </a:r>
            <a:r>
              <a:rPr lang="en-US" b="1" dirty="0">
                <a:solidFill>
                  <a:srgbClr val="FFC000"/>
                </a:solidFill>
              </a:rPr>
              <a:t>20 </a:t>
            </a:r>
            <a:r>
              <a:rPr lang="en-US" b="1" dirty="0"/>
              <a:t> [=  (5  x  4)  + 0].  </a:t>
            </a:r>
          </a:p>
          <a:p>
            <a:pPr algn="just"/>
            <a:endParaRPr lang="en-US" b="1" dirty="0"/>
          </a:p>
          <a:p>
            <a:pPr algn="just"/>
            <a:r>
              <a:rPr lang="en-US" b="1" dirty="0"/>
              <a:t>Logical  address </a:t>
            </a:r>
            <a:r>
              <a:rPr lang="en-US" b="1" dirty="0">
                <a:solidFill>
                  <a:srgbClr val="FFC000"/>
                </a:solidFill>
              </a:rPr>
              <a:t>3</a:t>
            </a:r>
            <a:r>
              <a:rPr lang="en-US" b="1" dirty="0"/>
              <a:t> (page 0, offset 3) maps to physical address </a:t>
            </a:r>
            <a:r>
              <a:rPr lang="en-US" b="1" dirty="0">
                <a:solidFill>
                  <a:srgbClr val="FFC000"/>
                </a:solidFill>
              </a:rPr>
              <a:t>23 </a:t>
            </a:r>
            <a:r>
              <a:rPr lang="en-US" b="1" dirty="0"/>
              <a:t> [  =  (5  x 4) + 3]. </a:t>
            </a:r>
          </a:p>
          <a:p>
            <a:pPr algn="just"/>
            <a:endParaRPr lang="en-US" b="1" dirty="0"/>
          </a:p>
          <a:p>
            <a:pPr algn="just"/>
            <a:r>
              <a:rPr lang="en-US" b="1" dirty="0"/>
              <a:t>Logical  address </a:t>
            </a:r>
            <a:r>
              <a:rPr lang="en-US" b="1" dirty="0">
                <a:solidFill>
                  <a:srgbClr val="FFC000"/>
                </a:solidFill>
              </a:rPr>
              <a:t>4 </a:t>
            </a:r>
            <a:r>
              <a:rPr lang="en-US" b="1" dirty="0"/>
              <a:t>is page 1, offset 0; according to the page table, page 1 is mapped to  frame 6.  Thus, logical address 4 maps  to physical address </a:t>
            </a:r>
            <a:r>
              <a:rPr lang="en-US" b="1" dirty="0">
                <a:solidFill>
                  <a:srgbClr val="FFC000"/>
                </a:solidFill>
              </a:rPr>
              <a:t>24 </a:t>
            </a:r>
            <a:r>
              <a:rPr lang="en-US" b="1" dirty="0"/>
              <a:t> [  =  (  6  x  4)  + O]. </a:t>
            </a:r>
          </a:p>
          <a:p>
            <a:pPr algn="just"/>
            <a:endParaRPr lang="en-US" b="1" dirty="0"/>
          </a:p>
          <a:p>
            <a:pPr algn="just"/>
            <a:r>
              <a:rPr lang="en-US" b="1" dirty="0"/>
              <a:t>Logical address </a:t>
            </a:r>
            <a:r>
              <a:rPr lang="en-US" b="1" dirty="0">
                <a:solidFill>
                  <a:srgbClr val="FFC000"/>
                </a:solidFill>
              </a:rPr>
              <a:t>13</a:t>
            </a:r>
            <a:r>
              <a:rPr lang="en-US" b="1" dirty="0"/>
              <a:t> maps to physical address </a:t>
            </a:r>
            <a:r>
              <a:rPr lang="en-US" b="1" dirty="0">
                <a:solidFill>
                  <a:srgbClr val="FFC000"/>
                </a:solidFill>
              </a:rPr>
              <a:t>9</a:t>
            </a:r>
            <a:r>
              <a:rPr lang="en-US" b="1" dirty="0"/>
              <a:t>.</a:t>
            </a:r>
          </a:p>
        </p:txBody>
      </p:sp>
      <p:pic>
        <p:nvPicPr>
          <p:cNvPr id="5122" name="Picture 2"/>
          <p:cNvPicPr>
            <a:picLocks noChangeAspect="1" noChangeArrowheads="1"/>
          </p:cNvPicPr>
          <p:nvPr/>
        </p:nvPicPr>
        <p:blipFill>
          <a:blip r:embed="rId2"/>
          <a:srcRect/>
          <a:stretch>
            <a:fillRect/>
          </a:stretch>
        </p:blipFill>
        <p:spPr bwMode="auto">
          <a:xfrm>
            <a:off x="5638800" y="609600"/>
            <a:ext cx="3429000" cy="6019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0" y="457200"/>
            <a:ext cx="9144000" cy="6186309"/>
          </a:xfrm>
          <a:prstGeom prst="rect">
            <a:avLst/>
          </a:prstGeom>
          <a:noFill/>
        </p:spPr>
        <p:txBody>
          <a:bodyPr wrap="square" rtlCol="0">
            <a:spAutoFit/>
          </a:bodyPr>
          <a:lstStyle/>
          <a:p>
            <a:r>
              <a:rPr lang="en-US" sz="3600" dirty="0"/>
              <a:t>Memory Management</a:t>
            </a:r>
          </a:p>
          <a:p>
            <a:pPr algn="just"/>
            <a:r>
              <a:rPr lang="en-US" sz="2800" b="1" dirty="0"/>
              <a:t>Paging</a:t>
            </a:r>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endParaRPr lang="en-US" sz="2800" b="1" dirty="0"/>
          </a:p>
          <a:p>
            <a:pPr algn="just"/>
            <a:r>
              <a:rPr lang="en-US" sz="2600" b="1" dirty="0"/>
              <a:t>     </a:t>
            </a:r>
          </a:p>
          <a:p>
            <a:pPr algn="just"/>
            <a:r>
              <a:rPr lang="en-US" sz="2600" b="1" dirty="0"/>
              <a:t>The internal operation of the MMU with 16 4-KB pages.</a:t>
            </a:r>
          </a:p>
        </p:txBody>
      </p:sp>
      <p:pic>
        <p:nvPicPr>
          <p:cNvPr id="6146" name="Picture 2"/>
          <p:cNvPicPr>
            <a:picLocks noChangeAspect="1" noChangeArrowheads="1"/>
          </p:cNvPicPr>
          <p:nvPr/>
        </p:nvPicPr>
        <p:blipFill>
          <a:blip r:embed="rId2"/>
          <a:srcRect/>
          <a:stretch>
            <a:fillRect/>
          </a:stretch>
        </p:blipFill>
        <p:spPr bwMode="auto">
          <a:xfrm>
            <a:off x="2362200" y="1143000"/>
            <a:ext cx="5867399" cy="4953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5386090"/>
          </a:xfrm>
          <a:prstGeom prst="rect">
            <a:avLst/>
          </a:prstGeom>
          <a:noFill/>
        </p:spPr>
        <p:txBody>
          <a:bodyPr wrap="square" rtlCol="0">
            <a:spAutoFit/>
          </a:bodyPr>
          <a:lstStyle/>
          <a:p>
            <a:r>
              <a:rPr lang="en-US" sz="3600" dirty="0"/>
              <a:t>Memory Management</a:t>
            </a:r>
          </a:p>
          <a:p>
            <a:pPr algn="just"/>
            <a:endParaRPr lang="en-US" sz="2800" b="1" dirty="0"/>
          </a:p>
          <a:p>
            <a:pPr algn="just"/>
            <a:r>
              <a:rPr lang="en-US" sz="2800" b="1" dirty="0"/>
              <a:t>Segmentation</a:t>
            </a:r>
          </a:p>
          <a:p>
            <a:pPr algn="just" fontAlgn="base"/>
            <a:endParaRPr lang="en-US" sz="2800" dirty="0"/>
          </a:p>
          <a:p>
            <a:pPr algn="just" fontAlgn="base"/>
            <a:r>
              <a:rPr lang="en-US" sz="2800" dirty="0"/>
              <a:t>Paging is one-dimensional because the virtual addresses go from 0 to some maximum address, one address after another. For many problems, having two or more separate virtual address spaces may be much better than having only one. For example, a compiler has many tables that are built up as compilation proceeds the  purpose of  the  segment in the program. </a:t>
            </a:r>
          </a:p>
          <a:p>
            <a:pPr algn="just" fontAlgn="base"/>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5816977"/>
          </a:xfrm>
          <a:prstGeom prst="rect">
            <a:avLst/>
          </a:prstGeom>
          <a:noFill/>
        </p:spPr>
        <p:txBody>
          <a:bodyPr wrap="square" rtlCol="0">
            <a:spAutoFit/>
          </a:bodyPr>
          <a:lstStyle/>
          <a:p>
            <a:r>
              <a:rPr lang="en-US" sz="3600" dirty="0"/>
              <a:t>Memory Management</a:t>
            </a:r>
          </a:p>
          <a:p>
            <a:pPr algn="just"/>
            <a:endParaRPr lang="en-US" sz="2800" b="1" dirty="0"/>
          </a:p>
          <a:p>
            <a:pPr algn="just"/>
            <a:r>
              <a:rPr lang="en-US" sz="2800" b="1" dirty="0"/>
              <a:t>Segmentation</a:t>
            </a:r>
          </a:p>
          <a:p>
            <a:pPr algn="just" fontAlgn="base"/>
            <a:endParaRPr lang="en-US" sz="2800" dirty="0"/>
          </a:p>
          <a:p>
            <a:pPr algn="just" fontAlgn="base"/>
            <a:r>
              <a:rPr lang="en-US" sz="2800" dirty="0"/>
              <a:t>Consider how you think of a program when you are writing it. You  think  of  it as  a main program with a  set of methods, procedures,  or  functions.  It may also include various data structures: objects, arrays, stacks, variables, and so  on.  Each  of  these modules  or  data elements  is  referred  to  by name. You talk about "the stack," "the math library," "the n1ain program," without caring what  addresses  in memory  these  elements  occupy.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5816977"/>
          </a:xfrm>
          <a:prstGeom prst="rect">
            <a:avLst/>
          </a:prstGeom>
          <a:noFill/>
        </p:spPr>
        <p:txBody>
          <a:bodyPr wrap="square" rtlCol="0">
            <a:spAutoFit/>
          </a:bodyPr>
          <a:lstStyle/>
          <a:p>
            <a:r>
              <a:rPr lang="en-US" sz="3600" dirty="0"/>
              <a:t>Memory Management</a:t>
            </a:r>
          </a:p>
          <a:p>
            <a:pPr algn="just"/>
            <a:endParaRPr lang="en-US" sz="2800" b="1" dirty="0"/>
          </a:p>
          <a:p>
            <a:pPr algn="just"/>
            <a:r>
              <a:rPr lang="en-US" sz="2800" b="1" dirty="0"/>
              <a:t>Segmentation</a:t>
            </a:r>
          </a:p>
          <a:p>
            <a:pPr algn="just" fontAlgn="base"/>
            <a:endParaRPr lang="en-US" sz="2800" dirty="0"/>
          </a:p>
          <a:p>
            <a:pPr algn="just" fontAlgn="base"/>
            <a:r>
              <a:rPr lang="en-US" sz="2800" dirty="0"/>
              <a:t>You  are  not  concerned with whether  the  stack  is  stored before  or  after  the  </a:t>
            </a:r>
            <a:r>
              <a:rPr lang="en-US" sz="2800" dirty="0" err="1"/>
              <a:t>Sqrt</a:t>
            </a:r>
            <a:r>
              <a:rPr lang="en-US" sz="2800" dirty="0"/>
              <a:t>  ()  function.  Each of these  segments  is  of variable  length;  the  length is  intrinsically defined by the  purpose of  the  segment in the program. Elements within a  segment are  identified by  their offset from the begim1.ing of the segment: the first statement  of the program, the seventh stack frame entry in the stack, the fifth instruction of the </a:t>
            </a:r>
            <a:r>
              <a:rPr lang="en-US" sz="2800" dirty="0" err="1"/>
              <a:t>Sqrt</a:t>
            </a:r>
            <a:r>
              <a:rPr lang="en-US" sz="2800" dirty="0"/>
              <a:t>  (), and so on.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09600"/>
            <a:ext cx="8763000" cy="6247864"/>
          </a:xfrm>
          <a:prstGeom prst="rect">
            <a:avLst/>
          </a:prstGeom>
          <a:noFill/>
        </p:spPr>
        <p:txBody>
          <a:bodyPr wrap="square" rtlCol="0">
            <a:spAutoFit/>
          </a:bodyPr>
          <a:lstStyle/>
          <a:p>
            <a:r>
              <a:rPr lang="en-US" sz="3600" dirty="0"/>
              <a:t>Memory Management</a:t>
            </a:r>
          </a:p>
          <a:p>
            <a:pPr algn="just"/>
            <a:r>
              <a:rPr lang="en-US" sz="2800" b="1" dirty="0"/>
              <a:t>Segmentation</a:t>
            </a:r>
          </a:p>
          <a:p>
            <a:pPr algn="just" fontAlgn="base"/>
            <a:r>
              <a:rPr lang="en-US" sz="2800" dirty="0"/>
              <a:t>. </a:t>
            </a:r>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r>
              <a:rPr lang="en-US" sz="2800" dirty="0"/>
              <a:t>                                                     </a:t>
            </a:r>
          </a:p>
          <a:p>
            <a:pPr algn="just" fontAlgn="base"/>
            <a:r>
              <a:rPr lang="en-US" sz="2800" dirty="0"/>
              <a:t>                                User's view of a program.</a:t>
            </a:r>
          </a:p>
        </p:txBody>
      </p:sp>
      <p:pic>
        <p:nvPicPr>
          <p:cNvPr id="1026" name="Picture 2"/>
          <p:cNvPicPr>
            <a:picLocks noChangeAspect="1" noChangeArrowheads="1"/>
          </p:cNvPicPr>
          <p:nvPr/>
        </p:nvPicPr>
        <p:blipFill>
          <a:blip r:embed="rId2"/>
          <a:srcRect/>
          <a:stretch>
            <a:fillRect/>
          </a:stretch>
        </p:blipFill>
        <p:spPr bwMode="auto">
          <a:xfrm>
            <a:off x="2895600" y="1905000"/>
            <a:ext cx="4105275" cy="4343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09600"/>
            <a:ext cx="8763000" cy="8463855"/>
          </a:xfrm>
          <a:prstGeom prst="rect">
            <a:avLst/>
          </a:prstGeom>
          <a:noFill/>
        </p:spPr>
        <p:txBody>
          <a:bodyPr wrap="square" rtlCol="0">
            <a:spAutoFit/>
          </a:bodyPr>
          <a:lstStyle/>
          <a:p>
            <a:r>
              <a:rPr lang="en-US" sz="3600" dirty="0"/>
              <a:t>Memory Management</a:t>
            </a:r>
          </a:p>
          <a:p>
            <a:pPr algn="just"/>
            <a:r>
              <a:rPr lang="en-US" sz="2800" b="1" dirty="0"/>
              <a:t>Segmentation</a:t>
            </a:r>
          </a:p>
          <a:p>
            <a:pPr algn="just" fontAlgn="base"/>
            <a:endParaRPr lang="en-US" sz="2800" dirty="0"/>
          </a:p>
          <a:p>
            <a:pPr algn="just" fontAlgn="base"/>
            <a:r>
              <a:rPr lang="en-US" sz="2600" dirty="0"/>
              <a:t>Segmentation is  a memory-management scheme  that supports this  user  view  of memory</a:t>
            </a:r>
          </a:p>
          <a:p>
            <a:pPr algn="just" fontAlgn="base"/>
            <a:endParaRPr lang="en-US" sz="2600" dirty="0"/>
          </a:p>
          <a:p>
            <a:pPr algn="just" fontAlgn="base"/>
            <a:r>
              <a:rPr lang="en-US" sz="2600" dirty="0"/>
              <a:t>Logical  address space is a  collection of segments.  Each  segment has a name and a length. The addresses specify  both the segment name and the offset within the segment. User specifies each address by two quantities: a segment name and an offset. For simplicity of implementation, segments are numbered and are referred to by a segment number, rather than by a segment name. Thus, a logical address  consists of a two  </a:t>
            </a:r>
            <a:r>
              <a:rPr lang="en-US" sz="2600" dirty="0" err="1"/>
              <a:t>tuple</a:t>
            </a:r>
            <a:r>
              <a:rPr lang="en-US" sz="2600" dirty="0"/>
              <a:t>: </a:t>
            </a:r>
          </a:p>
          <a:p>
            <a:pPr algn="just" fontAlgn="base"/>
            <a:r>
              <a:rPr lang="en-US" sz="2600" dirty="0"/>
              <a:t>&lt;segment-number, offset&gt;.</a:t>
            </a:r>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r>
              <a:rPr lang="en-US" sz="2800"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4524315"/>
          </a:xfrm>
          <a:prstGeom prst="rect">
            <a:avLst/>
          </a:prstGeom>
          <a:noFill/>
        </p:spPr>
        <p:txBody>
          <a:bodyPr wrap="square" rtlCol="0">
            <a:spAutoFit/>
          </a:bodyPr>
          <a:lstStyle/>
          <a:p>
            <a:r>
              <a:rPr lang="en-US" sz="3600" dirty="0"/>
              <a:t>Memory Management</a:t>
            </a:r>
          </a:p>
          <a:p>
            <a:pPr algn="just"/>
            <a:r>
              <a:rPr lang="en-US" sz="2800" b="1" dirty="0"/>
              <a:t>Segmentation</a:t>
            </a:r>
          </a:p>
          <a:p>
            <a:pPr algn="just" fontAlgn="base"/>
            <a:endParaRPr lang="en-US" sz="2800" dirty="0"/>
          </a:p>
          <a:p>
            <a:pPr algn="just" fontAlgn="base"/>
            <a:endParaRPr lang="en-US" sz="2800" dirty="0"/>
          </a:p>
          <a:p>
            <a:pPr algn="just" fontAlgn="base"/>
            <a:r>
              <a:rPr lang="en-US" sz="2800" dirty="0"/>
              <a:t>A Memory Management technique in which memory is divided into variable sized chunks which can be allocated to processes. Each chunk is called a Segment. A table stores the information about all such segments and is called Segment Table.</a:t>
            </a:r>
          </a:p>
          <a:p>
            <a:pPr algn="just" fontAlgn="base"/>
            <a:endParaRPr lang="en-US" sz="2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5816977"/>
          </a:xfrm>
          <a:prstGeom prst="rect">
            <a:avLst/>
          </a:prstGeom>
          <a:noFill/>
        </p:spPr>
        <p:txBody>
          <a:bodyPr wrap="square" rtlCol="0">
            <a:spAutoFit/>
          </a:bodyPr>
          <a:lstStyle/>
          <a:p>
            <a:r>
              <a:rPr lang="en-US" sz="3600" dirty="0"/>
              <a:t>Memory Management</a:t>
            </a:r>
          </a:p>
          <a:p>
            <a:pPr algn="just"/>
            <a:r>
              <a:rPr lang="en-US" sz="2800" b="1" dirty="0"/>
              <a:t>Segmentation</a:t>
            </a:r>
          </a:p>
          <a:p>
            <a:pPr algn="just" fontAlgn="base"/>
            <a:endParaRPr lang="en-US" sz="2800" dirty="0"/>
          </a:p>
          <a:p>
            <a:pPr algn="just" fontAlgn="base"/>
            <a:r>
              <a:rPr lang="en-US" sz="2800" b="1" dirty="0"/>
              <a:t>Segment Table –</a:t>
            </a:r>
            <a:r>
              <a:rPr lang="en-US" sz="2800" dirty="0"/>
              <a:t> It maps two dimensional Logical address into one dimensional Physical address. It’s each table entry has:</a:t>
            </a:r>
          </a:p>
          <a:p>
            <a:pPr algn="just" fontAlgn="base"/>
            <a:endParaRPr lang="en-US" sz="2800" b="1" dirty="0"/>
          </a:p>
          <a:p>
            <a:pPr algn="just" fontAlgn="base"/>
            <a:r>
              <a:rPr lang="en-US" sz="2800" b="1" dirty="0"/>
              <a:t>Base Address: </a:t>
            </a:r>
            <a:r>
              <a:rPr lang="en-US" sz="2800" dirty="0"/>
              <a:t>It</a:t>
            </a:r>
            <a:r>
              <a:rPr lang="en-US" sz="2800" b="1" dirty="0"/>
              <a:t> </a:t>
            </a:r>
            <a:r>
              <a:rPr lang="en-US" sz="2800" dirty="0"/>
              <a:t>contains the starting physical address where the segments reside in memory.</a:t>
            </a:r>
          </a:p>
          <a:p>
            <a:pPr algn="just" fontAlgn="base"/>
            <a:endParaRPr lang="en-US" sz="2800" b="1" dirty="0"/>
          </a:p>
          <a:p>
            <a:pPr algn="just" fontAlgn="base"/>
            <a:r>
              <a:rPr lang="en-US" sz="2800" b="1" dirty="0"/>
              <a:t>Limit:</a:t>
            </a:r>
            <a:r>
              <a:rPr lang="en-US" sz="2800" dirty="0"/>
              <a:t> It specifies the length of the segment.</a:t>
            </a:r>
          </a:p>
          <a:p>
            <a:pPr algn="just" fontAlgn="base"/>
            <a:endParaRPr lang="en-US" sz="2800" dirty="0"/>
          </a:p>
          <a:p>
            <a:pPr algn="just" fontAlgn="base"/>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5816977"/>
          </a:xfrm>
          <a:prstGeom prst="rect">
            <a:avLst/>
          </a:prstGeom>
          <a:noFill/>
        </p:spPr>
        <p:txBody>
          <a:bodyPr wrap="square" rtlCol="0">
            <a:spAutoFit/>
          </a:bodyPr>
          <a:lstStyle/>
          <a:p>
            <a:r>
              <a:rPr lang="en-US" sz="3600" dirty="0"/>
              <a:t>Memory Management</a:t>
            </a:r>
          </a:p>
          <a:p>
            <a:pPr algn="just"/>
            <a:r>
              <a:rPr lang="en-US" sz="2800" b="1" dirty="0"/>
              <a:t>Segmentation</a:t>
            </a:r>
          </a:p>
          <a:p>
            <a:pPr algn="just" fontAlgn="base"/>
            <a:endParaRPr lang="en-US" sz="2800" dirty="0"/>
          </a:p>
          <a:p>
            <a:pPr algn="just" fontAlgn="base"/>
            <a:endParaRPr lang="en-US" sz="2800" dirty="0"/>
          </a:p>
          <a:p>
            <a:pPr algn="just" fontAlgn="base"/>
            <a:endParaRPr lang="en-US" sz="2800" b="1" dirty="0"/>
          </a:p>
          <a:p>
            <a:pPr algn="just" fontAlgn="base"/>
            <a:endParaRPr lang="en-US" sz="2800" b="1" dirty="0"/>
          </a:p>
          <a:p>
            <a:pPr algn="just" fontAlgn="base"/>
            <a:endParaRPr lang="en-US" sz="2800" b="1" dirty="0"/>
          </a:p>
          <a:p>
            <a:pPr algn="just" fontAlgn="base"/>
            <a:endParaRPr lang="en-US" sz="2800" b="1" dirty="0"/>
          </a:p>
          <a:p>
            <a:pPr algn="just" fontAlgn="base"/>
            <a:endParaRPr lang="en-US" sz="2800" b="1" dirty="0"/>
          </a:p>
          <a:p>
            <a:pPr algn="just" fontAlgn="base"/>
            <a:endParaRPr lang="en-US" sz="2800" b="1" dirty="0"/>
          </a:p>
          <a:p>
            <a:pPr algn="just" fontAlgn="base"/>
            <a:endParaRPr lang="en-US" sz="2800" b="1" dirty="0"/>
          </a:p>
          <a:p>
            <a:pPr algn="just" fontAlgn="base"/>
            <a:endParaRPr lang="en-US" sz="2800" b="1" dirty="0"/>
          </a:p>
          <a:p>
            <a:pPr algn="just" fontAlgn="base"/>
            <a:endParaRPr lang="en-US" sz="2800" b="1" dirty="0"/>
          </a:p>
        </p:txBody>
      </p:sp>
      <p:pic>
        <p:nvPicPr>
          <p:cNvPr id="9218" name="Picture 2" descr="https://www.geeksforgeeks.org/wp-content/uploads/gq/2016/02/segmentation.png"/>
          <p:cNvPicPr>
            <a:picLocks noChangeAspect="1" noChangeArrowheads="1"/>
          </p:cNvPicPr>
          <p:nvPr/>
        </p:nvPicPr>
        <p:blipFill>
          <a:blip r:embed="rId2"/>
          <a:srcRect/>
          <a:stretch>
            <a:fillRect/>
          </a:stretch>
        </p:blipFill>
        <p:spPr bwMode="auto">
          <a:xfrm>
            <a:off x="2209800" y="1828800"/>
            <a:ext cx="6743700" cy="4419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09600"/>
            <a:ext cx="8915400" cy="6063198"/>
          </a:xfrm>
          <a:prstGeom prst="rect">
            <a:avLst/>
          </a:prstGeom>
          <a:noFill/>
        </p:spPr>
        <p:txBody>
          <a:bodyPr wrap="square" rtlCol="0">
            <a:spAutoFit/>
          </a:bodyPr>
          <a:lstStyle/>
          <a:p>
            <a:r>
              <a:rPr lang="en-US" sz="3600" dirty="0"/>
              <a:t>Memory Management</a:t>
            </a:r>
          </a:p>
          <a:p>
            <a:pPr algn="just"/>
            <a:r>
              <a:rPr lang="en-US" sz="2800" dirty="0"/>
              <a:t>Virtual Memory</a:t>
            </a:r>
          </a:p>
          <a:p>
            <a:pPr algn="just"/>
            <a:r>
              <a:rPr lang="en-US" sz="2700" dirty="0"/>
              <a:t>Virtual memory is a memory management capability of an OS that uses hardware and software to allow a computer to compensate for physical memory shortages by temporarily transferring data from random access memory (RAM) to disk storage. </a:t>
            </a:r>
          </a:p>
          <a:p>
            <a:pPr algn="just"/>
            <a:endParaRPr lang="en-US" sz="2700" dirty="0"/>
          </a:p>
          <a:p>
            <a:pPr algn="just"/>
            <a:r>
              <a:rPr lang="en-US" sz="2700" dirty="0"/>
              <a:t>Computers have a finite amount of RAM so memory can run out, especially when multiple program run at the same time. A system using virtual memory can load larger programs or multiple programs running at the same time, allowing each one to operate as if it has infinite memory and without having to purchase more RAM.</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5816977"/>
          </a:xfrm>
          <a:prstGeom prst="rect">
            <a:avLst/>
          </a:prstGeom>
          <a:noFill/>
        </p:spPr>
        <p:txBody>
          <a:bodyPr wrap="square" rtlCol="0">
            <a:spAutoFit/>
          </a:bodyPr>
          <a:lstStyle/>
          <a:p>
            <a:r>
              <a:rPr lang="en-US" sz="3600" dirty="0"/>
              <a:t>Memory Management</a:t>
            </a:r>
          </a:p>
          <a:p>
            <a:pPr algn="just"/>
            <a:r>
              <a:rPr lang="en-US" sz="2800" b="1" dirty="0"/>
              <a:t>Segmentation</a:t>
            </a:r>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r>
              <a:rPr lang="en-US" sz="2800" dirty="0"/>
              <a:t>                                              Segmentation hardware.</a:t>
            </a:r>
          </a:p>
        </p:txBody>
      </p:sp>
      <p:pic>
        <p:nvPicPr>
          <p:cNvPr id="2050" name="Picture 2"/>
          <p:cNvPicPr>
            <a:picLocks noChangeAspect="1" noChangeArrowheads="1"/>
          </p:cNvPicPr>
          <p:nvPr/>
        </p:nvPicPr>
        <p:blipFill>
          <a:blip r:embed="rId2"/>
          <a:srcRect/>
          <a:stretch>
            <a:fillRect/>
          </a:stretch>
        </p:blipFill>
        <p:spPr bwMode="auto">
          <a:xfrm>
            <a:off x="2995613" y="1524000"/>
            <a:ext cx="5919787" cy="434339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5816977"/>
          </a:xfrm>
          <a:prstGeom prst="rect">
            <a:avLst/>
          </a:prstGeom>
          <a:noFill/>
        </p:spPr>
        <p:txBody>
          <a:bodyPr wrap="square" rtlCol="0">
            <a:spAutoFit/>
          </a:bodyPr>
          <a:lstStyle/>
          <a:p>
            <a:r>
              <a:rPr lang="en-US" sz="3600" dirty="0"/>
              <a:t>Memory Management</a:t>
            </a:r>
          </a:p>
          <a:p>
            <a:pPr algn="just"/>
            <a:r>
              <a:rPr lang="en-US" sz="2800" b="1" dirty="0"/>
              <a:t>Segmentation</a:t>
            </a:r>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endParaRPr lang="en-US" sz="2800" dirty="0"/>
          </a:p>
          <a:p>
            <a:pPr algn="just" fontAlgn="base"/>
            <a:r>
              <a:rPr lang="en-US" sz="2800" dirty="0"/>
              <a:t>                                      Example of segmentation.</a:t>
            </a:r>
          </a:p>
        </p:txBody>
      </p:sp>
      <p:pic>
        <p:nvPicPr>
          <p:cNvPr id="3074" name="Picture 2"/>
          <p:cNvPicPr>
            <a:picLocks noChangeAspect="1" noChangeArrowheads="1"/>
          </p:cNvPicPr>
          <p:nvPr/>
        </p:nvPicPr>
        <p:blipFill>
          <a:blip r:embed="rId2"/>
          <a:srcRect/>
          <a:stretch>
            <a:fillRect/>
          </a:stretch>
        </p:blipFill>
        <p:spPr bwMode="auto">
          <a:xfrm>
            <a:off x="3286125" y="1524000"/>
            <a:ext cx="5019675" cy="4419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09600"/>
            <a:ext cx="8915400" cy="6247864"/>
          </a:xfrm>
          <a:prstGeom prst="rect">
            <a:avLst/>
          </a:prstGeom>
          <a:noFill/>
        </p:spPr>
        <p:txBody>
          <a:bodyPr wrap="square" rtlCol="0">
            <a:spAutoFit/>
          </a:bodyPr>
          <a:lstStyle/>
          <a:p>
            <a:r>
              <a:rPr lang="en-US" sz="3600" dirty="0"/>
              <a:t>Memory Management</a:t>
            </a:r>
          </a:p>
          <a:p>
            <a:pPr algn="just"/>
            <a:r>
              <a:rPr lang="en-US" sz="2800" dirty="0"/>
              <a:t>Virtual Memory</a:t>
            </a:r>
          </a:p>
          <a:p>
            <a:pPr algn="just"/>
            <a:endParaRPr lang="en-US" sz="2800" dirty="0"/>
          </a:p>
          <a:p>
            <a:pPr algn="just"/>
            <a:r>
              <a:rPr lang="en-US" sz="2800" dirty="0"/>
              <a:t>Simulating more random access memory (RAM) than actually exists, allowing the computer to run larger programs and multiple programs concurrently. A common function in most every OS and hardware platform, virtual memory uses storage (hard drive or solid state drive) to temporarily hold what was in RAM.</a:t>
            </a:r>
            <a:br>
              <a:rPr lang="en-US" sz="2800" dirty="0"/>
            </a:br>
            <a:br>
              <a:rPr lang="en-US" sz="2800" dirty="0"/>
            </a:br>
            <a:endParaRPr lang="en-US" sz="2800" dirty="0"/>
          </a:p>
          <a:p>
            <a:pPr algn="just"/>
            <a:endParaRPr lang="en-US" sz="2800" dirty="0"/>
          </a:p>
          <a:p>
            <a:pPr algn="just"/>
            <a:endParaRPr lang="en-US" sz="2800" dirty="0"/>
          </a:p>
          <a:p>
            <a:pPr algn="just"/>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915400" cy="4524315"/>
          </a:xfrm>
          <a:prstGeom prst="rect">
            <a:avLst/>
          </a:prstGeom>
          <a:noFill/>
        </p:spPr>
        <p:txBody>
          <a:bodyPr wrap="square" rtlCol="0">
            <a:spAutoFit/>
          </a:bodyPr>
          <a:lstStyle/>
          <a:p>
            <a:r>
              <a:rPr lang="en-US" sz="3600" dirty="0"/>
              <a:t>Memory Management</a:t>
            </a:r>
          </a:p>
          <a:p>
            <a:pPr algn="just"/>
            <a:r>
              <a:rPr lang="en-US" sz="2800" dirty="0"/>
              <a:t>Virtual Memory</a:t>
            </a:r>
          </a:p>
          <a:p>
            <a:pPr algn="just"/>
            <a:br>
              <a:rPr lang="en-US" sz="2800" dirty="0"/>
            </a:br>
            <a:endParaRPr lang="en-US" sz="2800" dirty="0"/>
          </a:p>
          <a:p>
            <a:pPr algn="just"/>
            <a:r>
              <a:rPr lang="en-US" sz="2800" dirty="0"/>
              <a:t>Virtual memory is a valuable concept in computer architecture that allows you to run large, sophisticated programs on a computer even if it has a relatively small amount of RAM</a:t>
            </a:r>
          </a:p>
          <a:p>
            <a:pPr algn="just"/>
            <a:endParaRPr lang="en-US" sz="2800" dirty="0"/>
          </a:p>
          <a:p>
            <a:pPr algn="just"/>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4955203"/>
          </a:xfrm>
          <a:prstGeom prst="rect">
            <a:avLst/>
          </a:prstGeom>
          <a:noFill/>
        </p:spPr>
        <p:txBody>
          <a:bodyPr wrap="square" rtlCol="0">
            <a:spAutoFit/>
          </a:bodyPr>
          <a:lstStyle/>
          <a:p>
            <a:r>
              <a:rPr lang="en-US" sz="3600" dirty="0"/>
              <a:t>Memory Management</a:t>
            </a:r>
          </a:p>
          <a:p>
            <a:pPr algn="just"/>
            <a:r>
              <a:rPr lang="en-US" sz="2800" dirty="0"/>
              <a:t>Virtual Memory</a:t>
            </a:r>
          </a:p>
          <a:p>
            <a:pPr algn="just"/>
            <a:br>
              <a:rPr lang="en-US" sz="2800" dirty="0"/>
            </a:br>
            <a:r>
              <a:rPr lang="en-US" sz="2800" b="1" dirty="0"/>
              <a:t>Virtual memory is a feature of an operating system that enables a computer to be able to compensate shortages of physical memory by transferring data from random access memory to disk storage.</a:t>
            </a:r>
            <a:endParaRPr lang="en-US" sz="2800" dirty="0"/>
          </a:p>
          <a:p>
            <a:pPr algn="just"/>
            <a:endParaRPr lang="en-US" sz="2800" dirty="0"/>
          </a:p>
          <a:p>
            <a:pPr algn="just"/>
            <a:endParaRPr lang="en-US" sz="2800" dirty="0"/>
          </a:p>
          <a:p>
            <a:pPr algn="just"/>
            <a:endParaRPr lang="en-US" sz="2800" dirty="0"/>
          </a:p>
          <a:p>
            <a:pPr algn="just"/>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4524315"/>
          </a:xfrm>
          <a:prstGeom prst="rect">
            <a:avLst/>
          </a:prstGeom>
          <a:noFill/>
        </p:spPr>
        <p:txBody>
          <a:bodyPr wrap="square" rtlCol="0">
            <a:spAutoFit/>
          </a:bodyPr>
          <a:lstStyle/>
          <a:p>
            <a:r>
              <a:rPr lang="en-US" sz="3600" dirty="0"/>
              <a:t>Memory Management</a:t>
            </a:r>
          </a:p>
          <a:p>
            <a:pPr algn="just"/>
            <a:r>
              <a:rPr lang="en-US" sz="2800" dirty="0"/>
              <a:t>Virtual Memory</a:t>
            </a:r>
          </a:p>
          <a:p>
            <a:pPr algn="just"/>
            <a:br>
              <a:rPr lang="en-US" sz="2800" dirty="0"/>
            </a:br>
            <a:r>
              <a:rPr lang="en-US" sz="2800" b="1" dirty="0"/>
              <a:t>Virtual memory is implemented using</a:t>
            </a:r>
          </a:p>
          <a:p>
            <a:pPr algn="just"/>
            <a:endParaRPr lang="en-US" sz="2800" b="1" dirty="0"/>
          </a:p>
          <a:p>
            <a:pPr algn="just"/>
            <a:r>
              <a:rPr lang="en-US" sz="2800" b="1" dirty="0"/>
              <a:t>Paging</a:t>
            </a:r>
          </a:p>
          <a:p>
            <a:pPr algn="just"/>
            <a:r>
              <a:rPr lang="en-US" sz="2800" b="1" dirty="0"/>
              <a:t>Segmentation</a:t>
            </a:r>
          </a:p>
          <a:p>
            <a:pPr algn="just"/>
            <a:endParaRPr lang="en-US" sz="2800" dirty="0"/>
          </a:p>
          <a:p>
            <a:pPr algn="just"/>
            <a:endParaRPr lang="en-US" sz="2800" dirty="0"/>
          </a:p>
          <a:p>
            <a:pPr algn="just"/>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152400" y="685800"/>
            <a:ext cx="8610600" cy="4524315"/>
          </a:xfrm>
          <a:prstGeom prst="rect">
            <a:avLst/>
          </a:prstGeom>
          <a:noFill/>
        </p:spPr>
        <p:txBody>
          <a:bodyPr wrap="square" rtlCol="0">
            <a:spAutoFit/>
          </a:bodyPr>
          <a:lstStyle/>
          <a:p>
            <a:r>
              <a:rPr lang="en-US" sz="3600" dirty="0"/>
              <a:t>Memory Management</a:t>
            </a:r>
          </a:p>
          <a:p>
            <a:pPr algn="just"/>
            <a:br>
              <a:rPr lang="en-US" sz="2800" dirty="0"/>
            </a:br>
            <a:r>
              <a:rPr lang="en-US" sz="2800" b="1" dirty="0"/>
              <a:t>Paging</a:t>
            </a:r>
          </a:p>
          <a:p>
            <a:pPr algn="just" fontAlgn="base"/>
            <a:r>
              <a:rPr lang="en-US" sz="2800" b="1" dirty="0"/>
              <a:t>Paging</a:t>
            </a:r>
            <a:r>
              <a:rPr lang="en-US" sz="2800" dirty="0"/>
              <a:t> is a memory management scheme by which a computer stores and retrieves data from secondary storage  for use in  main memory.  In this scheme, the operating system retrieves data from secondary storage in same-size block called </a:t>
            </a:r>
            <a:r>
              <a:rPr lang="en-US" sz="2800" dirty="0">
                <a:solidFill>
                  <a:srgbClr val="FFC000"/>
                </a:solidFill>
              </a:rPr>
              <a:t>pages</a:t>
            </a:r>
            <a:r>
              <a:rPr lang="en-US" sz="2800" dirty="0"/>
              <a:t>. The physical region of memory containing a single page is called a </a:t>
            </a:r>
            <a:r>
              <a:rPr lang="en-US" sz="2800" dirty="0">
                <a:solidFill>
                  <a:srgbClr val="FFC000"/>
                </a:solidFill>
              </a:rPr>
              <a:t>frame</a:t>
            </a:r>
            <a:r>
              <a:rPr lang="en-US" sz="2800" dirty="0"/>
              <a:t>.</a:t>
            </a:r>
          </a:p>
          <a:p>
            <a:pPr algn="just" fontAlgn="base"/>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30EA-B3EF-49D9-B906-43BC3A76F642}"/>
              </a:ext>
            </a:extLst>
          </p:cNvPr>
          <p:cNvSpPr>
            <a:spLocks noGrp="1"/>
          </p:cNvSpPr>
          <p:nvPr>
            <p:ph type="title"/>
          </p:nvPr>
        </p:nvSpPr>
        <p:spPr/>
        <p:txBody>
          <a:bodyPr/>
          <a:lstStyle/>
          <a:p>
            <a:r>
              <a:rPr lang="en-US" dirty="0"/>
              <a:t>Physical Address Space</a:t>
            </a:r>
          </a:p>
        </p:txBody>
      </p:sp>
      <p:sp>
        <p:nvSpPr>
          <p:cNvPr id="3" name="Content Placeholder 2">
            <a:extLst>
              <a:ext uri="{FF2B5EF4-FFF2-40B4-BE49-F238E27FC236}">
                <a16:creationId xmlns:a16="http://schemas.microsoft.com/office/drawing/2014/main" id="{85357C3F-753D-4197-B388-A1AE232FC35F}"/>
              </a:ext>
            </a:extLst>
          </p:cNvPr>
          <p:cNvSpPr>
            <a:spLocks noGrp="1"/>
          </p:cNvSpPr>
          <p:nvPr>
            <p:ph idx="1"/>
          </p:nvPr>
        </p:nvSpPr>
        <p:spPr/>
        <p:txBody>
          <a:bodyPr/>
          <a:lstStyle/>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Physical address space in a system can be defined as the </a:t>
            </a:r>
            <a:r>
              <a:rPr lang="en-US" b="1" dirty="0">
                <a:latin typeface="Arial" panose="020B0604020202020204" pitchFamily="34" charset="0"/>
                <a:cs typeface="Arial" panose="020B0604020202020204" pitchFamily="34" charset="0"/>
              </a:rPr>
              <a:t>size</a:t>
            </a:r>
            <a:r>
              <a:rPr lang="en-US" dirty="0">
                <a:latin typeface="Arial" panose="020B0604020202020204" pitchFamily="34" charset="0"/>
                <a:cs typeface="Arial" panose="020B0604020202020204" pitchFamily="34" charset="0"/>
              </a:rPr>
              <a:t> of the </a:t>
            </a:r>
            <a:r>
              <a:rPr lang="en-US" b="1" dirty="0">
                <a:latin typeface="Arial" panose="020B0604020202020204" pitchFamily="34" charset="0"/>
                <a:cs typeface="Arial" panose="020B0604020202020204" pitchFamily="34" charset="0"/>
              </a:rPr>
              <a:t>main memory</a:t>
            </a:r>
            <a:r>
              <a:rPr lang="en-US" dirty="0">
                <a:latin typeface="Arial" panose="020B0604020202020204" pitchFamily="34" charset="0"/>
                <a:cs typeface="Arial" panose="020B0604020202020204" pitchFamily="34" charset="0"/>
              </a:rPr>
              <a:t>. It is really important to compare the process size with the physical address space. The process size must be less than the physical address space.</a:t>
            </a:r>
          </a:p>
        </p:txBody>
      </p:sp>
    </p:spTree>
    <p:extLst>
      <p:ext uri="{BB962C8B-B14F-4D97-AF65-F5344CB8AC3E}">
        <p14:creationId xmlns:p14="http://schemas.microsoft.com/office/powerpoint/2010/main" val="923197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6145</TotalTime>
  <Words>1258</Words>
  <Application>Microsoft Office PowerPoint</Application>
  <PresentationFormat>On-screen Show (4:3)</PresentationFormat>
  <Paragraphs>673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Constantia</vt:lpstr>
      <vt:lpstr>Times New Roman</vt:lpstr>
      <vt:lpstr>Wingdings 2</vt:lpstr>
      <vt:lpstr>Flow</vt:lpstr>
      <vt:lpstr>PowerPoint Presentation</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Physical Address Space</vt:lpstr>
      <vt:lpstr>Logical Address Space </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Databases</dc:title>
  <dc:creator>Shamim</dc:creator>
  <cp:lastModifiedBy>Rokeya Akter Shikha</cp:lastModifiedBy>
  <cp:revision>248</cp:revision>
  <dcterms:created xsi:type="dcterms:W3CDTF">2006-08-16T00:00:00Z</dcterms:created>
  <dcterms:modified xsi:type="dcterms:W3CDTF">2024-04-24T05:40:09Z</dcterms:modified>
</cp:coreProperties>
</file>