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449" r:id="rId3"/>
    <p:sldId id="450" r:id="rId4"/>
    <p:sldId id="451" r:id="rId5"/>
    <p:sldId id="452" r:id="rId6"/>
    <p:sldId id="457" r:id="rId7"/>
    <p:sldId id="471" r:id="rId8"/>
    <p:sldId id="472" r:id="rId9"/>
    <p:sldId id="47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11/10/2024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76200"/>
            <a:ext cx="8458200" cy="609600"/>
          </a:xfrm>
        </p:spPr>
        <p:txBody>
          <a:bodyPr>
            <a:normAutofit/>
          </a:bodyPr>
          <a:lstStyle/>
          <a:p>
            <a:pPr algn="ctr"/>
            <a:endParaRPr lang="en-US" sz="3200" dirty="0">
              <a:solidFill>
                <a:schemeClr val="tx1"/>
              </a:solidFill>
              <a:latin typeface="Times New Roman" pitchFamily="18" charset="0"/>
              <a:cs typeface="Times New Roman" pitchFamily="18" charset="0"/>
            </a:endParaRPr>
          </a:p>
        </p:txBody>
      </p:sp>
      <p:sp>
        <p:nvSpPr>
          <p:cNvPr id="5" name="Rectangle 4"/>
          <p:cNvSpPr/>
          <p:nvPr/>
        </p:nvSpPr>
        <p:spPr>
          <a:xfrm>
            <a:off x="304800" y="1574661"/>
            <a:ext cx="8458200" cy="4216539"/>
          </a:xfrm>
          <a:prstGeom prst="rect">
            <a:avLst/>
          </a:prstGeom>
        </p:spPr>
        <p:txBody>
          <a:bodyPr wrap="square">
            <a:spAutoFit/>
          </a:bodyPr>
          <a:lstStyle/>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                              </a:t>
            </a:r>
            <a:r>
              <a:rPr lang="en-US" sz="2800" dirty="0">
                <a:solidFill>
                  <a:srgbClr val="FFC000"/>
                </a:solidFill>
                <a:latin typeface="Times New Roman" pitchFamily="18" charset="0"/>
                <a:cs typeface="Times New Roman" pitchFamily="18" charset="0"/>
              </a:rPr>
              <a:t>Course Title                        </a:t>
            </a:r>
          </a:p>
          <a:p>
            <a:pPr algn="just"/>
            <a:r>
              <a:rPr lang="en-US" sz="3600" dirty="0">
                <a:solidFill>
                  <a:srgbClr val="FFC000"/>
                </a:solidFill>
                <a:latin typeface="Times New Roman" pitchFamily="18" charset="0"/>
                <a:cs typeface="Times New Roman" pitchFamily="18" charset="0"/>
              </a:rPr>
              <a:t>		Operating System</a:t>
            </a:r>
            <a:endParaRPr lang="en-US"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                               </a:t>
            </a:r>
          </a:p>
          <a:p>
            <a:pPr algn="just"/>
            <a:r>
              <a:rPr lang="en-US" sz="2800" dirty="0">
                <a:latin typeface="Times New Roman" pitchFamily="18" charset="0"/>
                <a:cs typeface="Times New Roman" pitchFamily="18" charset="0"/>
              </a:rPr>
              <a:t>                              </a:t>
            </a:r>
            <a:r>
              <a:rPr lang="en-US" sz="2800" dirty="0">
                <a:solidFill>
                  <a:srgbClr val="FFFF00"/>
                </a:solidFill>
                <a:latin typeface="Times New Roman" pitchFamily="18" charset="0"/>
                <a:cs typeface="Times New Roman" pitchFamily="18" charset="0"/>
              </a:rPr>
              <a:t>Course No.</a:t>
            </a:r>
          </a:p>
          <a:p>
            <a:pPr algn="just"/>
            <a:r>
              <a:rPr lang="en-US" sz="2800" dirty="0">
                <a:solidFill>
                  <a:srgbClr val="FFFF00"/>
                </a:solidFill>
                <a:latin typeface="Times New Roman" pitchFamily="18" charset="0"/>
                <a:cs typeface="Times New Roman" pitchFamily="18" charset="0"/>
              </a:rPr>
              <a:t>                   	     </a:t>
            </a:r>
            <a:r>
              <a:rPr lang="en-US" sz="3600" dirty="0">
                <a:solidFill>
                  <a:srgbClr val="FFFF00"/>
                </a:solidFill>
                <a:latin typeface="Times New Roman" pitchFamily="18" charset="0"/>
                <a:cs typeface="Times New Roman" pitchFamily="18" charset="0"/>
              </a:rPr>
              <a:t>CSE  - 3103</a:t>
            </a: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609600"/>
          </a:xfrm>
        </p:spPr>
        <p:txBody>
          <a:bodyPr>
            <a:normAutofit/>
          </a:bodyPr>
          <a:lstStyle/>
          <a:p>
            <a:pPr algn="ctr"/>
            <a:r>
              <a:rPr lang="en-US" sz="3200" dirty="0">
                <a:solidFill>
                  <a:srgbClr val="FFC000"/>
                </a:solidFill>
                <a:latin typeface="Times New Roman" pitchFamily="18" charset="0"/>
                <a:cs typeface="Times New Roman" pitchFamily="18" charset="0"/>
              </a:rPr>
              <a:t>Operating Systems</a:t>
            </a:r>
            <a:endParaRPr lang="en-US" sz="3200" dirty="0">
              <a:latin typeface="Times New Roman" pitchFamily="18" charset="0"/>
              <a:cs typeface="Times New Roman" pitchFamily="18" charset="0"/>
            </a:endParaRPr>
          </a:p>
        </p:txBody>
      </p:sp>
      <p:sp>
        <p:nvSpPr>
          <p:cNvPr id="5" name="Rectangle 4"/>
          <p:cNvSpPr/>
          <p:nvPr/>
        </p:nvSpPr>
        <p:spPr>
          <a:xfrm>
            <a:off x="304800" y="685800"/>
            <a:ext cx="8458200" cy="6124754"/>
          </a:xfrm>
          <a:prstGeom prst="rect">
            <a:avLst/>
          </a:prstGeom>
        </p:spPr>
        <p:txBody>
          <a:bodyPr wrap="square">
            <a:spAutoFit/>
          </a:bodyPr>
          <a:lstStyle/>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                   </a:t>
            </a:r>
          </a:p>
          <a:p>
            <a:pPr algn="just"/>
            <a:r>
              <a:rPr lang="en-US" sz="2800" dirty="0">
                <a:latin typeface="Times New Roman" pitchFamily="18" charset="0"/>
                <a:cs typeface="Times New Roman" pitchFamily="18" charset="0"/>
              </a:rPr>
              <a:t>                          </a:t>
            </a:r>
          </a:p>
        </p:txBody>
      </p:sp>
      <p:sp>
        <p:nvSpPr>
          <p:cNvPr id="6" name="TextBox 5"/>
          <p:cNvSpPr txBox="1"/>
          <p:nvPr/>
        </p:nvSpPr>
        <p:spPr>
          <a:xfrm>
            <a:off x="76200" y="685800"/>
            <a:ext cx="9067800" cy="5816977"/>
          </a:xfrm>
          <a:prstGeom prst="rect">
            <a:avLst/>
          </a:prstGeom>
          <a:noFill/>
        </p:spPr>
        <p:txBody>
          <a:bodyPr wrap="square" rtlCol="0">
            <a:spAutoFit/>
          </a:bodyPr>
          <a:lstStyle/>
          <a:p>
            <a:r>
              <a:rPr lang="en-US" sz="3600" dirty="0"/>
              <a:t>Page replacement Algorithms</a:t>
            </a:r>
          </a:p>
          <a:p>
            <a:r>
              <a:rPr lang="en-US" sz="3600" dirty="0"/>
              <a:t>Page fault</a:t>
            </a:r>
          </a:p>
          <a:p>
            <a:pPr algn="just"/>
            <a:endParaRPr lang="en-US" sz="2800" dirty="0"/>
          </a:p>
          <a:p>
            <a:pPr algn="just"/>
            <a:endParaRPr lang="en-US" sz="2800" dirty="0"/>
          </a:p>
          <a:p>
            <a:pPr algn="just"/>
            <a:r>
              <a:rPr lang="en-US" sz="2800" dirty="0"/>
              <a:t>A page fault (sometimes called #PF, PF or hard fault) is a </a:t>
            </a:r>
            <a:r>
              <a:rPr lang="en-US" sz="2800" dirty="0">
                <a:solidFill>
                  <a:schemeClr val="bg1"/>
                </a:solidFill>
              </a:rPr>
              <a:t>type of exception </a:t>
            </a:r>
            <a:r>
              <a:rPr lang="en-US" sz="2800" dirty="0"/>
              <a:t>raised by </a:t>
            </a:r>
            <a:r>
              <a:rPr lang="en-US" sz="2800" dirty="0">
                <a:solidFill>
                  <a:schemeClr val="bg1"/>
                </a:solidFill>
              </a:rPr>
              <a:t>computer hardware </a:t>
            </a:r>
            <a:r>
              <a:rPr lang="en-US" sz="2800" dirty="0"/>
              <a:t>when a running program accesses a memory page that is not currently mapped by the</a:t>
            </a:r>
            <a:r>
              <a:rPr lang="en-US" sz="2800" dirty="0">
                <a:solidFill>
                  <a:schemeClr val="bg1"/>
                </a:solidFill>
              </a:rPr>
              <a:t> MMU </a:t>
            </a:r>
            <a:r>
              <a:rPr lang="en-US" sz="2800" dirty="0"/>
              <a:t>into the </a:t>
            </a:r>
            <a:r>
              <a:rPr lang="en-US" sz="2800" dirty="0">
                <a:solidFill>
                  <a:schemeClr val="bg1"/>
                </a:solidFill>
              </a:rPr>
              <a:t>virtual address space of a process.</a:t>
            </a:r>
          </a:p>
          <a:p>
            <a:endParaRPr lang="en-US" sz="3600" dirty="0"/>
          </a:p>
          <a:p>
            <a:endParaRPr lang="en-US" sz="3600" dirty="0"/>
          </a:p>
          <a:p>
            <a:endParaRPr lang="en-US"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609600"/>
          </a:xfrm>
        </p:spPr>
        <p:txBody>
          <a:bodyPr>
            <a:normAutofit/>
          </a:bodyPr>
          <a:lstStyle/>
          <a:p>
            <a:pPr algn="ctr"/>
            <a:r>
              <a:rPr lang="en-US" sz="3200" dirty="0">
                <a:solidFill>
                  <a:srgbClr val="FFC000"/>
                </a:solidFill>
                <a:latin typeface="Times New Roman" pitchFamily="18" charset="0"/>
                <a:cs typeface="Times New Roman" pitchFamily="18" charset="0"/>
              </a:rPr>
              <a:t>Operating Systems</a:t>
            </a:r>
            <a:endParaRPr lang="en-US" sz="3200" dirty="0">
              <a:latin typeface="Times New Roman" pitchFamily="18" charset="0"/>
              <a:cs typeface="Times New Roman" pitchFamily="18" charset="0"/>
            </a:endParaRPr>
          </a:p>
        </p:txBody>
      </p:sp>
      <p:sp>
        <p:nvSpPr>
          <p:cNvPr id="5" name="Rectangle 4"/>
          <p:cNvSpPr/>
          <p:nvPr/>
        </p:nvSpPr>
        <p:spPr>
          <a:xfrm>
            <a:off x="304800" y="685800"/>
            <a:ext cx="8458200" cy="6124754"/>
          </a:xfrm>
          <a:prstGeom prst="rect">
            <a:avLst/>
          </a:prstGeom>
        </p:spPr>
        <p:txBody>
          <a:bodyPr wrap="square">
            <a:spAutoFit/>
          </a:bodyPr>
          <a:lstStyle/>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                   </a:t>
            </a:r>
          </a:p>
          <a:p>
            <a:pPr algn="just"/>
            <a:r>
              <a:rPr lang="en-US" sz="2800" dirty="0">
                <a:latin typeface="Times New Roman" pitchFamily="18" charset="0"/>
                <a:cs typeface="Times New Roman" pitchFamily="18" charset="0"/>
              </a:rPr>
              <a:t>                          </a:t>
            </a:r>
          </a:p>
        </p:txBody>
      </p:sp>
      <p:sp>
        <p:nvSpPr>
          <p:cNvPr id="6" name="TextBox 5"/>
          <p:cNvSpPr txBox="1"/>
          <p:nvPr/>
        </p:nvSpPr>
        <p:spPr>
          <a:xfrm>
            <a:off x="76200" y="685800"/>
            <a:ext cx="9067800" cy="5816977"/>
          </a:xfrm>
          <a:prstGeom prst="rect">
            <a:avLst/>
          </a:prstGeom>
          <a:noFill/>
        </p:spPr>
        <p:txBody>
          <a:bodyPr wrap="square" rtlCol="0">
            <a:spAutoFit/>
          </a:bodyPr>
          <a:lstStyle/>
          <a:p>
            <a:r>
              <a:rPr lang="en-US" sz="3600" dirty="0"/>
              <a:t>Page replacement Algorithms</a:t>
            </a:r>
          </a:p>
          <a:p>
            <a:pPr algn="just"/>
            <a:endParaRPr lang="en-US" sz="2800" dirty="0"/>
          </a:p>
          <a:p>
            <a:pPr algn="just"/>
            <a:r>
              <a:rPr lang="en-US" sz="2800" dirty="0"/>
              <a:t>When a page fault occurs, the operating system has to choose a page to evict (remove from memory) to make room for the incoming page. If the page to be removed has been modified while in memory, it must be rewritten to the disk to bring the disk copy up to date.  If, however, the page has not been changed (e.g., it contains program text), the disk copy is already up to date, so no rewrite is needed. The page to be read in just overwrites the page being evicted.</a:t>
            </a:r>
          </a:p>
          <a:p>
            <a:pPr algn="just"/>
            <a:endParaRPr lang="en-US" sz="2800" dirty="0"/>
          </a:p>
          <a:p>
            <a:pPr algn="just"/>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609600"/>
          </a:xfrm>
        </p:spPr>
        <p:txBody>
          <a:bodyPr>
            <a:normAutofit/>
          </a:bodyPr>
          <a:lstStyle/>
          <a:p>
            <a:pPr algn="ctr"/>
            <a:r>
              <a:rPr lang="en-US" sz="3200" dirty="0">
                <a:solidFill>
                  <a:srgbClr val="FFC000"/>
                </a:solidFill>
                <a:latin typeface="Times New Roman" pitchFamily="18" charset="0"/>
                <a:cs typeface="Times New Roman" pitchFamily="18" charset="0"/>
              </a:rPr>
              <a:t>Operating Systems</a:t>
            </a:r>
            <a:endParaRPr lang="en-US" sz="3200" dirty="0">
              <a:latin typeface="Times New Roman" pitchFamily="18" charset="0"/>
              <a:cs typeface="Times New Roman" pitchFamily="18" charset="0"/>
            </a:endParaRPr>
          </a:p>
        </p:txBody>
      </p:sp>
      <p:sp>
        <p:nvSpPr>
          <p:cNvPr id="5" name="Rectangle 4"/>
          <p:cNvSpPr/>
          <p:nvPr/>
        </p:nvSpPr>
        <p:spPr>
          <a:xfrm>
            <a:off x="304800" y="685800"/>
            <a:ext cx="8458200" cy="6124754"/>
          </a:xfrm>
          <a:prstGeom prst="rect">
            <a:avLst/>
          </a:prstGeom>
        </p:spPr>
        <p:txBody>
          <a:bodyPr wrap="square">
            <a:spAutoFit/>
          </a:bodyPr>
          <a:lstStyle/>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                   </a:t>
            </a:r>
          </a:p>
          <a:p>
            <a:pPr algn="just"/>
            <a:r>
              <a:rPr lang="en-US" sz="2800" dirty="0">
                <a:latin typeface="Times New Roman" pitchFamily="18" charset="0"/>
                <a:cs typeface="Times New Roman" pitchFamily="18" charset="0"/>
              </a:rPr>
              <a:t>                          </a:t>
            </a:r>
          </a:p>
        </p:txBody>
      </p:sp>
      <p:sp>
        <p:nvSpPr>
          <p:cNvPr id="6" name="TextBox 5"/>
          <p:cNvSpPr txBox="1"/>
          <p:nvPr/>
        </p:nvSpPr>
        <p:spPr>
          <a:xfrm>
            <a:off x="76200" y="685800"/>
            <a:ext cx="9067800" cy="5816977"/>
          </a:xfrm>
          <a:prstGeom prst="rect">
            <a:avLst/>
          </a:prstGeom>
          <a:noFill/>
        </p:spPr>
        <p:txBody>
          <a:bodyPr wrap="square" rtlCol="0">
            <a:spAutoFit/>
          </a:bodyPr>
          <a:lstStyle/>
          <a:p>
            <a:r>
              <a:rPr lang="en-US" sz="3600" dirty="0"/>
              <a:t>Page replacement Algorithms</a:t>
            </a:r>
          </a:p>
          <a:p>
            <a:pPr algn="just"/>
            <a:endParaRPr lang="en-US" sz="2800" dirty="0"/>
          </a:p>
          <a:p>
            <a:pPr algn="just"/>
            <a:r>
              <a:rPr lang="en-US" sz="2800" dirty="0">
                <a:solidFill>
                  <a:schemeClr val="bg1"/>
                </a:solidFill>
              </a:rPr>
              <a:t>The Optimal Page Replacement Algorithm</a:t>
            </a:r>
          </a:p>
          <a:p>
            <a:pPr algn="just"/>
            <a:endParaRPr lang="en-US" sz="2800" dirty="0"/>
          </a:p>
          <a:p>
            <a:pPr algn="just"/>
            <a:r>
              <a:rPr lang="en-US" sz="2800" dirty="0"/>
              <a:t>The best possible page replacement algorithm is easy to describe but impossible to actually implement. It goes like this.  At the moment that a page fault occurs, some set of pages is in memory. One of these pages will be referenced on the very next instruction (the page containing that instruction). Other pages may not be referenced until 10, 100, or perhaps 1000 instructions later. Each page can be</a:t>
            </a:r>
          </a:p>
          <a:p>
            <a:pPr algn="just"/>
            <a:r>
              <a:rPr lang="en-US" sz="2800" dirty="0"/>
              <a:t>labeled with the number of instructions that will be executed before that page is first referenced.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609600"/>
          </a:xfrm>
        </p:spPr>
        <p:txBody>
          <a:bodyPr>
            <a:normAutofit/>
          </a:bodyPr>
          <a:lstStyle/>
          <a:p>
            <a:pPr algn="ctr"/>
            <a:r>
              <a:rPr lang="en-US" sz="3200" dirty="0">
                <a:solidFill>
                  <a:srgbClr val="FFC000"/>
                </a:solidFill>
                <a:latin typeface="Times New Roman" pitchFamily="18" charset="0"/>
                <a:cs typeface="Times New Roman" pitchFamily="18" charset="0"/>
              </a:rPr>
              <a:t>Operating Systems</a:t>
            </a:r>
            <a:endParaRPr lang="en-US" sz="3200" dirty="0">
              <a:latin typeface="Times New Roman" pitchFamily="18" charset="0"/>
              <a:cs typeface="Times New Roman" pitchFamily="18" charset="0"/>
            </a:endParaRPr>
          </a:p>
        </p:txBody>
      </p:sp>
      <p:sp>
        <p:nvSpPr>
          <p:cNvPr id="5" name="Rectangle 4"/>
          <p:cNvSpPr/>
          <p:nvPr/>
        </p:nvSpPr>
        <p:spPr>
          <a:xfrm>
            <a:off x="304800" y="685800"/>
            <a:ext cx="8458200" cy="6124754"/>
          </a:xfrm>
          <a:prstGeom prst="rect">
            <a:avLst/>
          </a:prstGeom>
        </p:spPr>
        <p:txBody>
          <a:bodyPr wrap="square">
            <a:spAutoFit/>
          </a:bodyPr>
          <a:lstStyle/>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                   </a:t>
            </a:r>
          </a:p>
          <a:p>
            <a:pPr algn="just"/>
            <a:r>
              <a:rPr lang="en-US" sz="2800" dirty="0">
                <a:latin typeface="Times New Roman" pitchFamily="18" charset="0"/>
                <a:cs typeface="Times New Roman" pitchFamily="18" charset="0"/>
              </a:rPr>
              <a:t>                          </a:t>
            </a:r>
          </a:p>
        </p:txBody>
      </p:sp>
      <p:sp>
        <p:nvSpPr>
          <p:cNvPr id="6" name="TextBox 5"/>
          <p:cNvSpPr txBox="1"/>
          <p:nvPr/>
        </p:nvSpPr>
        <p:spPr>
          <a:xfrm>
            <a:off x="76200" y="685800"/>
            <a:ext cx="9067800" cy="5816977"/>
          </a:xfrm>
          <a:prstGeom prst="rect">
            <a:avLst/>
          </a:prstGeom>
          <a:noFill/>
        </p:spPr>
        <p:txBody>
          <a:bodyPr wrap="square" rtlCol="0">
            <a:spAutoFit/>
          </a:bodyPr>
          <a:lstStyle/>
          <a:p>
            <a:r>
              <a:rPr lang="en-US" sz="3600" dirty="0"/>
              <a:t>Page replacement Algorithms</a:t>
            </a:r>
          </a:p>
          <a:p>
            <a:pPr algn="just"/>
            <a:endParaRPr lang="en-US" sz="2800" dirty="0"/>
          </a:p>
          <a:p>
            <a:pPr algn="just"/>
            <a:r>
              <a:rPr lang="en-US" sz="2800" dirty="0"/>
              <a:t>The Optimal Page Replacement Algorithm</a:t>
            </a:r>
          </a:p>
          <a:p>
            <a:pPr algn="just"/>
            <a:endParaRPr lang="en-US" sz="2800" dirty="0"/>
          </a:p>
          <a:p>
            <a:pPr algn="just"/>
            <a:r>
              <a:rPr lang="en-US" sz="2800" dirty="0"/>
              <a:t>The optimal page replacement algorithm says that the </a:t>
            </a:r>
            <a:r>
              <a:rPr lang="en-US" sz="2800" dirty="0">
                <a:solidFill>
                  <a:schemeClr val="bg1"/>
                </a:solidFill>
              </a:rPr>
              <a:t>page </a:t>
            </a:r>
            <a:r>
              <a:rPr lang="en-US" sz="2800" b="1" dirty="0">
                <a:solidFill>
                  <a:schemeClr val="bg1"/>
                </a:solidFill>
              </a:rPr>
              <a:t>with the highest label should be removed</a:t>
            </a:r>
            <a:r>
              <a:rPr lang="en-US" sz="2800" dirty="0"/>
              <a:t>.  If one page will not be used for 8 million instructions and another page will not be used for 6 million instructions, removing the former pushes the page fault that will fetch it back as far into the future as possible. Computers, like people, try to put off unpleasant events for as long as they can.</a:t>
            </a:r>
          </a:p>
          <a:p>
            <a:pPr algn="just"/>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609600"/>
          </a:xfrm>
        </p:spPr>
        <p:txBody>
          <a:bodyPr>
            <a:normAutofit/>
          </a:bodyPr>
          <a:lstStyle/>
          <a:p>
            <a:pPr algn="ctr"/>
            <a:r>
              <a:rPr lang="en-US" sz="3200" dirty="0">
                <a:solidFill>
                  <a:srgbClr val="FFC000"/>
                </a:solidFill>
                <a:latin typeface="Times New Roman" pitchFamily="18" charset="0"/>
                <a:cs typeface="Times New Roman" pitchFamily="18" charset="0"/>
              </a:rPr>
              <a:t>Operating Systems</a:t>
            </a:r>
            <a:endParaRPr lang="en-US" sz="3200" dirty="0">
              <a:latin typeface="Times New Roman" pitchFamily="18" charset="0"/>
              <a:cs typeface="Times New Roman" pitchFamily="18" charset="0"/>
            </a:endParaRPr>
          </a:p>
        </p:txBody>
      </p:sp>
      <p:sp>
        <p:nvSpPr>
          <p:cNvPr id="5" name="Rectangle 4"/>
          <p:cNvSpPr/>
          <p:nvPr/>
        </p:nvSpPr>
        <p:spPr>
          <a:xfrm>
            <a:off x="304800" y="685800"/>
            <a:ext cx="8458200" cy="6124754"/>
          </a:xfrm>
          <a:prstGeom prst="rect">
            <a:avLst/>
          </a:prstGeom>
        </p:spPr>
        <p:txBody>
          <a:bodyPr wrap="square">
            <a:spAutoFit/>
          </a:bodyPr>
          <a:lstStyle/>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                   </a:t>
            </a:r>
          </a:p>
          <a:p>
            <a:pPr algn="just"/>
            <a:r>
              <a:rPr lang="en-US" sz="2800" dirty="0">
                <a:latin typeface="Times New Roman" pitchFamily="18" charset="0"/>
                <a:cs typeface="Times New Roman" pitchFamily="18" charset="0"/>
              </a:rPr>
              <a:t>                          </a:t>
            </a:r>
          </a:p>
        </p:txBody>
      </p:sp>
      <p:sp>
        <p:nvSpPr>
          <p:cNvPr id="6" name="TextBox 5"/>
          <p:cNvSpPr txBox="1"/>
          <p:nvPr/>
        </p:nvSpPr>
        <p:spPr>
          <a:xfrm>
            <a:off x="76200" y="685800"/>
            <a:ext cx="9067800" cy="6894195"/>
          </a:xfrm>
          <a:prstGeom prst="rect">
            <a:avLst/>
          </a:prstGeom>
          <a:noFill/>
        </p:spPr>
        <p:txBody>
          <a:bodyPr wrap="square" rtlCol="0">
            <a:spAutoFit/>
          </a:bodyPr>
          <a:lstStyle/>
          <a:p>
            <a:pPr algn="just"/>
            <a:r>
              <a:rPr lang="en-US" sz="2800" dirty="0"/>
              <a:t>The Optimal Page Replacement Algorithm</a:t>
            </a:r>
          </a:p>
          <a:p>
            <a:pPr algn="just"/>
            <a:endParaRPr lang="en-US" sz="2800" dirty="0"/>
          </a:p>
          <a:p>
            <a:pPr algn="just"/>
            <a:r>
              <a:rPr lang="en-US" sz="2400" b="1" dirty="0">
                <a:solidFill>
                  <a:schemeClr val="bg1"/>
                </a:solidFill>
                <a:latin typeface="Arial" panose="020B0604020202020204" pitchFamily="34" charset="0"/>
                <a:cs typeface="Arial" panose="020B0604020202020204" pitchFamily="34" charset="0"/>
              </a:rPr>
              <a:t>Optimal Page replacement: </a:t>
            </a:r>
            <a:r>
              <a:rPr lang="en-US" dirty="0">
                <a:latin typeface="Arial" panose="020B0604020202020204" pitchFamily="34" charset="0"/>
                <a:cs typeface="Arial" panose="020B0604020202020204" pitchFamily="34" charset="0"/>
              </a:rPr>
              <a:t>In this algorithm, pages are replaced which </a:t>
            </a:r>
            <a:r>
              <a:rPr lang="en-US" dirty="0">
                <a:solidFill>
                  <a:schemeClr val="bg1"/>
                </a:solidFill>
                <a:latin typeface="Arial" panose="020B0604020202020204" pitchFamily="34" charset="0"/>
                <a:cs typeface="Arial" panose="020B0604020202020204" pitchFamily="34" charset="0"/>
              </a:rPr>
              <a:t>would not be used for the longest duration of time in the future</a:t>
            </a:r>
            <a:r>
              <a:rPr lang="en-US" dirty="0">
                <a:latin typeface="Arial" panose="020B0604020202020204" pitchFamily="34" charset="0"/>
                <a:cs typeface="Arial" panose="020B0604020202020204" pitchFamily="34" charset="0"/>
              </a:rPr>
              <a:t>. </a:t>
            </a:r>
          </a:p>
          <a:p>
            <a:pPr algn="just"/>
            <a:endParaRPr lang="en-US" sz="2800" dirty="0"/>
          </a:p>
          <a:p>
            <a:pPr algn="just"/>
            <a:r>
              <a:rPr lang="en-US" dirty="0">
                <a:latin typeface="Arial" panose="020B0604020202020204" pitchFamily="34" charset="0"/>
                <a:cs typeface="Arial" panose="020B0604020202020204" pitchFamily="34" charset="0"/>
              </a:rPr>
              <a:t>Consider the page references 7, 0, 1, 2, 0, 3, 0, 4, 2, 3, 0, 3, 2, 3 with 4 page frame. Find number of page fault</a:t>
            </a:r>
            <a:r>
              <a:rPr lang="en-US" dirty="0"/>
              <a:t>. </a:t>
            </a:r>
          </a:p>
          <a:p>
            <a:pPr algn="just"/>
            <a:endParaRPr lang="en-US" sz="2800" dirty="0"/>
          </a:p>
          <a:p>
            <a:pPr algn="just"/>
            <a:endParaRPr lang="en-US" sz="2800" dirty="0"/>
          </a:p>
          <a:p>
            <a:pPr algn="just"/>
            <a:endParaRPr lang="en-US" sz="2800" dirty="0"/>
          </a:p>
          <a:p>
            <a:pPr algn="just"/>
            <a:endParaRPr lang="en-US" sz="2800" dirty="0"/>
          </a:p>
          <a:p>
            <a:pPr algn="just"/>
            <a:endParaRPr lang="en-US" sz="2800" dirty="0"/>
          </a:p>
          <a:p>
            <a:pPr algn="just"/>
            <a:endParaRPr lang="en-US" sz="2800" dirty="0"/>
          </a:p>
          <a:p>
            <a:pPr algn="just"/>
            <a:endParaRPr lang="en-US" sz="2800" dirty="0"/>
          </a:p>
          <a:p>
            <a:pPr algn="just"/>
            <a:endParaRPr lang="en-US" sz="2800" dirty="0"/>
          </a:p>
          <a:p>
            <a:pPr algn="just"/>
            <a:endParaRPr lang="en-US" sz="2800" dirty="0"/>
          </a:p>
          <a:p>
            <a:pPr algn="just"/>
            <a:endParaRPr lang="en-US" sz="2800" dirty="0"/>
          </a:p>
        </p:txBody>
      </p:sp>
      <p:pic>
        <p:nvPicPr>
          <p:cNvPr id="3" name="Picture 2">
            <a:extLst>
              <a:ext uri="{FF2B5EF4-FFF2-40B4-BE49-F238E27FC236}">
                <a16:creationId xmlns:a16="http://schemas.microsoft.com/office/drawing/2014/main" id="{0FFB9443-E529-497D-A33F-A16BA77EC85D}"/>
              </a:ext>
            </a:extLst>
          </p:cNvPr>
          <p:cNvPicPr>
            <a:picLocks noChangeAspect="1"/>
          </p:cNvPicPr>
          <p:nvPr/>
        </p:nvPicPr>
        <p:blipFill>
          <a:blip r:embed="rId2"/>
          <a:stretch>
            <a:fillRect/>
          </a:stretch>
        </p:blipFill>
        <p:spPr>
          <a:xfrm>
            <a:off x="542925" y="3248204"/>
            <a:ext cx="8448675" cy="35623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C56F6-83D5-402E-9A80-942EE07E9D83}"/>
              </a:ext>
            </a:extLst>
          </p:cNvPr>
          <p:cNvSpPr>
            <a:spLocks noGrp="1"/>
          </p:cNvSpPr>
          <p:nvPr>
            <p:ph type="title"/>
          </p:nvPr>
        </p:nvSpPr>
        <p:spPr/>
        <p:txBody>
          <a:bodyPr/>
          <a:lstStyle/>
          <a:p>
            <a:r>
              <a:rPr lang="en-US" dirty="0"/>
              <a:t>Another example</a:t>
            </a:r>
          </a:p>
        </p:txBody>
      </p:sp>
      <p:pic>
        <p:nvPicPr>
          <p:cNvPr id="5" name="Picture 4">
            <a:extLst>
              <a:ext uri="{FF2B5EF4-FFF2-40B4-BE49-F238E27FC236}">
                <a16:creationId xmlns:a16="http://schemas.microsoft.com/office/drawing/2014/main" id="{7C6A8F83-8590-44F3-A229-4B2699899B88}"/>
              </a:ext>
            </a:extLst>
          </p:cNvPr>
          <p:cNvPicPr>
            <a:picLocks noChangeAspect="1"/>
          </p:cNvPicPr>
          <p:nvPr/>
        </p:nvPicPr>
        <p:blipFill>
          <a:blip r:embed="rId2"/>
          <a:stretch>
            <a:fillRect/>
          </a:stretch>
        </p:blipFill>
        <p:spPr>
          <a:xfrm>
            <a:off x="457200" y="2895600"/>
            <a:ext cx="8326684" cy="2209800"/>
          </a:xfrm>
          <a:prstGeom prst="rect">
            <a:avLst/>
          </a:prstGeom>
        </p:spPr>
      </p:pic>
      <p:sp>
        <p:nvSpPr>
          <p:cNvPr id="7" name="Content Placeholder 6">
            <a:extLst>
              <a:ext uri="{FF2B5EF4-FFF2-40B4-BE49-F238E27FC236}">
                <a16:creationId xmlns:a16="http://schemas.microsoft.com/office/drawing/2014/main" id="{0609FC87-9164-4600-BB95-7FFB2B90EB9C}"/>
              </a:ext>
            </a:extLst>
          </p:cNvPr>
          <p:cNvSpPr>
            <a:spLocks noGrp="1"/>
          </p:cNvSpPr>
          <p:nvPr>
            <p:ph idx="1"/>
          </p:nvPr>
        </p:nvSpPr>
        <p:spPr/>
        <p:txBody>
          <a:bodyPr/>
          <a:lstStyle/>
          <a:p>
            <a:r>
              <a:rPr lang="en-US" dirty="0"/>
              <a:t>No of hits = 11</a:t>
            </a:r>
          </a:p>
          <a:p>
            <a:r>
              <a:rPr lang="en-US" dirty="0"/>
              <a:t>No of miss = total pages - hit</a:t>
            </a:r>
          </a:p>
        </p:txBody>
      </p:sp>
    </p:spTree>
    <p:extLst>
      <p:ext uri="{BB962C8B-B14F-4D97-AF65-F5344CB8AC3E}">
        <p14:creationId xmlns:p14="http://schemas.microsoft.com/office/powerpoint/2010/main" val="1597782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1A215-FF52-4354-9F34-6FC3DD5603FA}"/>
              </a:ext>
            </a:extLst>
          </p:cNvPr>
          <p:cNvSpPr>
            <a:spLocks noGrp="1"/>
          </p:cNvSpPr>
          <p:nvPr>
            <p:ph type="title"/>
          </p:nvPr>
        </p:nvSpPr>
        <p:spPr/>
        <p:txBody>
          <a:bodyPr>
            <a:normAutofit fontScale="90000"/>
          </a:bodyPr>
          <a:lstStyle/>
          <a:p>
            <a:r>
              <a:rPr lang="en-US" b="1" dirty="0"/>
              <a:t>First In First Out (FIFO)</a:t>
            </a:r>
            <a:br>
              <a:rPr lang="en-US" b="1" dirty="0"/>
            </a:br>
            <a:endParaRPr lang="en-US" dirty="0"/>
          </a:p>
        </p:txBody>
      </p:sp>
      <p:sp>
        <p:nvSpPr>
          <p:cNvPr id="3" name="Content Placeholder 2">
            <a:extLst>
              <a:ext uri="{FF2B5EF4-FFF2-40B4-BE49-F238E27FC236}">
                <a16:creationId xmlns:a16="http://schemas.microsoft.com/office/drawing/2014/main" id="{9DF9A6DD-B424-4916-B7B4-39C99089D796}"/>
              </a:ext>
            </a:extLst>
          </p:cNvPr>
          <p:cNvSpPr>
            <a:spLocks noGrp="1"/>
          </p:cNvSpPr>
          <p:nvPr>
            <p:ph idx="1"/>
          </p:nvPr>
        </p:nvSpPr>
        <p:spPr/>
        <p:txBody>
          <a:bodyPr>
            <a:normAutofit/>
          </a:bodyPr>
          <a:lstStyle/>
          <a:p>
            <a:pPr marL="0" indent="0" algn="just">
              <a:buNone/>
            </a:pPr>
            <a:r>
              <a:rPr lang="en-US" sz="2000" dirty="0">
                <a:latin typeface="Arial" panose="020B0604020202020204" pitchFamily="34" charset="0"/>
                <a:cs typeface="Arial" panose="020B0604020202020204" pitchFamily="34" charset="0"/>
              </a:rPr>
              <a:t>This is the simplest page replacement algorithm. In this algorithm, the operating system keeps track of all pages in the memory in a queue, the oldest page is in the front of the queue. When a page needs to be replaced page in the front of the queue is selected for removal.</a:t>
            </a:r>
          </a:p>
          <a:p>
            <a:pPr marL="0" indent="0" algn="just">
              <a:buNone/>
            </a:pPr>
            <a:endParaRPr lang="en-US" sz="2000" dirty="0">
              <a:latin typeface="Arial" panose="020B0604020202020204" pitchFamily="34" charset="0"/>
              <a:cs typeface="Arial" panose="020B0604020202020204" pitchFamily="34" charset="0"/>
            </a:endParaRPr>
          </a:p>
          <a:p>
            <a:pPr marL="0" indent="0" algn="just">
              <a:buNone/>
            </a:pPr>
            <a:r>
              <a:rPr lang="en-US" sz="2000" dirty="0">
                <a:latin typeface="Arial" panose="020B0604020202020204" pitchFamily="34" charset="0"/>
                <a:cs typeface="Arial" panose="020B0604020202020204" pitchFamily="34" charset="0"/>
              </a:rPr>
              <a:t>Example 1: Consider page reference string 1, 3, 0, 3, 5, 6, 3 with 3 page frames. Find the number of page faults.</a:t>
            </a:r>
          </a:p>
        </p:txBody>
      </p:sp>
    </p:spTree>
    <p:extLst>
      <p:ext uri="{BB962C8B-B14F-4D97-AF65-F5344CB8AC3E}">
        <p14:creationId xmlns:p14="http://schemas.microsoft.com/office/powerpoint/2010/main" val="2512575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EC5D5-36B0-442C-8DF8-499D71EF0A57}"/>
              </a:ext>
            </a:extLst>
          </p:cNvPr>
          <p:cNvSpPr>
            <a:spLocks noGrp="1"/>
          </p:cNvSpPr>
          <p:nvPr>
            <p:ph type="title"/>
          </p:nvPr>
        </p:nvSpPr>
        <p:spPr/>
        <p:txBody>
          <a:bodyPr/>
          <a:lstStyle/>
          <a:p>
            <a:r>
              <a:rPr lang="en-US" dirty="0"/>
              <a:t>.</a:t>
            </a:r>
          </a:p>
        </p:txBody>
      </p:sp>
      <p:pic>
        <p:nvPicPr>
          <p:cNvPr id="2050" name="Picture 2" descr="Lightbox">
            <a:extLst>
              <a:ext uri="{FF2B5EF4-FFF2-40B4-BE49-F238E27FC236}">
                <a16:creationId xmlns:a16="http://schemas.microsoft.com/office/drawing/2014/main" id="{724ACF5E-676C-4353-BCB4-4A462D19E22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1177352"/>
            <a:ext cx="6858000" cy="4976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46520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6051</TotalTime>
  <Words>448</Words>
  <Application>Microsoft Office PowerPoint</Application>
  <PresentationFormat>On-screen Show (4:3)</PresentationFormat>
  <Paragraphs>123</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Constantia</vt:lpstr>
      <vt:lpstr>Times New Roman</vt:lpstr>
      <vt:lpstr>Wingdings 2</vt:lpstr>
      <vt:lpstr>Flow</vt:lpstr>
      <vt:lpstr>PowerPoint Presentation</vt:lpstr>
      <vt:lpstr>Operating Systems</vt:lpstr>
      <vt:lpstr>Operating Systems</vt:lpstr>
      <vt:lpstr>Operating Systems</vt:lpstr>
      <vt:lpstr>Operating Systems</vt:lpstr>
      <vt:lpstr>Operating Systems</vt:lpstr>
      <vt:lpstr>Another example</vt:lpstr>
      <vt:lpstr>First In First Out (FIFO) </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Databases</dc:title>
  <dc:creator>Shamim</dc:creator>
  <cp:lastModifiedBy>Rokeya Akter Shikha</cp:lastModifiedBy>
  <cp:revision>261</cp:revision>
  <dcterms:created xsi:type="dcterms:W3CDTF">2006-08-16T00:00:00Z</dcterms:created>
  <dcterms:modified xsi:type="dcterms:W3CDTF">2024-11-10T05:39:13Z</dcterms:modified>
</cp:coreProperties>
</file>