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F6F9F-3A7F-41E5-AE1D-AB436DFA43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2A8FC5-568B-4FE8-AB32-B3373A9BA2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47A032-2FF1-44B8-9942-26D04C116B28}"/>
              </a:ext>
            </a:extLst>
          </p:cNvPr>
          <p:cNvSpPr>
            <a:spLocks noGrp="1"/>
          </p:cNvSpPr>
          <p:nvPr>
            <p:ph type="dt" sz="half" idx="10"/>
          </p:nvPr>
        </p:nvSpPr>
        <p:spPr/>
        <p:txBody>
          <a:bodyPr/>
          <a:lstStyle/>
          <a:p>
            <a:fld id="{6EDACCF6-77F4-4EDA-9B9F-4AFF8BF5F18F}" type="datetimeFigureOut">
              <a:rPr lang="en-US" smtClean="0"/>
              <a:t>11/20/2024</a:t>
            </a:fld>
            <a:endParaRPr lang="en-US"/>
          </a:p>
        </p:txBody>
      </p:sp>
      <p:sp>
        <p:nvSpPr>
          <p:cNvPr id="5" name="Footer Placeholder 4">
            <a:extLst>
              <a:ext uri="{FF2B5EF4-FFF2-40B4-BE49-F238E27FC236}">
                <a16:creationId xmlns:a16="http://schemas.microsoft.com/office/drawing/2014/main" id="{04D56C73-C426-4996-9626-589882371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D26904-DD61-4C95-A6BC-EC6443A5CE1D}"/>
              </a:ext>
            </a:extLst>
          </p:cNvPr>
          <p:cNvSpPr>
            <a:spLocks noGrp="1"/>
          </p:cNvSpPr>
          <p:nvPr>
            <p:ph type="sldNum" sz="quarter" idx="12"/>
          </p:nvPr>
        </p:nvSpPr>
        <p:spPr/>
        <p:txBody>
          <a:bodyPr/>
          <a:lstStyle/>
          <a:p>
            <a:fld id="{AA70B662-0A42-4054-A95F-7246C8FFBACC}" type="slidenum">
              <a:rPr lang="en-US" smtClean="0"/>
              <a:t>‹#›</a:t>
            </a:fld>
            <a:endParaRPr lang="en-US"/>
          </a:p>
        </p:txBody>
      </p:sp>
    </p:spTree>
    <p:extLst>
      <p:ext uri="{BB962C8B-B14F-4D97-AF65-F5344CB8AC3E}">
        <p14:creationId xmlns:p14="http://schemas.microsoft.com/office/powerpoint/2010/main" val="3981539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70A9C-0FF2-4C40-AC26-A255E896B6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C98C3D-E350-4006-B067-9E63E56ECE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02797-B34A-44B3-8E63-146990A25F03}"/>
              </a:ext>
            </a:extLst>
          </p:cNvPr>
          <p:cNvSpPr>
            <a:spLocks noGrp="1"/>
          </p:cNvSpPr>
          <p:nvPr>
            <p:ph type="dt" sz="half" idx="10"/>
          </p:nvPr>
        </p:nvSpPr>
        <p:spPr/>
        <p:txBody>
          <a:bodyPr/>
          <a:lstStyle/>
          <a:p>
            <a:fld id="{6EDACCF6-77F4-4EDA-9B9F-4AFF8BF5F18F}" type="datetimeFigureOut">
              <a:rPr lang="en-US" smtClean="0"/>
              <a:t>11/20/2024</a:t>
            </a:fld>
            <a:endParaRPr lang="en-US"/>
          </a:p>
        </p:txBody>
      </p:sp>
      <p:sp>
        <p:nvSpPr>
          <p:cNvPr id="5" name="Footer Placeholder 4">
            <a:extLst>
              <a:ext uri="{FF2B5EF4-FFF2-40B4-BE49-F238E27FC236}">
                <a16:creationId xmlns:a16="http://schemas.microsoft.com/office/drawing/2014/main" id="{37D062DB-6B00-47CD-8855-A445A711D8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DAC7EB-9280-45F5-A1E1-9FC9B238AD17}"/>
              </a:ext>
            </a:extLst>
          </p:cNvPr>
          <p:cNvSpPr>
            <a:spLocks noGrp="1"/>
          </p:cNvSpPr>
          <p:nvPr>
            <p:ph type="sldNum" sz="quarter" idx="12"/>
          </p:nvPr>
        </p:nvSpPr>
        <p:spPr/>
        <p:txBody>
          <a:bodyPr/>
          <a:lstStyle/>
          <a:p>
            <a:fld id="{AA70B662-0A42-4054-A95F-7246C8FFBACC}" type="slidenum">
              <a:rPr lang="en-US" smtClean="0"/>
              <a:t>‹#›</a:t>
            </a:fld>
            <a:endParaRPr lang="en-US"/>
          </a:p>
        </p:txBody>
      </p:sp>
    </p:spTree>
    <p:extLst>
      <p:ext uri="{BB962C8B-B14F-4D97-AF65-F5344CB8AC3E}">
        <p14:creationId xmlns:p14="http://schemas.microsoft.com/office/powerpoint/2010/main" val="3648339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59621D-1A2B-48B5-BBCF-319ED178EB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534C3D-C63A-4C31-86BB-BB24863BCD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B3B06C-D411-4A4F-8C8A-040F6DE96632}"/>
              </a:ext>
            </a:extLst>
          </p:cNvPr>
          <p:cNvSpPr>
            <a:spLocks noGrp="1"/>
          </p:cNvSpPr>
          <p:nvPr>
            <p:ph type="dt" sz="half" idx="10"/>
          </p:nvPr>
        </p:nvSpPr>
        <p:spPr/>
        <p:txBody>
          <a:bodyPr/>
          <a:lstStyle/>
          <a:p>
            <a:fld id="{6EDACCF6-77F4-4EDA-9B9F-4AFF8BF5F18F}" type="datetimeFigureOut">
              <a:rPr lang="en-US" smtClean="0"/>
              <a:t>11/20/2024</a:t>
            </a:fld>
            <a:endParaRPr lang="en-US"/>
          </a:p>
        </p:txBody>
      </p:sp>
      <p:sp>
        <p:nvSpPr>
          <p:cNvPr id="5" name="Footer Placeholder 4">
            <a:extLst>
              <a:ext uri="{FF2B5EF4-FFF2-40B4-BE49-F238E27FC236}">
                <a16:creationId xmlns:a16="http://schemas.microsoft.com/office/drawing/2014/main" id="{1F03B1E1-8E33-4699-B6C5-F001FC3EA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5A7B5C-9BBC-4A1D-97EC-0C976C52CDA2}"/>
              </a:ext>
            </a:extLst>
          </p:cNvPr>
          <p:cNvSpPr>
            <a:spLocks noGrp="1"/>
          </p:cNvSpPr>
          <p:nvPr>
            <p:ph type="sldNum" sz="quarter" idx="12"/>
          </p:nvPr>
        </p:nvSpPr>
        <p:spPr/>
        <p:txBody>
          <a:bodyPr/>
          <a:lstStyle/>
          <a:p>
            <a:fld id="{AA70B662-0A42-4054-A95F-7246C8FFBACC}" type="slidenum">
              <a:rPr lang="en-US" smtClean="0"/>
              <a:t>‹#›</a:t>
            </a:fld>
            <a:endParaRPr lang="en-US"/>
          </a:p>
        </p:txBody>
      </p:sp>
    </p:spTree>
    <p:extLst>
      <p:ext uri="{BB962C8B-B14F-4D97-AF65-F5344CB8AC3E}">
        <p14:creationId xmlns:p14="http://schemas.microsoft.com/office/powerpoint/2010/main" val="2263489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C1E41-CF95-4362-8B34-DB577928D0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35FE13-EB5E-45E9-8044-7604289674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E677D-FB2D-4702-BDBF-957C174993F3}"/>
              </a:ext>
            </a:extLst>
          </p:cNvPr>
          <p:cNvSpPr>
            <a:spLocks noGrp="1"/>
          </p:cNvSpPr>
          <p:nvPr>
            <p:ph type="dt" sz="half" idx="10"/>
          </p:nvPr>
        </p:nvSpPr>
        <p:spPr/>
        <p:txBody>
          <a:bodyPr/>
          <a:lstStyle/>
          <a:p>
            <a:fld id="{6EDACCF6-77F4-4EDA-9B9F-4AFF8BF5F18F}" type="datetimeFigureOut">
              <a:rPr lang="en-US" smtClean="0"/>
              <a:t>11/20/2024</a:t>
            </a:fld>
            <a:endParaRPr lang="en-US"/>
          </a:p>
        </p:txBody>
      </p:sp>
      <p:sp>
        <p:nvSpPr>
          <p:cNvPr id="5" name="Footer Placeholder 4">
            <a:extLst>
              <a:ext uri="{FF2B5EF4-FFF2-40B4-BE49-F238E27FC236}">
                <a16:creationId xmlns:a16="http://schemas.microsoft.com/office/drawing/2014/main" id="{B198A64A-E047-47D3-B965-324FFF465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FCE48A-A604-48C8-AE4E-0101F10BFADA}"/>
              </a:ext>
            </a:extLst>
          </p:cNvPr>
          <p:cNvSpPr>
            <a:spLocks noGrp="1"/>
          </p:cNvSpPr>
          <p:nvPr>
            <p:ph type="sldNum" sz="quarter" idx="12"/>
          </p:nvPr>
        </p:nvSpPr>
        <p:spPr/>
        <p:txBody>
          <a:bodyPr/>
          <a:lstStyle/>
          <a:p>
            <a:fld id="{AA70B662-0A42-4054-A95F-7246C8FFBACC}" type="slidenum">
              <a:rPr lang="en-US" smtClean="0"/>
              <a:t>‹#›</a:t>
            </a:fld>
            <a:endParaRPr lang="en-US"/>
          </a:p>
        </p:txBody>
      </p:sp>
    </p:spTree>
    <p:extLst>
      <p:ext uri="{BB962C8B-B14F-4D97-AF65-F5344CB8AC3E}">
        <p14:creationId xmlns:p14="http://schemas.microsoft.com/office/powerpoint/2010/main" val="3969934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95B96-0D0E-49A5-B1D9-67FFC0400E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D487CB-6E59-4407-A290-BA7F1CC31C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67F9BB-9A86-4AA3-9626-608DCF3A462C}"/>
              </a:ext>
            </a:extLst>
          </p:cNvPr>
          <p:cNvSpPr>
            <a:spLocks noGrp="1"/>
          </p:cNvSpPr>
          <p:nvPr>
            <p:ph type="dt" sz="half" idx="10"/>
          </p:nvPr>
        </p:nvSpPr>
        <p:spPr/>
        <p:txBody>
          <a:bodyPr/>
          <a:lstStyle/>
          <a:p>
            <a:fld id="{6EDACCF6-77F4-4EDA-9B9F-4AFF8BF5F18F}" type="datetimeFigureOut">
              <a:rPr lang="en-US" smtClean="0"/>
              <a:t>11/20/2024</a:t>
            </a:fld>
            <a:endParaRPr lang="en-US"/>
          </a:p>
        </p:txBody>
      </p:sp>
      <p:sp>
        <p:nvSpPr>
          <p:cNvPr id="5" name="Footer Placeholder 4">
            <a:extLst>
              <a:ext uri="{FF2B5EF4-FFF2-40B4-BE49-F238E27FC236}">
                <a16:creationId xmlns:a16="http://schemas.microsoft.com/office/drawing/2014/main" id="{B4AE39DF-1EC2-4B82-8E6A-E68D3C6AF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B7AFF7-1BBC-4959-B9CD-6CD96A885037}"/>
              </a:ext>
            </a:extLst>
          </p:cNvPr>
          <p:cNvSpPr>
            <a:spLocks noGrp="1"/>
          </p:cNvSpPr>
          <p:nvPr>
            <p:ph type="sldNum" sz="quarter" idx="12"/>
          </p:nvPr>
        </p:nvSpPr>
        <p:spPr/>
        <p:txBody>
          <a:bodyPr/>
          <a:lstStyle/>
          <a:p>
            <a:fld id="{AA70B662-0A42-4054-A95F-7246C8FFBACC}" type="slidenum">
              <a:rPr lang="en-US" smtClean="0"/>
              <a:t>‹#›</a:t>
            </a:fld>
            <a:endParaRPr lang="en-US"/>
          </a:p>
        </p:txBody>
      </p:sp>
    </p:spTree>
    <p:extLst>
      <p:ext uri="{BB962C8B-B14F-4D97-AF65-F5344CB8AC3E}">
        <p14:creationId xmlns:p14="http://schemas.microsoft.com/office/powerpoint/2010/main" val="528209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F2F59-B785-47B0-8B8D-69C7803ED2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7EF9DC-6D9D-4DAB-BBFF-E4A36F3822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E5F157-BADE-443B-A5C1-B4F417498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1F0C91-E674-48C5-9551-8664EBA7BBC0}"/>
              </a:ext>
            </a:extLst>
          </p:cNvPr>
          <p:cNvSpPr>
            <a:spLocks noGrp="1"/>
          </p:cNvSpPr>
          <p:nvPr>
            <p:ph type="dt" sz="half" idx="10"/>
          </p:nvPr>
        </p:nvSpPr>
        <p:spPr/>
        <p:txBody>
          <a:bodyPr/>
          <a:lstStyle/>
          <a:p>
            <a:fld id="{6EDACCF6-77F4-4EDA-9B9F-4AFF8BF5F18F}" type="datetimeFigureOut">
              <a:rPr lang="en-US" smtClean="0"/>
              <a:t>11/20/2024</a:t>
            </a:fld>
            <a:endParaRPr lang="en-US"/>
          </a:p>
        </p:txBody>
      </p:sp>
      <p:sp>
        <p:nvSpPr>
          <p:cNvPr id="6" name="Footer Placeholder 5">
            <a:extLst>
              <a:ext uri="{FF2B5EF4-FFF2-40B4-BE49-F238E27FC236}">
                <a16:creationId xmlns:a16="http://schemas.microsoft.com/office/drawing/2014/main" id="{AD2BDF3E-3F20-4FAE-BC9E-FA46C1828C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054BBE-E8E2-43AE-A494-8EA24620AA24}"/>
              </a:ext>
            </a:extLst>
          </p:cNvPr>
          <p:cNvSpPr>
            <a:spLocks noGrp="1"/>
          </p:cNvSpPr>
          <p:nvPr>
            <p:ph type="sldNum" sz="quarter" idx="12"/>
          </p:nvPr>
        </p:nvSpPr>
        <p:spPr/>
        <p:txBody>
          <a:bodyPr/>
          <a:lstStyle/>
          <a:p>
            <a:fld id="{AA70B662-0A42-4054-A95F-7246C8FFBACC}" type="slidenum">
              <a:rPr lang="en-US" smtClean="0"/>
              <a:t>‹#›</a:t>
            </a:fld>
            <a:endParaRPr lang="en-US"/>
          </a:p>
        </p:txBody>
      </p:sp>
    </p:spTree>
    <p:extLst>
      <p:ext uri="{BB962C8B-B14F-4D97-AF65-F5344CB8AC3E}">
        <p14:creationId xmlns:p14="http://schemas.microsoft.com/office/powerpoint/2010/main" val="590554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067BF-A971-4E39-AAB9-F51816D9AD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F1BEB6-B732-4F4A-A156-E1B81B9162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DDC8A0-FB73-4698-97AC-DEEA74F18C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02D018-27F7-4E36-9DA9-229D4A6BF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C6DF6C-DFB3-4F68-BB4B-94164610B7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6C6448-DA39-40DA-AF0F-229361AEF917}"/>
              </a:ext>
            </a:extLst>
          </p:cNvPr>
          <p:cNvSpPr>
            <a:spLocks noGrp="1"/>
          </p:cNvSpPr>
          <p:nvPr>
            <p:ph type="dt" sz="half" idx="10"/>
          </p:nvPr>
        </p:nvSpPr>
        <p:spPr/>
        <p:txBody>
          <a:bodyPr/>
          <a:lstStyle/>
          <a:p>
            <a:fld id="{6EDACCF6-77F4-4EDA-9B9F-4AFF8BF5F18F}" type="datetimeFigureOut">
              <a:rPr lang="en-US" smtClean="0"/>
              <a:t>11/20/2024</a:t>
            </a:fld>
            <a:endParaRPr lang="en-US"/>
          </a:p>
        </p:txBody>
      </p:sp>
      <p:sp>
        <p:nvSpPr>
          <p:cNvPr id="8" name="Footer Placeholder 7">
            <a:extLst>
              <a:ext uri="{FF2B5EF4-FFF2-40B4-BE49-F238E27FC236}">
                <a16:creationId xmlns:a16="http://schemas.microsoft.com/office/drawing/2014/main" id="{23A70764-D722-42FC-9B4F-CF5822B712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E1E2BB-F353-494C-9634-E19F3B0CC73C}"/>
              </a:ext>
            </a:extLst>
          </p:cNvPr>
          <p:cNvSpPr>
            <a:spLocks noGrp="1"/>
          </p:cNvSpPr>
          <p:nvPr>
            <p:ph type="sldNum" sz="quarter" idx="12"/>
          </p:nvPr>
        </p:nvSpPr>
        <p:spPr/>
        <p:txBody>
          <a:bodyPr/>
          <a:lstStyle/>
          <a:p>
            <a:fld id="{AA70B662-0A42-4054-A95F-7246C8FFBACC}" type="slidenum">
              <a:rPr lang="en-US" smtClean="0"/>
              <a:t>‹#›</a:t>
            </a:fld>
            <a:endParaRPr lang="en-US"/>
          </a:p>
        </p:txBody>
      </p:sp>
    </p:spTree>
    <p:extLst>
      <p:ext uri="{BB962C8B-B14F-4D97-AF65-F5344CB8AC3E}">
        <p14:creationId xmlns:p14="http://schemas.microsoft.com/office/powerpoint/2010/main" val="2179464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6887A-A67C-4F30-BCE9-2A810595EF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B5E764-AF88-4794-92FF-D2341DD94474}"/>
              </a:ext>
            </a:extLst>
          </p:cNvPr>
          <p:cNvSpPr>
            <a:spLocks noGrp="1"/>
          </p:cNvSpPr>
          <p:nvPr>
            <p:ph type="dt" sz="half" idx="10"/>
          </p:nvPr>
        </p:nvSpPr>
        <p:spPr/>
        <p:txBody>
          <a:bodyPr/>
          <a:lstStyle/>
          <a:p>
            <a:fld id="{6EDACCF6-77F4-4EDA-9B9F-4AFF8BF5F18F}" type="datetimeFigureOut">
              <a:rPr lang="en-US" smtClean="0"/>
              <a:t>11/20/2024</a:t>
            </a:fld>
            <a:endParaRPr lang="en-US"/>
          </a:p>
        </p:txBody>
      </p:sp>
      <p:sp>
        <p:nvSpPr>
          <p:cNvPr id="4" name="Footer Placeholder 3">
            <a:extLst>
              <a:ext uri="{FF2B5EF4-FFF2-40B4-BE49-F238E27FC236}">
                <a16:creationId xmlns:a16="http://schemas.microsoft.com/office/drawing/2014/main" id="{CDCB9B26-0BE5-487A-BEF2-CF79A8A529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B9F085-C3F6-46DA-9FE9-092EB4E789A1}"/>
              </a:ext>
            </a:extLst>
          </p:cNvPr>
          <p:cNvSpPr>
            <a:spLocks noGrp="1"/>
          </p:cNvSpPr>
          <p:nvPr>
            <p:ph type="sldNum" sz="quarter" idx="12"/>
          </p:nvPr>
        </p:nvSpPr>
        <p:spPr/>
        <p:txBody>
          <a:bodyPr/>
          <a:lstStyle/>
          <a:p>
            <a:fld id="{AA70B662-0A42-4054-A95F-7246C8FFBACC}" type="slidenum">
              <a:rPr lang="en-US" smtClean="0"/>
              <a:t>‹#›</a:t>
            </a:fld>
            <a:endParaRPr lang="en-US"/>
          </a:p>
        </p:txBody>
      </p:sp>
    </p:spTree>
    <p:extLst>
      <p:ext uri="{BB962C8B-B14F-4D97-AF65-F5344CB8AC3E}">
        <p14:creationId xmlns:p14="http://schemas.microsoft.com/office/powerpoint/2010/main" val="2960068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970B57-8B87-4493-B6D7-BD8954E19548}"/>
              </a:ext>
            </a:extLst>
          </p:cNvPr>
          <p:cNvSpPr>
            <a:spLocks noGrp="1"/>
          </p:cNvSpPr>
          <p:nvPr>
            <p:ph type="dt" sz="half" idx="10"/>
          </p:nvPr>
        </p:nvSpPr>
        <p:spPr/>
        <p:txBody>
          <a:bodyPr/>
          <a:lstStyle/>
          <a:p>
            <a:fld id="{6EDACCF6-77F4-4EDA-9B9F-4AFF8BF5F18F}" type="datetimeFigureOut">
              <a:rPr lang="en-US" smtClean="0"/>
              <a:t>11/20/2024</a:t>
            </a:fld>
            <a:endParaRPr lang="en-US"/>
          </a:p>
        </p:txBody>
      </p:sp>
      <p:sp>
        <p:nvSpPr>
          <p:cNvPr id="3" name="Footer Placeholder 2">
            <a:extLst>
              <a:ext uri="{FF2B5EF4-FFF2-40B4-BE49-F238E27FC236}">
                <a16:creationId xmlns:a16="http://schemas.microsoft.com/office/drawing/2014/main" id="{A3F7ED41-0A09-415C-A1B5-2C25AB9279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347BFE-4CE8-4F59-96F6-FD72C8727626}"/>
              </a:ext>
            </a:extLst>
          </p:cNvPr>
          <p:cNvSpPr>
            <a:spLocks noGrp="1"/>
          </p:cNvSpPr>
          <p:nvPr>
            <p:ph type="sldNum" sz="quarter" idx="12"/>
          </p:nvPr>
        </p:nvSpPr>
        <p:spPr/>
        <p:txBody>
          <a:bodyPr/>
          <a:lstStyle/>
          <a:p>
            <a:fld id="{AA70B662-0A42-4054-A95F-7246C8FFBACC}" type="slidenum">
              <a:rPr lang="en-US" smtClean="0"/>
              <a:t>‹#›</a:t>
            </a:fld>
            <a:endParaRPr lang="en-US"/>
          </a:p>
        </p:txBody>
      </p:sp>
    </p:spTree>
    <p:extLst>
      <p:ext uri="{BB962C8B-B14F-4D97-AF65-F5344CB8AC3E}">
        <p14:creationId xmlns:p14="http://schemas.microsoft.com/office/powerpoint/2010/main" val="3136274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95335-9E26-4FBE-97B1-F65BE89C47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1D3F57-A8BD-47E4-AD2F-4D312174BA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AB4FFC-BFB8-4194-A2A1-A8ED80FEC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3F4C2-8B3D-48F0-86C2-EC475634147D}"/>
              </a:ext>
            </a:extLst>
          </p:cNvPr>
          <p:cNvSpPr>
            <a:spLocks noGrp="1"/>
          </p:cNvSpPr>
          <p:nvPr>
            <p:ph type="dt" sz="half" idx="10"/>
          </p:nvPr>
        </p:nvSpPr>
        <p:spPr/>
        <p:txBody>
          <a:bodyPr/>
          <a:lstStyle/>
          <a:p>
            <a:fld id="{6EDACCF6-77F4-4EDA-9B9F-4AFF8BF5F18F}" type="datetimeFigureOut">
              <a:rPr lang="en-US" smtClean="0"/>
              <a:t>11/20/2024</a:t>
            </a:fld>
            <a:endParaRPr lang="en-US"/>
          </a:p>
        </p:txBody>
      </p:sp>
      <p:sp>
        <p:nvSpPr>
          <p:cNvPr id="6" name="Footer Placeholder 5">
            <a:extLst>
              <a:ext uri="{FF2B5EF4-FFF2-40B4-BE49-F238E27FC236}">
                <a16:creationId xmlns:a16="http://schemas.microsoft.com/office/drawing/2014/main" id="{0FD005FC-222F-4285-9F6E-8EF1CA272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267867-6FB0-4FB7-AC22-8A82036F6822}"/>
              </a:ext>
            </a:extLst>
          </p:cNvPr>
          <p:cNvSpPr>
            <a:spLocks noGrp="1"/>
          </p:cNvSpPr>
          <p:nvPr>
            <p:ph type="sldNum" sz="quarter" idx="12"/>
          </p:nvPr>
        </p:nvSpPr>
        <p:spPr/>
        <p:txBody>
          <a:bodyPr/>
          <a:lstStyle/>
          <a:p>
            <a:fld id="{AA70B662-0A42-4054-A95F-7246C8FFBACC}" type="slidenum">
              <a:rPr lang="en-US" smtClean="0"/>
              <a:t>‹#›</a:t>
            </a:fld>
            <a:endParaRPr lang="en-US"/>
          </a:p>
        </p:txBody>
      </p:sp>
    </p:spTree>
    <p:extLst>
      <p:ext uri="{BB962C8B-B14F-4D97-AF65-F5344CB8AC3E}">
        <p14:creationId xmlns:p14="http://schemas.microsoft.com/office/powerpoint/2010/main" val="39420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0C93D-88AF-4CAC-86F4-0872959333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3643B4-F205-4C24-8577-1AE6B2479D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49D400-A794-48BB-BF30-CD6059617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7D3F4D-69CD-4D4A-A76F-8CEB40824242}"/>
              </a:ext>
            </a:extLst>
          </p:cNvPr>
          <p:cNvSpPr>
            <a:spLocks noGrp="1"/>
          </p:cNvSpPr>
          <p:nvPr>
            <p:ph type="dt" sz="half" idx="10"/>
          </p:nvPr>
        </p:nvSpPr>
        <p:spPr/>
        <p:txBody>
          <a:bodyPr/>
          <a:lstStyle/>
          <a:p>
            <a:fld id="{6EDACCF6-77F4-4EDA-9B9F-4AFF8BF5F18F}" type="datetimeFigureOut">
              <a:rPr lang="en-US" smtClean="0"/>
              <a:t>11/20/2024</a:t>
            </a:fld>
            <a:endParaRPr lang="en-US"/>
          </a:p>
        </p:txBody>
      </p:sp>
      <p:sp>
        <p:nvSpPr>
          <p:cNvPr id="6" name="Footer Placeholder 5">
            <a:extLst>
              <a:ext uri="{FF2B5EF4-FFF2-40B4-BE49-F238E27FC236}">
                <a16:creationId xmlns:a16="http://schemas.microsoft.com/office/drawing/2014/main" id="{B191E6EF-5B2B-498F-819A-426F0722D0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D202FE-5BFB-4659-8AC7-9F14940C93E0}"/>
              </a:ext>
            </a:extLst>
          </p:cNvPr>
          <p:cNvSpPr>
            <a:spLocks noGrp="1"/>
          </p:cNvSpPr>
          <p:nvPr>
            <p:ph type="sldNum" sz="quarter" idx="12"/>
          </p:nvPr>
        </p:nvSpPr>
        <p:spPr/>
        <p:txBody>
          <a:bodyPr/>
          <a:lstStyle/>
          <a:p>
            <a:fld id="{AA70B662-0A42-4054-A95F-7246C8FFBACC}" type="slidenum">
              <a:rPr lang="en-US" smtClean="0"/>
              <a:t>‹#›</a:t>
            </a:fld>
            <a:endParaRPr lang="en-US"/>
          </a:p>
        </p:txBody>
      </p:sp>
    </p:spTree>
    <p:extLst>
      <p:ext uri="{BB962C8B-B14F-4D97-AF65-F5344CB8AC3E}">
        <p14:creationId xmlns:p14="http://schemas.microsoft.com/office/powerpoint/2010/main" val="562327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0B1E8A-9AF4-4DA2-BE13-B7ECC8A8A7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6EE8D8-53AB-4147-A185-DE3C8025CB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8344D1-0654-47F9-B8E7-04915B2420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ACCF6-77F4-4EDA-9B9F-4AFF8BF5F18F}" type="datetimeFigureOut">
              <a:rPr lang="en-US" smtClean="0"/>
              <a:t>11/20/2024</a:t>
            </a:fld>
            <a:endParaRPr lang="en-US"/>
          </a:p>
        </p:txBody>
      </p:sp>
      <p:sp>
        <p:nvSpPr>
          <p:cNvPr id="5" name="Footer Placeholder 4">
            <a:extLst>
              <a:ext uri="{FF2B5EF4-FFF2-40B4-BE49-F238E27FC236}">
                <a16:creationId xmlns:a16="http://schemas.microsoft.com/office/drawing/2014/main" id="{930D7CFC-7A7C-478F-918B-A7725297D6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B51CA5-1147-4646-8947-3C5B9762E3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70B662-0A42-4054-A95F-7246C8FFBACC}" type="slidenum">
              <a:rPr lang="en-US" smtClean="0"/>
              <a:t>‹#›</a:t>
            </a:fld>
            <a:endParaRPr lang="en-US"/>
          </a:p>
        </p:txBody>
      </p:sp>
    </p:spTree>
    <p:extLst>
      <p:ext uri="{BB962C8B-B14F-4D97-AF65-F5344CB8AC3E}">
        <p14:creationId xmlns:p14="http://schemas.microsoft.com/office/powerpoint/2010/main" val="3329781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115.engr.ncsu.edu/file-systems/os-file-systems/#7dbd4cd8-3bb8-457a-b2fa-86bfd873b23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115.engr.ncsu.edu/file-systems/os-file-systems/#1df76dad-5f1c-45b1-b8d5-094fc7d57dd6"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ADC0D47-DFB9-104B-9F79-F9798FB6DAF8}"/>
              </a:ext>
            </a:extLst>
          </p:cNvPr>
          <p:cNvPicPr>
            <a:picLocks noChangeAspect="1"/>
          </p:cNvPicPr>
          <p:nvPr/>
        </p:nvPicPr>
        <p:blipFill rotWithShape="1">
          <a:blip r:embed="rId2"/>
          <a:srcRect r="11111"/>
          <a:stretch/>
        </p:blipFill>
        <p:spPr>
          <a:xfrm>
            <a:off x="20" y="-20954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BD4B86-8D2A-4E97-8690-4C077625B753}"/>
              </a:ext>
            </a:extLst>
          </p:cNvPr>
          <p:cNvSpPr>
            <a:spLocks noGrp="1"/>
          </p:cNvSpPr>
          <p:nvPr>
            <p:ph type="ctrTitle"/>
          </p:nvPr>
        </p:nvSpPr>
        <p:spPr>
          <a:xfrm>
            <a:off x="404553" y="3091928"/>
            <a:ext cx="9078562" cy="2387600"/>
          </a:xfrm>
        </p:spPr>
        <p:txBody>
          <a:bodyPr>
            <a:normAutofit fontScale="90000"/>
          </a:bodyPr>
          <a:lstStyle/>
          <a:p>
            <a:pPr algn="l"/>
            <a:r>
              <a:rPr lang="en-US" b="1" dirty="0"/>
              <a:t>File Systems in Operating System</a:t>
            </a:r>
            <a:br>
              <a:rPr lang="en-US" b="1" dirty="0"/>
            </a:br>
            <a:endParaRPr lang="en-US" sz="6600" dirty="0">
              <a:solidFill>
                <a:schemeClr val="bg1"/>
              </a:solidFill>
            </a:endParaRP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A587AD4-2D86-4E7C-BEE0-CB0A7AC26F55}"/>
              </a:ext>
            </a:extLst>
          </p:cNvPr>
          <p:cNvSpPr>
            <a:spLocks noGrp="1"/>
          </p:cNvSpPr>
          <p:nvPr>
            <p:ph type="subTitle" idx="1"/>
          </p:nvPr>
        </p:nvSpPr>
        <p:spPr>
          <a:xfrm>
            <a:off x="404553" y="5624945"/>
            <a:ext cx="9078562" cy="592975"/>
          </a:xfrm>
        </p:spPr>
        <p:txBody>
          <a:bodyPr anchor="ctr">
            <a:normAutofit/>
          </a:bodyPr>
          <a:lstStyle/>
          <a:p>
            <a:pPr algn="l"/>
            <a:r>
              <a:rPr lang="en-US" dirty="0">
                <a:solidFill>
                  <a:schemeClr val="bg1"/>
                </a:solidFill>
              </a:rPr>
              <a:t>20-11-2024</a:t>
            </a:r>
          </a:p>
        </p:txBody>
      </p:sp>
    </p:spTree>
    <p:extLst>
      <p:ext uri="{BB962C8B-B14F-4D97-AF65-F5344CB8AC3E}">
        <p14:creationId xmlns:p14="http://schemas.microsoft.com/office/powerpoint/2010/main" val="1529258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ABC86-68D7-4970-B5EE-3485D8336D70}"/>
              </a:ext>
            </a:extLst>
          </p:cNvPr>
          <p:cNvSpPr>
            <a:spLocks noGrp="1"/>
          </p:cNvSpPr>
          <p:nvPr>
            <p:ph type="title"/>
          </p:nvPr>
        </p:nvSpPr>
        <p:spPr/>
        <p:txBody>
          <a:bodyPr/>
          <a:lstStyle/>
          <a:p>
            <a:r>
              <a:rPr lang="en-US" dirty="0"/>
              <a:t>Linux</a:t>
            </a:r>
            <a:br>
              <a:rPr lang="en-US" dirty="0"/>
            </a:br>
            <a:endParaRPr lang="en-US" dirty="0"/>
          </a:p>
        </p:txBody>
      </p:sp>
      <p:sp>
        <p:nvSpPr>
          <p:cNvPr id="3" name="Content Placeholder 2">
            <a:extLst>
              <a:ext uri="{FF2B5EF4-FFF2-40B4-BE49-F238E27FC236}">
                <a16:creationId xmlns:a16="http://schemas.microsoft.com/office/drawing/2014/main" id="{F8945548-7899-43CB-A5A3-D5AFA9292067}"/>
              </a:ext>
            </a:extLst>
          </p:cNvPr>
          <p:cNvSpPr>
            <a:spLocks noGrp="1"/>
          </p:cNvSpPr>
          <p:nvPr>
            <p:ph idx="1"/>
          </p:nvPr>
        </p:nvSpPr>
        <p:spPr/>
        <p:txBody>
          <a:bodyPr/>
          <a:lstStyle/>
          <a:p>
            <a:pPr marL="0" indent="0">
              <a:buNone/>
            </a:pPr>
            <a:r>
              <a:rPr lang="en-US" dirty="0"/>
              <a:t>Depending on which type of Linux environment you are running, you may run into several different file systems. Some of them are </a:t>
            </a:r>
            <a:r>
              <a:rPr lang="en-US" b="1" dirty="0"/>
              <a:t>ext2</a:t>
            </a:r>
            <a:r>
              <a:rPr lang="en-US" dirty="0"/>
              <a:t>, </a:t>
            </a:r>
            <a:r>
              <a:rPr lang="en-US" b="1" dirty="0"/>
              <a:t>ext3</a:t>
            </a:r>
            <a:r>
              <a:rPr lang="en-US" dirty="0"/>
              <a:t>, and </a:t>
            </a:r>
            <a:r>
              <a:rPr lang="en-US" b="1" dirty="0"/>
              <a:t>ext4</a:t>
            </a:r>
            <a:r>
              <a:rPr lang="en-US" dirty="0"/>
              <a:t>. </a:t>
            </a:r>
            <a:r>
              <a:rPr lang="en-US" b="1" dirty="0"/>
              <a:t>XFS</a:t>
            </a:r>
            <a:r>
              <a:rPr lang="en-US" dirty="0"/>
              <a:t>, </a:t>
            </a:r>
            <a:r>
              <a:rPr lang="en-US" b="1" dirty="0"/>
              <a:t>JFS</a:t>
            </a:r>
            <a:r>
              <a:rPr lang="en-US" dirty="0"/>
              <a:t>, and a few others are also used. ext3 is a journaling</a:t>
            </a:r>
            <a:r>
              <a:rPr lang="en-US" u="sng" baseline="30000" dirty="0">
                <a:hlinkClick r:id="rId2"/>
              </a:rPr>
              <a:t>2</a:t>
            </a:r>
            <a:r>
              <a:rPr lang="en-US" dirty="0"/>
              <a:t> extension to the ext2 file system on Linux. ext4 is the successor to ext3.</a:t>
            </a:r>
          </a:p>
        </p:txBody>
      </p:sp>
    </p:spTree>
    <p:extLst>
      <p:ext uri="{BB962C8B-B14F-4D97-AF65-F5344CB8AC3E}">
        <p14:creationId xmlns:p14="http://schemas.microsoft.com/office/powerpoint/2010/main" val="2542809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DBDF9-100D-43F9-9478-D27F43E773A5}"/>
              </a:ext>
            </a:extLst>
          </p:cNvPr>
          <p:cNvSpPr>
            <a:spLocks noGrp="1"/>
          </p:cNvSpPr>
          <p:nvPr>
            <p:ph type="title"/>
          </p:nvPr>
        </p:nvSpPr>
        <p:spPr/>
        <p:txBody>
          <a:bodyPr/>
          <a:lstStyle/>
          <a:p>
            <a:r>
              <a:rPr lang="en-US" dirty="0"/>
              <a:t>Protection in OS : Domain of Protection, Association, Authentication</a:t>
            </a:r>
          </a:p>
        </p:txBody>
      </p:sp>
      <p:sp>
        <p:nvSpPr>
          <p:cNvPr id="3" name="Content Placeholder 2">
            <a:extLst>
              <a:ext uri="{FF2B5EF4-FFF2-40B4-BE49-F238E27FC236}">
                <a16:creationId xmlns:a16="http://schemas.microsoft.com/office/drawing/2014/main" id="{107E44A6-F17B-44A8-9CDE-040822A4AB7E}"/>
              </a:ext>
            </a:extLst>
          </p:cNvPr>
          <p:cNvSpPr>
            <a:spLocks noGrp="1"/>
          </p:cNvSpPr>
          <p:nvPr>
            <p:ph idx="1"/>
          </p:nvPr>
        </p:nvSpPr>
        <p:spPr/>
        <p:txBody>
          <a:bodyPr>
            <a:normAutofit lnSpcReduction="10000"/>
          </a:bodyPr>
          <a:lstStyle/>
          <a:p>
            <a:pPr marL="0" indent="0">
              <a:buNone/>
            </a:pPr>
            <a:r>
              <a:rPr lang="en-US" b="1" dirty="0"/>
              <a:t>Need of protection OS :</a:t>
            </a:r>
          </a:p>
          <a:p>
            <a:pPr fontAlgn="base"/>
            <a:r>
              <a:rPr lang="en-US" dirty="0"/>
              <a:t>To </a:t>
            </a:r>
            <a:r>
              <a:rPr lang="en-US" dirty="0">
                <a:solidFill>
                  <a:srgbClr val="FF0000"/>
                </a:solidFill>
              </a:rPr>
              <a:t>ensure data safety</a:t>
            </a:r>
            <a:r>
              <a:rPr lang="en-US" dirty="0"/>
              <a:t>, process and program safety against illegal user access, or even program access, we need protection. </a:t>
            </a:r>
          </a:p>
          <a:p>
            <a:pPr fontAlgn="base"/>
            <a:r>
              <a:rPr lang="en-US" dirty="0"/>
              <a:t>It is to ensure that programs, resources and data are </a:t>
            </a:r>
            <a:r>
              <a:rPr lang="en-US" dirty="0">
                <a:solidFill>
                  <a:srgbClr val="FF0000"/>
                </a:solidFill>
              </a:rPr>
              <a:t>accessed only according to the systems’ policies. </a:t>
            </a:r>
          </a:p>
          <a:p>
            <a:pPr fontAlgn="base"/>
            <a:r>
              <a:rPr lang="en-US" dirty="0"/>
              <a:t>It is also to ensure that there are </a:t>
            </a:r>
            <a:r>
              <a:rPr lang="en-US" dirty="0">
                <a:solidFill>
                  <a:srgbClr val="FF0000"/>
                </a:solidFill>
              </a:rPr>
              <a:t>no access rights’ breach, no unauthorized access to the existing data, no virus or worms. </a:t>
            </a:r>
          </a:p>
          <a:p>
            <a:pPr fontAlgn="base"/>
            <a:r>
              <a:rPr lang="en-US" dirty="0"/>
              <a:t>There can be security threats such as unauthorized reading, writing, modification or preventing the system to work properly for the authorized users themselves. </a:t>
            </a:r>
          </a:p>
          <a:p>
            <a:pPr marL="0" indent="0">
              <a:buNone/>
            </a:pPr>
            <a:endParaRPr lang="en-US" b="1" dirty="0"/>
          </a:p>
          <a:p>
            <a:endParaRPr lang="en-US" dirty="0"/>
          </a:p>
        </p:txBody>
      </p:sp>
    </p:spTree>
    <p:extLst>
      <p:ext uri="{BB962C8B-B14F-4D97-AF65-F5344CB8AC3E}">
        <p14:creationId xmlns:p14="http://schemas.microsoft.com/office/powerpoint/2010/main" val="2687049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B76B3-73DD-45E9-A1D5-EC7291808BDD}"/>
              </a:ext>
            </a:extLst>
          </p:cNvPr>
          <p:cNvSpPr>
            <a:spLocks noGrp="1"/>
          </p:cNvSpPr>
          <p:nvPr>
            <p:ph type="title"/>
          </p:nvPr>
        </p:nvSpPr>
        <p:spPr/>
        <p:txBody>
          <a:bodyPr/>
          <a:lstStyle/>
          <a:p>
            <a:r>
              <a:rPr lang="en-US" b="1" dirty="0"/>
              <a:t>Goals of Protection :</a:t>
            </a:r>
            <a:endParaRPr lang="en-US" dirty="0"/>
          </a:p>
        </p:txBody>
      </p:sp>
      <p:sp>
        <p:nvSpPr>
          <p:cNvPr id="3" name="Content Placeholder 2">
            <a:extLst>
              <a:ext uri="{FF2B5EF4-FFF2-40B4-BE49-F238E27FC236}">
                <a16:creationId xmlns:a16="http://schemas.microsoft.com/office/drawing/2014/main" id="{3E38BB89-4419-4AF9-BA35-B2ECCA7FFCEF}"/>
              </a:ext>
            </a:extLst>
          </p:cNvPr>
          <p:cNvSpPr>
            <a:spLocks noGrp="1"/>
          </p:cNvSpPr>
          <p:nvPr>
            <p:ph idx="1"/>
          </p:nvPr>
        </p:nvSpPr>
        <p:spPr/>
        <p:txBody>
          <a:bodyPr>
            <a:normAutofit fontScale="92500"/>
          </a:bodyPr>
          <a:lstStyle/>
          <a:p>
            <a:pPr fontAlgn="base"/>
            <a:r>
              <a:rPr lang="en-US" dirty="0"/>
              <a:t>Therefore, </a:t>
            </a:r>
            <a:r>
              <a:rPr lang="en-US" dirty="0">
                <a:solidFill>
                  <a:srgbClr val="FF0000"/>
                </a:solidFill>
              </a:rPr>
              <a:t>protection is a method of safeguarding data and processes against malicious and intentional intrusion</a:t>
            </a:r>
            <a:r>
              <a:rPr lang="en-US" dirty="0"/>
              <a:t>. For that purpose, we have protection policies that are either designed by the system itself or specified by the management itself or are imposed by the programmers individually to protect their programs with extra safety. </a:t>
            </a:r>
          </a:p>
          <a:p>
            <a:pPr fontAlgn="base"/>
            <a:r>
              <a:rPr lang="en-US" dirty="0"/>
              <a:t>It also gives a </a:t>
            </a:r>
            <a:r>
              <a:rPr lang="en-US" dirty="0">
                <a:solidFill>
                  <a:srgbClr val="FF0000"/>
                </a:solidFill>
              </a:rPr>
              <a:t>multiprogramming</a:t>
            </a:r>
            <a:r>
              <a:rPr lang="en-US" dirty="0"/>
              <a:t> OS the sense of safety that is required by its users to share common space like files or directories.</a:t>
            </a:r>
          </a:p>
          <a:p>
            <a:pPr fontAlgn="base"/>
            <a:r>
              <a:rPr lang="en-US" dirty="0"/>
              <a:t>The policies bind how the processes are to access the resources present in the computer system, resources like CPU, memory, software and even the OS. Both the OS designer and the application programmer are responsible for this. However, these policies always change from time to time.  </a:t>
            </a:r>
          </a:p>
          <a:p>
            <a:pPr marL="0" indent="0">
              <a:buNone/>
            </a:pPr>
            <a:endParaRPr lang="en-US" dirty="0"/>
          </a:p>
        </p:txBody>
      </p:sp>
    </p:spTree>
    <p:extLst>
      <p:ext uri="{BB962C8B-B14F-4D97-AF65-F5344CB8AC3E}">
        <p14:creationId xmlns:p14="http://schemas.microsoft.com/office/powerpoint/2010/main" val="2595872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EE513-702B-4760-B343-CF38B1D98A1D}"/>
              </a:ext>
            </a:extLst>
          </p:cNvPr>
          <p:cNvSpPr>
            <a:spLocks noGrp="1"/>
          </p:cNvSpPr>
          <p:nvPr>
            <p:ph type="title"/>
          </p:nvPr>
        </p:nvSpPr>
        <p:spPr>
          <a:xfrm>
            <a:off x="838200" y="365125"/>
            <a:ext cx="10515600" cy="5201174"/>
          </a:xfrm>
        </p:spPr>
        <p:txBody>
          <a:bodyPr/>
          <a:lstStyle/>
          <a:p>
            <a:pPr algn="ctr"/>
            <a:r>
              <a:rPr lang="en-US" dirty="0"/>
              <a:t>Thanks</a:t>
            </a:r>
          </a:p>
        </p:txBody>
      </p:sp>
      <p:sp>
        <p:nvSpPr>
          <p:cNvPr id="3" name="Content Placeholder 2">
            <a:extLst>
              <a:ext uri="{FF2B5EF4-FFF2-40B4-BE49-F238E27FC236}">
                <a16:creationId xmlns:a16="http://schemas.microsoft.com/office/drawing/2014/main" id="{83F1577F-59C2-4EED-BD1E-BDFB2C54781E}"/>
              </a:ext>
            </a:extLst>
          </p:cNvPr>
          <p:cNvSpPr>
            <a:spLocks noGrp="1"/>
          </p:cNvSpPr>
          <p:nvPr>
            <p:ph idx="1"/>
          </p:nvPr>
        </p:nvSpPr>
        <p:spPr>
          <a:xfrm>
            <a:off x="838200" y="1852258"/>
            <a:ext cx="10515600" cy="4351338"/>
          </a:xfrm>
        </p:spPr>
        <p:txBody>
          <a:bodyPr/>
          <a:lstStyle/>
          <a:p>
            <a:endParaRPr lang="en-US" dirty="0"/>
          </a:p>
        </p:txBody>
      </p:sp>
    </p:spTree>
    <p:extLst>
      <p:ext uri="{BB962C8B-B14F-4D97-AF65-F5344CB8AC3E}">
        <p14:creationId xmlns:p14="http://schemas.microsoft.com/office/powerpoint/2010/main" val="343571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9313-ACFD-4ED2-A830-3172CC3F7F55}"/>
              </a:ext>
            </a:extLst>
          </p:cNvPr>
          <p:cNvSpPr>
            <a:spLocks noGrp="1"/>
          </p:cNvSpPr>
          <p:nvPr>
            <p:ph type="title"/>
          </p:nvPr>
        </p:nvSpPr>
        <p:spPr/>
        <p:txBody>
          <a:bodyPr/>
          <a:lstStyle/>
          <a:p>
            <a:r>
              <a:rPr lang="en-US" dirty="0"/>
              <a:t>File</a:t>
            </a:r>
          </a:p>
        </p:txBody>
      </p:sp>
      <p:sp>
        <p:nvSpPr>
          <p:cNvPr id="3" name="Content Placeholder 2">
            <a:extLst>
              <a:ext uri="{FF2B5EF4-FFF2-40B4-BE49-F238E27FC236}">
                <a16:creationId xmlns:a16="http://schemas.microsoft.com/office/drawing/2014/main" id="{7D3FC50E-7EBF-4D6C-B2B2-6EA62CBBA02C}"/>
              </a:ext>
            </a:extLst>
          </p:cNvPr>
          <p:cNvSpPr>
            <a:spLocks noGrp="1"/>
          </p:cNvSpPr>
          <p:nvPr>
            <p:ph idx="1"/>
          </p:nvPr>
        </p:nvSpPr>
        <p:spPr/>
        <p:txBody>
          <a:bodyPr/>
          <a:lstStyle/>
          <a:p>
            <a:pPr marL="0" indent="0" algn="just">
              <a:buNone/>
            </a:pPr>
            <a:r>
              <a:rPr lang="en-US" dirty="0"/>
              <a:t>A computer file is defined as a </a:t>
            </a:r>
            <a:r>
              <a:rPr lang="en-US" b="1" dirty="0"/>
              <a:t>medium</a:t>
            </a:r>
            <a:r>
              <a:rPr lang="en-US" dirty="0"/>
              <a:t> </a:t>
            </a:r>
            <a:r>
              <a:rPr lang="en-US" b="1" dirty="0"/>
              <a:t>used for saving and managing data</a:t>
            </a:r>
            <a:r>
              <a:rPr lang="en-US" dirty="0"/>
              <a:t> in the computer system. The data stored in the computer system is completely in digital format, although there can be various types of files that help us to store the data.</a:t>
            </a:r>
          </a:p>
        </p:txBody>
      </p:sp>
    </p:spTree>
    <p:extLst>
      <p:ext uri="{BB962C8B-B14F-4D97-AF65-F5344CB8AC3E}">
        <p14:creationId xmlns:p14="http://schemas.microsoft.com/office/powerpoint/2010/main" val="1336182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5AED5-4407-4AEC-ACE3-18CE31937675}"/>
              </a:ext>
            </a:extLst>
          </p:cNvPr>
          <p:cNvSpPr>
            <a:spLocks noGrp="1"/>
          </p:cNvSpPr>
          <p:nvPr>
            <p:ph type="title"/>
          </p:nvPr>
        </p:nvSpPr>
        <p:spPr/>
        <p:txBody>
          <a:bodyPr/>
          <a:lstStyle/>
          <a:p>
            <a:r>
              <a:rPr lang="en-US" dirty="0"/>
              <a:t>File System</a:t>
            </a:r>
          </a:p>
        </p:txBody>
      </p:sp>
      <p:sp>
        <p:nvSpPr>
          <p:cNvPr id="3" name="Content Placeholder 2">
            <a:extLst>
              <a:ext uri="{FF2B5EF4-FFF2-40B4-BE49-F238E27FC236}">
                <a16:creationId xmlns:a16="http://schemas.microsoft.com/office/drawing/2014/main" id="{E5119385-B445-4AEC-9651-BD3C2082CB49}"/>
              </a:ext>
            </a:extLst>
          </p:cNvPr>
          <p:cNvSpPr>
            <a:spLocks noGrp="1"/>
          </p:cNvSpPr>
          <p:nvPr>
            <p:ph idx="1"/>
          </p:nvPr>
        </p:nvSpPr>
        <p:spPr/>
        <p:txBody>
          <a:bodyPr/>
          <a:lstStyle/>
          <a:p>
            <a:r>
              <a:rPr lang="en-US" dirty="0"/>
              <a:t>A File System is an integral part of an OS</a:t>
            </a:r>
            <a:r>
              <a:rPr lang="en-US" b="1" dirty="0">
                <a:solidFill>
                  <a:schemeClr val="accent6">
                    <a:lumMod val="75000"/>
                  </a:schemeClr>
                </a:solidFill>
              </a:rPr>
              <a:t>. A File System is a data structure that stores data and information on storage devices (hard drives, floppy disc, etc.), making them easily retrievable. </a:t>
            </a:r>
            <a:r>
              <a:rPr lang="en-US" dirty="0"/>
              <a:t>Different OS’s use different file systems, but all have similar features.</a:t>
            </a:r>
          </a:p>
          <a:p>
            <a:r>
              <a:rPr lang="en-US" dirty="0"/>
              <a:t>The most important part of the file system is the method used to index files on the hard drive. This index allows the OS to know at any given time where to find a specific file on the hard drive. This index is most typically based on file names. Depending on the operating system there are different file systems, and thus different </a:t>
            </a:r>
            <a:r>
              <a:rPr lang="en-US" b="1" dirty="0"/>
              <a:t>indexing</a:t>
            </a:r>
            <a:r>
              <a:rPr lang="en-US" dirty="0"/>
              <a:t> </a:t>
            </a:r>
            <a:r>
              <a:rPr lang="en-US" b="1" dirty="0"/>
              <a:t>methods</a:t>
            </a:r>
            <a:r>
              <a:rPr lang="en-US" dirty="0"/>
              <a:t>.</a:t>
            </a:r>
          </a:p>
          <a:p>
            <a:pPr marL="0" indent="0">
              <a:buNone/>
            </a:pPr>
            <a:endParaRPr lang="en-US" dirty="0"/>
          </a:p>
        </p:txBody>
      </p:sp>
    </p:spTree>
    <p:extLst>
      <p:ext uri="{BB962C8B-B14F-4D97-AF65-F5344CB8AC3E}">
        <p14:creationId xmlns:p14="http://schemas.microsoft.com/office/powerpoint/2010/main" val="3270724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36869-3980-4A80-A0BF-88BCCA9E4D84}"/>
              </a:ext>
            </a:extLst>
          </p:cNvPr>
          <p:cNvSpPr>
            <a:spLocks noGrp="1"/>
          </p:cNvSpPr>
          <p:nvPr>
            <p:ph type="title"/>
          </p:nvPr>
        </p:nvSpPr>
        <p:spPr/>
        <p:txBody>
          <a:bodyPr/>
          <a:lstStyle/>
          <a:p>
            <a:r>
              <a:rPr lang="en-US" b="1" dirty="0"/>
              <a:t>Files Attributes And Their Operations</a:t>
            </a:r>
            <a:br>
              <a:rPr lang="en-US" b="1" dirty="0"/>
            </a:br>
            <a:endParaRPr lang="en-US" dirty="0"/>
          </a:p>
        </p:txBody>
      </p:sp>
      <p:pic>
        <p:nvPicPr>
          <p:cNvPr id="4" name="Content Placeholder 3">
            <a:extLst>
              <a:ext uri="{FF2B5EF4-FFF2-40B4-BE49-F238E27FC236}">
                <a16:creationId xmlns:a16="http://schemas.microsoft.com/office/drawing/2014/main" id="{5D0B6301-5811-4B0E-BE80-CE855E901844}"/>
              </a:ext>
            </a:extLst>
          </p:cNvPr>
          <p:cNvPicPr>
            <a:picLocks noGrp="1" noChangeAspect="1"/>
          </p:cNvPicPr>
          <p:nvPr>
            <p:ph idx="1"/>
          </p:nvPr>
        </p:nvPicPr>
        <p:blipFill>
          <a:blip r:embed="rId2"/>
          <a:stretch>
            <a:fillRect/>
          </a:stretch>
        </p:blipFill>
        <p:spPr>
          <a:xfrm>
            <a:off x="2854399" y="1825625"/>
            <a:ext cx="6483201" cy="4351338"/>
          </a:xfrm>
          <a:prstGeom prst="rect">
            <a:avLst/>
          </a:prstGeom>
        </p:spPr>
      </p:pic>
    </p:spTree>
    <p:extLst>
      <p:ext uri="{BB962C8B-B14F-4D97-AF65-F5344CB8AC3E}">
        <p14:creationId xmlns:p14="http://schemas.microsoft.com/office/powerpoint/2010/main" val="1532855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F8355-88F5-4142-8B00-6B954C4BCA12}"/>
              </a:ext>
            </a:extLst>
          </p:cNvPr>
          <p:cNvSpPr>
            <a:spLocks noGrp="1"/>
          </p:cNvSpPr>
          <p:nvPr>
            <p:ph type="title"/>
          </p:nvPr>
        </p:nvSpPr>
        <p:spPr>
          <a:xfrm>
            <a:off x="838200" y="338492"/>
            <a:ext cx="10515600" cy="1325563"/>
          </a:xfrm>
        </p:spPr>
        <p:txBody>
          <a:bodyPr/>
          <a:lstStyle/>
          <a:p>
            <a:r>
              <a:rPr lang="en-US" dirty="0"/>
              <a:t>File allocation methods / Techniques</a:t>
            </a:r>
          </a:p>
        </p:txBody>
      </p:sp>
      <p:sp>
        <p:nvSpPr>
          <p:cNvPr id="3" name="Content Placeholder 2">
            <a:extLst>
              <a:ext uri="{FF2B5EF4-FFF2-40B4-BE49-F238E27FC236}">
                <a16:creationId xmlns:a16="http://schemas.microsoft.com/office/drawing/2014/main" id="{4ADC72B2-F32D-4CA9-A7D6-159E37FD1E46}"/>
              </a:ext>
            </a:extLst>
          </p:cNvPr>
          <p:cNvSpPr>
            <a:spLocks noGrp="1"/>
          </p:cNvSpPr>
          <p:nvPr>
            <p:ph idx="1"/>
          </p:nvPr>
        </p:nvSpPr>
        <p:spPr/>
        <p:txBody>
          <a:bodyPr/>
          <a:lstStyle/>
          <a:p>
            <a:pPr marL="0" indent="0" fontAlgn="base">
              <a:buNone/>
            </a:pPr>
            <a:r>
              <a:rPr lang="en-US" dirty="0"/>
              <a:t>The allocation methods define how the files are stored in the disk blocks. There are </a:t>
            </a:r>
            <a:r>
              <a:rPr lang="en-US" b="1" dirty="0"/>
              <a:t>three main disk space </a:t>
            </a:r>
            <a:r>
              <a:rPr lang="en-US" dirty="0"/>
              <a:t>or </a:t>
            </a:r>
            <a:r>
              <a:rPr lang="en-US" b="1" dirty="0"/>
              <a:t>file allocation methods.</a:t>
            </a:r>
          </a:p>
          <a:p>
            <a:pPr lvl="1" fontAlgn="base"/>
            <a:r>
              <a:rPr lang="en-US" dirty="0"/>
              <a:t>Contiguous Allocation</a:t>
            </a:r>
          </a:p>
          <a:p>
            <a:pPr lvl="1" fontAlgn="base"/>
            <a:r>
              <a:rPr lang="en-US" dirty="0"/>
              <a:t>Linked Allocation</a:t>
            </a:r>
          </a:p>
          <a:p>
            <a:pPr lvl="1" fontAlgn="base"/>
            <a:r>
              <a:rPr lang="en-US" dirty="0"/>
              <a:t>Indexed Allocation</a:t>
            </a:r>
          </a:p>
          <a:p>
            <a:pPr fontAlgn="base"/>
            <a:r>
              <a:rPr lang="en-US" dirty="0"/>
              <a:t>The main idea behind these methods is to provide:</a:t>
            </a:r>
          </a:p>
          <a:p>
            <a:pPr lvl="1" fontAlgn="base"/>
            <a:r>
              <a:rPr lang="en-US" dirty="0"/>
              <a:t>Efficient disk space utilization</a:t>
            </a:r>
          </a:p>
          <a:p>
            <a:pPr lvl="1" fontAlgn="base"/>
            <a:r>
              <a:rPr lang="en-US" dirty="0"/>
              <a:t>Fast access to the file blocks</a:t>
            </a:r>
          </a:p>
          <a:p>
            <a:pPr marL="0" indent="0">
              <a:buNone/>
            </a:pPr>
            <a:endParaRPr lang="en-US" dirty="0"/>
          </a:p>
        </p:txBody>
      </p:sp>
    </p:spTree>
    <p:extLst>
      <p:ext uri="{BB962C8B-B14F-4D97-AF65-F5344CB8AC3E}">
        <p14:creationId xmlns:p14="http://schemas.microsoft.com/office/powerpoint/2010/main" val="1681935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11D3E-4D6E-4FAD-8906-6790603A9960}"/>
              </a:ext>
            </a:extLst>
          </p:cNvPr>
          <p:cNvSpPr>
            <a:spLocks noGrp="1"/>
          </p:cNvSpPr>
          <p:nvPr>
            <p:ph type="title"/>
          </p:nvPr>
        </p:nvSpPr>
        <p:spPr/>
        <p:txBody>
          <a:bodyPr/>
          <a:lstStyle/>
          <a:p>
            <a:r>
              <a:rPr lang="en-US" b="1" dirty="0"/>
              <a:t>Contiguous Allocation</a:t>
            </a:r>
            <a:endParaRPr lang="en-US" dirty="0"/>
          </a:p>
        </p:txBody>
      </p:sp>
      <p:sp>
        <p:nvSpPr>
          <p:cNvPr id="3" name="Content Placeholder 2">
            <a:extLst>
              <a:ext uri="{FF2B5EF4-FFF2-40B4-BE49-F238E27FC236}">
                <a16:creationId xmlns:a16="http://schemas.microsoft.com/office/drawing/2014/main" id="{A0BC389A-ABFB-4420-B278-6D20F686CD28}"/>
              </a:ext>
            </a:extLst>
          </p:cNvPr>
          <p:cNvSpPr>
            <a:spLocks noGrp="1"/>
          </p:cNvSpPr>
          <p:nvPr>
            <p:ph idx="1"/>
          </p:nvPr>
        </p:nvSpPr>
        <p:spPr/>
        <p:txBody>
          <a:bodyPr>
            <a:normAutofit lnSpcReduction="10000"/>
          </a:bodyPr>
          <a:lstStyle/>
          <a:p>
            <a:pPr fontAlgn="base"/>
            <a:r>
              <a:rPr lang="en-US" dirty="0"/>
              <a:t>In this scheme, each file occupies a contiguous set of blocks on the disk. For example, if a file requires n blocks and is given a block b as the starting location, then the blocks assigned to the file will be:</a:t>
            </a:r>
            <a:r>
              <a:rPr lang="en-US" i="1" dirty="0"/>
              <a:t> b, b+1, b+2,……b+n-1.</a:t>
            </a:r>
            <a:r>
              <a:rPr lang="en-US" dirty="0"/>
              <a:t> This means that given the starting block address and the length of the file (in terms of blocks required), we can determine the blocks occupied by the file.</a:t>
            </a:r>
            <a:br>
              <a:rPr lang="en-US" dirty="0"/>
            </a:br>
            <a:r>
              <a:rPr lang="en-US" dirty="0"/>
              <a:t>The directory entry for a file with contiguous allocation contains</a:t>
            </a:r>
          </a:p>
          <a:p>
            <a:pPr lvl="1" fontAlgn="base"/>
            <a:r>
              <a:rPr lang="en-US" dirty="0"/>
              <a:t>Address of starting block</a:t>
            </a:r>
          </a:p>
          <a:p>
            <a:pPr lvl="1" fontAlgn="base"/>
            <a:r>
              <a:rPr lang="en-US" dirty="0"/>
              <a:t>Length of the allocated portion.</a:t>
            </a:r>
          </a:p>
          <a:p>
            <a:pPr fontAlgn="base"/>
            <a:r>
              <a:rPr lang="en-US" dirty="0"/>
              <a:t>The</a:t>
            </a:r>
            <a:r>
              <a:rPr lang="en-US" i="1" dirty="0"/>
              <a:t> file ‘mail’</a:t>
            </a:r>
            <a:r>
              <a:rPr lang="en-US" dirty="0"/>
              <a:t> in the following figure starts from the block 19 with length = 6 blocks. Therefore, it occupies </a:t>
            </a:r>
            <a:r>
              <a:rPr lang="en-US" i="1" dirty="0"/>
              <a:t>19, 20, 21, 22, 23, 24</a:t>
            </a:r>
            <a:r>
              <a:rPr lang="en-US" dirty="0"/>
              <a:t> blocks.</a:t>
            </a:r>
          </a:p>
          <a:p>
            <a:pPr marL="0" indent="0">
              <a:buNone/>
            </a:pPr>
            <a:endParaRPr lang="en-US" dirty="0"/>
          </a:p>
        </p:txBody>
      </p:sp>
    </p:spTree>
    <p:extLst>
      <p:ext uri="{BB962C8B-B14F-4D97-AF65-F5344CB8AC3E}">
        <p14:creationId xmlns:p14="http://schemas.microsoft.com/office/powerpoint/2010/main" val="3505831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6A672-C9BA-4EF2-8B0F-17A924DA08D8}"/>
              </a:ext>
            </a:extLst>
          </p:cNvPr>
          <p:cNvSpPr>
            <a:spLocks noGrp="1"/>
          </p:cNvSpPr>
          <p:nvPr>
            <p:ph type="title"/>
          </p:nvPr>
        </p:nvSpPr>
        <p:spPr/>
        <p:txBody>
          <a:bodyPr/>
          <a:lstStyle/>
          <a:p>
            <a:r>
              <a:rPr lang="en-US" b="1" dirty="0"/>
              <a:t>Contiguous Allocation</a:t>
            </a:r>
            <a:endParaRPr lang="en-US" dirty="0"/>
          </a:p>
        </p:txBody>
      </p:sp>
      <p:sp>
        <p:nvSpPr>
          <p:cNvPr id="3" name="Content Placeholder 2">
            <a:extLst>
              <a:ext uri="{FF2B5EF4-FFF2-40B4-BE49-F238E27FC236}">
                <a16:creationId xmlns:a16="http://schemas.microsoft.com/office/drawing/2014/main" id="{7089D056-5034-45AB-8987-E357CA054D4F}"/>
              </a:ext>
            </a:extLst>
          </p:cNvPr>
          <p:cNvSpPr>
            <a:spLocks noGrp="1"/>
          </p:cNvSpPr>
          <p:nvPr>
            <p:ph idx="1"/>
          </p:nvPr>
        </p:nvSpPr>
        <p:spPr/>
        <p:txBody>
          <a:bodyPr/>
          <a:lstStyle/>
          <a:p>
            <a:endParaRPr lang="en-US" dirty="0"/>
          </a:p>
        </p:txBody>
      </p:sp>
      <p:pic>
        <p:nvPicPr>
          <p:cNvPr id="8" name="Picture 7">
            <a:extLst>
              <a:ext uri="{FF2B5EF4-FFF2-40B4-BE49-F238E27FC236}">
                <a16:creationId xmlns:a16="http://schemas.microsoft.com/office/drawing/2014/main" id="{EADDD174-F1EC-4606-8AB3-0AFDD67627AC}"/>
              </a:ext>
            </a:extLst>
          </p:cNvPr>
          <p:cNvPicPr>
            <a:picLocks noChangeAspect="1"/>
          </p:cNvPicPr>
          <p:nvPr/>
        </p:nvPicPr>
        <p:blipFill>
          <a:blip r:embed="rId2"/>
          <a:stretch>
            <a:fillRect/>
          </a:stretch>
        </p:blipFill>
        <p:spPr>
          <a:xfrm>
            <a:off x="1074198" y="1825625"/>
            <a:ext cx="9960745" cy="4769019"/>
          </a:xfrm>
          <a:prstGeom prst="rect">
            <a:avLst/>
          </a:prstGeom>
        </p:spPr>
      </p:pic>
    </p:spTree>
    <p:extLst>
      <p:ext uri="{BB962C8B-B14F-4D97-AF65-F5344CB8AC3E}">
        <p14:creationId xmlns:p14="http://schemas.microsoft.com/office/powerpoint/2010/main" val="2930783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154B1-70CD-4319-9FAA-666665408A2D}"/>
              </a:ext>
            </a:extLst>
          </p:cNvPr>
          <p:cNvSpPr>
            <a:spLocks noGrp="1"/>
          </p:cNvSpPr>
          <p:nvPr>
            <p:ph type="title"/>
          </p:nvPr>
        </p:nvSpPr>
        <p:spPr/>
        <p:txBody>
          <a:bodyPr/>
          <a:lstStyle/>
          <a:p>
            <a:r>
              <a:rPr lang="en-US" dirty="0"/>
              <a:t>Windows: 3 file systems</a:t>
            </a:r>
            <a:br>
              <a:rPr lang="en-US" dirty="0"/>
            </a:br>
            <a:endParaRPr lang="en-US" dirty="0"/>
          </a:p>
        </p:txBody>
      </p:sp>
      <p:sp>
        <p:nvSpPr>
          <p:cNvPr id="3" name="Content Placeholder 2">
            <a:extLst>
              <a:ext uri="{FF2B5EF4-FFF2-40B4-BE49-F238E27FC236}">
                <a16:creationId xmlns:a16="http://schemas.microsoft.com/office/drawing/2014/main" id="{7BF12FB7-DDEF-43BB-94E9-46C2CF471AA9}"/>
              </a:ext>
            </a:extLst>
          </p:cNvPr>
          <p:cNvSpPr>
            <a:spLocks noGrp="1"/>
          </p:cNvSpPr>
          <p:nvPr>
            <p:ph idx="1"/>
          </p:nvPr>
        </p:nvSpPr>
        <p:spPr/>
        <p:txBody>
          <a:bodyPr/>
          <a:lstStyle/>
          <a:p>
            <a:r>
              <a:rPr lang="en-US" dirty="0"/>
              <a:t>The first is known as </a:t>
            </a:r>
            <a:r>
              <a:rPr lang="en-US" b="1" dirty="0"/>
              <a:t>the FAT (12, 16, or 32) file system</a:t>
            </a:r>
            <a:r>
              <a:rPr lang="en-US" dirty="0"/>
              <a:t>. This system uses what is known as a </a:t>
            </a:r>
            <a:r>
              <a:rPr lang="en-US" b="1" dirty="0"/>
              <a:t>File Allocation Table</a:t>
            </a:r>
            <a:r>
              <a:rPr lang="en-US" dirty="0"/>
              <a:t> to index the files on the disc.</a:t>
            </a:r>
          </a:p>
          <a:p>
            <a:r>
              <a:rPr lang="en-US" dirty="0"/>
              <a:t>The second file system you may encounter when using Windows is known as </a:t>
            </a:r>
            <a:r>
              <a:rPr lang="en-US" b="1" dirty="0"/>
              <a:t>NTFS (New Technology File System).</a:t>
            </a:r>
            <a:r>
              <a:rPr lang="en-US" dirty="0"/>
              <a:t> </a:t>
            </a:r>
            <a:r>
              <a:rPr lang="en-US" i="1" dirty="0"/>
              <a:t>NTFS</a:t>
            </a:r>
            <a:r>
              <a:rPr lang="en-US" dirty="0"/>
              <a:t> uses binary trees that, while complex, allow for very fast access times.</a:t>
            </a:r>
          </a:p>
          <a:p>
            <a:r>
              <a:rPr lang="en-US" dirty="0"/>
              <a:t>The third file system, </a:t>
            </a:r>
            <a:r>
              <a:rPr lang="en-US" b="1" dirty="0" err="1"/>
              <a:t>exFAT</a:t>
            </a:r>
            <a:r>
              <a:rPr lang="en-US" dirty="0"/>
              <a:t>, is a lightweight file system used primarily in flash storage applications and SD cards. It has large file size and partition size limits, which means you can store files over 4GB on a flash drive or SD card that is formatted with </a:t>
            </a:r>
            <a:r>
              <a:rPr lang="en-US" dirty="0" err="1"/>
              <a:t>exFAT</a:t>
            </a:r>
            <a:r>
              <a:rPr lang="en-US" dirty="0"/>
              <a:t>.</a:t>
            </a:r>
          </a:p>
          <a:p>
            <a:endParaRPr lang="en-US" dirty="0"/>
          </a:p>
        </p:txBody>
      </p:sp>
    </p:spTree>
    <p:extLst>
      <p:ext uri="{BB962C8B-B14F-4D97-AF65-F5344CB8AC3E}">
        <p14:creationId xmlns:p14="http://schemas.microsoft.com/office/powerpoint/2010/main" val="1712927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FA2A6-5E1B-4BBA-B5E4-BFDDC9E96BA2}"/>
              </a:ext>
            </a:extLst>
          </p:cNvPr>
          <p:cNvSpPr>
            <a:spLocks noGrp="1"/>
          </p:cNvSpPr>
          <p:nvPr>
            <p:ph type="title"/>
          </p:nvPr>
        </p:nvSpPr>
        <p:spPr/>
        <p:txBody>
          <a:bodyPr/>
          <a:lstStyle/>
          <a:p>
            <a:r>
              <a:rPr lang="en-US" dirty="0"/>
              <a:t>MAC OS</a:t>
            </a:r>
            <a:br>
              <a:rPr lang="en-US" dirty="0"/>
            </a:br>
            <a:endParaRPr lang="en-US" dirty="0"/>
          </a:p>
        </p:txBody>
      </p:sp>
      <p:sp>
        <p:nvSpPr>
          <p:cNvPr id="3" name="Content Placeholder 2">
            <a:extLst>
              <a:ext uri="{FF2B5EF4-FFF2-40B4-BE49-F238E27FC236}">
                <a16:creationId xmlns:a16="http://schemas.microsoft.com/office/drawing/2014/main" id="{267A42CA-E801-45C5-92A8-E95449DEA7BA}"/>
              </a:ext>
            </a:extLst>
          </p:cNvPr>
          <p:cNvSpPr>
            <a:spLocks noGrp="1"/>
          </p:cNvSpPr>
          <p:nvPr>
            <p:ph idx="1"/>
          </p:nvPr>
        </p:nvSpPr>
        <p:spPr/>
        <p:txBody>
          <a:bodyPr/>
          <a:lstStyle/>
          <a:p>
            <a:pPr marL="0" indent="0">
              <a:buNone/>
            </a:pPr>
            <a:r>
              <a:rPr lang="en-US" dirty="0"/>
              <a:t>In the macOS environment you will find the </a:t>
            </a:r>
            <a:r>
              <a:rPr lang="en-US" b="1" dirty="0"/>
              <a:t>HFS+</a:t>
            </a:r>
            <a:r>
              <a:rPr lang="en-US" dirty="0"/>
              <a:t> file system (pronounce it </a:t>
            </a:r>
            <a:r>
              <a:rPr lang="en-US" i="1" dirty="0"/>
              <a:t>HFS Plus</a:t>
            </a:r>
            <a:r>
              <a:rPr lang="en-US" dirty="0"/>
              <a:t> )</a:t>
            </a:r>
            <a:r>
              <a:rPr lang="en-US" u="sng" baseline="30000" dirty="0">
                <a:hlinkClick r:id="rId2"/>
              </a:rPr>
              <a:t>1</a:t>
            </a:r>
            <a:r>
              <a:rPr lang="en-US" dirty="0"/>
              <a:t>. As of June 2016, Apple has implemented their new file system </a:t>
            </a:r>
            <a:r>
              <a:rPr lang="en-US" b="1" dirty="0"/>
              <a:t>“APFS”. </a:t>
            </a:r>
            <a:r>
              <a:rPr lang="en-US" dirty="0"/>
              <a:t> This has become the replacement for HFS+ on macOS High Sierra and onward, as well </a:t>
            </a:r>
            <a:r>
              <a:rPr lang="en-US" b="1" dirty="0"/>
              <a:t>as iOS 10.3+.</a:t>
            </a:r>
          </a:p>
        </p:txBody>
      </p:sp>
    </p:spTree>
    <p:extLst>
      <p:ext uri="{BB962C8B-B14F-4D97-AF65-F5344CB8AC3E}">
        <p14:creationId xmlns:p14="http://schemas.microsoft.com/office/powerpoint/2010/main" val="3241216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322</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File Systems in Operating System </vt:lpstr>
      <vt:lpstr>File</vt:lpstr>
      <vt:lpstr>File System</vt:lpstr>
      <vt:lpstr>Files Attributes And Their Operations </vt:lpstr>
      <vt:lpstr>File allocation methods / Techniques</vt:lpstr>
      <vt:lpstr>Contiguous Allocation</vt:lpstr>
      <vt:lpstr>Contiguous Allocation</vt:lpstr>
      <vt:lpstr>Windows: 3 file systems </vt:lpstr>
      <vt:lpstr>MAC OS </vt:lpstr>
      <vt:lpstr>Linux </vt:lpstr>
      <vt:lpstr>Protection in OS : Domain of Protection, Association, Authentication</vt:lpstr>
      <vt:lpstr>Goals of Protection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Rokeya Akter Shikha</dc:creator>
  <cp:lastModifiedBy>Rokeya Akter Shikha</cp:lastModifiedBy>
  <cp:revision>18</cp:revision>
  <dcterms:created xsi:type="dcterms:W3CDTF">2024-05-08T20:43:01Z</dcterms:created>
  <dcterms:modified xsi:type="dcterms:W3CDTF">2024-11-20T04:24:35Z</dcterms:modified>
</cp:coreProperties>
</file>