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480" r:id="rId3"/>
    <p:sldId id="481" r:id="rId4"/>
    <p:sldId id="482" r:id="rId5"/>
    <p:sldId id="483" r:id="rId6"/>
    <p:sldId id="484" r:id="rId7"/>
    <p:sldId id="485" r:id="rId8"/>
    <p:sldId id="487" r:id="rId9"/>
    <p:sldId id="486" r:id="rId10"/>
    <p:sldId id="449" r:id="rId11"/>
    <p:sldId id="488" r:id="rId12"/>
    <p:sldId id="489" r:id="rId13"/>
    <p:sldId id="450" r:id="rId14"/>
    <p:sldId id="490" r:id="rId15"/>
    <p:sldId id="472" r:id="rId16"/>
    <p:sldId id="473" r:id="rId17"/>
    <p:sldId id="474" r:id="rId18"/>
    <p:sldId id="475" r:id="rId19"/>
    <p:sldId id="476" r:id="rId20"/>
    <p:sldId id="477" r:id="rId21"/>
    <p:sldId id="478" r:id="rId22"/>
    <p:sldId id="479" r:id="rId23"/>
    <p:sldId id="4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AA97A-E93A-4EDC-9299-CEE37AB376B1}" type="datetimeFigureOut">
              <a:rPr lang="en-US" smtClean="0"/>
              <a:t>11/3/2024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CB1EE-A0FE-4525-B642-FCB3EEA980FF}" type="slidenum">
              <a:rPr lang="en-US" smtClean="0"/>
              <a:t>‹#›</a:t>
            </a:fld>
            <a:endParaRPr lang="en-US"/>
          </a:p>
        </p:txBody>
      </p:sp>
    </p:spTree>
    <p:extLst>
      <p:ext uri="{BB962C8B-B14F-4D97-AF65-F5344CB8AC3E}">
        <p14:creationId xmlns:p14="http://schemas.microsoft.com/office/powerpoint/2010/main" val="39012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27DFB31-EC9B-4E6D-B01E-996A8A7CC98E}" type="datetime1">
              <a:rPr lang="en-US" smtClean="0"/>
              <a:t>11/3/2024</a:t>
            </a:fld>
            <a:endParaRPr lang="en-US"/>
          </a:p>
        </p:txBody>
      </p:sp>
      <p:sp>
        <p:nvSpPr>
          <p:cNvPr id="19" name="Footer Placeholder 18"/>
          <p:cNvSpPr>
            <a:spLocks noGrp="1"/>
          </p:cNvSpPr>
          <p:nvPr>
            <p:ph type="ftr" sz="quarter" idx="11"/>
          </p:nvPr>
        </p:nvSpPr>
        <p:spPr/>
        <p:txBody>
          <a:bodyPr/>
          <a:lstStyle/>
          <a:p>
            <a:r>
              <a:rPr lang="en-US"/>
              <a:t>CSE, KYAU</a:t>
            </a:r>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BAF48AE-B32D-44DF-8D78-748216B35BB6}" type="datetime1">
              <a:rPr lang="en-US" smtClean="0"/>
              <a:t>11/3/2024</a:t>
            </a:fld>
            <a:endParaRPr lang="en-US"/>
          </a:p>
        </p:txBody>
      </p:sp>
      <p:sp>
        <p:nvSpPr>
          <p:cNvPr id="5" name="Footer Placeholder 4"/>
          <p:cNvSpPr>
            <a:spLocks noGrp="1"/>
          </p:cNvSpPr>
          <p:nvPr>
            <p:ph type="ftr" sz="quarter" idx="11"/>
          </p:nvPr>
        </p:nvSpPr>
        <p:spPr/>
        <p:txBody>
          <a:bodyPr/>
          <a:lstStyle/>
          <a:p>
            <a:r>
              <a:rPr lang="en-US"/>
              <a:t>CSE, KYAU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7B9350-870E-4CD4-9D43-736944E8A672}" type="datetime1">
              <a:rPr lang="en-US" smtClean="0"/>
              <a:t>11/3/2024</a:t>
            </a:fld>
            <a:endParaRPr lang="en-US"/>
          </a:p>
        </p:txBody>
      </p:sp>
      <p:sp>
        <p:nvSpPr>
          <p:cNvPr id="5" name="Footer Placeholder 4"/>
          <p:cNvSpPr>
            <a:spLocks noGrp="1"/>
          </p:cNvSpPr>
          <p:nvPr>
            <p:ph type="ftr" sz="quarter" idx="11"/>
          </p:nvPr>
        </p:nvSpPr>
        <p:spPr/>
        <p:txBody>
          <a:bodyPr/>
          <a:lstStyle/>
          <a:p>
            <a:r>
              <a:rPr lang="en-US"/>
              <a:t>CSE, KYAU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29733A-C62D-4DEC-8797-E33015A2FB73}" type="datetime1">
              <a:rPr lang="en-US" smtClean="0"/>
              <a:t>11/3/2024</a:t>
            </a:fld>
            <a:endParaRPr lang="en-US"/>
          </a:p>
        </p:txBody>
      </p:sp>
      <p:sp>
        <p:nvSpPr>
          <p:cNvPr id="5" name="Footer Placeholder 4"/>
          <p:cNvSpPr>
            <a:spLocks noGrp="1"/>
          </p:cNvSpPr>
          <p:nvPr>
            <p:ph type="ftr" sz="quarter" idx="11"/>
          </p:nvPr>
        </p:nvSpPr>
        <p:spPr/>
        <p:txBody>
          <a:bodyPr/>
          <a:lstStyle/>
          <a:p>
            <a:r>
              <a:rPr lang="en-US"/>
              <a:t>CSE, KYAU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05366A-7CDD-4CF7-B9A8-8B40EE4DA45D}" type="datetime1">
              <a:rPr lang="en-US" smtClean="0"/>
              <a:t>11/3/2024</a:t>
            </a:fld>
            <a:endParaRPr lang="en-US"/>
          </a:p>
        </p:txBody>
      </p:sp>
      <p:sp>
        <p:nvSpPr>
          <p:cNvPr id="5" name="Footer Placeholder 4"/>
          <p:cNvSpPr>
            <a:spLocks noGrp="1"/>
          </p:cNvSpPr>
          <p:nvPr>
            <p:ph type="ftr" sz="quarter" idx="11"/>
          </p:nvPr>
        </p:nvSpPr>
        <p:spPr/>
        <p:txBody>
          <a:bodyPr/>
          <a:lstStyle/>
          <a:p>
            <a:r>
              <a:rPr lang="en-US"/>
              <a:t>CSE, KYAU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99F36B-A6F5-4DB4-A812-F7A8A09CF3E8}" type="datetime1">
              <a:rPr lang="en-US" smtClean="0"/>
              <a:t>11/3/2024</a:t>
            </a:fld>
            <a:endParaRPr lang="en-US"/>
          </a:p>
        </p:txBody>
      </p:sp>
      <p:sp>
        <p:nvSpPr>
          <p:cNvPr id="6" name="Footer Placeholder 5"/>
          <p:cNvSpPr>
            <a:spLocks noGrp="1"/>
          </p:cNvSpPr>
          <p:nvPr>
            <p:ph type="ftr" sz="quarter" idx="11"/>
          </p:nvPr>
        </p:nvSpPr>
        <p:spPr/>
        <p:txBody>
          <a:bodyPr/>
          <a:lstStyle/>
          <a:p>
            <a:r>
              <a:rPr lang="en-US"/>
              <a:t>CSE, KYAU</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7794C7-0D32-4E0B-9833-1D00FD3CD0E5}" type="datetime1">
              <a:rPr lang="en-US" smtClean="0"/>
              <a:t>11/3/2024</a:t>
            </a:fld>
            <a:endParaRPr lang="en-US"/>
          </a:p>
        </p:txBody>
      </p:sp>
      <p:sp>
        <p:nvSpPr>
          <p:cNvPr id="8" name="Footer Placeholder 7"/>
          <p:cNvSpPr>
            <a:spLocks noGrp="1"/>
          </p:cNvSpPr>
          <p:nvPr>
            <p:ph type="ftr" sz="quarter" idx="11"/>
          </p:nvPr>
        </p:nvSpPr>
        <p:spPr/>
        <p:txBody>
          <a:bodyPr/>
          <a:lstStyle/>
          <a:p>
            <a:r>
              <a:rPr lang="en-US"/>
              <a:t>CSE, KYAU</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0C65E43-2964-4A0C-B0EB-A20B9CA7E015}" type="datetime1">
              <a:rPr lang="en-US" smtClean="0"/>
              <a:t>11/3/2024</a:t>
            </a:fld>
            <a:endParaRPr lang="en-US"/>
          </a:p>
        </p:txBody>
      </p:sp>
      <p:sp>
        <p:nvSpPr>
          <p:cNvPr id="4" name="Footer Placeholder 3"/>
          <p:cNvSpPr>
            <a:spLocks noGrp="1"/>
          </p:cNvSpPr>
          <p:nvPr>
            <p:ph type="ftr" sz="quarter" idx="11"/>
          </p:nvPr>
        </p:nvSpPr>
        <p:spPr/>
        <p:txBody>
          <a:bodyPr/>
          <a:lstStyle/>
          <a:p>
            <a:r>
              <a:rPr lang="en-US"/>
              <a:t>CSE, KYAU</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7A306-F4FA-4CF9-B10B-AD052BCF3A4A}" type="datetime1">
              <a:rPr lang="en-US" smtClean="0"/>
              <a:t>11/3/2024</a:t>
            </a:fld>
            <a:endParaRPr lang="en-US"/>
          </a:p>
        </p:txBody>
      </p:sp>
      <p:sp>
        <p:nvSpPr>
          <p:cNvPr id="3" name="Footer Placeholder 2"/>
          <p:cNvSpPr>
            <a:spLocks noGrp="1"/>
          </p:cNvSpPr>
          <p:nvPr>
            <p:ph type="ftr" sz="quarter" idx="11"/>
          </p:nvPr>
        </p:nvSpPr>
        <p:spPr/>
        <p:txBody>
          <a:bodyPr/>
          <a:lstStyle/>
          <a:p>
            <a:r>
              <a:rPr lang="en-US"/>
              <a:t>CSE, KYAU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F812EA-384D-4A0E-ACC0-BECF813B2E57}" type="datetime1">
              <a:rPr lang="en-US" smtClean="0"/>
              <a:t>11/3/2024</a:t>
            </a:fld>
            <a:endParaRPr lang="en-US"/>
          </a:p>
        </p:txBody>
      </p:sp>
      <p:sp>
        <p:nvSpPr>
          <p:cNvPr id="6" name="Footer Placeholder 5"/>
          <p:cNvSpPr>
            <a:spLocks noGrp="1"/>
          </p:cNvSpPr>
          <p:nvPr>
            <p:ph type="ftr" sz="quarter" idx="11"/>
          </p:nvPr>
        </p:nvSpPr>
        <p:spPr/>
        <p:txBody>
          <a:bodyPr/>
          <a:lstStyle/>
          <a:p>
            <a:r>
              <a:rPr lang="en-US"/>
              <a:t>CSE, KYAU</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858FA1A-96A1-43CC-9AE8-1C63B1C723DF}" type="datetime1">
              <a:rPr lang="en-US" smtClean="0"/>
              <a:t>11/3/2024</a:t>
            </a:fld>
            <a:endParaRPr lang="en-US"/>
          </a:p>
        </p:txBody>
      </p:sp>
      <p:sp>
        <p:nvSpPr>
          <p:cNvPr id="6" name="Footer Placeholder 5"/>
          <p:cNvSpPr>
            <a:spLocks noGrp="1"/>
          </p:cNvSpPr>
          <p:nvPr>
            <p:ph type="ftr" sz="quarter" idx="11"/>
          </p:nvPr>
        </p:nvSpPr>
        <p:spPr/>
        <p:txBody>
          <a:bodyPr/>
          <a:lstStyle/>
          <a:p>
            <a:r>
              <a:rPr lang="en-US"/>
              <a:t>CSE, KYAU</a:t>
            </a:r>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15FE35-687F-47E7-B693-DA2BCBFEC53D}" type="datetime1">
              <a:rPr lang="en-US" smtClean="0"/>
              <a:t>11/3/2024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CSE, KYAU</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458200" cy="609600"/>
          </a:xfrm>
        </p:spPr>
        <p:txBody>
          <a:bodyPr>
            <a:normAutofit/>
          </a:bodyPr>
          <a:lstStyle/>
          <a:p>
            <a:pPr algn="ctr"/>
            <a:endParaRPr lang="en-US" sz="3200" dirty="0">
              <a:solidFill>
                <a:schemeClr val="tx1"/>
              </a:solidFill>
              <a:latin typeface="Times New Roman" pitchFamily="18" charset="0"/>
              <a:cs typeface="Times New Roman" pitchFamily="18" charset="0"/>
            </a:endParaRPr>
          </a:p>
        </p:txBody>
      </p:sp>
      <p:sp>
        <p:nvSpPr>
          <p:cNvPr id="5" name="Rectangle 4"/>
          <p:cNvSpPr/>
          <p:nvPr/>
        </p:nvSpPr>
        <p:spPr>
          <a:xfrm>
            <a:off x="304800" y="1574661"/>
            <a:ext cx="8458200" cy="5632311"/>
          </a:xfrm>
          <a:prstGeom prst="rect">
            <a:avLst/>
          </a:prstGeom>
        </p:spPr>
        <p:txBody>
          <a:bodyPr wrap="square">
            <a:spAutoFit/>
          </a:bodyPr>
          <a:lstStyle/>
          <a:p>
            <a:pPr algn="ctr"/>
            <a:r>
              <a:rPr lang="en-US" sz="2800" dirty="0">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Course Title                        </a:t>
            </a:r>
          </a:p>
          <a:p>
            <a:pPr algn="ctr"/>
            <a:r>
              <a:rPr lang="en-US" sz="3600" dirty="0">
                <a:solidFill>
                  <a:schemeClr val="bg1"/>
                </a:solidFill>
                <a:latin typeface="Times New Roman" pitchFamily="18" charset="0"/>
                <a:cs typeface="Times New Roman" pitchFamily="18" charset="0"/>
              </a:rPr>
              <a:t>Operating Systems</a:t>
            </a:r>
            <a:endParaRPr lang="en-US" sz="2800" dirty="0">
              <a:solidFill>
                <a:schemeClr val="bg1"/>
              </a:solidFill>
              <a:latin typeface="Times New Roman" pitchFamily="18" charset="0"/>
              <a:cs typeface="Times New Roman" pitchFamily="18" charset="0"/>
            </a:endParaRPr>
          </a:p>
          <a:p>
            <a:pPr algn="ctr"/>
            <a:r>
              <a:rPr lang="en-US" sz="2800" dirty="0">
                <a:solidFill>
                  <a:schemeClr val="bg1"/>
                </a:solidFill>
                <a:latin typeface="Times New Roman" pitchFamily="18" charset="0"/>
                <a:cs typeface="Times New Roman" pitchFamily="18" charset="0"/>
              </a:rPr>
              <a:t>                               </a:t>
            </a:r>
          </a:p>
          <a:p>
            <a:pPr algn="ctr"/>
            <a:r>
              <a:rPr lang="en-US" sz="2800" dirty="0">
                <a:solidFill>
                  <a:schemeClr val="bg1"/>
                </a:solidFill>
                <a:latin typeface="Times New Roman" pitchFamily="18" charset="0"/>
                <a:cs typeface="Times New Roman" pitchFamily="18" charset="0"/>
              </a:rPr>
              <a:t>     Course No.</a:t>
            </a:r>
          </a:p>
          <a:p>
            <a:pPr algn="ctr"/>
            <a:r>
              <a:rPr lang="en-US" sz="2800" dirty="0">
                <a:solidFill>
                  <a:schemeClr val="bg1"/>
                </a:solidFill>
                <a:latin typeface="Times New Roman" pitchFamily="18" charset="0"/>
                <a:cs typeface="Times New Roman" pitchFamily="18" charset="0"/>
              </a:rPr>
              <a:t>      </a:t>
            </a:r>
            <a:r>
              <a:rPr lang="en-US" sz="3600" dirty="0">
                <a:solidFill>
                  <a:schemeClr val="bg1"/>
                </a:solidFill>
                <a:latin typeface="Times New Roman" pitchFamily="18" charset="0"/>
                <a:cs typeface="Times New Roman" pitchFamily="18" charset="0"/>
              </a:rPr>
              <a:t>CSE  - 3103</a:t>
            </a:r>
          </a:p>
          <a:p>
            <a:pPr algn="ctr"/>
            <a:endParaRPr lang="en-US" sz="3600" dirty="0">
              <a:solidFill>
                <a:srgbClr val="FFFF00"/>
              </a:solidFill>
              <a:latin typeface="Times New Roman" pitchFamily="18" charset="0"/>
              <a:cs typeface="Times New Roman" pitchFamily="18" charset="0"/>
            </a:endParaRPr>
          </a:p>
          <a:p>
            <a:pPr algn="ctr"/>
            <a:r>
              <a:rPr lang="en-US" sz="3600" dirty="0">
                <a:solidFill>
                  <a:schemeClr val="bg1"/>
                </a:solidFill>
                <a:latin typeface="Times New Roman" pitchFamily="18" charset="0"/>
                <a:cs typeface="Times New Roman" pitchFamily="18" charset="0"/>
              </a:rPr>
              <a:t>Instructor</a:t>
            </a:r>
          </a:p>
          <a:p>
            <a:pPr algn="ctr"/>
            <a:r>
              <a:rPr lang="en-US" sz="2400" dirty="0">
                <a:solidFill>
                  <a:schemeClr val="bg1"/>
                </a:solidFill>
                <a:latin typeface="Times New Roman" pitchFamily="18" charset="0"/>
                <a:cs typeface="Times New Roman" pitchFamily="18" charset="0"/>
              </a:rPr>
              <a:t>Miss. Rokeya Akter</a:t>
            </a:r>
          </a:p>
          <a:p>
            <a:pPr algn="ctr"/>
            <a:r>
              <a:rPr lang="en-US" sz="2400" dirty="0">
                <a:solidFill>
                  <a:schemeClr val="bg1"/>
                </a:solidFill>
                <a:latin typeface="Times New Roman" pitchFamily="18" charset="0"/>
                <a:cs typeface="Times New Roman" pitchFamily="18" charset="0"/>
              </a:rPr>
              <a:t>Lecturer &amp; Prog. Coordinator</a:t>
            </a:r>
          </a:p>
          <a:p>
            <a:pPr algn="ctr"/>
            <a:r>
              <a:rPr lang="en-US" sz="2800" dirty="0" err="1">
                <a:solidFill>
                  <a:schemeClr val="bg1"/>
                </a:solidFill>
                <a:latin typeface="Times New Roman" pitchFamily="18" charset="0"/>
                <a:cs typeface="Times New Roman" pitchFamily="18" charset="0"/>
              </a:rPr>
              <a:t>Khwaja</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Yunus</a:t>
            </a:r>
            <a:r>
              <a:rPr lang="en-US" sz="2800" dirty="0">
                <a:solidFill>
                  <a:schemeClr val="bg1"/>
                </a:solidFill>
                <a:latin typeface="Times New Roman" pitchFamily="18" charset="0"/>
                <a:cs typeface="Times New Roman" pitchFamily="18" charset="0"/>
              </a:rPr>
              <a:t> Ali University</a:t>
            </a: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4708981"/>
          </a:xfrm>
          <a:prstGeom prst="rect">
            <a:avLst/>
          </a:prstGeom>
          <a:noFill/>
        </p:spPr>
        <p:txBody>
          <a:bodyPr wrap="square" rtlCol="0">
            <a:spAutoFit/>
          </a:bodyPr>
          <a:lstStyle/>
          <a:p>
            <a:r>
              <a:rPr lang="en-US" sz="3600" dirty="0"/>
              <a:t>Deadlock</a:t>
            </a:r>
          </a:p>
          <a:p>
            <a:pPr algn="just"/>
            <a:endParaRPr lang="en-US" sz="2800" dirty="0"/>
          </a:p>
          <a:p>
            <a:pPr algn="just"/>
            <a:endParaRPr lang="en-US" sz="2800" dirty="0"/>
          </a:p>
          <a:p>
            <a:pPr algn="just"/>
            <a:r>
              <a:rPr lang="en-US" sz="2800" dirty="0"/>
              <a:t>Deadlock can be defined formally as follows:</a:t>
            </a:r>
          </a:p>
          <a:p>
            <a:pPr algn="just"/>
            <a:endParaRPr lang="en-US" sz="2800" dirty="0"/>
          </a:p>
          <a:p>
            <a:pPr algn="just"/>
            <a:r>
              <a:rPr lang="en-US" sz="2800" i="1" dirty="0"/>
              <a:t>A set of processes is deadlocked if each process in the set is waiting for an event that only another process in the set can cause.</a:t>
            </a:r>
            <a:endParaRPr lang="en-US" sz="3600" i="1" dirty="0"/>
          </a:p>
          <a:p>
            <a:endParaRPr lang="en-US" sz="3600" dirty="0"/>
          </a:p>
          <a:p>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514A-5491-4A19-B480-08C41F7FE817}"/>
              </a:ext>
            </a:extLst>
          </p:cNvPr>
          <p:cNvSpPr>
            <a:spLocks noGrp="1"/>
          </p:cNvSpPr>
          <p:nvPr>
            <p:ph type="title"/>
          </p:nvPr>
        </p:nvSpPr>
        <p:spPr/>
        <p:txBody>
          <a:bodyPr/>
          <a:lstStyle/>
          <a:p>
            <a:r>
              <a:rPr lang="en-US" dirty="0"/>
              <a:t>Deadlock Part-1 </a:t>
            </a:r>
          </a:p>
        </p:txBody>
      </p:sp>
      <p:pic>
        <p:nvPicPr>
          <p:cNvPr id="4" name="Content Placeholder 3">
            <a:extLst>
              <a:ext uri="{FF2B5EF4-FFF2-40B4-BE49-F238E27FC236}">
                <a16:creationId xmlns:a16="http://schemas.microsoft.com/office/drawing/2014/main" id="{9C8C8962-243B-4FC9-BF4F-BDC178A20098}"/>
              </a:ext>
            </a:extLst>
          </p:cNvPr>
          <p:cNvPicPr>
            <a:picLocks noGrp="1" noChangeAspect="1"/>
          </p:cNvPicPr>
          <p:nvPr>
            <p:ph idx="1"/>
          </p:nvPr>
        </p:nvPicPr>
        <p:blipFill>
          <a:blip r:embed="rId2"/>
          <a:stretch>
            <a:fillRect/>
          </a:stretch>
        </p:blipFill>
        <p:spPr>
          <a:xfrm>
            <a:off x="413773" y="1905000"/>
            <a:ext cx="8273027" cy="4038600"/>
          </a:xfrm>
          <a:prstGeom prst="rect">
            <a:avLst/>
          </a:prstGeom>
        </p:spPr>
      </p:pic>
      <p:sp>
        <p:nvSpPr>
          <p:cNvPr id="3" name="Date Placeholder 2">
            <a:extLst>
              <a:ext uri="{FF2B5EF4-FFF2-40B4-BE49-F238E27FC236}">
                <a16:creationId xmlns:a16="http://schemas.microsoft.com/office/drawing/2014/main" id="{3C7D34FC-4A1B-4795-A5FC-BCF015952335}"/>
              </a:ext>
            </a:extLst>
          </p:cNvPr>
          <p:cNvSpPr>
            <a:spLocks noGrp="1"/>
          </p:cNvSpPr>
          <p:nvPr>
            <p:ph type="dt" sz="half" idx="10"/>
          </p:nvPr>
        </p:nvSpPr>
        <p:spPr/>
        <p:txBody>
          <a:bodyPr/>
          <a:lstStyle/>
          <a:p>
            <a:fld id="{C309DE9F-4543-49CB-A064-EF8C75EB89CE}" type="datetime1">
              <a:rPr lang="en-US" smtClean="0"/>
              <a:t>11/3/2024</a:t>
            </a:fld>
            <a:endParaRPr lang="en-US"/>
          </a:p>
        </p:txBody>
      </p:sp>
      <p:sp>
        <p:nvSpPr>
          <p:cNvPr id="5" name="Footer Placeholder 4">
            <a:extLst>
              <a:ext uri="{FF2B5EF4-FFF2-40B4-BE49-F238E27FC236}">
                <a16:creationId xmlns:a16="http://schemas.microsoft.com/office/drawing/2014/main" id="{BE8C0D75-7082-4A67-AF19-34BD439F036A}"/>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0BFAE857-EC13-430A-92B5-176152AA773E}"/>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6373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1956-B870-4DD1-855C-315741EC7C1D}"/>
              </a:ext>
            </a:extLst>
          </p:cNvPr>
          <p:cNvSpPr>
            <a:spLocks noGrp="1"/>
          </p:cNvSpPr>
          <p:nvPr>
            <p:ph type="title"/>
          </p:nvPr>
        </p:nvSpPr>
        <p:spPr/>
        <p:txBody>
          <a:bodyPr>
            <a:normAutofit fontScale="90000"/>
          </a:bodyPr>
          <a:lstStyle/>
          <a:p>
            <a:r>
              <a:rPr lang="en-US" dirty="0"/>
              <a:t>How a process/thread utilize a resource?</a:t>
            </a:r>
          </a:p>
        </p:txBody>
      </p:sp>
      <p:sp>
        <p:nvSpPr>
          <p:cNvPr id="9" name="Content Placeholder 8">
            <a:extLst>
              <a:ext uri="{FF2B5EF4-FFF2-40B4-BE49-F238E27FC236}">
                <a16:creationId xmlns:a16="http://schemas.microsoft.com/office/drawing/2014/main" id="{1AFB2874-8E63-4D31-A899-4E21AE72CFFF}"/>
              </a:ext>
            </a:extLst>
          </p:cNvPr>
          <p:cNvSpPr>
            <a:spLocks noGrp="1"/>
          </p:cNvSpPr>
          <p:nvPr>
            <p:ph idx="1"/>
          </p:nvPr>
        </p:nvSpPr>
        <p:spPr/>
        <p:txBody>
          <a:bodyPr/>
          <a:lstStyle/>
          <a:p>
            <a:r>
              <a:rPr lang="en-US" dirty="0"/>
              <a:t>Request: Request the R, if R is free Lock it, else wait till it is available. </a:t>
            </a:r>
          </a:p>
          <a:p>
            <a:r>
              <a:rPr lang="en-US" dirty="0"/>
              <a:t>Use </a:t>
            </a:r>
          </a:p>
          <a:p>
            <a:r>
              <a:rPr lang="en-US" dirty="0"/>
              <a:t>Release: Release resource instance and make it available for other processes</a:t>
            </a:r>
          </a:p>
        </p:txBody>
      </p:sp>
      <p:sp>
        <p:nvSpPr>
          <p:cNvPr id="3" name="Date Placeholder 2">
            <a:extLst>
              <a:ext uri="{FF2B5EF4-FFF2-40B4-BE49-F238E27FC236}">
                <a16:creationId xmlns:a16="http://schemas.microsoft.com/office/drawing/2014/main" id="{4E0A4E84-C514-4D29-B341-B386EF07F772}"/>
              </a:ext>
            </a:extLst>
          </p:cNvPr>
          <p:cNvSpPr>
            <a:spLocks noGrp="1"/>
          </p:cNvSpPr>
          <p:nvPr>
            <p:ph type="dt" sz="half" idx="10"/>
          </p:nvPr>
        </p:nvSpPr>
        <p:spPr/>
        <p:txBody>
          <a:bodyPr/>
          <a:lstStyle/>
          <a:p>
            <a:fld id="{487ED48C-CBA4-4CCB-810B-6362DA9AF6E5}" type="datetime1">
              <a:rPr lang="en-US" smtClean="0"/>
              <a:t>11/3/2024</a:t>
            </a:fld>
            <a:endParaRPr lang="en-US"/>
          </a:p>
        </p:txBody>
      </p:sp>
      <p:sp>
        <p:nvSpPr>
          <p:cNvPr id="4" name="Footer Placeholder 3">
            <a:extLst>
              <a:ext uri="{FF2B5EF4-FFF2-40B4-BE49-F238E27FC236}">
                <a16:creationId xmlns:a16="http://schemas.microsoft.com/office/drawing/2014/main" id="{A31EF221-241B-49F7-863B-4EDF45433A67}"/>
              </a:ext>
            </a:extLst>
          </p:cNvPr>
          <p:cNvSpPr>
            <a:spLocks noGrp="1"/>
          </p:cNvSpPr>
          <p:nvPr>
            <p:ph type="ftr" sz="quarter" idx="11"/>
          </p:nvPr>
        </p:nvSpPr>
        <p:spPr/>
        <p:txBody>
          <a:bodyPr/>
          <a:lstStyle/>
          <a:p>
            <a:r>
              <a:rPr lang="en-US"/>
              <a:t>CSE, KYAU</a:t>
            </a:r>
          </a:p>
        </p:txBody>
      </p:sp>
      <p:sp>
        <p:nvSpPr>
          <p:cNvPr id="5" name="Slide Number Placeholder 4">
            <a:extLst>
              <a:ext uri="{FF2B5EF4-FFF2-40B4-BE49-F238E27FC236}">
                <a16:creationId xmlns:a16="http://schemas.microsoft.com/office/drawing/2014/main" id="{B15814CF-37D0-473E-8D75-4551F14E240F}"/>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53221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85800"/>
            <a:ext cx="9067800" cy="5447645"/>
          </a:xfrm>
          <a:prstGeom prst="rect">
            <a:avLst/>
          </a:prstGeom>
          <a:noFill/>
        </p:spPr>
        <p:txBody>
          <a:bodyPr wrap="square" rtlCol="0">
            <a:spAutoFit/>
          </a:bodyPr>
          <a:lstStyle/>
          <a:p>
            <a:r>
              <a:rPr lang="en-US" sz="3600" dirty="0"/>
              <a:t>Deadlock</a:t>
            </a:r>
          </a:p>
          <a:p>
            <a:r>
              <a:rPr lang="en-US" sz="2400" dirty="0"/>
              <a:t>Conditions for Resource Deadlocks</a:t>
            </a:r>
          </a:p>
          <a:p>
            <a:pPr algn="just"/>
            <a:r>
              <a:rPr lang="en-US" sz="2400" dirty="0">
                <a:solidFill>
                  <a:srgbClr val="FFFF00"/>
                </a:solidFill>
              </a:rPr>
              <a:t>Coffman et al. (1971) </a:t>
            </a:r>
            <a:r>
              <a:rPr lang="en-US" sz="2400" dirty="0"/>
              <a:t>showed that </a:t>
            </a:r>
            <a:r>
              <a:rPr lang="en-US" sz="2400" dirty="0">
                <a:solidFill>
                  <a:srgbClr val="FFFF00"/>
                </a:solidFill>
              </a:rPr>
              <a:t>four conditions </a:t>
            </a:r>
            <a:r>
              <a:rPr lang="en-US" sz="2400" dirty="0"/>
              <a:t>must hold for there to be a (resource) deadlock.</a:t>
            </a:r>
          </a:p>
          <a:p>
            <a:pPr algn="just"/>
            <a:r>
              <a:rPr lang="en-US" sz="2400" b="1" dirty="0">
                <a:solidFill>
                  <a:srgbClr val="FFFF00"/>
                </a:solidFill>
              </a:rPr>
              <a:t>Deadlock Necessary Condition:</a:t>
            </a:r>
            <a:r>
              <a:rPr lang="en-US" sz="2400" b="1" dirty="0"/>
              <a:t> </a:t>
            </a:r>
            <a:r>
              <a:rPr lang="en-US" sz="2400" dirty="0"/>
              <a:t>4 Condition should hold simultaneously. </a:t>
            </a:r>
          </a:p>
          <a:p>
            <a:pPr marL="457200" indent="-457200" algn="just">
              <a:buAutoNum type="alphaLcPeriod"/>
            </a:pPr>
            <a:r>
              <a:rPr lang="en-US" sz="2400" b="1" dirty="0">
                <a:solidFill>
                  <a:srgbClr val="FF0000"/>
                </a:solidFill>
              </a:rPr>
              <a:t>Mutual Exclusion </a:t>
            </a:r>
          </a:p>
          <a:p>
            <a:pPr algn="just"/>
            <a:r>
              <a:rPr lang="en-US" sz="2400" b="1" dirty="0"/>
              <a:t>	</a:t>
            </a:r>
            <a:r>
              <a:rPr lang="en-US" sz="2400" dirty="0"/>
              <a:t> Only 1 process at a time can use the resource, if another process requests that resource, the requesting process must wait until the resource has been released. </a:t>
            </a:r>
          </a:p>
          <a:p>
            <a:pPr marL="457200" indent="-457200" algn="just">
              <a:buAutoNum type="alphaLcPeriod"/>
            </a:pPr>
            <a:r>
              <a:rPr lang="en-US" sz="2400" b="1" dirty="0">
                <a:solidFill>
                  <a:srgbClr val="FF0000"/>
                </a:solidFill>
              </a:rPr>
              <a:t> Hold &amp; Wait </a:t>
            </a:r>
          </a:p>
          <a:p>
            <a:pPr algn="just"/>
            <a:r>
              <a:rPr lang="en-US" sz="2400" b="1" dirty="0"/>
              <a:t>	</a:t>
            </a:r>
            <a:r>
              <a:rPr lang="en-US" sz="2400" dirty="0"/>
              <a:t> A process must be holding at least one resource &amp; waiting to acquire additional resources that are currently being held by other processes.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00CF-5AC3-4466-A443-CF351397695A}"/>
              </a:ext>
            </a:extLst>
          </p:cNvPr>
          <p:cNvSpPr>
            <a:spLocks noGrp="1"/>
          </p:cNvSpPr>
          <p:nvPr>
            <p:ph type="title"/>
          </p:nvPr>
        </p:nvSpPr>
        <p:spPr/>
        <p:txBody>
          <a:bodyPr/>
          <a:lstStyle/>
          <a:p>
            <a:r>
              <a:rPr lang="en-US" dirty="0"/>
              <a:t>Deadlock Necessary Condition</a:t>
            </a:r>
          </a:p>
        </p:txBody>
      </p:sp>
      <p:sp>
        <p:nvSpPr>
          <p:cNvPr id="3" name="Content Placeholder 2">
            <a:extLst>
              <a:ext uri="{FF2B5EF4-FFF2-40B4-BE49-F238E27FC236}">
                <a16:creationId xmlns:a16="http://schemas.microsoft.com/office/drawing/2014/main" id="{9CFC3004-5D58-42F0-8558-82FD846782FC}"/>
              </a:ext>
            </a:extLst>
          </p:cNvPr>
          <p:cNvSpPr>
            <a:spLocks noGrp="1"/>
          </p:cNvSpPr>
          <p:nvPr>
            <p:ph idx="1"/>
          </p:nvPr>
        </p:nvSpPr>
        <p:spPr/>
        <p:txBody>
          <a:bodyPr>
            <a:normAutofit/>
          </a:bodyPr>
          <a:lstStyle/>
          <a:p>
            <a:pPr marL="0" indent="0">
              <a:buNone/>
            </a:pPr>
            <a:r>
              <a:rPr lang="en-US" sz="2800" dirty="0"/>
              <a:t>c. </a:t>
            </a:r>
            <a:r>
              <a:rPr lang="en-US" sz="2800" b="1" dirty="0">
                <a:solidFill>
                  <a:srgbClr val="FF0000"/>
                </a:solidFill>
              </a:rPr>
              <a:t>No-preemption</a:t>
            </a:r>
          </a:p>
          <a:p>
            <a:pPr marL="0" indent="0">
              <a:buNone/>
            </a:pPr>
            <a:r>
              <a:rPr lang="en-US" sz="2800" b="1" dirty="0"/>
              <a:t>	</a:t>
            </a:r>
            <a:r>
              <a:rPr lang="en-US" sz="2800" dirty="0"/>
              <a:t> Resource must be voluntarily released by the process after completion of execution. (No resource preemption)</a:t>
            </a:r>
          </a:p>
          <a:p>
            <a:endParaRPr lang="en-US" sz="2800" dirty="0"/>
          </a:p>
          <a:p>
            <a:pPr marL="0" indent="0">
              <a:buNone/>
            </a:pPr>
            <a:r>
              <a:rPr lang="en-US" sz="2800" dirty="0"/>
              <a:t>d</a:t>
            </a:r>
            <a:r>
              <a:rPr lang="en-US" sz="2800" b="1" dirty="0"/>
              <a:t>. </a:t>
            </a:r>
            <a:r>
              <a:rPr lang="en-US" sz="2800" b="1" dirty="0">
                <a:solidFill>
                  <a:srgbClr val="FF0000"/>
                </a:solidFill>
              </a:rPr>
              <a:t>Circular wait </a:t>
            </a:r>
          </a:p>
          <a:p>
            <a:pPr marL="0" indent="0">
              <a:buNone/>
            </a:pPr>
            <a:r>
              <a:rPr lang="en-US" sz="2800" b="1" dirty="0"/>
              <a:t>	</a:t>
            </a:r>
            <a:r>
              <a:rPr lang="en-US" sz="2800" dirty="0"/>
              <a:t>A set {P0, P1, … ,</a:t>
            </a:r>
            <a:r>
              <a:rPr lang="en-US" sz="2800" dirty="0" err="1"/>
              <a:t>Pn</a:t>
            </a:r>
            <a:r>
              <a:rPr lang="en-US" sz="2800" dirty="0"/>
              <a:t>} of waiting processes must exist such that P0 is waiting for a resource held by P1, P1 is waiting for a resource held by P2, and so on.</a:t>
            </a:r>
            <a:endParaRPr lang="en-US" dirty="0"/>
          </a:p>
        </p:txBody>
      </p:sp>
      <p:sp>
        <p:nvSpPr>
          <p:cNvPr id="4" name="Date Placeholder 3">
            <a:extLst>
              <a:ext uri="{FF2B5EF4-FFF2-40B4-BE49-F238E27FC236}">
                <a16:creationId xmlns:a16="http://schemas.microsoft.com/office/drawing/2014/main" id="{1D471DD6-5AEB-4782-967A-2098D9764A7B}"/>
              </a:ext>
            </a:extLst>
          </p:cNvPr>
          <p:cNvSpPr>
            <a:spLocks noGrp="1"/>
          </p:cNvSpPr>
          <p:nvPr>
            <p:ph type="dt" sz="half" idx="10"/>
          </p:nvPr>
        </p:nvSpPr>
        <p:spPr/>
        <p:txBody>
          <a:bodyPr/>
          <a:lstStyle/>
          <a:p>
            <a:fld id="{B6ADE752-3B25-4B1D-B9B8-400AC7D02675}" type="datetime1">
              <a:rPr lang="en-US" smtClean="0"/>
              <a:t>11/3/2024</a:t>
            </a:fld>
            <a:endParaRPr lang="en-US"/>
          </a:p>
        </p:txBody>
      </p:sp>
      <p:sp>
        <p:nvSpPr>
          <p:cNvPr id="5" name="Footer Placeholder 4">
            <a:extLst>
              <a:ext uri="{FF2B5EF4-FFF2-40B4-BE49-F238E27FC236}">
                <a16:creationId xmlns:a16="http://schemas.microsoft.com/office/drawing/2014/main" id="{6A3B81BD-669E-4021-AB8E-7B2548B1C682}"/>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71EF97E6-8E32-4E95-AA92-6384F9B275BE}"/>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87367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6124754"/>
          </a:xfrm>
          <a:prstGeom prst="rect">
            <a:avLst/>
          </a:prstGeom>
          <a:noFill/>
        </p:spPr>
        <p:txBody>
          <a:bodyPr wrap="square" rtlCol="0">
            <a:spAutoFit/>
          </a:bodyPr>
          <a:lstStyle/>
          <a:p>
            <a:r>
              <a:rPr lang="en-US" sz="3600" dirty="0"/>
              <a:t>Deadlock</a:t>
            </a:r>
          </a:p>
          <a:p>
            <a:r>
              <a:rPr lang="en-US" sz="2400" dirty="0"/>
              <a:t>                                          Deadlock Modeling</a:t>
            </a:r>
          </a:p>
          <a:p>
            <a:r>
              <a:rPr lang="en-US" sz="2400" dirty="0"/>
              <a:t>The sequence of events required to use a resource is given below.</a:t>
            </a:r>
          </a:p>
          <a:p>
            <a:endParaRPr lang="en-US" sz="2400" dirty="0"/>
          </a:p>
          <a:p>
            <a:r>
              <a:rPr lang="en-US" sz="2400" dirty="0">
                <a:solidFill>
                  <a:srgbClr val="FFC000"/>
                </a:solidFill>
              </a:rPr>
              <a:t>1. Request the resource.  2. Use the resource. 3. Release the resource.</a:t>
            </a:r>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indent="-457200" algn="just"/>
            <a:endParaRPr lang="en-US" sz="2000" dirty="0"/>
          </a:p>
          <a:p>
            <a:pPr marL="457200" algn="just"/>
            <a:r>
              <a:rPr lang="en-US" sz="2000" dirty="0"/>
              <a:t>Figure . Resource allocation graphs. (a) Holding a resource. (b) Requesting</a:t>
            </a:r>
          </a:p>
          <a:p>
            <a:pPr marL="457200" algn="just"/>
            <a:r>
              <a:rPr lang="en-US" sz="2000" dirty="0"/>
              <a:t>a resource. (c) Deadlock.</a:t>
            </a:r>
          </a:p>
        </p:txBody>
      </p:sp>
      <p:pic>
        <p:nvPicPr>
          <p:cNvPr id="1026" name="Picture 2"/>
          <p:cNvPicPr>
            <a:picLocks noChangeAspect="1" noChangeArrowheads="1"/>
          </p:cNvPicPr>
          <p:nvPr/>
        </p:nvPicPr>
        <p:blipFill>
          <a:blip r:embed="rId2"/>
          <a:srcRect/>
          <a:stretch>
            <a:fillRect/>
          </a:stretch>
        </p:blipFill>
        <p:spPr bwMode="auto">
          <a:xfrm>
            <a:off x="981075" y="2743200"/>
            <a:ext cx="7477125" cy="3200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6247864"/>
          </a:xfrm>
          <a:prstGeom prst="rect">
            <a:avLst/>
          </a:prstGeom>
          <a:noFill/>
        </p:spPr>
        <p:txBody>
          <a:bodyPr wrap="square" rtlCol="0">
            <a:spAutoFit/>
          </a:bodyPr>
          <a:lstStyle/>
          <a:p>
            <a:r>
              <a:rPr lang="en-US" sz="3600" dirty="0"/>
              <a:t>Deadlock : how deadlock occurs</a:t>
            </a:r>
          </a:p>
          <a:p>
            <a:r>
              <a:rPr lang="en-US" sz="2400" dirty="0"/>
              <a:t>                                          </a:t>
            </a:r>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r>
              <a:rPr lang="en-US" sz="2000" dirty="0"/>
              <a:t>                               A holding R              B holding S             C holding T</a:t>
            </a:r>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r>
              <a:rPr lang="en-US" sz="2000" dirty="0"/>
              <a:t>                                A requests S               B requests T             C requests R</a:t>
            </a:r>
          </a:p>
          <a:p>
            <a:pPr marL="457200" algn="just"/>
            <a:r>
              <a:rPr lang="en-US" sz="2000" dirty="0"/>
              <a:t>                                                                                                           deadlock</a:t>
            </a:r>
          </a:p>
        </p:txBody>
      </p:sp>
      <p:pic>
        <p:nvPicPr>
          <p:cNvPr id="2050" name="Picture 2"/>
          <p:cNvPicPr>
            <a:picLocks noChangeAspect="1" noChangeArrowheads="1"/>
          </p:cNvPicPr>
          <p:nvPr/>
        </p:nvPicPr>
        <p:blipFill>
          <a:blip r:embed="rId2"/>
          <a:srcRect/>
          <a:stretch>
            <a:fillRect/>
          </a:stretch>
        </p:blipFill>
        <p:spPr bwMode="auto">
          <a:xfrm>
            <a:off x="2438400" y="1295400"/>
            <a:ext cx="5229225" cy="1143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21636"/>
          <a:stretch>
            <a:fillRect/>
          </a:stretch>
        </p:blipFill>
        <p:spPr bwMode="auto">
          <a:xfrm>
            <a:off x="2209800" y="2590800"/>
            <a:ext cx="6934200" cy="17430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228850" y="4620904"/>
            <a:ext cx="4476750" cy="15525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6886575" y="4620904"/>
            <a:ext cx="2105025" cy="15144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6247864"/>
          </a:xfrm>
          <a:prstGeom prst="rect">
            <a:avLst/>
          </a:prstGeom>
          <a:noFill/>
        </p:spPr>
        <p:txBody>
          <a:bodyPr wrap="square" rtlCol="0">
            <a:spAutoFit/>
          </a:bodyPr>
          <a:lstStyle/>
          <a:p>
            <a:r>
              <a:rPr lang="en-US" sz="3600" dirty="0"/>
              <a:t>Deadlock : how deadlock can be avoided</a:t>
            </a:r>
          </a:p>
          <a:p>
            <a:r>
              <a:rPr lang="en-US" sz="2400" dirty="0"/>
              <a:t>                                          </a:t>
            </a:r>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r>
              <a:rPr lang="en-US" sz="2000" dirty="0"/>
              <a:t>                               A holding R              C holding T             A holding S</a:t>
            </a:r>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endParaRPr lang="en-US" sz="2000" dirty="0"/>
          </a:p>
          <a:p>
            <a:pPr marL="457200" algn="just"/>
            <a:r>
              <a:rPr lang="en-US" sz="2000" dirty="0"/>
              <a:t>                                C requests R               A releases R             A releases S</a:t>
            </a:r>
          </a:p>
          <a:p>
            <a:pPr marL="457200" algn="just"/>
            <a:r>
              <a:rPr lang="en-US" sz="2000" dirty="0"/>
              <a:t>                                                                                                           </a:t>
            </a:r>
          </a:p>
        </p:txBody>
      </p:sp>
      <p:pic>
        <p:nvPicPr>
          <p:cNvPr id="2050" name="Picture 2"/>
          <p:cNvPicPr>
            <a:picLocks noChangeAspect="1" noChangeArrowheads="1"/>
          </p:cNvPicPr>
          <p:nvPr/>
        </p:nvPicPr>
        <p:blipFill>
          <a:blip r:embed="rId2"/>
          <a:srcRect/>
          <a:stretch>
            <a:fillRect/>
          </a:stretch>
        </p:blipFill>
        <p:spPr bwMode="auto">
          <a:xfrm>
            <a:off x="2438400" y="1295400"/>
            <a:ext cx="5229225" cy="11430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2428875" y="2662237"/>
            <a:ext cx="6334125" cy="15335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362200" y="4648200"/>
            <a:ext cx="6400800" cy="1524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6617196"/>
          </a:xfrm>
          <a:prstGeom prst="rect">
            <a:avLst/>
          </a:prstGeom>
          <a:noFill/>
        </p:spPr>
        <p:txBody>
          <a:bodyPr wrap="square" rtlCol="0">
            <a:spAutoFit/>
          </a:bodyPr>
          <a:lstStyle/>
          <a:p>
            <a:r>
              <a:rPr lang="en-US" sz="3600" dirty="0"/>
              <a:t>Methods for handling Deadlocks</a:t>
            </a:r>
          </a:p>
          <a:p>
            <a:endParaRPr lang="en-US" sz="2400" dirty="0"/>
          </a:p>
          <a:p>
            <a:pPr algn="just"/>
            <a:r>
              <a:rPr lang="en-US" sz="2600" dirty="0"/>
              <a:t>In general, </a:t>
            </a:r>
            <a:r>
              <a:rPr lang="en-US" sz="2600" dirty="0">
                <a:solidFill>
                  <a:srgbClr val="FF0000"/>
                </a:solidFill>
              </a:rPr>
              <a:t>four strategies </a:t>
            </a:r>
            <a:r>
              <a:rPr lang="en-US" sz="2600" dirty="0"/>
              <a:t>are used for dealing with deadlocks or handle the deadlocks.</a:t>
            </a:r>
          </a:p>
          <a:p>
            <a:pPr algn="just"/>
            <a:endParaRPr lang="en-US" sz="2600" dirty="0"/>
          </a:p>
          <a:p>
            <a:pPr marL="457200" indent="-457200" algn="just">
              <a:buAutoNum type="arabicPeriod"/>
            </a:pPr>
            <a:r>
              <a:rPr lang="en-US" sz="2600" dirty="0"/>
              <a:t>Just ignore the problem. Maybe if you ignore it, it will ignore you.</a:t>
            </a:r>
          </a:p>
          <a:p>
            <a:pPr marL="457200" indent="-457200" algn="just">
              <a:buAutoNum type="arabicPeriod"/>
            </a:pPr>
            <a:endParaRPr lang="en-US" sz="2600" dirty="0"/>
          </a:p>
          <a:p>
            <a:pPr marL="457200" indent="-457200" algn="just">
              <a:buAutoNum type="arabicPeriod" startAt="2"/>
            </a:pPr>
            <a:r>
              <a:rPr lang="en-US" sz="2600" dirty="0"/>
              <a:t>Detection and recovery. Let them occur, detect them, and take action.</a:t>
            </a:r>
          </a:p>
          <a:p>
            <a:pPr marL="457200" indent="-457200" algn="just">
              <a:buAutoNum type="arabicPeriod" startAt="2"/>
            </a:pPr>
            <a:endParaRPr lang="en-US" sz="2600" dirty="0"/>
          </a:p>
          <a:p>
            <a:pPr marL="457200" indent="-457200" algn="just">
              <a:buAutoNum type="arabicPeriod" startAt="3"/>
            </a:pPr>
            <a:r>
              <a:rPr lang="en-US" sz="2600" dirty="0"/>
              <a:t>Dynamic avoidance by careful resource allocation.</a:t>
            </a:r>
          </a:p>
          <a:p>
            <a:pPr marL="457200" indent="-457200" algn="just">
              <a:buAutoNum type="arabicPeriod" startAt="3"/>
            </a:pPr>
            <a:endParaRPr lang="en-US" sz="2600" dirty="0"/>
          </a:p>
          <a:p>
            <a:pPr marL="457200" indent="-457200" algn="just">
              <a:buAutoNum type="arabicPeriod" startAt="4"/>
            </a:pPr>
            <a:r>
              <a:rPr lang="en-US" sz="2600" dirty="0"/>
              <a:t>Prevention, by structurally negating one of the four conditions.</a:t>
            </a:r>
          </a:p>
          <a:p>
            <a:pPr marL="457200" indent="-457200" algn="just">
              <a:buAutoNum type="arabicPeriod" startAt="4"/>
            </a:pPr>
            <a:endParaRPr lang="en-US"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a:t>Deadlock</a:t>
            </a:r>
          </a:p>
          <a:p>
            <a:endParaRPr lang="en-US" sz="2400" dirty="0"/>
          </a:p>
          <a:p>
            <a:pPr algn="just"/>
            <a:r>
              <a:rPr lang="en-US" sz="2600" dirty="0"/>
              <a:t>Deadlock Detection with One Resource of Each Type</a:t>
            </a:r>
          </a:p>
          <a:p>
            <a:pPr algn="just"/>
            <a:endParaRPr lang="en-US" sz="2600" dirty="0"/>
          </a:p>
          <a:p>
            <a:pPr algn="just"/>
            <a:r>
              <a:rPr lang="en-US" sz="2600" dirty="0"/>
              <a:t>Example</a:t>
            </a:r>
          </a:p>
          <a:p>
            <a:pPr algn="just"/>
            <a:r>
              <a:rPr lang="en-US" sz="2600" dirty="0"/>
              <a:t>1. Process A holds R and wants S. </a:t>
            </a:r>
          </a:p>
          <a:p>
            <a:pPr algn="just"/>
            <a:r>
              <a:rPr lang="en-US" sz="2600" dirty="0"/>
              <a:t>2. Process B holds nothing but wants T. </a:t>
            </a:r>
          </a:p>
          <a:p>
            <a:pPr algn="just"/>
            <a:r>
              <a:rPr lang="en-US" sz="2600" dirty="0"/>
              <a:t>3. Process C holds nothing but wants S. </a:t>
            </a:r>
          </a:p>
          <a:p>
            <a:pPr algn="just"/>
            <a:r>
              <a:rPr lang="en-US" sz="2600" dirty="0"/>
              <a:t>4. Process D holds U and wants S and T. </a:t>
            </a:r>
          </a:p>
          <a:p>
            <a:pPr algn="just"/>
            <a:r>
              <a:rPr lang="en-US" sz="2600" dirty="0"/>
              <a:t>5. Process E holds T and wants V. </a:t>
            </a:r>
          </a:p>
          <a:p>
            <a:pPr algn="just"/>
            <a:r>
              <a:rPr lang="en-US" sz="2600" dirty="0"/>
              <a:t>6. Process F holds W and wants S. </a:t>
            </a:r>
          </a:p>
          <a:p>
            <a:pPr algn="just"/>
            <a:r>
              <a:rPr lang="en-US" sz="2600" dirty="0"/>
              <a:t>7. Process G holds V and wants U. </a:t>
            </a:r>
          </a:p>
          <a:p>
            <a:pPr algn="just"/>
            <a:r>
              <a:rPr lang="en-US" sz="2600" dirty="0"/>
              <a:t>The question is: "Is this system deadlocked, and if so, which processes are  involved?"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CA37-D018-436D-B87D-ED44BEC756C8}"/>
              </a:ext>
            </a:extLst>
          </p:cNvPr>
          <p:cNvSpPr>
            <a:spLocks noGrp="1"/>
          </p:cNvSpPr>
          <p:nvPr>
            <p:ph type="title"/>
          </p:nvPr>
        </p:nvSpPr>
        <p:spPr/>
        <p:txBody>
          <a:bodyPr>
            <a:normAutofit fontScale="90000"/>
          </a:bodyPr>
          <a:lstStyle/>
          <a:p>
            <a:r>
              <a:rPr lang="en-US" dirty="0"/>
              <a:t>Critical Section Problem and How to address it</a:t>
            </a:r>
          </a:p>
        </p:txBody>
      </p:sp>
      <p:sp>
        <p:nvSpPr>
          <p:cNvPr id="3" name="Content Placeholder 2">
            <a:extLst>
              <a:ext uri="{FF2B5EF4-FFF2-40B4-BE49-F238E27FC236}">
                <a16:creationId xmlns:a16="http://schemas.microsoft.com/office/drawing/2014/main" id="{2D153B6C-1B39-4E85-82CC-1438031C5474}"/>
              </a:ext>
            </a:extLst>
          </p:cNvPr>
          <p:cNvSpPr>
            <a:spLocks noGrp="1"/>
          </p:cNvSpPr>
          <p:nvPr>
            <p:ph idx="1"/>
          </p:nvPr>
        </p:nvSpPr>
        <p:spPr/>
        <p:txBody>
          <a:bodyPr>
            <a:normAutofit fontScale="85000" lnSpcReduction="20000"/>
          </a:bodyPr>
          <a:lstStyle/>
          <a:p>
            <a:pPr marL="0" indent="0">
              <a:buNone/>
            </a:pPr>
            <a:r>
              <a:rPr lang="en-US" dirty="0"/>
              <a:t>1. Process synchronization techniques play a key role in maintaining the consistency of shared data</a:t>
            </a:r>
          </a:p>
          <a:p>
            <a:pPr marL="0" indent="0">
              <a:buNone/>
            </a:pPr>
            <a:endParaRPr lang="en-US" dirty="0"/>
          </a:p>
          <a:p>
            <a:pPr marL="0" indent="0">
              <a:buNone/>
            </a:pPr>
            <a:r>
              <a:rPr lang="en-US" dirty="0"/>
              <a:t>2. </a:t>
            </a:r>
            <a:r>
              <a:rPr lang="en-US" b="1" dirty="0"/>
              <a:t>Critical Section (C.S)</a:t>
            </a:r>
          </a:p>
          <a:p>
            <a:pPr marL="0" indent="0" algn="just">
              <a:buNone/>
            </a:pPr>
            <a:r>
              <a:rPr lang="en-US" dirty="0"/>
              <a:t>	a. The critical section refers to the segment of code where </a:t>
            </a:r>
            <a:r>
              <a:rPr lang="en-US" dirty="0">
                <a:solidFill>
                  <a:srgbClr val="FF0000"/>
                </a:solidFill>
              </a:rPr>
              <a:t>processes/threads access shared resources</a:t>
            </a:r>
            <a:r>
              <a:rPr lang="en-US" dirty="0"/>
              <a:t>, such as common variables and files, and perform write operations on them. Since processes/threads execute concurrently, any process can be interrupted mid-execution.</a:t>
            </a:r>
          </a:p>
          <a:p>
            <a:pPr marL="0" indent="0" algn="just">
              <a:buNone/>
            </a:pPr>
            <a:endParaRPr lang="en-US" dirty="0"/>
          </a:p>
          <a:p>
            <a:pPr marL="0" indent="0">
              <a:buNone/>
            </a:pPr>
            <a:endParaRPr lang="en-US" dirty="0"/>
          </a:p>
          <a:p>
            <a:pPr marL="0" indent="0">
              <a:buNone/>
            </a:pPr>
            <a:endParaRPr lang="en-US" dirty="0"/>
          </a:p>
          <a:p>
            <a:pPr marL="0" indent="0">
              <a:buNone/>
            </a:pPr>
            <a:r>
              <a:rPr lang="en-US" b="1" dirty="0"/>
              <a:t> </a:t>
            </a:r>
            <a:endParaRPr lang="en-US" dirty="0"/>
          </a:p>
        </p:txBody>
      </p:sp>
      <p:sp>
        <p:nvSpPr>
          <p:cNvPr id="4" name="Date Placeholder 3">
            <a:extLst>
              <a:ext uri="{FF2B5EF4-FFF2-40B4-BE49-F238E27FC236}">
                <a16:creationId xmlns:a16="http://schemas.microsoft.com/office/drawing/2014/main" id="{69F052B8-68B9-4F48-ABCE-B3C9E983D2AE}"/>
              </a:ext>
            </a:extLst>
          </p:cNvPr>
          <p:cNvSpPr>
            <a:spLocks noGrp="1"/>
          </p:cNvSpPr>
          <p:nvPr>
            <p:ph type="dt" sz="half" idx="10"/>
          </p:nvPr>
        </p:nvSpPr>
        <p:spPr/>
        <p:txBody>
          <a:bodyPr/>
          <a:lstStyle/>
          <a:p>
            <a:fld id="{93DF3AC9-2658-44AF-B1B2-F2F38E02E2A0}" type="datetime1">
              <a:rPr lang="en-US" smtClean="0"/>
              <a:t>11/3/2024</a:t>
            </a:fld>
            <a:endParaRPr lang="en-US"/>
          </a:p>
        </p:txBody>
      </p:sp>
      <p:sp>
        <p:nvSpPr>
          <p:cNvPr id="5" name="Footer Placeholder 4">
            <a:extLst>
              <a:ext uri="{FF2B5EF4-FFF2-40B4-BE49-F238E27FC236}">
                <a16:creationId xmlns:a16="http://schemas.microsoft.com/office/drawing/2014/main" id="{0F10C768-874D-4390-B8A7-3433EF191E6C}"/>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F13EEDBD-E4A6-4AB3-9B67-A33743E4759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4915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5816977"/>
          </a:xfrm>
          <a:prstGeom prst="rect">
            <a:avLst/>
          </a:prstGeom>
          <a:noFill/>
        </p:spPr>
        <p:txBody>
          <a:bodyPr wrap="square" rtlCol="0">
            <a:spAutoFit/>
          </a:bodyPr>
          <a:lstStyle/>
          <a:p>
            <a:r>
              <a:rPr lang="en-US" sz="3600" dirty="0"/>
              <a:t>Deadlock</a:t>
            </a:r>
          </a:p>
          <a:p>
            <a:endParaRPr lang="en-US" sz="2400" dirty="0"/>
          </a:p>
          <a:p>
            <a:pPr algn="just"/>
            <a:endParaRPr lang="en-US" sz="2600" dirty="0"/>
          </a:p>
          <a:p>
            <a:pPr algn="just"/>
            <a:r>
              <a:rPr lang="en-US" sz="2600" dirty="0"/>
              <a:t>To answer this question, we can construct the resource graph as of  Figure below:</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p:txBody>
      </p:sp>
      <p:pic>
        <p:nvPicPr>
          <p:cNvPr id="1026" name="Picture 2"/>
          <p:cNvPicPr>
            <a:picLocks noChangeAspect="1" noChangeArrowheads="1"/>
          </p:cNvPicPr>
          <p:nvPr/>
        </p:nvPicPr>
        <p:blipFill>
          <a:blip r:embed="rId2"/>
          <a:srcRect/>
          <a:stretch>
            <a:fillRect/>
          </a:stretch>
        </p:blipFill>
        <p:spPr bwMode="auto">
          <a:xfrm>
            <a:off x="2438400" y="3409950"/>
            <a:ext cx="3590925" cy="28384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6217087"/>
          </a:xfrm>
          <a:prstGeom prst="rect">
            <a:avLst/>
          </a:prstGeom>
          <a:noFill/>
        </p:spPr>
        <p:txBody>
          <a:bodyPr wrap="square" rtlCol="0">
            <a:spAutoFit/>
          </a:bodyPr>
          <a:lstStyle/>
          <a:p>
            <a:r>
              <a:rPr lang="en-US" sz="3600" dirty="0"/>
              <a:t>Deadlock</a:t>
            </a:r>
          </a:p>
          <a:p>
            <a:endParaRPr lang="en-US" sz="2400" dirty="0"/>
          </a:p>
          <a:p>
            <a:pPr algn="just"/>
            <a:endParaRPr lang="en-US" sz="2600" dirty="0"/>
          </a:p>
          <a:p>
            <a:pPr algn="just"/>
            <a:r>
              <a:rPr lang="en-US" sz="2600" dirty="0"/>
              <a:t>This graph contains one cycle, which can be seen by visual inspection. The cycle is shown in Figure below:</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p:txBody>
      </p:sp>
      <p:pic>
        <p:nvPicPr>
          <p:cNvPr id="2050" name="Picture 2"/>
          <p:cNvPicPr>
            <a:picLocks noChangeAspect="1" noChangeArrowheads="1"/>
          </p:cNvPicPr>
          <p:nvPr/>
        </p:nvPicPr>
        <p:blipFill>
          <a:blip r:embed="rId2"/>
          <a:srcRect/>
          <a:stretch>
            <a:fillRect/>
          </a:stretch>
        </p:blipFill>
        <p:spPr bwMode="auto">
          <a:xfrm>
            <a:off x="3467100" y="3505200"/>
            <a:ext cx="3162300" cy="304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fontScale="90000"/>
          </a:bodyPr>
          <a:lstStyle/>
          <a:p>
            <a:pPr algn="ctr"/>
            <a:r>
              <a:rPr lang="en-US" sz="3200" dirty="0">
                <a:solidFill>
                  <a:srgbClr val="FFC000"/>
                </a:solidFill>
                <a:latin typeface="Times New Roman" pitchFamily="18" charset="0"/>
                <a:cs typeface="Times New Roman" pitchFamily="18" charset="0"/>
              </a:rPr>
              <a:t>Operating Systems &amp; Systems Programming</a:t>
            </a:r>
            <a:endParaRPr lang="en-US" sz="3200" dirty="0">
              <a:latin typeface="Times New Roman" pitchFamily="18" charset="0"/>
              <a:cs typeface="Times New Roman" pitchFamily="18" charset="0"/>
            </a:endParaRPr>
          </a:p>
        </p:txBody>
      </p:sp>
      <p:sp>
        <p:nvSpPr>
          <p:cNvPr id="5" name="Rectangle 4"/>
          <p:cNvSpPr/>
          <p:nvPr/>
        </p:nvSpPr>
        <p:spPr>
          <a:xfrm>
            <a:off x="304800" y="685800"/>
            <a:ext cx="8458200" cy="6124754"/>
          </a:xfrm>
          <a:prstGeom prst="rect">
            <a:avLst/>
          </a:prstGeom>
        </p:spPr>
        <p:txBody>
          <a:bodyPr wrap="square">
            <a:spAutoFit/>
          </a:bodyPr>
          <a:lstStyle/>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                          </a:t>
            </a:r>
          </a:p>
        </p:txBody>
      </p:sp>
      <p:sp>
        <p:nvSpPr>
          <p:cNvPr id="6" name="TextBox 5"/>
          <p:cNvSpPr txBox="1"/>
          <p:nvPr/>
        </p:nvSpPr>
        <p:spPr>
          <a:xfrm>
            <a:off x="76200" y="609600"/>
            <a:ext cx="9067800" cy="3816429"/>
          </a:xfrm>
          <a:prstGeom prst="rect">
            <a:avLst/>
          </a:prstGeom>
          <a:noFill/>
        </p:spPr>
        <p:txBody>
          <a:bodyPr wrap="square" rtlCol="0">
            <a:spAutoFit/>
          </a:bodyPr>
          <a:lstStyle/>
          <a:p>
            <a:r>
              <a:rPr lang="en-US" sz="3600" dirty="0"/>
              <a:t>Deadlock</a:t>
            </a:r>
          </a:p>
          <a:p>
            <a:endParaRPr lang="en-US" sz="2400" dirty="0"/>
          </a:p>
          <a:p>
            <a:pPr algn="just"/>
            <a:endParaRPr lang="en-US" sz="2600" dirty="0"/>
          </a:p>
          <a:p>
            <a:pPr algn="just"/>
            <a:endParaRPr lang="en-US" sz="2600" dirty="0"/>
          </a:p>
          <a:p>
            <a:pPr algn="just"/>
            <a:r>
              <a:rPr lang="en-US" sz="2600" dirty="0"/>
              <a:t> From this cycle, we can see that processes D, E, and G are all deadlocked. Processes A, C, and F are not deadlock because S can be allocated to any one of them, which then finishes and returns it. Then the other two can take it in turn and also complete.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BFD1-EF8E-4BB9-A844-406CE09E0BA0}"/>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E46E80BE-2CA2-4ECC-B0C2-8A8877E2D3ED}"/>
              </a:ext>
            </a:extLst>
          </p:cNvPr>
          <p:cNvSpPr>
            <a:spLocks noGrp="1"/>
          </p:cNvSpPr>
          <p:nvPr>
            <p:ph idx="1"/>
          </p:nvPr>
        </p:nvSpPr>
        <p:spPr/>
        <p:txBody>
          <a:bodyPr/>
          <a:lstStyle/>
          <a:p>
            <a:pPr marL="0" indent="0" algn="ctr">
              <a:buNone/>
            </a:pPr>
            <a:endParaRPr lang="en-US" sz="2800" dirty="0">
              <a:latin typeface="Arial" panose="020B0604020202020204" pitchFamily="34" charset="0"/>
              <a:cs typeface="Arial" panose="020B0604020202020204" pitchFamily="34" charset="0"/>
            </a:endParaRPr>
          </a:p>
          <a:p>
            <a:pPr marL="0" indent="0" algn="ctr">
              <a:buNone/>
            </a:pPr>
            <a:endParaRPr lang="en-US" sz="2800" dirty="0">
              <a:latin typeface="Arial" panose="020B0604020202020204" pitchFamily="34" charset="0"/>
              <a:cs typeface="Arial" panose="020B0604020202020204" pitchFamily="34" charset="0"/>
            </a:endParaRPr>
          </a:p>
          <a:p>
            <a:pPr marL="0" indent="0" algn="ctr">
              <a:buNone/>
            </a:pPr>
            <a:endParaRPr lang="en-US" sz="2800" dirty="0">
              <a:latin typeface="Arial" panose="020B0604020202020204" pitchFamily="34" charset="0"/>
              <a:cs typeface="Arial" panose="020B0604020202020204" pitchFamily="34" charset="0"/>
            </a:endParaRPr>
          </a:p>
          <a:p>
            <a:pPr marL="0" indent="0" algn="ctr">
              <a:buNone/>
            </a:pPr>
            <a:endParaRPr lang="en-US" sz="2800" dirty="0">
              <a:latin typeface="Arial" panose="020B0604020202020204" pitchFamily="34" charset="0"/>
              <a:cs typeface="Arial" panose="020B0604020202020204" pitchFamily="34" charset="0"/>
            </a:endParaRPr>
          </a:p>
          <a:p>
            <a:pPr marL="0" indent="0" algn="ctr">
              <a:buNone/>
            </a:pPr>
            <a:r>
              <a:rPr lang="en-US" sz="2800" dirty="0">
                <a:latin typeface="Arial" panose="020B0604020202020204" pitchFamily="34" charset="0"/>
                <a:cs typeface="Arial" panose="020B0604020202020204" pitchFamily="34" charset="0"/>
              </a:rPr>
              <a:t>It doesn’t matter what others are doing, it matters what you are doing.</a:t>
            </a:r>
          </a:p>
          <a:p>
            <a:endParaRPr lang="en-US" dirty="0"/>
          </a:p>
        </p:txBody>
      </p:sp>
      <p:sp>
        <p:nvSpPr>
          <p:cNvPr id="4" name="Date Placeholder 3">
            <a:extLst>
              <a:ext uri="{FF2B5EF4-FFF2-40B4-BE49-F238E27FC236}">
                <a16:creationId xmlns:a16="http://schemas.microsoft.com/office/drawing/2014/main" id="{865FB1D2-BB65-4167-9F23-58763226B033}"/>
              </a:ext>
            </a:extLst>
          </p:cNvPr>
          <p:cNvSpPr>
            <a:spLocks noGrp="1"/>
          </p:cNvSpPr>
          <p:nvPr>
            <p:ph type="dt" sz="half" idx="10"/>
          </p:nvPr>
        </p:nvSpPr>
        <p:spPr/>
        <p:txBody>
          <a:bodyPr/>
          <a:lstStyle/>
          <a:p>
            <a:fld id="{D0DC2032-10EC-416A-A720-6D6D5CCADD34}" type="datetime1">
              <a:rPr lang="en-US" smtClean="0"/>
              <a:t>11/3/2024</a:t>
            </a:fld>
            <a:endParaRPr lang="en-US"/>
          </a:p>
        </p:txBody>
      </p:sp>
      <p:sp>
        <p:nvSpPr>
          <p:cNvPr id="5" name="Footer Placeholder 4">
            <a:extLst>
              <a:ext uri="{FF2B5EF4-FFF2-40B4-BE49-F238E27FC236}">
                <a16:creationId xmlns:a16="http://schemas.microsoft.com/office/drawing/2014/main" id="{E2AA9590-A2A3-4920-B46E-87C9A3FE9AE3}"/>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5168D529-55A1-4281-8ED2-0167F53A17BC}"/>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9464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703B-1A70-4CC0-8AA0-F6817A55083B}"/>
              </a:ext>
            </a:extLst>
          </p:cNvPr>
          <p:cNvSpPr>
            <a:spLocks noGrp="1"/>
          </p:cNvSpPr>
          <p:nvPr>
            <p:ph type="title"/>
          </p:nvPr>
        </p:nvSpPr>
        <p:spPr/>
        <p:txBody>
          <a:bodyPr/>
          <a:lstStyle/>
          <a:p>
            <a:r>
              <a:rPr lang="en-US" dirty="0"/>
              <a:t>Major Thread scheduling issue</a:t>
            </a:r>
          </a:p>
        </p:txBody>
      </p:sp>
      <p:sp>
        <p:nvSpPr>
          <p:cNvPr id="3" name="Content Placeholder 2">
            <a:extLst>
              <a:ext uri="{FF2B5EF4-FFF2-40B4-BE49-F238E27FC236}">
                <a16:creationId xmlns:a16="http://schemas.microsoft.com/office/drawing/2014/main" id="{53D3787E-4F12-4ECC-92D7-F156A6FE0F1D}"/>
              </a:ext>
            </a:extLst>
          </p:cNvPr>
          <p:cNvSpPr>
            <a:spLocks noGrp="1"/>
          </p:cNvSpPr>
          <p:nvPr>
            <p:ph idx="1"/>
          </p:nvPr>
        </p:nvSpPr>
        <p:spPr/>
        <p:txBody>
          <a:bodyPr>
            <a:normAutofit/>
          </a:bodyPr>
          <a:lstStyle/>
          <a:p>
            <a:pPr marL="0" indent="0">
              <a:buNone/>
            </a:pPr>
            <a:r>
              <a:rPr lang="en-US" b="1" dirty="0"/>
              <a:t>Race Condition</a:t>
            </a:r>
          </a:p>
          <a:p>
            <a:pPr marL="0" indent="0" algn="just">
              <a:lnSpc>
                <a:spcPct val="110000"/>
              </a:lnSpc>
              <a:buNone/>
            </a:pPr>
            <a:r>
              <a:rPr lang="en-US" dirty="0"/>
              <a:t>	A race condition occurs when two or more threads can </a:t>
            </a:r>
            <a:r>
              <a:rPr lang="en-US" dirty="0">
                <a:solidFill>
                  <a:srgbClr val="FF0000"/>
                </a:solidFill>
              </a:rPr>
              <a:t>access shared data and</a:t>
            </a:r>
            <a:r>
              <a:rPr lang="en-US" dirty="0"/>
              <a:t> </a:t>
            </a:r>
            <a:r>
              <a:rPr lang="en-US" dirty="0">
                <a:solidFill>
                  <a:srgbClr val="FF0000"/>
                </a:solidFill>
              </a:rPr>
              <a:t>they try to change it at the same time. </a:t>
            </a:r>
            <a:r>
              <a:rPr lang="en-US" dirty="0"/>
              <a:t>Because the thread scheduling algorithm can swap between threads at any time, you don't know the order in which the threads will attempt to access the shared data. Therefore, the result of the change in data is dependent on the thread scheduling algorithm, i.e., </a:t>
            </a:r>
            <a:r>
              <a:rPr lang="en-US" dirty="0">
                <a:solidFill>
                  <a:schemeClr val="accent1">
                    <a:lumMod val="60000"/>
                    <a:lumOff val="40000"/>
                  </a:schemeClr>
                </a:solidFill>
              </a:rPr>
              <a:t>both threads are "racing" to access/change the data.</a:t>
            </a:r>
          </a:p>
          <a:p>
            <a:endParaRPr lang="en-US" dirty="0"/>
          </a:p>
        </p:txBody>
      </p:sp>
      <p:sp>
        <p:nvSpPr>
          <p:cNvPr id="4" name="Date Placeholder 3">
            <a:extLst>
              <a:ext uri="{FF2B5EF4-FFF2-40B4-BE49-F238E27FC236}">
                <a16:creationId xmlns:a16="http://schemas.microsoft.com/office/drawing/2014/main" id="{4B1F3096-A648-4419-9300-2EB9E1E7056A}"/>
              </a:ext>
            </a:extLst>
          </p:cNvPr>
          <p:cNvSpPr>
            <a:spLocks noGrp="1"/>
          </p:cNvSpPr>
          <p:nvPr>
            <p:ph type="dt" sz="half" idx="10"/>
          </p:nvPr>
        </p:nvSpPr>
        <p:spPr/>
        <p:txBody>
          <a:bodyPr/>
          <a:lstStyle/>
          <a:p>
            <a:fld id="{6C9650C2-B4C3-49F6-A404-D74370F473AF}" type="datetime1">
              <a:rPr lang="en-US" smtClean="0"/>
              <a:t>11/3/2024</a:t>
            </a:fld>
            <a:endParaRPr lang="en-US"/>
          </a:p>
        </p:txBody>
      </p:sp>
      <p:sp>
        <p:nvSpPr>
          <p:cNvPr id="5" name="Footer Placeholder 4">
            <a:extLst>
              <a:ext uri="{FF2B5EF4-FFF2-40B4-BE49-F238E27FC236}">
                <a16:creationId xmlns:a16="http://schemas.microsoft.com/office/drawing/2014/main" id="{F7718F5D-DF66-4E39-8C53-ADCE9598BCE0}"/>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D57CB3D8-9900-48F7-91E2-12FC86834AC6}"/>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9943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58D7-4369-462A-BDA6-5C4174EEE505}"/>
              </a:ext>
            </a:extLst>
          </p:cNvPr>
          <p:cNvSpPr>
            <a:spLocks noGrp="1"/>
          </p:cNvSpPr>
          <p:nvPr>
            <p:ph type="title"/>
          </p:nvPr>
        </p:nvSpPr>
        <p:spPr/>
        <p:txBody>
          <a:bodyPr/>
          <a:lstStyle/>
          <a:p>
            <a:r>
              <a:rPr lang="en-US" dirty="0"/>
              <a:t>Solution to Race Condition</a:t>
            </a:r>
          </a:p>
        </p:txBody>
      </p:sp>
      <p:sp>
        <p:nvSpPr>
          <p:cNvPr id="3" name="Content Placeholder 2">
            <a:extLst>
              <a:ext uri="{FF2B5EF4-FFF2-40B4-BE49-F238E27FC236}">
                <a16:creationId xmlns:a16="http://schemas.microsoft.com/office/drawing/2014/main" id="{848CE8FB-E6C7-4567-A24C-6953C6A85CAC}"/>
              </a:ext>
            </a:extLst>
          </p:cNvPr>
          <p:cNvSpPr>
            <a:spLocks noGrp="1"/>
          </p:cNvSpPr>
          <p:nvPr>
            <p:ph idx="1"/>
          </p:nvPr>
        </p:nvSpPr>
        <p:spPr/>
        <p:txBody>
          <a:bodyPr/>
          <a:lstStyle/>
          <a:p>
            <a:r>
              <a:rPr lang="en-US" dirty="0"/>
              <a:t> Atomic operations: Make Critical code section an atomic operation, i.e., Executed in one CPU cycle. </a:t>
            </a:r>
          </a:p>
          <a:p>
            <a:endParaRPr lang="en-US" dirty="0"/>
          </a:p>
          <a:p>
            <a:r>
              <a:rPr lang="en-US" dirty="0"/>
              <a:t> Mutual Exclusion using locks.</a:t>
            </a:r>
          </a:p>
          <a:p>
            <a:endParaRPr lang="en-US" dirty="0"/>
          </a:p>
          <a:p>
            <a:r>
              <a:rPr lang="en-US" dirty="0"/>
              <a:t> Semaphores</a:t>
            </a:r>
          </a:p>
        </p:txBody>
      </p:sp>
      <p:sp>
        <p:nvSpPr>
          <p:cNvPr id="4" name="Date Placeholder 3">
            <a:extLst>
              <a:ext uri="{FF2B5EF4-FFF2-40B4-BE49-F238E27FC236}">
                <a16:creationId xmlns:a16="http://schemas.microsoft.com/office/drawing/2014/main" id="{5B59B740-73A9-47C0-9B3F-2CAAFF490945}"/>
              </a:ext>
            </a:extLst>
          </p:cNvPr>
          <p:cNvSpPr>
            <a:spLocks noGrp="1"/>
          </p:cNvSpPr>
          <p:nvPr>
            <p:ph type="dt" sz="half" idx="10"/>
          </p:nvPr>
        </p:nvSpPr>
        <p:spPr/>
        <p:txBody>
          <a:bodyPr/>
          <a:lstStyle/>
          <a:p>
            <a:fld id="{D7BBDC9C-E2A1-4824-B2A5-1275DFC3EC27}" type="datetime1">
              <a:rPr lang="en-US" smtClean="0"/>
              <a:t>11/3/2024</a:t>
            </a:fld>
            <a:endParaRPr lang="en-US"/>
          </a:p>
        </p:txBody>
      </p:sp>
      <p:sp>
        <p:nvSpPr>
          <p:cNvPr id="5" name="Footer Placeholder 4">
            <a:extLst>
              <a:ext uri="{FF2B5EF4-FFF2-40B4-BE49-F238E27FC236}">
                <a16:creationId xmlns:a16="http://schemas.microsoft.com/office/drawing/2014/main" id="{AFCB1BE2-7957-427D-BACC-44A55534C397}"/>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7F60982D-3368-47EB-B230-40A502477765}"/>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2364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5F3C-7826-4681-A39D-1CBD82094546}"/>
              </a:ext>
            </a:extLst>
          </p:cNvPr>
          <p:cNvSpPr>
            <a:spLocks noGrp="1"/>
          </p:cNvSpPr>
          <p:nvPr>
            <p:ph type="title"/>
          </p:nvPr>
        </p:nvSpPr>
        <p:spPr/>
        <p:txBody>
          <a:bodyPr>
            <a:normAutofit fontScale="90000"/>
          </a:bodyPr>
          <a:lstStyle/>
          <a:p>
            <a:r>
              <a:rPr lang="en-US" dirty="0"/>
              <a:t>The Dining Philosophers problem</a:t>
            </a:r>
          </a:p>
        </p:txBody>
      </p:sp>
      <p:pic>
        <p:nvPicPr>
          <p:cNvPr id="4" name="Content Placeholder 3">
            <a:extLst>
              <a:ext uri="{FF2B5EF4-FFF2-40B4-BE49-F238E27FC236}">
                <a16:creationId xmlns:a16="http://schemas.microsoft.com/office/drawing/2014/main" id="{FB082B29-B0E3-4C60-B409-B2F80DB702C6}"/>
              </a:ext>
            </a:extLst>
          </p:cNvPr>
          <p:cNvPicPr>
            <a:picLocks noGrp="1" noChangeAspect="1"/>
          </p:cNvPicPr>
          <p:nvPr>
            <p:ph idx="1"/>
          </p:nvPr>
        </p:nvPicPr>
        <p:blipFill>
          <a:blip r:embed="rId2"/>
          <a:stretch>
            <a:fillRect/>
          </a:stretch>
        </p:blipFill>
        <p:spPr>
          <a:xfrm>
            <a:off x="2341997" y="1935163"/>
            <a:ext cx="4460006" cy="4389437"/>
          </a:xfrm>
          <a:prstGeom prst="rect">
            <a:avLst/>
          </a:prstGeom>
        </p:spPr>
      </p:pic>
      <p:sp>
        <p:nvSpPr>
          <p:cNvPr id="3" name="Date Placeholder 2">
            <a:extLst>
              <a:ext uri="{FF2B5EF4-FFF2-40B4-BE49-F238E27FC236}">
                <a16:creationId xmlns:a16="http://schemas.microsoft.com/office/drawing/2014/main" id="{8983A490-4541-4A31-9EEF-6FB15D3A04F3}"/>
              </a:ext>
            </a:extLst>
          </p:cNvPr>
          <p:cNvSpPr>
            <a:spLocks noGrp="1"/>
          </p:cNvSpPr>
          <p:nvPr>
            <p:ph type="dt" sz="half" idx="10"/>
          </p:nvPr>
        </p:nvSpPr>
        <p:spPr/>
        <p:txBody>
          <a:bodyPr/>
          <a:lstStyle/>
          <a:p>
            <a:fld id="{8EFA5E31-0E0B-40DA-B084-206EBEB4E277}" type="datetime1">
              <a:rPr lang="en-US" smtClean="0"/>
              <a:t>11/3/2024</a:t>
            </a:fld>
            <a:endParaRPr lang="en-US"/>
          </a:p>
        </p:txBody>
      </p:sp>
      <p:sp>
        <p:nvSpPr>
          <p:cNvPr id="5" name="Footer Placeholder 4">
            <a:extLst>
              <a:ext uri="{FF2B5EF4-FFF2-40B4-BE49-F238E27FC236}">
                <a16:creationId xmlns:a16="http://schemas.microsoft.com/office/drawing/2014/main" id="{7FB385C8-32ED-40A4-A4C6-84072EE6E6FB}"/>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D169A159-6B2E-42FB-BC14-3D83794393F8}"/>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1154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8503-2DC2-4C05-8B31-D9C14A72E9D9}"/>
              </a:ext>
            </a:extLst>
          </p:cNvPr>
          <p:cNvSpPr>
            <a:spLocks noGrp="1"/>
          </p:cNvSpPr>
          <p:nvPr>
            <p:ph type="title"/>
          </p:nvPr>
        </p:nvSpPr>
        <p:spPr/>
        <p:txBody>
          <a:bodyPr>
            <a:normAutofit fontScale="90000"/>
          </a:bodyPr>
          <a:lstStyle/>
          <a:p>
            <a:r>
              <a:rPr lang="en-US" dirty="0"/>
              <a:t>The Dining Philosophers problem</a:t>
            </a:r>
          </a:p>
        </p:txBody>
      </p:sp>
      <p:sp>
        <p:nvSpPr>
          <p:cNvPr id="3" name="Content Placeholder 2">
            <a:extLst>
              <a:ext uri="{FF2B5EF4-FFF2-40B4-BE49-F238E27FC236}">
                <a16:creationId xmlns:a16="http://schemas.microsoft.com/office/drawing/2014/main" id="{46693F12-8143-420A-A79E-D0204054FA09}"/>
              </a:ext>
            </a:extLst>
          </p:cNvPr>
          <p:cNvSpPr>
            <a:spLocks noGrp="1"/>
          </p:cNvSpPr>
          <p:nvPr>
            <p:ph idx="1"/>
          </p:nvPr>
        </p:nvSpPr>
        <p:spPr/>
        <p:txBody>
          <a:bodyPr>
            <a:normAutofit fontScale="85000" lnSpcReduction="20000"/>
          </a:bodyPr>
          <a:lstStyle/>
          <a:p>
            <a:pPr marL="514350" indent="-514350">
              <a:buAutoNum type="arabicPeriod"/>
            </a:pPr>
            <a:r>
              <a:rPr lang="en-US" dirty="0"/>
              <a:t>We </a:t>
            </a:r>
            <a:r>
              <a:rPr lang="en-US" dirty="0">
                <a:solidFill>
                  <a:schemeClr val="accent1">
                    <a:lumMod val="60000"/>
                    <a:lumOff val="40000"/>
                  </a:schemeClr>
                </a:solidFill>
              </a:rPr>
              <a:t>have 5 philosophers</a:t>
            </a:r>
            <a:r>
              <a:rPr lang="en-US" dirty="0"/>
              <a:t>. </a:t>
            </a:r>
          </a:p>
          <a:p>
            <a:pPr marL="514350" indent="-514350">
              <a:buAutoNum type="arabicPeriod"/>
            </a:pPr>
            <a:r>
              <a:rPr lang="en-US" dirty="0"/>
              <a:t>They spend their life just being in two states: a. </a:t>
            </a:r>
            <a:r>
              <a:rPr lang="en-US" dirty="0">
                <a:solidFill>
                  <a:srgbClr val="FF0000"/>
                </a:solidFill>
              </a:rPr>
              <a:t>Thinking</a:t>
            </a:r>
            <a:r>
              <a:rPr lang="en-US" dirty="0"/>
              <a:t> b. </a:t>
            </a:r>
            <a:r>
              <a:rPr lang="en-US" dirty="0">
                <a:solidFill>
                  <a:srgbClr val="FF0000"/>
                </a:solidFill>
              </a:rPr>
              <a:t>Eating</a:t>
            </a:r>
            <a:r>
              <a:rPr lang="en-US" dirty="0"/>
              <a:t> </a:t>
            </a:r>
          </a:p>
          <a:p>
            <a:pPr marL="514350" indent="-514350">
              <a:buAutoNum type="arabicPeriod"/>
            </a:pPr>
            <a:r>
              <a:rPr lang="en-US" dirty="0"/>
              <a:t> They sit on a circular table surrounded by 5 chairs (1 each), in the center of table is a bowl of noodles, and the table is laid with 5 single forks. </a:t>
            </a:r>
          </a:p>
          <a:p>
            <a:pPr marL="514350" indent="-514350">
              <a:buAutoNum type="arabicPeriod"/>
            </a:pPr>
            <a:r>
              <a:rPr lang="en-US" dirty="0"/>
              <a:t>Thinking state: When a ph. Thinks, he doesn’t interact with others. </a:t>
            </a:r>
          </a:p>
          <a:p>
            <a:pPr marL="514350" indent="-514350">
              <a:buAutoNum type="arabicPeriod"/>
            </a:pPr>
            <a:r>
              <a:rPr lang="en-US" dirty="0"/>
              <a:t>Eating state: When a ph. Gets hungry, he tries to pick up the 2 forks adjacent to him (Left and Right). He can pick one fork at a time.</a:t>
            </a:r>
          </a:p>
          <a:p>
            <a:pPr marL="514350" indent="-514350">
              <a:buAutoNum type="arabicPeriod"/>
            </a:pPr>
            <a:r>
              <a:rPr lang="en-US" dirty="0"/>
              <a:t>One can’t pick up a fork if it is already taken.</a:t>
            </a:r>
          </a:p>
          <a:p>
            <a:pPr marL="514350" indent="-514350">
              <a:buAutoNum type="arabicPeriod"/>
            </a:pPr>
            <a:r>
              <a:rPr lang="en-US" dirty="0"/>
              <a:t>When ph. Has both forks at the same time, he eats without releasing forks.</a:t>
            </a:r>
          </a:p>
        </p:txBody>
      </p:sp>
      <p:sp>
        <p:nvSpPr>
          <p:cNvPr id="4" name="Date Placeholder 3">
            <a:extLst>
              <a:ext uri="{FF2B5EF4-FFF2-40B4-BE49-F238E27FC236}">
                <a16:creationId xmlns:a16="http://schemas.microsoft.com/office/drawing/2014/main" id="{179E96F2-A0A6-4F72-A5D9-D7B8F8DCDA6B}"/>
              </a:ext>
            </a:extLst>
          </p:cNvPr>
          <p:cNvSpPr>
            <a:spLocks noGrp="1"/>
          </p:cNvSpPr>
          <p:nvPr>
            <p:ph type="dt" sz="half" idx="10"/>
          </p:nvPr>
        </p:nvSpPr>
        <p:spPr/>
        <p:txBody>
          <a:bodyPr/>
          <a:lstStyle/>
          <a:p>
            <a:fld id="{7DFA5417-941A-43D1-9105-C8329AB22845}" type="datetime1">
              <a:rPr lang="en-US" smtClean="0"/>
              <a:t>11/3/2024</a:t>
            </a:fld>
            <a:endParaRPr lang="en-US"/>
          </a:p>
        </p:txBody>
      </p:sp>
      <p:sp>
        <p:nvSpPr>
          <p:cNvPr id="5" name="Footer Placeholder 4">
            <a:extLst>
              <a:ext uri="{FF2B5EF4-FFF2-40B4-BE49-F238E27FC236}">
                <a16:creationId xmlns:a16="http://schemas.microsoft.com/office/drawing/2014/main" id="{122C2A14-2A18-4420-8CA1-AC1DA9712B7B}"/>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699C6C51-BDB1-4E12-BBA3-3A9CA749CB6F}"/>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6273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2483-6A8E-447D-9E6C-8D12DA1CB9F8}"/>
              </a:ext>
            </a:extLst>
          </p:cNvPr>
          <p:cNvSpPr>
            <a:spLocks noGrp="1"/>
          </p:cNvSpPr>
          <p:nvPr>
            <p:ph type="title"/>
          </p:nvPr>
        </p:nvSpPr>
        <p:spPr/>
        <p:txBody>
          <a:bodyPr>
            <a:normAutofit fontScale="90000"/>
          </a:bodyPr>
          <a:lstStyle/>
          <a:p>
            <a:r>
              <a:rPr lang="en-US" dirty="0"/>
              <a:t>The Dining Philosophers problem</a:t>
            </a:r>
          </a:p>
        </p:txBody>
      </p:sp>
      <p:sp>
        <p:nvSpPr>
          <p:cNvPr id="3" name="Content Placeholder 2">
            <a:extLst>
              <a:ext uri="{FF2B5EF4-FFF2-40B4-BE49-F238E27FC236}">
                <a16:creationId xmlns:a16="http://schemas.microsoft.com/office/drawing/2014/main" id="{1ED5F382-559F-45B5-8EE0-CA74DE6E2D60}"/>
              </a:ext>
            </a:extLst>
          </p:cNvPr>
          <p:cNvSpPr>
            <a:spLocks noGrp="1"/>
          </p:cNvSpPr>
          <p:nvPr>
            <p:ph idx="1"/>
          </p:nvPr>
        </p:nvSpPr>
        <p:spPr/>
        <p:txBody>
          <a:bodyPr>
            <a:normAutofit/>
          </a:bodyPr>
          <a:lstStyle/>
          <a:p>
            <a:pPr marL="0" indent="0">
              <a:buNone/>
            </a:pPr>
            <a:endParaRPr lang="en-US" dirty="0"/>
          </a:p>
          <a:p>
            <a:pPr marL="0" indent="0">
              <a:buNone/>
            </a:pPr>
            <a:r>
              <a:rPr lang="en-US" dirty="0"/>
              <a:t>8. Although the semaphore solution makes sure that no two neighbors are eating simultaneously but it could still create Deadlock. </a:t>
            </a:r>
          </a:p>
          <a:p>
            <a:pPr marL="0" indent="0">
              <a:buNone/>
            </a:pPr>
            <a:r>
              <a:rPr lang="en-US" dirty="0"/>
              <a:t>10. Suppose that all 5 ph. Become hungry at the same time and each picks up their left fork, then All fork semaphores would be 0.</a:t>
            </a:r>
          </a:p>
          <a:p>
            <a:pPr marL="0" indent="0">
              <a:buNone/>
            </a:pPr>
            <a:r>
              <a:rPr lang="en-US" dirty="0"/>
              <a:t> 11. When each ph. Tries to grab his right fork, he will be waiting for ever (Deadlock)</a:t>
            </a:r>
          </a:p>
          <a:p>
            <a:pPr marL="0" indent="0">
              <a:buNone/>
            </a:pPr>
            <a:r>
              <a:rPr lang="en-US" dirty="0"/>
              <a:t> </a:t>
            </a:r>
          </a:p>
        </p:txBody>
      </p:sp>
      <p:sp>
        <p:nvSpPr>
          <p:cNvPr id="4" name="Date Placeholder 3">
            <a:extLst>
              <a:ext uri="{FF2B5EF4-FFF2-40B4-BE49-F238E27FC236}">
                <a16:creationId xmlns:a16="http://schemas.microsoft.com/office/drawing/2014/main" id="{E0EA4532-2591-402A-82BB-24CF5F4B336F}"/>
              </a:ext>
            </a:extLst>
          </p:cNvPr>
          <p:cNvSpPr>
            <a:spLocks noGrp="1"/>
          </p:cNvSpPr>
          <p:nvPr>
            <p:ph type="dt" sz="half" idx="10"/>
          </p:nvPr>
        </p:nvSpPr>
        <p:spPr/>
        <p:txBody>
          <a:bodyPr/>
          <a:lstStyle/>
          <a:p>
            <a:fld id="{128C6FB8-9A4C-4648-B21C-7EA04FA28B90}" type="datetime1">
              <a:rPr lang="en-US" smtClean="0"/>
              <a:t>11/3/2024</a:t>
            </a:fld>
            <a:endParaRPr lang="en-US"/>
          </a:p>
        </p:txBody>
      </p:sp>
      <p:sp>
        <p:nvSpPr>
          <p:cNvPr id="5" name="Footer Placeholder 4">
            <a:extLst>
              <a:ext uri="{FF2B5EF4-FFF2-40B4-BE49-F238E27FC236}">
                <a16:creationId xmlns:a16="http://schemas.microsoft.com/office/drawing/2014/main" id="{85CFCF14-074F-45C0-8D0E-62C73DD6BBBE}"/>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3E9F4F56-837B-48CA-AB34-5867997D068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7494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76E0-13E3-4896-8FF3-26319D034C7B}"/>
              </a:ext>
            </a:extLst>
          </p:cNvPr>
          <p:cNvSpPr>
            <a:spLocks noGrp="1"/>
          </p:cNvSpPr>
          <p:nvPr>
            <p:ph type="title"/>
          </p:nvPr>
        </p:nvSpPr>
        <p:spPr/>
        <p:txBody>
          <a:bodyPr>
            <a:normAutofit fontScale="90000"/>
          </a:bodyPr>
          <a:lstStyle/>
          <a:p>
            <a:r>
              <a:rPr lang="en-US" dirty="0"/>
              <a:t>The Dining Philosophers problem</a:t>
            </a:r>
          </a:p>
        </p:txBody>
      </p:sp>
      <p:sp>
        <p:nvSpPr>
          <p:cNvPr id="3" name="Content Placeholder 2">
            <a:extLst>
              <a:ext uri="{FF2B5EF4-FFF2-40B4-BE49-F238E27FC236}">
                <a16:creationId xmlns:a16="http://schemas.microsoft.com/office/drawing/2014/main" id="{825DA368-7F8C-407D-B299-E2A710BD15B7}"/>
              </a:ext>
            </a:extLst>
          </p:cNvPr>
          <p:cNvSpPr>
            <a:spLocks noGrp="1"/>
          </p:cNvSpPr>
          <p:nvPr>
            <p:ph idx="1"/>
          </p:nvPr>
        </p:nvSpPr>
        <p:spPr/>
        <p:txBody>
          <a:bodyPr/>
          <a:lstStyle/>
          <a:p>
            <a:r>
              <a:rPr lang="en-US" dirty="0"/>
              <a:t>12. We must use some methods to avoid Deadlock and make the solution work. </a:t>
            </a:r>
          </a:p>
          <a:p>
            <a:pPr marL="393192" lvl="1" indent="0">
              <a:buNone/>
            </a:pPr>
            <a:r>
              <a:rPr lang="en-US" dirty="0">
                <a:solidFill>
                  <a:schemeClr val="accent6">
                    <a:lumMod val="75000"/>
                  </a:schemeClr>
                </a:solidFill>
              </a:rPr>
              <a:t>a. Allow at most 4 ph. to be sitting simultaneously</a:t>
            </a:r>
            <a:r>
              <a:rPr lang="en-US" dirty="0"/>
              <a:t>. </a:t>
            </a:r>
          </a:p>
          <a:p>
            <a:pPr marL="393192" lvl="1" indent="0">
              <a:buNone/>
            </a:pPr>
            <a:r>
              <a:rPr lang="en-US" dirty="0">
                <a:solidFill>
                  <a:schemeClr val="accent6">
                    <a:lumMod val="75000"/>
                  </a:schemeClr>
                </a:solidFill>
              </a:rPr>
              <a:t>b. Allow a ph. to pick up his fork only if both forks are available and to do this, he must pick them up in a critical section (atomically).</a:t>
            </a:r>
          </a:p>
        </p:txBody>
      </p:sp>
      <p:sp>
        <p:nvSpPr>
          <p:cNvPr id="4" name="Date Placeholder 3">
            <a:extLst>
              <a:ext uri="{FF2B5EF4-FFF2-40B4-BE49-F238E27FC236}">
                <a16:creationId xmlns:a16="http://schemas.microsoft.com/office/drawing/2014/main" id="{4BD2CBB2-6CA8-4698-B1D3-730F71A67D0C}"/>
              </a:ext>
            </a:extLst>
          </p:cNvPr>
          <p:cNvSpPr>
            <a:spLocks noGrp="1"/>
          </p:cNvSpPr>
          <p:nvPr>
            <p:ph type="dt" sz="half" idx="10"/>
          </p:nvPr>
        </p:nvSpPr>
        <p:spPr/>
        <p:txBody>
          <a:bodyPr/>
          <a:lstStyle/>
          <a:p>
            <a:fld id="{54EDF244-8C2A-4A40-961F-E9FD44CEE96A}" type="datetime1">
              <a:rPr lang="en-US" smtClean="0"/>
              <a:t>11/3/2024</a:t>
            </a:fld>
            <a:endParaRPr lang="en-US"/>
          </a:p>
        </p:txBody>
      </p:sp>
      <p:sp>
        <p:nvSpPr>
          <p:cNvPr id="5" name="Footer Placeholder 4">
            <a:extLst>
              <a:ext uri="{FF2B5EF4-FFF2-40B4-BE49-F238E27FC236}">
                <a16:creationId xmlns:a16="http://schemas.microsoft.com/office/drawing/2014/main" id="{40A27761-63A3-474D-88D6-134A8E1ACAE7}"/>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813B8C11-64C8-4EBD-83D0-DAAEC19DE473}"/>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0251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6258-C607-482E-9B34-2E34031196F2}"/>
              </a:ext>
            </a:extLst>
          </p:cNvPr>
          <p:cNvSpPr>
            <a:spLocks noGrp="1"/>
          </p:cNvSpPr>
          <p:nvPr>
            <p:ph type="title"/>
          </p:nvPr>
        </p:nvSpPr>
        <p:spPr/>
        <p:txBody>
          <a:bodyPr>
            <a:normAutofit fontScale="90000"/>
          </a:bodyPr>
          <a:lstStyle/>
          <a:p>
            <a:r>
              <a:rPr lang="en-US" dirty="0"/>
              <a:t>The Dining Philosophers problem</a:t>
            </a:r>
          </a:p>
        </p:txBody>
      </p:sp>
      <p:sp>
        <p:nvSpPr>
          <p:cNvPr id="3" name="Content Placeholder 2">
            <a:extLst>
              <a:ext uri="{FF2B5EF4-FFF2-40B4-BE49-F238E27FC236}">
                <a16:creationId xmlns:a16="http://schemas.microsoft.com/office/drawing/2014/main" id="{54529886-2CAA-445F-A3E4-2F5ED92EEDFA}"/>
              </a:ext>
            </a:extLst>
          </p:cNvPr>
          <p:cNvSpPr>
            <a:spLocks noGrp="1"/>
          </p:cNvSpPr>
          <p:nvPr>
            <p:ph idx="1"/>
          </p:nvPr>
        </p:nvSpPr>
        <p:spPr>
          <a:xfrm>
            <a:off x="457200" y="1981200"/>
            <a:ext cx="8229600" cy="4389120"/>
          </a:xfrm>
        </p:spPr>
        <p:txBody>
          <a:bodyPr/>
          <a:lstStyle/>
          <a:p>
            <a:pPr marL="0" indent="0">
              <a:buNone/>
            </a:pPr>
            <a:r>
              <a:rPr lang="en-US" dirty="0"/>
              <a:t>c. Odd-even rule. an odd ph. Picks up first his left fork and then his right fork, whereas an even ph. Picks up his right fork then his left fork. </a:t>
            </a:r>
          </a:p>
          <a:p>
            <a:pPr marL="0" indent="0">
              <a:buNone/>
            </a:pPr>
            <a:r>
              <a:rPr lang="en-US" dirty="0"/>
              <a:t>13. Hence, only semaphores are not enough to solve this problem. We must add some enhancement rules to make deadlock free solution.</a:t>
            </a:r>
          </a:p>
        </p:txBody>
      </p:sp>
      <p:sp>
        <p:nvSpPr>
          <p:cNvPr id="4" name="Date Placeholder 3">
            <a:extLst>
              <a:ext uri="{FF2B5EF4-FFF2-40B4-BE49-F238E27FC236}">
                <a16:creationId xmlns:a16="http://schemas.microsoft.com/office/drawing/2014/main" id="{BF2344DD-5DF7-474E-9217-219F89A4B81D}"/>
              </a:ext>
            </a:extLst>
          </p:cNvPr>
          <p:cNvSpPr>
            <a:spLocks noGrp="1"/>
          </p:cNvSpPr>
          <p:nvPr>
            <p:ph type="dt" sz="half" idx="10"/>
          </p:nvPr>
        </p:nvSpPr>
        <p:spPr/>
        <p:txBody>
          <a:bodyPr/>
          <a:lstStyle/>
          <a:p>
            <a:fld id="{2C84ECA8-C2A7-49A1-B527-FBD0F0ECF6F1}" type="datetime1">
              <a:rPr lang="en-US" smtClean="0"/>
              <a:t>11/3/2024</a:t>
            </a:fld>
            <a:endParaRPr lang="en-US"/>
          </a:p>
        </p:txBody>
      </p:sp>
      <p:sp>
        <p:nvSpPr>
          <p:cNvPr id="5" name="Footer Placeholder 4">
            <a:extLst>
              <a:ext uri="{FF2B5EF4-FFF2-40B4-BE49-F238E27FC236}">
                <a16:creationId xmlns:a16="http://schemas.microsoft.com/office/drawing/2014/main" id="{ACF77845-4AB4-401D-B634-BB1D57BDC56E}"/>
              </a:ext>
            </a:extLst>
          </p:cNvPr>
          <p:cNvSpPr>
            <a:spLocks noGrp="1"/>
          </p:cNvSpPr>
          <p:nvPr>
            <p:ph type="ftr" sz="quarter" idx="11"/>
          </p:nvPr>
        </p:nvSpPr>
        <p:spPr/>
        <p:txBody>
          <a:bodyPr/>
          <a:lstStyle/>
          <a:p>
            <a:r>
              <a:rPr lang="en-US"/>
              <a:t>CSE, KYAU</a:t>
            </a:r>
          </a:p>
        </p:txBody>
      </p:sp>
      <p:sp>
        <p:nvSpPr>
          <p:cNvPr id="6" name="Slide Number Placeholder 5">
            <a:extLst>
              <a:ext uri="{FF2B5EF4-FFF2-40B4-BE49-F238E27FC236}">
                <a16:creationId xmlns:a16="http://schemas.microsoft.com/office/drawing/2014/main" id="{4C35073B-B971-4711-9D56-8B35DE85FE59}"/>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808776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6359</TotalTime>
  <Words>1120</Words>
  <Application>Microsoft Office PowerPoint</Application>
  <PresentationFormat>On-screen Show (4:3)</PresentationFormat>
  <Paragraphs>375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Constantia</vt:lpstr>
      <vt:lpstr>Times New Roman</vt:lpstr>
      <vt:lpstr>Wingdings 2</vt:lpstr>
      <vt:lpstr>Flow</vt:lpstr>
      <vt:lpstr>PowerPoint Presentation</vt:lpstr>
      <vt:lpstr>Critical Section Problem and How to address it</vt:lpstr>
      <vt:lpstr>Major Thread scheduling issue</vt:lpstr>
      <vt:lpstr>Solution to Race Condition</vt:lpstr>
      <vt:lpstr>The Dining Philosophers problem</vt:lpstr>
      <vt:lpstr>The Dining Philosophers problem</vt:lpstr>
      <vt:lpstr>The Dining Philosophers problem</vt:lpstr>
      <vt:lpstr>The Dining Philosophers problem</vt:lpstr>
      <vt:lpstr>The Dining Philosophers problem</vt:lpstr>
      <vt:lpstr>Operating Systems &amp; Systems Programming</vt:lpstr>
      <vt:lpstr>Deadlock Part-1 </vt:lpstr>
      <vt:lpstr>How a process/thread utilize a resource?</vt:lpstr>
      <vt:lpstr>Operating Systems &amp; Systems Programming</vt:lpstr>
      <vt:lpstr>Deadlock Necessary Condition</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Operating Systems &amp; Systems Programming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Shamim</dc:creator>
  <cp:lastModifiedBy>Rokeya Akter Shikha</cp:lastModifiedBy>
  <cp:revision>272</cp:revision>
  <dcterms:created xsi:type="dcterms:W3CDTF">2006-08-16T00:00:00Z</dcterms:created>
  <dcterms:modified xsi:type="dcterms:W3CDTF">2024-11-03T06:58:33Z</dcterms:modified>
</cp:coreProperties>
</file>