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9" r:id="rId3"/>
    <p:sldId id="305" r:id="rId4"/>
    <p:sldId id="290" r:id="rId5"/>
    <p:sldId id="294" r:id="rId6"/>
    <p:sldId id="295" r:id="rId7"/>
    <p:sldId id="299" r:id="rId8"/>
    <p:sldId id="296" r:id="rId9"/>
    <p:sldId id="292" r:id="rId10"/>
    <p:sldId id="291" r:id="rId11"/>
    <p:sldId id="300" r:id="rId12"/>
    <p:sldId id="301" r:id="rId13"/>
    <p:sldId id="302" r:id="rId14"/>
    <p:sldId id="306" r:id="rId15"/>
    <p:sldId id="303" r:id="rId16"/>
    <p:sldId id="304" r:id="rId17"/>
    <p:sldId id="27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6E0"/>
    <a:srgbClr val="FFFF00"/>
    <a:srgbClr val="5A2781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606" autoAdjust="0"/>
  </p:normalViewPr>
  <p:slideViewPr>
    <p:cSldViewPr snapToObjects="1">
      <p:cViewPr varScale="1">
        <p:scale>
          <a:sx n="50" d="100"/>
          <a:sy n="50" d="100"/>
        </p:scale>
        <p:origin x="1906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108A-C488-4ACA-A20B-2FB4878448BD}" type="datetimeFigureOut">
              <a:rPr lang="ru-RU" smtClean="0"/>
              <a:t>11.07.2024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444CA-86E4-40DD-8FAF-C68223C8D5A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462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2867B-4E1F-4BE4-943B-2484DBCBDEFA}" type="datetimeFigureOut">
              <a:rPr lang="ru-RU" smtClean="0"/>
              <a:t>11.07.2024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8400C-364F-42FF-B63C-EB09F57DB19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28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объявления санкций в 2022 году, многие зарубежные организации прекратили своё сотрудничество с российскими компаниями, в том числе прекратили сервисную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поддержку ранее установленного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оборудования.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Нашим специалистам было предложено разобраться в работе ветроэнергетических установок 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ветроэлектростанции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можно было своевременно выявлять аномалии в работе агрегатов и выдавать определенный сигнал.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этих целей нам были предоставлены данные с 57-ми агрегатов за период с сентября 2023 года по май 2024 года. Данные хранятся в облачной базе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influxdb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началом работы, у меня был следующий план: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этап: выбрать данные для обучения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этап: выявить аномалии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Третий этап: выбрать модель нейросети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Четвертый этап: Протестировать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423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представленном графике видно, что с двумя продолжительными аномалиями модель справила отлично, с ещё одной была попытка, а более краткосрочные, она проигнорировала.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29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графике видно, что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и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SimpleRNN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достаточно хорошо выявила две продолжительные аномалии. В месте многократного срабатывания, она очевидно пыталась выявить аномалии, что также является хорошим признаком.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06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Подробнее можно остановиться на блок-схеме работы.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самом начале я формирую список всех агрегатов, после чего запускаю цикл по ним. В каждой итерации я получаю данные с одного агрегата и просчитываю математической моделью новые данные для нейросети, а также проставляю аномалии. После этого я делю данные 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трейн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тест, чтобы не перемешивать данные с разных агрегатов в кучу. После завершения цикла идет уже стандартное: инициализация выбранной нейросети, обучение на тренировочных данных и тестирование. С визуализацией результатов работы.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61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представлены наилучшие 10 моделей,</a:t>
            </a:r>
            <a:r>
              <a:rPr lang="ru-RU" baseline="0" dirty="0" smtClean="0"/>
              <a:t> с использованными параметрами и метриками на тренировочных и тестовых данных. Можно выделить две наиболее успешно отработавшие модели: </a:t>
            </a:r>
            <a:r>
              <a:rPr lang="en-US" baseline="0" dirty="0" smtClean="0"/>
              <a:t>LSTM, </a:t>
            </a:r>
            <a:r>
              <a:rPr lang="ru-RU" baseline="0" dirty="0" smtClean="0"/>
              <a:t>которая обучалась на низкочастотных данных с использованием всех параметров и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SimpleRNN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точно такими же</a:t>
            </a:r>
            <a:r>
              <a:rPr lang="ru-RU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параметрами.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данном слайде можно увидеть, что из всех использованных моделей, самая худшая была модель </a:t>
            </a:r>
            <a:r>
              <a:rPr lang="en-US" baseline="0" dirty="0" smtClean="0"/>
              <a:t>PYOD </a:t>
            </a:r>
            <a:r>
              <a:rPr lang="ru-RU" baseline="0" dirty="0" smtClean="0"/>
              <a:t>с результатом 0,8586.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161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40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Мною были протестированы различные методы выявления аномалий, а именно: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Математический метод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кумулятивных сумм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С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opod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три метода библиотеки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ADTK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35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Математический способ – собственно спроектированный метод, основанный на сравнении уровня изменения показателей по сравнению с предыдущим. Данный метод наиболее точно может выявлять продолжительные аномалии, что и требовалось при постановке задачи.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37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кумулятивных сумм отработал в таком ключе, из графиков видно, что данный метод остро реагирует на выбросы, а продолжительные аномалии отслеживает только в самом начале, а дальше уже не выделяет их, что не подходило под саму суть нужного мне метода, а именно выделить продолжительную аномалию.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58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Обладает методом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проставляет оценку аномалии и уже на основе данной оценки предсказывает возможную аномалию. В целом данный метод также хуже справился с выявлением аномалий.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графике слева мы видим множественное срабатывание, в то время как правом графике, были ложные срабатывания и срабатывания в начале аномалии.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28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 данной библиотеки также ложно срабатывали и реагировали на выбросы, что мне совсем не было нужно.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графике слева видно, что метод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LevelShiftAD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отработал в целом лучше, хотя и среагировал на выброс, при этом он отследил аномалию на продолжительном участке. В то время как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VolatilityShiftAD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срабатывал в непонятных местах.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PersistAD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отработал ещё хуже, поэтому не стала включать его в презентацию.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574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проведенных тестов, было выявлено, что модели, обученные на данных высокочастотных и низкочастотных показали себя хуже остальных, что можно будет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увидеть в таблице далее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29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проведении исследования было выбрано 3 модели для тестирования: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SimpleRNN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SimpleRNN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использовались такие метрики оценки качества как: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Среднеквадратичная ошибка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Среднеквадратичная логарифмическая ошибка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Бинарная перекрестная энтропия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теперь подробнее о каждой модели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06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Предсказание модели можно увидеть на слайде, несмотря на то, что это стандартная модель, в которой по сути можно изменить только уровень аномальных данных, модель предсказывает неплохо, но на графике можно увидеть ложные срабатывания.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8400C-364F-42FF-B63C-EB09F57DB19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3741-CFFE-4A51-A9DF-05B0296AE77E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72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4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771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71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763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691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A6-7500-4A05-8760-B3947062C433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64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814-5981-4B8C-8D95-AE6401FFC4AD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90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F1D6-F9D7-4886-9D39-AAB0338EFCE3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21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815C-6F2A-4C03-8A55-4EAA5D2C1145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90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7BD7-8C67-40B3-A408-C82C40C0886D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6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BC57-8AAC-4982-99F4-9F4D5C6C81A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164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0F5F-5C39-4B36-878F-2B84E9B74F3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6F90A14-DA94-4C8C-91F4-DDB33AFE650C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0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9CBC57-8AAC-4982-99F4-9F4D5C6C81A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27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volk/ds/blob/main/&#1044;&#1083;&#1103;%20&#1079;&#1072;&#1097;&#1080;&#1090;&#1099;/VES_4.7.ipynb" TargetMode="External"/><Relationship Id="rId2" Type="http://schemas.openxmlformats.org/officeDocument/2006/relationships/hyperlink" Target="http://localhost:8888/notebooks/VES_4.6.ipynb#3.-&#1042;&#1099;&#1073;&#1086;&#1088;-&#1084;&#1086;&#1076;&#1077;&#1083;&#1080;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://localhost:8888/notebooks/VES_4.7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0154" y="685800"/>
            <a:ext cx="815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8000" b="1" dirty="0" smtClean="0">
                <a:latin typeface="Century Gothic (Заголовки)"/>
                <a:cs typeface="Times New Roman" panose="02020603050405020304" pitchFamily="18" charset="0"/>
              </a:rPr>
              <a:t>Дипломная работа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826305" y="5181600"/>
            <a:ext cx="31785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entury Gothic (Основной текст)"/>
                <a:cs typeface="Times New Roman" panose="02020603050405020304" pitchFamily="18" charset="0"/>
              </a:rPr>
              <a:t>Направление</a:t>
            </a:r>
            <a:r>
              <a:rPr lang="ru-RU" dirty="0">
                <a:latin typeface="Century Gothic (Основной текст)"/>
                <a:cs typeface="Times New Roman" panose="02020603050405020304" pitchFamily="18" charset="0"/>
              </a:rPr>
              <a:t>: Data Scientist</a:t>
            </a:r>
          </a:p>
          <a:p>
            <a:r>
              <a:rPr lang="ru-RU" dirty="0">
                <a:latin typeface="Century Gothic (Основной текст)"/>
                <a:cs typeface="Times New Roman" panose="02020603050405020304" pitchFamily="18" charset="0"/>
              </a:rPr>
              <a:t>Группа: </a:t>
            </a:r>
            <a:r>
              <a:rPr lang="ru-RU" dirty="0" smtClean="0">
                <a:latin typeface="Century Gothic (Основной текст)"/>
                <a:cs typeface="Times New Roman" panose="02020603050405020304" pitchFamily="18" charset="0"/>
              </a:rPr>
              <a:t>DS-75</a:t>
            </a:r>
          </a:p>
          <a:p>
            <a:r>
              <a:rPr lang="ru-RU" dirty="0" smtClean="0">
                <a:latin typeface="Century Gothic (Основной текст)"/>
                <a:cs typeface="Times New Roman" panose="02020603050405020304" pitchFamily="18" charset="0"/>
              </a:rPr>
              <a:t>Студентка </a:t>
            </a:r>
            <a:r>
              <a:rPr lang="ru-RU" dirty="0">
                <a:latin typeface="Century Gothic (Основной текст)"/>
                <a:cs typeface="Times New Roman" panose="02020603050405020304" pitchFamily="18" charset="0"/>
              </a:rPr>
              <a:t>Волкова Н. С</a:t>
            </a:r>
            <a:r>
              <a:rPr lang="ru-RU" dirty="0" smtClean="0">
                <a:latin typeface="Century Gothic (Основной текст)"/>
                <a:cs typeface="Times New Roman" panose="02020603050405020304" pitchFamily="18" charset="0"/>
              </a:rPr>
              <a:t>.</a:t>
            </a:r>
            <a:endParaRPr lang="ru-RU" dirty="0">
              <a:latin typeface="Century Gothic (Основной текст)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876055"/>
            <a:ext cx="12192000" cy="10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4000" dirty="0"/>
              <a:t>Выявление аномалий в данных </a:t>
            </a:r>
            <a:endParaRPr lang="ru-RU" sz="4000" dirty="0" smtClean="0"/>
          </a:p>
          <a:p>
            <a:pPr algn="ctr">
              <a:lnSpc>
                <a:spcPct val="80000"/>
              </a:lnSpc>
            </a:pPr>
            <a:r>
              <a:rPr lang="ru-RU" sz="4000" dirty="0" smtClean="0"/>
              <a:t>на </a:t>
            </a:r>
            <a:r>
              <a:rPr lang="ru-RU" sz="4000" dirty="0"/>
              <a:t>ветроэнергетических установках</a:t>
            </a:r>
          </a:p>
        </p:txBody>
      </p:sp>
    </p:spTree>
    <p:extLst>
      <p:ext uri="{BB962C8B-B14F-4D97-AF65-F5344CB8AC3E}">
        <p14:creationId xmlns:p14="http://schemas.microsoft.com/office/powerpoint/2010/main" val="6853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800" dirty="0" smtClean="0"/>
              <a:t>Модели </a:t>
            </a:r>
            <a:r>
              <a:rPr lang="ru-RU" sz="4800" dirty="0" err="1" smtClean="0"/>
              <a:t>нейросетей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Модели:</a:t>
            </a:r>
          </a:p>
          <a:p>
            <a:r>
              <a:rPr lang="en-US" dirty="0" smtClean="0">
                <a:hlinkClick r:id="rId3" action="ppaction://hlinksldjump"/>
              </a:rPr>
              <a:t>ECOD </a:t>
            </a:r>
            <a:r>
              <a:rPr lang="ru-RU" dirty="0" smtClean="0">
                <a:hlinkClick r:id="rId3" action="ppaction://hlinksldjump"/>
              </a:rPr>
              <a:t>библиотеки </a:t>
            </a:r>
            <a:r>
              <a:rPr lang="en-US" dirty="0" err="1" smtClean="0">
                <a:hlinkClick r:id="rId3" action="ppaction://hlinksldjump"/>
              </a:rPr>
              <a:t>pyod</a:t>
            </a:r>
            <a:endParaRPr lang="ru-RU" dirty="0" smtClean="0"/>
          </a:p>
          <a:p>
            <a:r>
              <a:rPr lang="ru-RU" dirty="0">
                <a:hlinkClick r:id="rId4" action="ppaction://hlinksldjump"/>
              </a:rPr>
              <a:t>Модель на основе </a:t>
            </a:r>
            <a:r>
              <a:rPr lang="en-US" dirty="0">
                <a:hlinkClick r:id="rId4" action="ppaction://hlinksldjump"/>
              </a:rPr>
              <a:t>SimpleRNN </a:t>
            </a:r>
            <a:r>
              <a:rPr lang="ru-RU" dirty="0">
                <a:hlinkClick r:id="rId4" action="ppaction://hlinksldjump"/>
              </a:rPr>
              <a:t>библиотеки </a:t>
            </a:r>
            <a:r>
              <a:rPr lang="en-US" dirty="0" err="1" smtClean="0">
                <a:hlinkClick r:id="rId4" action="ppaction://hlinksldjump"/>
              </a:rPr>
              <a:t>Keras</a:t>
            </a:r>
            <a:endParaRPr lang="ru-RU" dirty="0" smtClean="0"/>
          </a:p>
          <a:p>
            <a:r>
              <a:rPr lang="ru-RU" dirty="0">
                <a:hlinkClick r:id="rId5" action="ppaction://hlinksldjump"/>
              </a:rPr>
              <a:t>Модель на основе LSTM библиотеки </a:t>
            </a:r>
            <a:r>
              <a:rPr lang="en-US" dirty="0" err="1">
                <a:hlinkClick r:id="rId5" action="ppaction://hlinksldjump"/>
              </a:rPr>
              <a:t>Keras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Функции потерь для оценки качества:</a:t>
            </a:r>
          </a:p>
          <a:p>
            <a:r>
              <a:rPr lang="ru-RU" dirty="0"/>
              <a:t>Среднеквадратичная ошибка (</a:t>
            </a:r>
            <a:r>
              <a:rPr lang="en-US" dirty="0"/>
              <a:t>MSE</a:t>
            </a:r>
            <a:r>
              <a:rPr lang="ru-RU" dirty="0"/>
              <a:t>)</a:t>
            </a:r>
            <a:endParaRPr lang="ru-RU" dirty="0" smtClean="0"/>
          </a:p>
          <a:p>
            <a:r>
              <a:rPr lang="ru-RU" dirty="0" smtClean="0"/>
              <a:t>Среднеквадратичная </a:t>
            </a:r>
            <a:r>
              <a:rPr lang="ru-RU" dirty="0"/>
              <a:t>логарифмическая ошибка (</a:t>
            </a:r>
            <a:r>
              <a:rPr lang="en-US" dirty="0"/>
              <a:t>MSLE</a:t>
            </a:r>
            <a:r>
              <a:rPr lang="ru-RU" dirty="0" smtClean="0"/>
              <a:t>)</a:t>
            </a:r>
          </a:p>
          <a:p>
            <a:r>
              <a:rPr lang="ru-RU" dirty="0"/>
              <a:t>Бинарная перекрестная энтропия (</a:t>
            </a:r>
            <a:r>
              <a:rPr lang="en-US" dirty="0"/>
              <a:t>BCE</a:t>
            </a:r>
            <a:r>
              <a:rPr lang="ru-RU" dirty="0"/>
              <a:t>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Управляющая кнопка: домой 6">
            <a:hlinkClick r:id="rId6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887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Модели НС: </a:t>
            </a:r>
            <a:br>
              <a:rPr lang="ru-RU" dirty="0" smtClean="0"/>
            </a:br>
            <a:r>
              <a:rPr lang="ru-RU" dirty="0" smtClean="0"/>
              <a:t>Модель </a:t>
            </a:r>
            <a:r>
              <a:rPr lang="en-US" dirty="0" smtClean="0"/>
              <a:t>ECOD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34534" y="3556237"/>
            <a:ext cx="4014952" cy="1618590"/>
          </a:xfrm>
        </p:spPr>
        <p:txBody>
          <a:bodyPr>
            <a:noAutofit/>
          </a:bodyPr>
          <a:lstStyle/>
          <a:p>
            <a:r>
              <a:rPr lang="ru-RU" sz="2000" dirty="0" smtClean="0"/>
              <a:t>Точность предсказания на тренировочных данных: </a:t>
            </a:r>
            <a:r>
              <a:rPr lang="ru-RU" sz="2000" dirty="0" smtClean="0"/>
              <a:t>1.0</a:t>
            </a:r>
            <a:endParaRPr lang="ru-RU" sz="2000" dirty="0" smtClean="0"/>
          </a:p>
          <a:p>
            <a:r>
              <a:rPr lang="ru-RU" sz="2000" dirty="0" smtClean="0"/>
              <a:t>Точность предсказания на тестовых данных: </a:t>
            </a:r>
            <a:r>
              <a:rPr lang="en-US" sz="2000" dirty="0" smtClean="0"/>
              <a:t>~</a:t>
            </a:r>
            <a:r>
              <a:rPr lang="ru-RU" sz="2000" dirty="0" smtClean="0"/>
              <a:t>0.93</a:t>
            </a:r>
            <a:endParaRPr lang="ru-RU" sz="2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922407"/>
            <a:ext cx="6962775" cy="4463864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9465" y="6418155"/>
            <a:ext cx="696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Работа модели </a:t>
            </a:r>
            <a:r>
              <a:rPr lang="en-US" dirty="0" smtClean="0"/>
              <a:t>ECOD</a:t>
            </a:r>
            <a:r>
              <a:rPr lang="ru-RU" dirty="0" smtClean="0"/>
              <a:t> на тестовых данных</a:t>
            </a:r>
            <a:endParaRPr lang="ru-RU" dirty="0"/>
          </a:p>
        </p:txBody>
      </p:sp>
      <p:sp>
        <p:nvSpPr>
          <p:cNvPr id="8" name="Управляющая кнопка: возврат 7">
            <a:hlinkClick r:id="rId4" action="ppaction://hlinksldjump" highlightClick="1"/>
          </p:cNvPr>
          <p:cNvSpPr/>
          <p:nvPr/>
        </p:nvSpPr>
        <p:spPr>
          <a:xfrm>
            <a:off x="11490115" y="1219200"/>
            <a:ext cx="608400" cy="608400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омой 8">
            <a:hlinkClick r:id="rId5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343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Модели НС: </a:t>
            </a:r>
            <a:br>
              <a:rPr lang="ru-RU" dirty="0" smtClean="0"/>
            </a:br>
            <a:r>
              <a:rPr lang="ru-RU" dirty="0" smtClean="0"/>
              <a:t>Модель </a:t>
            </a:r>
            <a:r>
              <a:rPr lang="ru-RU" dirty="0"/>
              <a:t>на основе </a:t>
            </a:r>
            <a:r>
              <a:rPr lang="en-US" dirty="0" smtClean="0"/>
              <a:t>SimpleRNN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57" y="2222499"/>
            <a:ext cx="9311437" cy="43200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Управляющая кнопка: домой 5">
            <a:hlinkClick r:id="rId4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возврат 6">
            <a:hlinkClick r:id="rId5" action="ppaction://hlinksldjump" highlightClick="1"/>
          </p:cNvPr>
          <p:cNvSpPr/>
          <p:nvPr/>
        </p:nvSpPr>
        <p:spPr>
          <a:xfrm>
            <a:off x="11490115" y="1219200"/>
            <a:ext cx="608400" cy="608400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87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Модели НС: </a:t>
            </a:r>
            <a:br>
              <a:rPr lang="ru-RU" dirty="0" smtClean="0"/>
            </a:br>
            <a:r>
              <a:rPr lang="ru-RU" dirty="0" smtClean="0"/>
              <a:t>Модель </a:t>
            </a:r>
            <a:r>
              <a:rPr lang="ru-RU" dirty="0"/>
              <a:t>на основе </a:t>
            </a:r>
            <a:r>
              <a:rPr lang="ru-RU" dirty="0" smtClean="0"/>
              <a:t>LSTM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22499"/>
            <a:ext cx="9362111" cy="43200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Управляющая кнопка: домой 6">
            <a:hlinkClick r:id="rId4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возврат 7">
            <a:hlinkClick r:id="rId5" action="ppaction://hlinksldjump" highlightClick="1"/>
          </p:cNvPr>
          <p:cNvSpPr/>
          <p:nvPr/>
        </p:nvSpPr>
        <p:spPr>
          <a:xfrm>
            <a:off x="11490115" y="1219200"/>
            <a:ext cx="608400" cy="608400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08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800" dirty="0">
                <a:cs typeface="Times New Roman" panose="02020603050405020304" pitchFamily="18" charset="0"/>
              </a:rPr>
              <a:t>Блок-схема </a:t>
            </a:r>
            <a:r>
              <a:rPr lang="ru-RU" sz="4800" dirty="0" smtClean="0">
                <a:cs typeface="Times New Roman" panose="02020603050405020304" pitchFamily="18" charset="0"/>
              </a:rPr>
              <a:t>программы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Объект 1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0" b="3442"/>
          <a:stretch/>
        </p:blipFill>
        <p:spPr>
          <a:xfrm>
            <a:off x="2057400" y="2057400"/>
            <a:ext cx="7992289" cy="4635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Управляющая кнопка: домой 5">
            <a:hlinkClick r:id="rId4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154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800" dirty="0"/>
              <a:t>Результаты работы моделей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27021"/>
              </p:ext>
            </p:extLst>
          </p:nvPr>
        </p:nvGraphicFramePr>
        <p:xfrm>
          <a:off x="122878" y="2057396"/>
          <a:ext cx="11069191" cy="4633684"/>
        </p:xfrm>
        <a:graphic>
          <a:graphicData uri="http://schemas.openxmlformats.org/drawingml/2006/table">
            <a:tbl>
              <a:tblPr/>
              <a:tblGrid>
                <a:gridCol w="667598"/>
                <a:gridCol w="5229324"/>
                <a:gridCol w="990600"/>
                <a:gridCol w="1066800"/>
                <a:gridCol w="1066800"/>
                <a:gridCol w="1066800"/>
                <a:gridCol w="981269"/>
              </a:tblGrid>
              <a:tr h="62810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№п/п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optimizer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train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batch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23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LSTM, model13: sensors=[low], X: 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rmsprop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0,9833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0,9716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94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model3: sensors=[low] X: 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rmsprop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0,9827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0,9713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794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model4: sensors=[low], X: IG&gt;0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rmsprop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0,9825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0,9712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4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model8: sensors=[low], X: 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rmsprop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0,9824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0,9712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4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model5: sensors=[low], X: IG&gt;0.005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rmsprop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0,9835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0,9710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4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model7: sensors=[low], X: IG&gt;0.005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0,9831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0,9674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4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model6: sensors=[low], X: 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0,9827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0,9670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4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LSTM, model14: sensors=[low], X: 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0,9823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0,9669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4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model10: sensors=[low], X: 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rmsprop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0,9799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0,9667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948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SimpleRNN, model11: sensors=[low], X: 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0,9825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0,9667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Управляющая кнопка: домой 5">
            <a:hlinkClick r:id="rId3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60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800" dirty="0"/>
              <a:t>Результаты работы моделей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46" y="2293776"/>
            <a:ext cx="8234605" cy="43200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334000" y="2514600"/>
            <a:ext cx="0" cy="387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0439400" y="2514600"/>
            <a:ext cx="0" cy="387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429000" y="2667000"/>
            <a:ext cx="784860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59234"/>
              </p:ext>
            </p:extLst>
          </p:nvPr>
        </p:nvGraphicFramePr>
        <p:xfrm>
          <a:off x="279400" y="2293768"/>
          <a:ext cx="2387599" cy="4320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679"/>
                <a:gridCol w="1351224"/>
                <a:gridCol w="629696"/>
              </a:tblGrid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№п/п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model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test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PYOD.ECOD 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0,8586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1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PYOD.ECOD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0,9297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2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SimpleRNN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0,9204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3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SimpleRNN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0,9713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4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SimpleRNN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0,9712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5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SimpleRNN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0,9710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6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SimpleRNN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0,9670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7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SimpleRNN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0,9674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8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SimpleRNN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0,9712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9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SimpleRNN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0,9300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10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SimpleRNN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0,9667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11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SimpleRNN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0,9667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12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LSTM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0,9667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13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LSTM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0,9716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700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14</a:t>
                      </a:r>
                      <a:endParaRPr lang="ru-RU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LSTM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 (Основной текст)"/>
                        </a:rPr>
                        <a:t>0,9669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 (Основной текст)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3" name="Управляющая кнопка: домой 12">
            <a:hlinkClick r:id="rId4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06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11160000" cy="720000"/>
          </a:xfrm>
        </p:spPr>
        <p:txBody>
          <a:bodyPr anchor="ctr">
            <a:noAutofit/>
          </a:bodyPr>
          <a:lstStyle/>
          <a:p>
            <a:pPr algn="ctr"/>
            <a:r>
              <a:rPr lang="ru-RU" sz="4400" b="1" dirty="0" smtClean="0">
                <a:latin typeface="Century Gothic (Заголовки)"/>
                <a:cs typeface="Times New Roman" panose="02020603050405020304" pitchFamily="18" charset="0"/>
              </a:rPr>
              <a:t>Запуск программы</a:t>
            </a:r>
            <a:endParaRPr lang="ru-RU" sz="4400" b="1" dirty="0">
              <a:latin typeface="Century Gothic (Заголовки)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8F63A3B-78C7-47BE-AE5E-E10140E0464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1000" y="27826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Посмотреть </a:t>
            </a:r>
            <a:r>
              <a:rPr lang="ru-RU" dirty="0" smtClean="0"/>
              <a:t>код:</a:t>
            </a:r>
            <a:endParaRPr lang="ru-RU" dirty="0" smtClean="0">
              <a:hlinkClick r:id="rId2"/>
            </a:endParaRPr>
          </a:p>
          <a:p>
            <a:r>
              <a:rPr lang="en-US" dirty="0">
                <a:hlinkClick r:id="rId3"/>
              </a:rPr>
              <a:t>https://github.com/Talvolk/ds/blob/main/</a:t>
            </a:r>
            <a:r>
              <a:rPr lang="ru-RU" dirty="0">
                <a:hlinkClick r:id="rId3"/>
              </a:rPr>
              <a:t>Для%20защиты/</a:t>
            </a:r>
            <a:r>
              <a:rPr lang="en-US" dirty="0" smtClean="0">
                <a:hlinkClick r:id="rId3"/>
              </a:rPr>
              <a:t>VES_4.7.ipynb</a:t>
            </a:r>
            <a:r>
              <a:rPr lang="ru-RU" dirty="0" smtClean="0"/>
              <a:t>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Запустить код: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localhost:8888/notebooks/VES_4.7.ipynb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Управляющая кнопка: домой 7">
            <a:hlinkClick r:id="rId5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737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000" y="457200"/>
            <a:ext cx="11160000" cy="720000"/>
          </a:xfrm>
        </p:spPr>
        <p:txBody>
          <a:bodyPr anchor="ctr">
            <a:noAutofit/>
          </a:bodyPr>
          <a:lstStyle/>
          <a:p>
            <a:pPr algn="ctr"/>
            <a:r>
              <a:rPr lang="ru-RU" sz="4400" b="1" dirty="0" smtClean="0">
                <a:latin typeface="Century Gothic (Заголовки)"/>
                <a:cs typeface="Times New Roman" panose="02020603050405020304" pitchFamily="18" charset="0"/>
              </a:rPr>
              <a:t>Заключение</a:t>
            </a:r>
            <a:endParaRPr lang="ru-RU" sz="4400" b="1" dirty="0">
              <a:latin typeface="Century Gothic (Заголовки)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8F63A3B-78C7-47BE-AE5E-E10140E0464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600" y="2499410"/>
            <a:ext cx="10702800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Дальнейшее развитие вижу по </a:t>
            </a:r>
            <a:r>
              <a:rPr lang="ru-RU" sz="2000" dirty="0" smtClean="0"/>
              <a:t>следующим направлениям</a:t>
            </a:r>
            <a:r>
              <a:rPr lang="ru-RU" sz="2000" dirty="0"/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1. Изменение метода выявления аномалий, что повысит точность предсказания.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2. Сделать индивидуальный подход, с вычислениями для каждого агрегата, что позволит более полно раскрыть имеющиеся аномалии</a:t>
            </a:r>
            <a:r>
              <a:rPr lang="ru-RU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3. Сделать </a:t>
            </a:r>
            <a:r>
              <a:rPr lang="ru-RU" sz="2000" dirty="0"/>
              <a:t>вариативный детектор, который не просто будет показывать аномалию, а и предсказывать какая именно неисправность могла дать такой результат.</a:t>
            </a:r>
          </a:p>
        </p:txBody>
      </p:sp>
      <p:sp>
        <p:nvSpPr>
          <p:cNvPr id="7" name="Управляющая кнопка: домой 6">
            <a:hlinkClick r:id="rId3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30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800" dirty="0" smtClean="0"/>
              <a:t>Содержание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1981201"/>
            <a:ext cx="10554574" cy="4724400"/>
          </a:xfrm>
        </p:spPr>
        <p:txBody>
          <a:bodyPr>
            <a:normAutofit/>
          </a:bodyPr>
          <a:lstStyle/>
          <a:p>
            <a:r>
              <a:rPr lang="ru-RU" sz="2000" dirty="0">
                <a:hlinkClick r:id="rId2" action="ppaction://hlinksldjump"/>
              </a:rPr>
              <a:t>Цели создания проекта</a:t>
            </a:r>
            <a:endParaRPr lang="ru-RU" sz="2000" dirty="0"/>
          </a:p>
          <a:p>
            <a:r>
              <a:rPr lang="ru-RU" sz="2000" dirty="0" smtClean="0">
                <a:hlinkClick r:id="rId3" action="ppaction://hlinksldjump"/>
              </a:rPr>
              <a:t>Методы </a:t>
            </a:r>
            <a:r>
              <a:rPr lang="ru-RU" sz="2000" dirty="0">
                <a:hlinkClick r:id="rId3" action="ppaction://hlinksldjump"/>
              </a:rPr>
              <a:t>выявления аномалии</a:t>
            </a:r>
            <a:endParaRPr lang="ru-RU" sz="2000" dirty="0"/>
          </a:p>
          <a:p>
            <a:r>
              <a:rPr lang="ru-RU" sz="2000" dirty="0">
                <a:hlinkClick r:id="rId4" action="ppaction://hlinksldjump"/>
              </a:rPr>
              <a:t>Отбор признаков</a:t>
            </a:r>
            <a:endParaRPr lang="ru-RU" sz="2000" dirty="0"/>
          </a:p>
          <a:p>
            <a:r>
              <a:rPr lang="ru-RU" sz="2000" dirty="0" smtClean="0">
                <a:hlinkClick r:id="rId5" action="ppaction://hlinksldjump"/>
              </a:rPr>
              <a:t>Модели </a:t>
            </a:r>
            <a:r>
              <a:rPr lang="ru-RU" sz="2000" dirty="0" err="1">
                <a:hlinkClick r:id="rId5" action="ppaction://hlinksldjump"/>
              </a:rPr>
              <a:t>нейросетей</a:t>
            </a:r>
            <a:r>
              <a:rPr lang="ru-RU" sz="2000" dirty="0">
                <a:hlinkClick r:id="rId5" action="ppaction://hlinksldjump"/>
              </a:rPr>
              <a:t> и функции </a:t>
            </a:r>
            <a:r>
              <a:rPr lang="ru-RU" sz="2000" dirty="0" smtClean="0">
                <a:hlinkClick r:id="rId5" action="ppaction://hlinksldjump"/>
              </a:rPr>
              <a:t>потерь</a:t>
            </a:r>
            <a:endParaRPr lang="ru-RU" sz="2000" dirty="0" smtClean="0"/>
          </a:p>
          <a:p>
            <a:pPr algn="just"/>
            <a:r>
              <a:rPr lang="ru-RU" sz="2000" dirty="0">
                <a:hlinkClick r:id="rId6" action="ppaction://hlinksldjump"/>
              </a:rPr>
              <a:t>Блок-схема </a:t>
            </a:r>
            <a:r>
              <a:rPr lang="ru-RU" sz="2000" dirty="0" smtClean="0">
                <a:hlinkClick r:id="rId6" action="ppaction://hlinksldjump"/>
              </a:rPr>
              <a:t>программы</a:t>
            </a:r>
            <a:endParaRPr lang="ru-RU" sz="2000" dirty="0"/>
          </a:p>
          <a:p>
            <a:r>
              <a:rPr lang="ru-RU" sz="2000" dirty="0">
                <a:hlinkClick r:id="rId7" action="ppaction://hlinksldjump"/>
              </a:rPr>
              <a:t>Результаты работы моделей</a:t>
            </a:r>
            <a:endParaRPr lang="ru-RU" sz="2000" dirty="0"/>
          </a:p>
          <a:p>
            <a:r>
              <a:rPr lang="ru-RU" sz="2000" dirty="0">
                <a:hlinkClick r:id="rId8" action="ppaction://hlinksldjump"/>
              </a:rPr>
              <a:t>Запуск программы</a:t>
            </a:r>
            <a:endParaRPr lang="ru-RU" sz="2000" dirty="0"/>
          </a:p>
          <a:p>
            <a:r>
              <a:rPr lang="ru-RU" sz="2000" dirty="0">
                <a:hlinkClick r:id="rId9" action="ppaction://hlinksldjump"/>
              </a:rPr>
              <a:t>Заключение</a:t>
            </a:r>
            <a:endParaRPr lang="ru-RU" sz="20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53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800" dirty="0">
                <a:cs typeface="Times New Roman" panose="02020603050405020304" pitchFamily="18" charset="0"/>
              </a:rPr>
              <a:t>Цели создания проекта</a:t>
            </a:r>
            <a:endParaRPr lang="ru-RU" sz="48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304800" y="2509983"/>
            <a:ext cx="5185873" cy="3638763"/>
          </a:xfrm>
        </p:spPr>
        <p:txBody>
          <a:bodyPr>
            <a:normAutofit/>
          </a:bodyPr>
          <a:lstStyle/>
          <a:p>
            <a:pPr marL="360000" lvl="0" indent="4572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  <a:t>Выявление аномалий в данных</a:t>
            </a:r>
          </a:p>
          <a:p>
            <a:pPr marL="360000" lvl="0" indent="4572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 (Основной текст)"/>
                <a:cs typeface="Times New Roman" panose="02020603050405020304" pitchFamily="18" charset="0"/>
              </a:rPr>
              <a:t>Своевременное предупреждение сотрудников станции о текущей </a:t>
            </a:r>
            <a:r>
              <a:rPr lang="ru-RU" sz="2000" dirty="0" smtClean="0">
                <a:latin typeface="Century Gothic (Основной текст)"/>
                <a:cs typeface="Times New Roman" panose="02020603050405020304" pitchFamily="18" charset="0"/>
              </a:rPr>
              <a:t>ситуации</a:t>
            </a:r>
            <a:endParaRPr lang="ru-RU" sz="2000" dirty="0">
              <a:latin typeface="Century Gothic (Основной текст)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38" y="2310960"/>
            <a:ext cx="5758737" cy="3837786"/>
          </a:xfrm>
          <a:prstGeom prst="roundRect">
            <a:avLst>
              <a:gd name="adj" fmla="val 8594"/>
            </a:avLst>
          </a:prstGeom>
        </p:spPr>
      </p:pic>
      <p:sp>
        <p:nvSpPr>
          <p:cNvPr id="10" name="Управляющая кнопка: домой 9">
            <a:hlinkClick r:id="rId4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3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800" dirty="0" smtClean="0"/>
              <a:t>Методы выявления аномалии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hlinkClick r:id="rId3" action="ppaction://hlinksldjump"/>
              </a:rPr>
              <a:t>Математический способ</a:t>
            </a:r>
            <a:endParaRPr lang="ru-RU" sz="2000" dirty="0" smtClean="0"/>
          </a:p>
          <a:p>
            <a:r>
              <a:rPr lang="ru-RU" sz="2000" dirty="0" smtClean="0">
                <a:hlinkClick r:id="rId4" action="ppaction://hlinksldjump"/>
              </a:rPr>
              <a:t>Кумулятивные суммы</a:t>
            </a:r>
            <a:endParaRPr lang="ru-RU" sz="2000" dirty="0" smtClean="0"/>
          </a:p>
          <a:p>
            <a:r>
              <a:rPr lang="ru-RU" sz="2000" dirty="0" smtClean="0">
                <a:hlinkClick r:id="rId5" action="ppaction://hlinksldjump"/>
              </a:rPr>
              <a:t>Метод </a:t>
            </a:r>
            <a:r>
              <a:rPr lang="en-US" sz="2000" dirty="0" smtClean="0">
                <a:hlinkClick r:id="rId5" action="ppaction://hlinksldjump"/>
              </a:rPr>
              <a:t>COPOD</a:t>
            </a:r>
            <a:r>
              <a:rPr lang="ru-RU" sz="2000" dirty="0" smtClean="0">
                <a:hlinkClick r:id="rId5" action="ppaction://hlinksldjump"/>
              </a:rPr>
              <a:t> </a:t>
            </a:r>
            <a:endParaRPr lang="en-US" sz="20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4294967295"/>
          </p:nvPr>
        </p:nvSpPr>
        <p:spPr>
          <a:xfrm>
            <a:off x="6997700" y="2222500"/>
            <a:ext cx="5194300" cy="3638550"/>
          </a:xfrm>
        </p:spPr>
        <p:txBody>
          <a:bodyPr>
            <a:normAutofit/>
          </a:bodyPr>
          <a:lstStyle/>
          <a:p>
            <a:r>
              <a:rPr lang="ru-RU" sz="2000" dirty="0">
                <a:hlinkClick r:id="rId6" action="ppaction://hlinksldjump"/>
              </a:rPr>
              <a:t>Библиотека </a:t>
            </a:r>
            <a:r>
              <a:rPr lang="en-US" sz="2000" dirty="0" smtClean="0">
                <a:hlinkClick r:id="rId6" action="ppaction://hlinksldjump"/>
              </a:rPr>
              <a:t>ADTK</a:t>
            </a:r>
            <a:r>
              <a:rPr lang="ru-RU" sz="2000" dirty="0" smtClean="0">
                <a:hlinkClick r:id="rId6" action="ppaction://hlinksldjump"/>
              </a:rPr>
              <a:t>:</a:t>
            </a:r>
            <a:endParaRPr lang="ru-RU" sz="2000" dirty="0"/>
          </a:p>
          <a:p>
            <a:pPr lvl="1"/>
            <a:r>
              <a:rPr lang="en-US" sz="2000" dirty="0" err="1"/>
              <a:t>PersistAD</a:t>
            </a:r>
            <a:endParaRPr lang="en-US" sz="2000" dirty="0"/>
          </a:p>
          <a:p>
            <a:pPr lvl="1"/>
            <a:r>
              <a:rPr lang="en-US" sz="2000" dirty="0" err="1"/>
              <a:t>LevelShiftAD</a:t>
            </a:r>
            <a:endParaRPr lang="ru-RU" sz="2000" dirty="0"/>
          </a:p>
          <a:p>
            <a:pPr lvl="1"/>
            <a:r>
              <a:rPr lang="en-US" sz="2000" dirty="0" err="1" smtClean="0"/>
              <a:t>VolatilityShiftAD</a:t>
            </a:r>
            <a:endParaRPr lang="ru-RU" sz="2000" dirty="0"/>
          </a:p>
        </p:txBody>
      </p:sp>
      <p:sp>
        <p:nvSpPr>
          <p:cNvPr id="7" name="Управляющая кнопка: домой 6">
            <a:hlinkClick r:id="rId7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723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Методы выявления </a:t>
            </a:r>
            <a:r>
              <a:rPr lang="ru-RU" dirty="0" smtClean="0"/>
              <a:t>аномалии: Математический </a:t>
            </a:r>
            <a:r>
              <a:rPr lang="ru-RU" dirty="0" smtClean="0"/>
              <a:t>метод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8839200" cy="4670494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Управляющая кнопка: возврат 8">
            <a:hlinkClick r:id="rId4" action="ppaction://hlinksldjump" highlightClick="1"/>
          </p:cNvPr>
          <p:cNvSpPr/>
          <p:nvPr/>
        </p:nvSpPr>
        <p:spPr>
          <a:xfrm>
            <a:off x="11488915" y="1214535"/>
            <a:ext cx="609600" cy="609600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домой 9">
            <a:hlinkClick r:id="rId5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2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Методы выявления аномалии: Кумулятивные </a:t>
            </a:r>
            <a:r>
              <a:rPr lang="ru-RU" dirty="0" smtClean="0"/>
              <a:t>суммы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4"/>
          <a:stretch/>
        </p:blipFill>
        <p:spPr>
          <a:xfrm>
            <a:off x="304800" y="2270987"/>
            <a:ext cx="5406317" cy="3994117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66322"/>
            <a:ext cx="5486033" cy="3996000"/>
          </a:xfrm>
        </p:spPr>
      </p:pic>
      <p:sp>
        <p:nvSpPr>
          <p:cNvPr id="3" name="TextBox 2"/>
          <p:cNvSpPr txBox="1"/>
          <p:nvPr/>
        </p:nvSpPr>
        <p:spPr>
          <a:xfrm>
            <a:off x="1970654" y="6277545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 = 0,005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08992" y="6262322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 = 0,00</a:t>
            </a:r>
            <a:r>
              <a:rPr lang="ru-RU" dirty="0" smtClean="0"/>
              <a:t>3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1" name="Управляющая кнопка: возврат 10">
            <a:hlinkClick r:id="rId5" action="ppaction://hlinksldjump" highlightClick="1"/>
          </p:cNvPr>
          <p:cNvSpPr/>
          <p:nvPr/>
        </p:nvSpPr>
        <p:spPr>
          <a:xfrm>
            <a:off x="11488915" y="1214535"/>
            <a:ext cx="609600" cy="609600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6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98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Методы выявления аномалии: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Метод </a:t>
            </a:r>
            <a:r>
              <a:rPr lang="en-US" dirty="0"/>
              <a:t>COPOD</a:t>
            </a:r>
            <a:r>
              <a:rPr lang="ru-RU" dirty="0"/>
              <a:t> 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7" y="2136000"/>
            <a:ext cx="5061517" cy="3960000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14" y="2136000"/>
            <a:ext cx="5061517" cy="39600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063" y="6083321"/>
            <a:ext cx="511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Использованы </a:t>
            </a:r>
            <a:r>
              <a:rPr lang="ru-RU" sz="1600" dirty="0" smtClean="0"/>
              <a:t>сам </a:t>
            </a:r>
            <a:r>
              <a:rPr lang="ru-RU" sz="1600" dirty="0" smtClean="0"/>
              <a:t>столбец и его разница с предыдущим значением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233588" y="6083321"/>
            <a:ext cx="511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Использованы сам столбец и </a:t>
            </a:r>
            <a:r>
              <a:rPr lang="ru-RU" sz="1600" dirty="0" smtClean="0"/>
              <a:t>метрики, </a:t>
            </a:r>
            <a:r>
              <a:rPr lang="ru-RU" sz="1600" dirty="0"/>
              <a:t>рассчитанные </a:t>
            </a:r>
            <a:r>
              <a:rPr lang="ru-RU" sz="1600" dirty="0" smtClean="0"/>
              <a:t>математическим методом</a:t>
            </a:r>
            <a:endParaRPr lang="ru-RU" sz="1600" dirty="0"/>
          </a:p>
        </p:txBody>
      </p:sp>
      <p:sp>
        <p:nvSpPr>
          <p:cNvPr id="11" name="Управляющая кнопка: возврат 10">
            <a:hlinkClick r:id="rId5" action="ppaction://hlinksldjump" highlightClick="1"/>
          </p:cNvPr>
          <p:cNvSpPr/>
          <p:nvPr/>
        </p:nvSpPr>
        <p:spPr>
          <a:xfrm>
            <a:off x="11488915" y="1214535"/>
            <a:ext cx="609600" cy="609600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омой 11">
            <a:hlinkClick r:id="rId6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79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/>
              <a:t>Методы выявления аномалии: Библиотека </a:t>
            </a:r>
            <a:r>
              <a:rPr lang="en-US" dirty="0" smtClean="0"/>
              <a:t>ADTK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8400"/>
            <a:ext cx="5061517" cy="3960000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288400"/>
            <a:ext cx="5061517" cy="39600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3560" y="6372905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en-US" dirty="0" err="1" smtClean="0"/>
              <a:t>LevelShiftAD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7600" y="6372905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en-US" dirty="0" err="1" smtClean="0"/>
              <a:t>VolatilityShiftAD</a:t>
            </a:r>
            <a:endParaRPr lang="en-US" dirty="0"/>
          </a:p>
        </p:txBody>
      </p:sp>
      <p:sp>
        <p:nvSpPr>
          <p:cNvPr id="3" name="Управляющая кнопка: возврат 2">
            <a:hlinkClick r:id="rId5" action="ppaction://hlinksldjump" highlightClick="1"/>
          </p:cNvPr>
          <p:cNvSpPr/>
          <p:nvPr/>
        </p:nvSpPr>
        <p:spPr>
          <a:xfrm>
            <a:off x="11493580" y="1219200"/>
            <a:ext cx="609600" cy="609600"/>
          </a:xfrm>
          <a:prstGeom prst="actionButtonRetur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омой 10">
            <a:hlinkClick r:id="rId6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sz="4800" dirty="0" smtClean="0"/>
              <a:t>Отбор признаков</a:t>
            </a:r>
            <a:endParaRPr lang="ru-RU" sz="4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186" y="2054333"/>
            <a:ext cx="11457214" cy="48036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/>
              <a:t>Использовался метод </a:t>
            </a:r>
            <a:r>
              <a:rPr lang="en-US" dirty="0" smtClean="0"/>
              <a:t>Information Gain</a:t>
            </a:r>
            <a:r>
              <a:rPr lang="ru-RU" dirty="0" smtClean="0"/>
              <a:t> для отбора самых релевантных признаков.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/>
              <a:t>Данные для обучения были четырех видов: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Признаки </a:t>
            </a:r>
            <a:r>
              <a:rPr lang="en-US" dirty="0" smtClean="0"/>
              <a:t>sensors Low </a:t>
            </a:r>
            <a:r>
              <a:rPr lang="ru-RU" dirty="0" smtClean="0"/>
              <a:t>и </a:t>
            </a:r>
            <a:r>
              <a:rPr lang="en-US" dirty="0" smtClean="0"/>
              <a:t>High</a:t>
            </a:r>
            <a:r>
              <a:rPr lang="ru-RU" dirty="0" smtClean="0"/>
              <a:t>, с </a:t>
            </a:r>
            <a:r>
              <a:rPr lang="en-US" dirty="0"/>
              <a:t>Information </a:t>
            </a:r>
            <a:r>
              <a:rPr lang="en-US" dirty="0" smtClean="0"/>
              <a:t>Gain</a:t>
            </a:r>
            <a:r>
              <a:rPr lang="ru-RU" dirty="0" smtClean="0"/>
              <a:t> больше 0.005 (точность</a:t>
            </a:r>
            <a:r>
              <a:rPr lang="en-US" dirty="0" smtClean="0"/>
              <a:t> </a:t>
            </a:r>
            <a:r>
              <a:rPr lang="ru-RU" dirty="0" smtClean="0"/>
              <a:t>модели на тесте </a:t>
            </a:r>
            <a:r>
              <a:rPr lang="en-US" dirty="0" smtClean="0"/>
              <a:t>~ 0.92</a:t>
            </a:r>
            <a:r>
              <a:rPr lang="ru-RU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Признаки </a:t>
            </a:r>
            <a:r>
              <a:rPr lang="en-US" dirty="0"/>
              <a:t>sensors Low </a:t>
            </a:r>
            <a:r>
              <a:rPr lang="ru-RU" dirty="0"/>
              <a:t>б</a:t>
            </a:r>
            <a:r>
              <a:rPr lang="ru-RU" dirty="0" smtClean="0"/>
              <a:t>ез использования метода отбора (точность </a:t>
            </a:r>
            <a:r>
              <a:rPr lang="en-US" dirty="0"/>
              <a:t>~ </a:t>
            </a:r>
            <a:r>
              <a:rPr lang="ru-RU" dirty="0" smtClean="0"/>
              <a:t>0.97)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Признаки </a:t>
            </a:r>
            <a:r>
              <a:rPr lang="en-US" dirty="0"/>
              <a:t>sensors </a:t>
            </a:r>
            <a:r>
              <a:rPr lang="en-US" dirty="0" smtClean="0"/>
              <a:t>Low</a:t>
            </a:r>
            <a:r>
              <a:rPr lang="ru-RU" dirty="0" smtClean="0"/>
              <a:t>, которые были выявлены существенными, т.е. </a:t>
            </a:r>
            <a:r>
              <a:rPr lang="ru-RU" sz="1750" dirty="0" smtClean="0"/>
              <a:t>значимость</a:t>
            </a:r>
            <a:r>
              <a:rPr lang="ru-RU" dirty="0" smtClean="0"/>
              <a:t> больше 0 (точность </a:t>
            </a:r>
            <a:r>
              <a:rPr lang="en-US" dirty="0" smtClean="0"/>
              <a:t>~ 0.97)</a:t>
            </a:r>
            <a:endParaRPr lang="ru-RU" dirty="0" smtClean="0"/>
          </a:p>
          <a:p>
            <a:pPr algn="just">
              <a:lnSpc>
                <a:spcPct val="150000"/>
              </a:lnSpc>
            </a:pPr>
            <a:r>
              <a:rPr lang="ru-RU" dirty="0"/>
              <a:t>Признаки </a:t>
            </a:r>
            <a:r>
              <a:rPr lang="en-US" dirty="0"/>
              <a:t>sensors </a:t>
            </a:r>
            <a:r>
              <a:rPr lang="en-US" dirty="0" smtClean="0"/>
              <a:t>Low</a:t>
            </a:r>
            <a:r>
              <a:rPr lang="ru-RU" dirty="0" smtClean="0"/>
              <a:t>, которые по значимости были больше 0.005</a:t>
            </a:r>
            <a:r>
              <a:rPr lang="en-US" dirty="0" smtClean="0"/>
              <a:t> </a:t>
            </a:r>
            <a:r>
              <a:rPr lang="ru-RU" dirty="0"/>
              <a:t>(точность </a:t>
            </a:r>
            <a:r>
              <a:rPr lang="en-US" dirty="0"/>
              <a:t>~ 0.97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972800" y="6161187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Управляющая кнопка: домой 6">
            <a:hlinkClick r:id="rId3" action="ppaction://hlinksldjump" highlightClick="1"/>
          </p:cNvPr>
          <p:cNvSpPr/>
          <p:nvPr/>
        </p:nvSpPr>
        <p:spPr>
          <a:xfrm>
            <a:off x="11488915" y="475180"/>
            <a:ext cx="609600" cy="6084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256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3599</TotalTime>
  <Words>1303</Words>
  <Application>Microsoft Office PowerPoint</Application>
  <PresentationFormat>Широкоэкранный</PresentationFormat>
  <Paragraphs>262</Paragraphs>
  <Slides>18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Century Gothic (Заголовки)</vt:lpstr>
      <vt:lpstr>Century Gothic (Основной текст)</vt:lpstr>
      <vt:lpstr>Times New Roman</vt:lpstr>
      <vt:lpstr>Wingdings 2</vt:lpstr>
      <vt:lpstr>Цитаты</vt:lpstr>
      <vt:lpstr>Презентация PowerPoint</vt:lpstr>
      <vt:lpstr>Содержание</vt:lpstr>
      <vt:lpstr>Цели создания проекта</vt:lpstr>
      <vt:lpstr>Методы выявления аномалии</vt:lpstr>
      <vt:lpstr>Методы выявления аномалии: Математический метод</vt:lpstr>
      <vt:lpstr>Методы выявления аномалии: Кумулятивные суммы</vt:lpstr>
      <vt:lpstr>Методы выявления аномалии:  Метод COPOD </vt:lpstr>
      <vt:lpstr>Методы выявления аномалии: Библиотека ADTK</vt:lpstr>
      <vt:lpstr>Отбор признаков</vt:lpstr>
      <vt:lpstr>Модели нейросетей</vt:lpstr>
      <vt:lpstr>Модели НС:  Модель ECOD</vt:lpstr>
      <vt:lpstr>Модели НС:  Модель на основе SimpleRNN</vt:lpstr>
      <vt:lpstr>Модели НС:  Модель на основе LSTM</vt:lpstr>
      <vt:lpstr>Блок-схема программы</vt:lpstr>
      <vt:lpstr>Результаты работы моделей</vt:lpstr>
      <vt:lpstr>Результаты работы моделей</vt:lpstr>
      <vt:lpstr>Запуск программы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Денис</dc:creator>
  <cp:lastModifiedBy>Учетная запись Майкрософт</cp:lastModifiedBy>
  <cp:revision>318</cp:revision>
  <dcterms:created xsi:type="dcterms:W3CDTF">2016-05-15T20:36:05Z</dcterms:created>
  <dcterms:modified xsi:type="dcterms:W3CDTF">2024-07-11T09:48:18Z</dcterms:modified>
</cp:coreProperties>
</file>