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9" r:id="rId3"/>
    <p:sldId id="258" r:id="rId4"/>
    <p:sldId id="290" r:id="rId5"/>
    <p:sldId id="292" r:id="rId6"/>
    <p:sldId id="287" r:id="rId7"/>
    <p:sldId id="291" r:id="rId8"/>
    <p:sldId id="293" r:id="rId9"/>
    <p:sldId id="27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E0"/>
    <a:srgbClr val="FFFF00"/>
    <a:srgbClr val="5A2781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1" autoAdjust="0"/>
  </p:normalViewPr>
  <p:slideViewPr>
    <p:cSldViewPr snapToObjects="1">
      <p:cViewPr varScale="1">
        <p:scale>
          <a:sx n="109" d="100"/>
          <a:sy n="109" d="100"/>
        </p:scale>
        <p:origin x="226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108A-C488-4ACA-A20B-2FB4878448BD}" type="datetimeFigureOut">
              <a:rPr lang="ru-RU" smtClean="0"/>
              <a:t>05.07.2024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44CA-86E4-40DD-8FAF-C68223C8D5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46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867B-4E1F-4BE4-943B-2484DBCBDEFA}" type="datetimeFigureOut">
              <a:rPr lang="ru-RU" smtClean="0"/>
              <a:t>05.07.2024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400C-364F-42FF-B63C-EB09F57DB19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28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29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1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06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0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741-CFFE-4A51-A9DF-05B0296AE77E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4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771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71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63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69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A6-7500-4A05-8760-B3947062C433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814-5981-4B8C-8D95-AE6401FFC4AD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90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F1D6-F9D7-4886-9D39-AAB0338EFCE3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2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815C-6F2A-4C03-8A55-4EAA5D2C1145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7BD7-8C67-40B3-A408-C82C40C0886D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16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F5F-5C39-4B36-878F-2B84E9B74F3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F90A14-DA94-4C8C-91F4-DDB33AFE650C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9CBC57-8AAC-4982-99F4-9F4D5C6C81AA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2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VES_4.6.ipynb#3.-&#1042;&#1099;&#1073;&#1086;&#1088;-&#1084;&#1086;&#1076;&#1077;&#1083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0154" y="685800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8000" b="1" dirty="0" smtClean="0">
                <a:latin typeface="Century Gothic (Заголовки)"/>
                <a:cs typeface="Times New Roman" panose="02020603050405020304" pitchFamily="18" charset="0"/>
              </a:rPr>
              <a:t>Дипломная работа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26305" y="5181600"/>
            <a:ext cx="31785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Направление</a:t>
            </a:r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: Data Scientist</a:t>
            </a:r>
          </a:p>
          <a:p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Группа: </a:t>
            </a:r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DS-75</a:t>
            </a:r>
          </a:p>
          <a:p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Студентка </a:t>
            </a:r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Волкова Н. С</a:t>
            </a:r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.</a:t>
            </a:r>
            <a:endParaRPr lang="ru-RU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76055"/>
            <a:ext cx="12192000" cy="10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4000" dirty="0"/>
              <a:t>Выявление аномалий в данных </a:t>
            </a:r>
            <a:endParaRPr lang="ru-RU" sz="4000" dirty="0" smtClean="0"/>
          </a:p>
          <a:p>
            <a:pPr algn="ctr">
              <a:lnSpc>
                <a:spcPct val="80000"/>
              </a:lnSpc>
            </a:pPr>
            <a:r>
              <a:rPr lang="ru-RU" sz="4000" dirty="0" smtClean="0"/>
              <a:t>на </a:t>
            </a:r>
            <a:r>
              <a:rPr lang="ru-RU" sz="4000" dirty="0"/>
              <a:t>ветроэнергетических установках</a:t>
            </a:r>
          </a:p>
        </p:txBody>
      </p:sp>
    </p:spTree>
    <p:extLst>
      <p:ext uri="{BB962C8B-B14F-4D97-AF65-F5344CB8AC3E}">
        <p14:creationId xmlns:p14="http://schemas.microsoft.com/office/powerpoint/2010/main" val="6853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000" y="457200"/>
            <a:ext cx="11160000" cy="720000"/>
          </a:xfrm>
        </p:spPr>
        <p:txBody>
          <a:bodyPr anchor="ctr">
            <a:noAutofit/>
          </a:bodyPr>
          <a:lstStyle/>
          <a:p>
            <a:pPr algn="ctr"/>
            <a:r>
              <a:rPr lang="ru-RU" sz="4400" b="1" dirty="0" smtClean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  <a:endParaRPr lang="ru-RU" sz="4400" b="1" dirty="0">
              <a:latin typeface="Century Gothic (Заголовки)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8F63A3B-78C7-47BE-AE5E-E10140E0464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600" y="2499410"/>
            <a:ext cx="1070280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Дальнейшее развитие вижу по </a:t>
            </a:r>
            <a:r>
              <a:rPr lang="ru-RU" sz="2000" dirty="0" smtClean="0"/>
              <a:t>следующим направлениям</a:t>
            </a:r>
            <a:r>
              <a:rPr lang="ru-RU" sz="2000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1. Изменение метода выявления аномалий, что повысит точность предсказания.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2. Сделать индивидуальный подход, с вычислениями для каждого агрегата, что позволит более полно раскрыть имеющиеся аномалии</a:t>
            </a:r>
            <a:r>
              <a:rPr lang="ru-RU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3. Сделать </a:t>
            </a:r>
            <a:r>
              <a:rPr lang="ru-RU" sz="2000" dirty="0"/>
              <a:t>вариативный детектор, который не просто будет показывать аномалию, а и предсказывать какая именно неисправность могла дать такой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9238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1981201"/>
            <a:ext cx="10554574" cy="4724400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Цели создания проекта</a:t>
            </a:r>
            <a:endParaRPr lang="ru-RU" sz="2000" dirty="0"/>
          </a:p>
          <a:p>
            <a:r>
              <a:rPr lang="ru-RU" sz="2000" dirty="0" smtClean="0">
                <a:hlinkClick r:id="rId3" action="ppaction://hlinksldjump"/>
              </a:rPr>
              <a:t>Методы </a:t>
            </a:r>
            <a:r>
              <a:rPr lang="ru-RU" sz="2000" dirty="0">
                <a:hlinkClick r:id="rId3" action="ppaction://hlinksldjump"/>
              </a:rPr>
              <a:t>выявления аномалии</a:t>
            </a:r>
            <a:endParaRPr lang="ru-RU" sz="2000" dirty="0"/>
          </a:p>
          <a:p>
            <a:r>
              <a:rPr lang="ru-RU" sz="2000" dirty="0">
                <a:hlinkClick r:id="rId4" action="ppaction://hlinksldjump"/>
              </a:rPr>
              <a:t>Отбор признаков</a:t>
            </a:r>
            <a:endParaRPr lang="ru-RU" sz="2000" dirty="0"/>
          </a:p>
          <a:p>
            <a:r>
              <a:rPr lang="ru-RU" sz="2000" dirty="0">
                <a:hlinkClick r:id="rId5" action="ppaction://hlinksldjump"/>
              </a:rPr>
              <a:t>Блок-схема программы</a:t>
            </a:r>
            <a:endParaRPr lang="ru-RU" sz="2000" dirty="0"/>
          </a:p>
          <a:p>
            <a:r>
              <a:rPr lang="ru-RU" sz="2000" dirty="0">
                <a:hlinkClick r:id="rId6" action="ppaction://hlinksldjump"/>
              </a:rPr>
              <a:t>Модели </a:t>
            </a:r>
            <a:r>
              <a:rPr lang="ru-RU" sz="2000" dirty="0" err="1">
                <a:hlinkClick r:id="rId6" action="ppaction://hlinksldjump"/>
              </a:rPr>
              <a:t>нейросетей</a:t>
            </a:r>
            <a:r>
              <a:rPr lang="ru-RU" sz="2000" dirty="0">
                <a:hlinkClick r:id="rId6" action="ppaction://hlinksldjump"/>
              </a:rPr>
              <a:t> и функции потерь</a:t>
            </a:r>
            <a:endParaRPr lang="ru-RU" sz="2000" dirty="0"/>
          </a:p>
          <a:p>
            <a:r>
              <a:rPr lang="ru-RU" sz="2000" dirty="0">
                <a:hlinkClick r:id="rId7" action="ppaction://hlinksldjump"/>
              </a:rPr>
              <a:t>Результаты работы моделей</a:t>
            </a:r>
            <a:endParaRPr lang="ru-RU" sz="2000" dirty="0"/>
          </a:p>
          <a:p>
            <a:r>
              <a:rPr lang="ru-RU" sz="2000" dirty="0">
                <a:hlinkClick r:id="rId8" action="ppaction://hlinksldjump"/>
              </a:rPr>
              <a:t>Запуск программы</a:t>
            </a:r>
            <a:endParaRPr lang="ru-RU" sz="2000" dirty="0"/>
          </a:p>
          <a:p>
            <a:r>
              <a:rPr lang="ru-RU" sz="2000" dirty="0">
                <a:hlinkClick r:id="rId9" action="ppaction://hlinksldjump"/>
              </a:rPr>
              <a:t>Заключение</a:t>
            </a:r>
            <a:endParaRPr lang="ru-RU" sz="20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5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000" y="401703"/>
            <a:ext cx="11880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b="1" dirty="0" smtClean="0">
                <a:latin typeface="+mj-lt"/>
                <a:cs typeface="Times New Roman" panose="02020603050405020304" pitchFamily="18" charset="0"/>
              </a:rPr>
              <a:t>Цели создания проекта</a:t>
            </a:r>
            <a:endParaRPr lang="ru-RU" sz="4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" y="32766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0" indent="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Основной текст)"/>
                <a:cs typeface="Times New Roman" panose="02020603050405020304" pitchFamily="18" charset="0"/>
              </a:rPr>
              <a:t>Выявление аномалий в данных</a:t>
            </a:r>
          </a:p>
          <a:p>
            <a:pPr marL="360000" lvl="0" indent="4572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Century Gothic (Основной текст)"/>
                <a:cs typeface="Times New Roman" panose="02020603050405020304" pitchFamily="18" charset="0"/>
              </a:rPr>
              <a:t>Своевременное предупреждение сотрудников станции о текущей ситуации</a:t>
            </a:r>
            <a:endParaRPr lang="ru-RU" sz="2400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r>
              <a:rPr lang="ru-RU" dirty="0"/>
              <a:t>3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57400"/>
            <a:ext cx="6025486" cy="4015556"/>
          </a:xfrm>
          <a:prstGeom prst="roundRect">
            <a:avLst>
              <a:gd name="adj" fmla="val 8594"/>
            </a:avLst>
          </a:prstGeom>
        </p:spPr>
      </p:pic>
    </p:spTree>
    <p:extLst>
      <p:ext uri="{BB962C8B-B14F-4D97-AF65-F5344CB8AC3E}">
        <p14:creationId xmlns:p14="http://schemas.microsoft.com/office/powerpoint/2010/main" val="165568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Методы выявления аномалии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Математический способ</a:t>
            </a:r>
          </a:p>
          <a:p>
            <a:r>
              <a:rPr lang="ru-RU" sz="2000" dirty="0" smtClean="0"/>
              <a:t>Потоковые окна</a:t>
            </a:r>
          </a:p>
          <a:p>
            <a:r>
              <a:rPr lang="ru-RU" sz="2000" dirty="0" smtClean="0"/>
              <a:t>Метод </a:t>
            </a:r>
            <a:r>
              <a:rPr lang="en-US" sz="2000" dirty="0" smtClean="0"/>
              <a:t>COPOD</a:t>
            </a:r>
            <a:r>
              <a:rPr lang="ru-RU" sz="2000" dirty="0" smtClean="0"/>
              <a:t> </a:t>
            </a:r>
            <a:endParaRPr lang="en-US" sz="20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Библиотека </a:t>
            </a:r>
            <a:r>
              <a:rPr lang="en-US" sz="2000" dirty="0" smtClean="0"/>
              <a:t>ADTK</a:t>
            </a:r>
            <a:r>
              <a:rPr lang="ru-RU" sz="2000" dirty="0" smtClean="0"/>
              <a:t>:</a:t>
            </a:r>
            <a:endParaRPr lang="ru-RU" sz="2000" dirty="0"/>
          </a:p>
          <a:p>
            <a:pPr lvl="1"/>
            <a:r>
              <a:rPr lang="en-US" sz="2000" dirty="0" err="1"/>
              <a:t>PersistAD</a:t>
            </a:r>
            <a:endParaRPr lang="en-US" sz="2000" dirty="0"/>
          </a:p>
          <a:p>
            <a:pPr lvl="1"/>
            <a:r>
              <a:rPr lang="en-US" sz="2000" dirty="0" err="1"/>
              <a:t>LevelShiftAD</a:t>
            </a:r>
            <a:endParaRPr lang="ru-RU" sz="2000" dirty="0"/>
          </a:p>
          <a:p>
            <a:pPr lvl="1"/>
            <a:r>
              <a:rPr lang="en-US" sz="2000" dirty="0" err="1" smtClean="0"/>
              <a:t>VolatilityShiftAD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Отбор признаков</a:t>
            </a:r>
            <a:endParaRPr lang="ru-RU" sz="4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60177"/>
            <a:ext cx="5926081" cy="474849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186" y="2054333"/>
            <a:ext cx="5486400" cy="48036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Использовался метод </a:t>
            </a:r>
            <a:r>
              <a:rPr lang="en-US" dirty="0" smtClean="0"/>
              <a:t>Information Gain</a:t>
            </a:r>
            <a:r>
              <a:rPr lang="ru-RU" dirty="0" smtClean="0"/>
              <a:t> для отбора самых релевантных признаков.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Данные для обучения были трех видов: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Все признаки, без использования метода отбора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Все признаки, которые были выявлены существенными, т.е. </a:t>
            </a:r>
            <a:r>
              <a:rPr lang="ru-RU" sz="1750" dirty="0" smtClean="0"/>
              <a:t>значимость</a:t>
            </a:r>
            <a:r>
              <a:rPr lang="ru-RU" dirty="0" smtClean="0"/>
              <a:t> больше 0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Только те признаки, которые по значимости были больше 0.01 (рис. справа)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972800" y="6161187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8F63A3B-78C7-47BE-AE5E-E10140E0464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6000" y="4572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cs typeface="Times New Roman" panose="02020603050405020304" pitchFamily="18" charset="0"/>
              </a:rPr>
              <a:t>Блок-схема </a:t>
            </a:r>
            <a:r>
              <a:rPr lang="ru-RU" b="1" dirty="0"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" b="3442"/>
          <a:stretch/>
        </p:blipFill>
        <p:spPr>
          <a:xfrm>
            <a:off x="2664191" y="2057400"/>
            <a:ext cx="8014140" cy="4648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939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Модели </a:t>
            </a:r>
            <a:r>
              <a:rPr lang="ru-RU" sz="4400" dirty="0" err="1" smtClean="0"/>
              <a:t>нейросетей</a:t>
            </a:r>
            <a:r>
              <a:rPr lang="ru-RU" sz="4400" dirty="0" smtClean="0"/>
              <a:t> и функции потерь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en-US" dirty="0" err="1" smtClean="0"/>
              <a:t>Ecod</a:t>
            </a:r>
            <a:r>
              <a:rPr lang="en-US" dirty="0" smtClean="0"/>
              <a:t> </a:t>
            </a:r>
            <a:r>
              <a:rPr lang="ru-RU" dirty="0" smtClean="0"/>
              <a:t>библиотеки </a:t>
            </a:r>
            <a:r>
              <a:rPr lang="en-US" dirty="0" err="1" smtClean="0"/>
              <a:t>pyod</a:t>
            </a:r>
            <a:endParaRPr lang="ru-RU" dirty="0" smtClean="0"/>
          </a:p>
          <a:p>
            <a:r>
              <a:rPr lang="ru-RU" dirty="0"/>
              <a:t>Модель на основе </a:t>
            </a:r>
            <a:r>
              <a:rPr lang="en-US" dirty="0"/>
              <a:t>SimpleRNN </a:t>
            </a:r>
            <a:r>
              <a:rPr lang="ru-RU" dirty="0"/>
              <a:t>библиотеки </a:t>
            </a:r>
            <a:r>
              <a:rPr lang="en-US" dirty="0" err="1" smtClean="0"/>
              <a:t>Keras</a:t>
            </a:r>
            <a:endParaRPr lang="ru-RU" dirty="0" smtClean="0"/>
          </a:p>
          <a:p>
            <a:r>
              <a:rPr lang="ru-RU" dirty="0"/>
              <a:t>Модель на основе LSTM библиотеки </a:t>
            </a:r>
            <a:r>
              <a:rPr lang="en-US" dirty="0" err="1"/>
              <a:t>Keras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 потерь для оценки качества:</a:t>
            </a:r>
          </a:p>
          <a:p>
            <a:r>
              <a:rPr lang="ru-RU" dirty="0"/>
              <a:t>Среднеквадратичная ошибка (</a:t>
            </a:r>
            <a:r>
              <a:rPr lang="en-US" dirty="0"/>
              <a:t>MSE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 smtClean="0"/>
              <a:t>Среднеквадратичная </a:t>
            </a:r>
            <a:r>
              <a:rPr lang="ru-RU" dirty="0"/>
              <a:t>логарифмическая ошибка (</a:t>
            </a:r>
            <a:r>
              <a:rPr lang="en-US" dirty="0"/>
              <a:t>MSLE</a:t>
            </a:r>
            <a:r>
              <a:rPr lang="ru-RU" dirty="0" smtClean="0"/>
              <a:t>)</a:t>
            </a:r>
          </a:p>
          <a:p>
            <a:r>
              <a:rPr lang="ru-RU" dirty="0"/>
              <a:t>Бинарная перекрестная энтропия (</a:t>
            </a:r>
            <a:r>
              <a:rPr lang="en-US" dirty="0"/>
              <a:t>BCE</a:t>
            </a:r>
            <a:r>
              <a:rPr lang="ru-RU" dirty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400" dirty="0" smtClean="0"/>
              <a:t>Результаты работы моделей</a:t>
            </a:r>
            <a:endParaRPr lang="ru-RU" sz="4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61"/>
              </p:ext>
            </p:extLst>
          </p:nvPr>
        </p:nvGraphicFramePr>
        <p:xfrm>
          <a:off x="914404" y="2285999"/>
          <a:ext cx="10210795" cy="4120488"/>
        </p:xfrm>
        <a:graphic>
          <a:graphicData uri="http://schemas.openxmlformats.org/drawingml/2006/table">
            <a:tbl>
              <a:tblPr/>
              <a:tblGrid>
                <a:gridCol w="684748"/>
                <a:gridCol w="2275779"/>
                <a:gridCol w="1067402"/>
                <a:gridCol w="966702"/>
                <a:gridCol w="1349356"/>
                <a:gridCol w="966702"/>
                <a:gridCol w="966702"/>
                <a:gridCol w="966702"/>
                <a:gridCol w="966702"/>
              </a:tblGrid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 п/п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metrics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train_predict</a:t>
                      </a:r>
                      <a:endParaRPr lang="en-US" sz="12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test_predict</a:t>
                      </a:r>
                      <a:endParaRPr lang="en-US" sz="12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batch_size</a:t>
                      </a:r>
                      <a:endParaRPr lang="en-US" sz="1200" b="1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epoch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model3_02, x-IG &gt; 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0.976557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model3_03, x-IG &gt; 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0.965955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model3, </a:t>
                      </a:r>
                      <a:r>
                        <a:rPr lang="en-US" sz="1200" b="0" i="0" u="none" strike="noStrik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x-</a:t>
                      </a:r>
                      <a:r>
                        <a:rPr lang="ru-RU" sz="1200" b="0" i="0" u="none" strike="noStrik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все</a:t>
                      </a:r>
                      <a:endParaRPr lang="ru-RU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0.963267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model3_01, x-IG &gt;0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0.961475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LSTM, model7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0.961475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model3_1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  <a:endParaRPr lang="en-US" sz="12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0.96043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0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model3_2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['MSE', 'accuracy']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0.957892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1000.0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11160000" cy="720000"/>
          </a:xfrm>
        </p:spPr>
        <p:txBody>
          <a:bodyPr anchor="ctr">
            <a:noAutofit/>
          </a:bodyPr>
          <a:lstStyle/>
          <a:p>
            <a:pPr algn="ctr"/>
            <a:r>
              <a:rPr lang="ru-RU" sz="4400" b="1" dirty="0" smtClean="0">
                <a:latin typeface="Century Gothic (Заголовки)"/>
                <a:cs typeface="Times New Roman" panose="02020603050405020304" pitchFamily="18" charset="0"/>
              </a:rPr>
              <a:t>Запуск программы</a:t>
            </a:r>
            <a:endParaRPr lang="ru-RU" sz="4400" b="1" dirty="0">
              <a:latin typeface="Century Gothic (Заголовки)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8F63A3B-78C7-47BE-AE5E-E10140E0464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2782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Рабочий код: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://localhost:8888/notebooks/VES_4.6.ipynb#3.-</a:t>
            </a:r>
            <a:r>
              <a:rPr lang="ru-RU" dirty="0" smtClean="0">
                <a:hlinkClick r:id="rId2"/>
              </a:rPr>
              <a:t>Выбор-модели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7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3238</TotalTime>
  <Words>394</Words>
  <Application>Microsoft Office PowerPoint</Application>
  <PresentationFormat>Широкоэкранный</PresentationFormat>
  <Paragraphs>136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Century Gothic (Заголовки)</vt:lpstr>
      <vt:lpstr>Century Gothic (Основной текст)</vt:lpstr>
      <vt:lpstr>Times New Roman</vt:lpstr>
      <vt:lpstr>Wingdings 2</vt:lpstr>
      <vt:lpstr>Цитаты</vt:lpstr>
      <vt:lpstr>Презентация PowerPoint</vt:lpstr>
      <vt:lpstr>Содержание</vt:lpstr>
      <vt:lpstr>Презентация PowerPoint</vt:lpstr>
      <vt:lpstr>Методы выявления аномалии</vt:lpstr>
      <vt:lpstr>Отбор признаков</vt:lpstr>
      <vt:lpstr>Презентация PowerPoint</vt:lpstr>
      <vt:lpstr>Модели нейросетей и функции потерь</vt:lpstr>
      <vt:lpstr>Результаты работы моделей</vt:lpstr>
      <vt:lpstr>Запуск программы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Денис</dc:creator>
  <cp:lastModifiedBy>Учетная запись Майкрософт</cp:lastModifiedBy>
  <cp:revision>295</cp:revision>
  <dcterms:created xsi:type="dcterms:W3CDTF">2016-05-15T20:36:05Z</dcterms:created>
  <dcterms:modified xsi:type="dcterms:W3CDTF">2024-07-05T16:10:19Z</dcterms:modified>
</cp:coreProperties>
</file>