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Garamond" panose="02020404030301010803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df71ddf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1df71ddf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f5045b2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1f5045b2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f5045b24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1f5045b24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3149945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1e3149945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df71ddf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1df71ddf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f5045b24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1f5045b24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f3fbfc3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1f3fbfc3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f3fbfc3c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1f3fbfc3c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f3b96b921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1f3b96b92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e3149945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1e3149945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e3149945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1e3149945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e3149945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1e3149945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e3149945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1e3149945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f3b96b921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1f3b96b921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e3149945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11e3149945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f5045b24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11f5045b2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f3b96b92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11f3b96b92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e3149945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1e3149945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f3b96b92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1f3b96b92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e314994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1e314994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e314994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1e314994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49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ctrTitle"/>
          </p:nvPr>
        </p:nvSpPr>
        <p:spPr>
          <a:xfrm>
            <a:off x="2249714" y="1235516"/>
            <a:ext cx="7692571" cy="408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Century Gothic"/>
              <a:buNone/>
            </a:pPr>
            <a:br>
              <a:rPr lang="en-US" sz="5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5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br>
              <a:rPr lang="en-US" sz="5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br>
              <a:rPr lang="en-US" sz="5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TCBDA14</a:t>
            </a:r>
            <a:endParaRPr sz="5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Century Gothic"/>
              <a:buNone/>
            </a:pPr>
            <a:endParaRPr sz="5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0" y="5520626"/>
            <a:ext cx="111807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TALYA DAVID</a:t>
            </a:r>
            <a:r>
              <a:rPr lang="en-US"/>
              <a:t> 066092370</a:t>
            </a:r>
            <a:endParaRPr/>
          </a:p>
          <a:p>
            <a:pPr marL="0" lvl="0" indent="0" algn="l" rtl="1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EINAT TEPPER </a:t>
            </a:r>
            <a:r>
              <a:rPr lang="en-US"/>
              <a:t>032291999</a:t>
            </a:r>
            <a:endParaRPr/>
          </a:p>
          <a:p>
            <a:pPr marL="0" lvl="0" indent="0" algn="l" rtl="1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SIVAN LITVAK </a:t>
            </a:r>
            <a:r>
              <a:rPr lang="en-US"/>
              <a:t>065976029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298" y="396707"/>
            <a:ext cx="3430831" cy="228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9840" y="4765454"/>
            <a:ext cx="3067519" cy="18639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19" descr="See the source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0913" y="165994"/>
            <a:ext cx="3802743" cy="213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88888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290276" y="445100"/>
            <a:ext cx="87489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7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Our customers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7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by services: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7"/>
              <a:buFont typeface="Century Gothic"/>
              <a:buNone/>
            </a:pPr>
            <a:endParaRPr b="1" u="sng">
              <a:solidFill>
                <a:schemeClr val="dk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031" y="140300"/>
            <a:ext cx="3796544" cy="32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00" y="150000"/>
            <a:ext cx="2933700" cy="320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313" y="3431075"/>
            <a:ext cx="4178664" cy="32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1387" y="3431075"/>
            <a:ext cx="3106264" cy="32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355175" y="1748900"/>
            <a:ext cx="42570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90% phones service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78% internet service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60% streaming tv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34% triple</a:t>
            </a:r>
            <a:endParaRPr sz="32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88888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290274" y="140300"/>
            <a:ext cx="54627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Payment method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290276" y="1236675"/>
            <a:ext cx="49101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600"/>
              <a:t>33% of the customers are paying with electronic check.</a:t>
            </a:r>
            <a:endParaRPr sz="2600"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225" y="2418575"/>
            <a:ext cx="5392475" cy="306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24" y="2547550"/>
            <a:ext cx="3946300" cy="31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>
            <a:spLocks noGrp="1"/>
          </p:cNvSpPr>
          <p:nvPr>
            <p:ph type="body" idx="1"/>
          </p:nvPr>
        </p:nvSpPr>
        <p:spPr>
          <a:xfrm>
            <a:off x="6336663" y="1236675"/>
            <a:ext cx="511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600"/>
              <a:t>55% of the customers have month to month contracts.</a:t>
            </a:r>
            <a:endParaRPr sz="2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600"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5942093" y="140300"/>
            <a:ext cx="55797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Contract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290286" y="140303"/>
            <a:ext cx="1060631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7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How many customers has churned—&gt; 26.5%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444179"/>
            <a:ext cx="6819350" cy="50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90275" y="152400"/>
            <a:ext cx="106062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7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Correlation-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032"/>
              <a:buFont typeface="Century Gothic"/>
              <a:buNone/>
            </a:pPr>
            <a:r>
              <a:rPr lang="en-US" sz="2711">
                <a:solidFill>
                  <a:schemeClr val="dk1"/>
                </a:solidFill>
              </a:rPr>
              <a:t>we checked the correlation between churn and our features(including the new features we have created).</a:t>
            </a:r>
            <a:endParaRPr sz="271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032"/>
              <a:buFont typeface="Century Gothic"/>
              <a:buNone/>
            </a:pPr>
            <a:r>
              <a:rPr lang="en-US" sz="2711">
                <a:solidFill>
                  <a:schemeClr val="dk1"/>
                </a:solidFill>
              </a:rPr>
              <a:t>The features with high correlation to churn are: </a:t>
            </a:r>
            <a:r>
              <a:rPr lang="en-US" sz="2711" u="sng">
                <a:solidFill>
                  <a:schemeClr val="dk1"/>
                </a:solidFill>
              </a:rPr>
              <a:t>tenure </a:t>
            </a:r>
            <a:r>
              <a:rPr lang="en-US" sz="2711">
                <a:solidFill>
                  <a:schemeClr val="dk1"/>
                </a:solidFill>
              </a:rPr>
              <a:t>, </a:t>
            </a:r>
            <a:r>
              <a:rPr lang="en-US" sz="2711" u="sng">
                <a:solidFill>
                  <a:schemeClr val="dk1"/>
                </a:solidFill>
              </a:rPr>
              <a:t>contract</a:t>
            </a:r>
            <a:r>
              <a:rPr lang="en-US" sz="2711">
                <a:solidFill>
                  <a:schemeClr val="dk1"/>
                </a:solidFill>
              </a:rPr>
              <a:t>, </a:t>
            </a:r>
            <a:r>
              <a:rPr lang="en-US" sz="2711" u="sng">
                <a:solidFill>
                  <a:schemeClr val="dk1"/>
                </a:solidFill>
              </a:rPr>
              <a:t>payment method</a:t>
            </a:r>
            <a:r>
              <a:rPr lang="en-US" sz="2711">
                <a:solidFill>
                  <a:schemeClr val="dk1"/>
                </a:solidFill>
              </a:rPr>
              <a:t> ,</a:t>
            </a:r>
            <a:r>
              <a:rPr lang="en-US" sz="2711" u="sng">
                <a:solidFill>
                  <a:schemeClr val="dk1"/>
                </a:solidFill>
              </a:rPr>
              <a:t>total charges</a:t>
            </a:r>
            <a:r>
              <a:rPr lang="en-US" sz="2711">
                <a:solidFill>
                  <a:schemeClr val="dk1"/>
                </a:solidFill>
              </a:rPr>
              <a:t> and </a:t>
            </a:r>
            <a:r>
              <a:rPr lang="en-US" sz="2711" u="sng">
                <a:solidFill>
                  <a:schemeClr val="dk1"/>
                </a:solidFill>
              </a:rPr>
              <a:t>monthly charges</a:t>
            </a:r>
            <a:r>
              <a:rPr lang="en-US" sz="2711">
                <a:solidFill>
                  <a:schemeClr val="dk1"/>
                </a:solidFill>
              </a:rPr>
              <a:t>.</a:t>
            </a:r>
            <a:endParaRPr sz="2711">
              <a:solidFill>
                <a:schemeClr val="dk1"/>
              </a:solidFill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70400"/>
            <a:ext cx="9943125" cy="4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290286" y="140303"/>
            <a:ext cx="10606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Correlation with Heatmap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290275" y="1279000"/>
            <a:ext cx="54225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The correlation Heatmap display uses different shades of red to visualized the strength of the correlation . </a:t>
            </a: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The shades are used to distinguish between positive/negative correlation.</a:t>
            </a: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brighter shades = positive correlation.</a:t>
            </a: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darker shades = negative correlation.</a:t>
            </a:r>
            <a:endParaRPr sz="11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11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775" y="1355000"/>
            <a:ext cx="6223000" cy="505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290286" y="-12097"/>
            <a:ext cx="10606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 u="sng">
                <a:solidFill>
                  <a:schemeClr val="dk1"/>
                </a:solidFill>
              </a:rPr>
              <a:t>TENURE</a:t>
            </a:r>
            <a:endParaRPr sz="3200"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290286" y="931863"/>
            <a:ext cx="11901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/>
              <a:t>There is a correlation between the feature “tenure” to the label “churn”:</a:t>
            </a:r>
            <a:endParaRPr sz="32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000"/>
              <a:t>New customers tend to churn more then others. </a:t>
            </a:r>
            <a:endParaRPr sz="3200"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234175" y="2792375"/>
            <a:ext cx="62523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000"/>
          </a:p>
          <a:p>
            <a:pPr marL="457200" lvl="0" indent="-419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Tenurity greater than 10 years → less chance to churn.</a:t>
            </a:r>
            <a:endParaRPr sz="3000"/>
          </a:p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High tenure = less chance to churn</a:t>
            </a:r>
            <a:endParaRPr sz="2800"/>
          </a:p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Low tenure = higher chance to churn</a:t>
            </a:r>
            <a:endParaRPr sz="2900"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74" y="2301075"/>
            <a:ext cx="986325" cy="9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475" y="2529681"/>
            <a:ext cx="5456700" cy="3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290286" y="-88297"/>
            <a:ext cx="10606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 u="sng">
                <a:solidFill>
                  <a:schemeClr val="dk1"/>
                </a:solidFill>
              </a:rPr>
              <a:t>CONTRACT</a:t>
            </a:r>
            <a:endParaRPr sz="3200"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234186" y="1002488"/>
            <a:ext cx="119016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There are 3 types of contracts. we examined the correlation between each type and churn → the longer the contract is the less chance to churn.</a:t>
            </a:r>
            <a:endParaRPr sz="270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234175" y="3630575"/>
            <a:ext cx="62523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month to month contract → higher chance to churn.</a:t>
            </a:r>
            <a:endParaRPr sz="3000"/>
          </a:p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long contract → less chance to churn</a:t>
            </a:r>
            <a:endParaRPr sz="2900"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74" y="2377275"/>
            <a:ext cx="986325" cy="9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875" y="2909606"/>
            <a:ext cx="5391775" cy="37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290286" y="140303"/>
            <a:ext cx="10606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 u="sng">
                <a:solidFill>
                  <a:schemeClr val="dk1"/>
                </a:solidFill>
              </a:rPr>
              <a:t>CHARGES 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35"/>
          <p:cNvSpPr txBox="1">
            <a:spLocks noGrp="1"/>
          </p:cNvSpPr>
          <p:nvPr>
            <p:ph type="body" idx="1"/>
          </p:nvPr>
        </p:nvSpPr>
        <p:spPr>
          <a:xfrm>
            <a:off x="290286" y="1026238"/>
            <a:ext cx="11901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We created 3 groups, divided by monthly charges rate.</a:t>
            </a:r>
            <a:endParaRPr sz="2700"/>
          </a:p>
          <a:p>
            <a:pPr marL="45720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Small monthly charges → smallest chance to churn. </a:t>
            </a:r>
            <a:endParaRPr sz="2700"/>
          </a:p>
          <a:p>
            <a:pPr marL="45720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Expansive monthly charges →  higher chance to churn.</a:t>
            </a:r>
            <a:endParaRPr sz="2700"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933356"/>
            <a:ext cx="5389250" cy="37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/>
          <p:cNvPicPr preferRelativeResize="0"/>
          <p:nvPr/>
        </p:nvPicPr>
        <p:blipFill rotWithShape="1">
          <a:blip r:embed="rId4">
            <a:alphaModFix/>
          </a:blip>
          <a:srcRect l="49862"/>
          <a:stretch/>
        </p:blipFill>
        <p:spPr>
          <a:xfrm>
            <a:off x="7250425" y="2948975"/>
            <a:ext cx="4522175" cy="37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290300" y="201750"/>
            <a:ext cx="11779200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 u="sng">
                <a:solidFill>
                  <a:schemeClr val="dk1"/>
                </a:solidFill>
              </a:rPr>
              <a:t>TRIPLE-</a:t>
            </a:r>
            <a:r>
              <a:rPr lang="en-US" sz="3200">
                <a:solidFill>
                  <a:schemeClr val="dk1"/>
                </a:solidFill>
              </a:rPr>
              <a:t> </a:t>
            </a:r>
            <a:r>
              <a:rPr lang="en-US" sz="2700">
                <a:solidFill>
                  <a:schemeClr val="dk1"/>
                </a:solidFill>
              </a:rPr>
              <a:t>Phone service+Internet service+Streaming TV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700">
                <a:solidFill>
                  <a:schemeClr val="dk1"/>
                </a:solidFill>
              </a:rPr>
              <a:t>We created a new feature to examine if there is a correlation between customers who required triple to churn.</a:t>
            </a:r>
            <a:endParaRPr sz="2700"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1"/>
          </p:nvPr>
        </p:nvSpPr>
        <p:spPr>
          <a:xfrm>
            <a:off x="5662725" y="2233225"/>
            <a:ext cx="65262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34% of the customers required triple.</a:t>
            </a: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26.5% of those customers has churned.</a:t>
            </a:r>
            <a:endParaRPr sz="2700"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5600500" y="4866100"/>
            <a:ext cx="63282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→ Customers who consume triple are more likely to churn.</a:t>
            </a:r>
            <a:endParaRPr sz="2700"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924" y="3760100"/>
            <a:ext cx="986325" cy="9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18650"/>
            <a:ext cx="5448100" cy="377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xfrm>
            <a:off x="110425" y="150450"/>
            <a:ext cx="3855000" cy="628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/>
              <a:t>Gender:</a:t>
            </a:r>
            <a:endParaRPr sz="3100" b="1" u="sng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Gender has no correlation with churn. This is why</a:t>
            </a: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we are ignoring this feature in our machine learning (ml) algorithms.</a:t>
            </a: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200"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300" y="3902225"/>
            <a:ext cx="4065075" cy="28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9550" y="3880050"/>
            <a:ext cx="4065075" cy="28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300" y="3906775"/>
            <a:ext cx="4065075" cy="280532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4037650" y="150450"/>
            <a:ext cx="3845100" cy="628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/>
              <a:t>Clients has partners:</a:t>
            </a:r>
            <a:endParaRPr sz="3100" b="1" u="sng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Customers without partners (single) are more likely to churn then customers with partners</a:t>
            </a: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200"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1"/>
          </p:nvPr>
        </p:nvSpPr>
        <p:spPr>
          <a:xfrm>
            <a:off x="7959025" y="150450"/>
            <a:ext cx="4157100" cy="628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/>
              <a:t>Clients has dependents:</a:t>
            </a:r>
            <a:endParaRPr sz="3100" b="1" u="sng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Customers with no dependents are more likely to churn.</a:t>
            </a: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27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1" y="2438400"/>
            <a:ext cx="121920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problem</a:t>
            </a:r>
            <a:endParaRPr sz="138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1" y="292525"/>
            <a:ext cx="12192000" cy="5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MACHINE</a:t>
            </a:r>
            <a:endParaRPr sz="127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LEARNING</a:t>
            </a:r>
            <a:endParaRPr sz="127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ALGORITHMS</a:t>
            </a:r>
            <a:endParaRPr sz="127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2240600" y="2018125"/>
            <a:ext cx="7501200" cy="216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5000" b="1" u="sng">
                <a:solidFill>
                  <a:schemeClr val="dk1"/>
                </a:solidFill>
              </a:rPr>
              <a:t>Train </a:t>
            </a:r>
            <a:r>
              <a:rPr lang="en-US" sz="5000" b="1">
                <a:solidFill>
                  <a:schemeClr val="dk1"/>
                </a:solidFill>
              </a:rPr>
              <a:t>                           </a:t>
            </a:r>
            <a:r>
              <a:rPr lang="en-US" sz="5000" b="1" u="sng">
                <a:solidFill>
                  <a:schemeClr val="dk1"/>
                </a:solidFill>
              </a:rPr>
              <a:t>Test</a:t>
            </a:r>
            <a:endParaRPr sz="50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5000">
                <a:solidFill>
                  <a:schemeClr val="dk1"/>
                </a:solidFill>
              </a:rPr>
              <a:t>80%             </a:t>
            </a:r>
            <a:r>
              <a:rPr lang="en-US" sz="2400">
                <a:solidFill>
                  <a:schemeClr val="dk1"/>
                </a:solidFill>
              </a:rPr>
              <a:t>percentage </a:t>
            </a:r>
            <a:r>
              <a:rPr lang="en-US" sz="5000">
                <a:solidFill>
                  <a:schemeClr val="dk1"/>
                </a:solidFill>
              </a:rPr>
              <a:t>          20%</a:t>
            </a:r>
            <a:endParaRPr sz="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5000">
                <a:solidFill>
                  <a:schemeClr val="dk1"/>
                </a:solidFill>
              </a:rPr>
              <a:t>5634             </a:t>
            </a:r>
            <a:r>
              <a:rPr lang="en-US" sz="2400">
                <a:solidFill>
                  <a:schemeClr val="dk1"/>
                </a:solidFill>
              </a:rPr>
              <a:t>examples </a:t>
            </a:r>
            <a:r>
              <a:rPr lang="en-US" sz="5000">
                <a:solidFill>
                  <a:schemeClr val="dk1"/>
                </a:solidFill>
              </a:rPr>
              <a:t>          1409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3978400" y="4180225"/>
            <a:ext cx="49272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Garamond"/>
                <a:ea typeface="Garamond"/>
                <a:cs typeface="Garamond"/>
                <a:sym typeface="Garamond"/>
              </a:rPr>
              <a:t>The algorithms we tried are:</a:t>
            </a:r>
            <a:endParaRPr sz="27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Garamond"/>
              <a:buChar char="●"/>
            </a:pPr>
            <a:r>
              <a:rPr lang="en-US" sz="2700">
                <a:latin typeface="Garamond"/>
                <a:ea typeface="Garamond"/>
                <a:cs typeface="Garamond"/>
                <a:sym typeface="Garamond"/>
              </a:rPr>
              <a:t>Decision tree</a:t>
            </a:r>
            <a:endParaRPr sz="27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Garamond"/>
              <a:buChar char="●"/>
            </a:pPr>
            <a:r>
              <a:rPr lang="en-US" sz="2700">
                <a:latin typeface="Garamond"/>
                <a:ea typeface="Garamond"/>
                <a:cs typeface="Garamond"/>
                <a:sym typeface="Garamond"/>
              </a:rPr>
              <a:t>Random forest </a:t>
            </a:r>
            <a:r>
              <a:rPr lang="en-US" sz="27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algorithm.</a:t>
            </a:r>
            <a:endParaRPr sz="27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Garamond"/>
              <a:buChar char="●"/>
            </a:pPr>
            <a:r>
              <a:rPr lang="en-US" sz="2700">
                <a:latin typeface="Garamond"/>
                <a:ea typeface="Garamond"/>
                <a:cs typeface="Garamond"/>
                <a:sym typeface="Garamond"/>
              </a:rPr>
              <a:t>KNN </a:t>
            </a:r>
            <a:r>
              <a:rPr lang="en-US" sz="27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algorithm.</a:t>
            </a:r>
            <a:endParaRPr sz="27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973575" y="357925"/>
            <a:ext cx="103944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order to predict if a customer would churn or not, we splitted the data to 80% train model and 20% test model.There enough examples in the dataset in relation to the number of features, therefore we can not expect overfitting.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290275" y="0"/>
            <a:ext cx="11593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Decision 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1"/>
          </p:nvPr>
        </p:nvSpPr>
        <p:spPr>
          <a:xfrm>
            <a:off x="290286" y="619938"/>
            <a:ext cx="11901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max depth=3      accuracy= 79.20%</a:t>
            </a: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max depth=4      accuracy= 79.34%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>
                <a:highlight>
                  <a:srgbClr val="FFFF00"/>
                </a:highlight>
              </a:rPr>
              <a:t>max depth=6      accuracy= 79.48%</a:t>
            </a:r>
            <a:endParaRPr sz="2700">
              <a:highlight>
                <a:srgbClr val="FFFF00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Max depth of 6 is the best accuracy for decision tree!</a:t>
            </a:r>
            <a:endParaRPr sz="3200"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527038"/>
            <a:ext cx="10218554" cy="417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body" idx="1"/>
          </p:nvPr>
        </p:nvSpPr>
        <p:spPr>
          <a:xfrm>
            <a:off x="290286" y="619938"/>
            <a:ext cx="11901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max depth=4      accuracy= 78.99%</a:t>
            </a: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max depth=5      accuracy= 79.48%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>
                <a:highlight>
                  <a:srgbClr val="FFFF00"/>
                </a:highlight>
              </a:rPr>
              <a:t>max depth=6      accuracy= 81.40%</a:t>
            </a:r>
            <a:endParaRPr sz="2700">
              <a:highlight>
                <a:srgbClr val="FFFF00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Max depth of 6 is the best accuracy for Random Forest!</a:t>
            </a:r>
            <a:endParaRPr sz="3200"/>
          </a:p>
        </p:txBody>
      </p:sp>
      <p:sp>
        <p:nvSpPr>
          <p:cNvPr id="320" name="Google Shape;320;p41"/>
          <p:cNvSpPr txBox="1">
            <a:spLocks noGrp="1"/>
          </p:cNvSpPr>
          <p:nvPr>
            <p:ph type="title"/>
          </p:nvPr>
        </p:nvSpPr>
        <p:spPr>
          <a:xfrm>
            <a:off x="202925" y="0"/>
            <a:ext cx="11593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374650"/>
            <a:ext cx="8773450" cy="41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body" idx="1"/>
          </p:nvPr>
        </p:nvSpPr>
        <p:spPr>
          <a:xfrm>
            <a:off x="290286" y="897988"/>
            <a:ext cx="11901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/>
              <a:t>k nearest neighbor</a:t>
            </a:r>
            <a:endParaRPr sz="32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/>
              <a:t>accuracy=74.44%</a:t>
            </a:r>
            <a:endParaRPr sz="3200"/>
          </a:p>
        </p:txBody>
      </p:sp>
      <p:sp>
        <p:nvSpPr>
          <p:cNvPr id="327" name="Google Shape;327;p42"/>
          <p:cNvSpPr txBox="1">
            <a:spLocks noGrp="1"/>
          </p:cNvSpPr>
          <p:nvPr>
            <p:ph type="title"/>
          </p:nvPr>
        </p:nvSpPr>
        <p:spPr>
          <a:xfrm>
            <a:off x="290275" y="0"/>
            <a:ext cx="11593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KNN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42"/>
          <p:cNvSpPr txBox="1">
            <a:spLocks noGrp="1"/>
          </p:cNvSpPr>
          <p:nvPr>
            <p:ph type="body" idx="1"/>
          </p:nvPr>
        </p:nvSpPr>
        <p:spPr>
          <a:xfrm>
            <a:off x="290286" y="4056863"/>
            <a:ext cx="119016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/>
              <a:t>benchmark means to insert churn=0 (stayed) in the train and to see what the accuracy for this model.</a:t>
            </a:r>
            <a:endParaRPr sz="32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/>
              <a:t>accuracy=73.45%</a:t>
            </a:r>
            <a:endParaRPr sz="3200"/>
          </a:p>
        </p:txBody>
      </p:sp>
      <p:sp>
        <p:nvSpPr>
          <p:cNvPr id="329" name="Google Shape;329;p42"/>
          <p:cNvSpPr txBox="1">
            <a:spLocks noGrp="1"/>
          </p:cNvSpPr>
          <p:nvPr>
            <p:ph type="title"/>
          </p:nvPr>
        </p:nvSpPr>
        <p:spPr>
          <a:xfrm>
            <a:off x="290275" y="3158875"/>
            <a:ext cx="11593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Benchmark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/>
        </p:nvSpPr>
        <p:spPr>
          <a:xfrm>
            <a:off x="0" y="196650"/>
            <a:ext cx="12192000" cy="6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Best performance model </a:t>
            </a:r>
            <a:endParaRPr sz="138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32150" cy="74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3315250" y="2561725"/>
            <a:ext cx="5444100" cy="21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>
                <a:solidFill>
                  <a:schemeClr val="dk1"/>
                </a:solidFill>
              </a:rPr>
              <a:t> </a:t>
            </a:r>
            <a:r>
              <a:rPr lang="en-US" b="1" u="sng">
                <a:solidFill>
                  <a:schemeClr val="dk1"/>
                </a:solidFill>
              </a:rPr>
              <a:t>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2763455" y="3624025"/>
            <a:ext cx="666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/>
              <a:t>Accuracy= 81.4%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body" idx="1"/>
          </p:nvPr>
        </p:nvSpPr>
        <p:spPr>
          <a:xfrm>
            <a:off x="137875" y="675304"/>
            <a:ext cx="11901600" cy="6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Confusion matrix demonstrates the model’s accuracy: </a:t>
            </a:r>
            <a:endParaRPr sz="2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The model predicted:</a:t>
            </a:r>
            <a:endParaRPr sz="2700"/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92% of the staying customers</a:t>
            </a:r>
            <a:endParaRPr sz="2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(it failed with 8% that were predicted as existing </a:t>
            </a:r>
            <a:endParaRPr sz="2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customers although they churned), and - </a:t>
            </a:r>
            <a:endParaRPr sz="2700"/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53% of the churning customers (it failed with 47% </a:t>
            </a:r>
            <a:endParaRPr sz="2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that were predicted as churn while they didn’t).</a:t>
            </a:r>
            <a:endParaRPr sz="2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700"/>
              <a:t>For small companies which don’t have the resources to invest in customer retention  - confusion matrix can help aiming the resources to the most profitable customers  - in this case - to focus on the 53% that the model has correctly predicted as churn. </a:t>
            </a:r>
            <a:endParaRPr sz="2700"/>
          </a:p>
        </p:txBody>
      </p:sp>
      <p:sp>
        <p:nvSpPr>
          <p:cNvPr id="347" name="Google Shape;347;p45"/>
          <p:cNvSpPr txBox="1">
            <a:spLocks noGrp="1"/>
          </p:cNvSpPr>
          <p:nvPr>
            <p:ph type="title"/>
          </p:nvPr>
        </p:nvSpPr>
        <p:spPr>
          <a:xfrm>
            <a:off x="290275" y="0"/>
            <a:ext cx="11593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CONFUSION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400" y="809598"/>
            <a:ext cx="3818675" cy="3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/>
        </p:nvSpPr>
        <p:spPr>
          <a:xfrm>
            <a:off x="1" y="2066075"/>
            <a:ext cx="12192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Conclusions</a:t>
            </a:r>
            <a:endParaRPr sz="138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>
            <a:spLocks noGrp="1"/>
          </p:cNvSpPr>
          <p:nvPr>
            <p:ph type="body" idx="1"/>
          </p:nvPr>
        </p:nvSpPr>
        <p:spPr>
          <a:xfrm>
            <a:off x="290286" y="1193088"/>
            <a:ext cx="11901600" cy="5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/>
              <a:t>The company can now estimate whether a customer will churn or not, and concentrate its efforts on the predicted churning customers in order to preserve them (or not, as a function of the required resources in preserving them and the net gain from from such efforts.</a:t>
            </a:r>
            <a:endParaRPr sz="32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/>
              <a:t>Based on those predictions the company can build its strategic business plan diverting resources in the most efficient way </a:t>
            </a:r>
            <a:endParaRPr sz="32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2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200"/>
          </a:p>
        </p:txBody>
      </p:sp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290286" y="140303"/>
            <a:ext cx="10606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Conclusions-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6425" y="4852250"/>
            <a:ext cx="2765626" cy="190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290286" y="140303"/>
            <a:ext cx="1060631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Churn prediction </a:t>
            </a:r>
            <a:endParaRPr sz="320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290286" y="1236663"/>
            <a:ext cx="119016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3200" dirty="0"/>
              <a:t>In this project, we analyzed a set of data of a telecommunication services company, in order to predict whether a client will churn the company or retain.</a:t>
            </a:r>
            <a:endParaRPr dirty="0"/>
          </a:p>
          <a:p>
            <a:pPr marL="76200" marR="0" lvl="0" indent="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200" dirty="0"/>
          </a:p>
        </p:txBody>
      </p:sp>
      <p:pic>
        <p:nvPicPr>
          <p:cNvPr id="168" name="Google Shape;168;p21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144" y="3423803"/>
            <a:ext cx="5500914" cy="329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-113774" y="1773550"/>
            <a:ext cx="12192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Thank you</a:t>
            </a:r>
            <a:endParaRPr sz="138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188675" y="1202874"/>
            <a:ext cx="11713200" cy="29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80"/>
              <a:buNone/>
            </a:pPr>
            <a:r>
              <a:rPr lang="en-US" sz="3200" b="0" i="0">
                <a:solidFill>
                  <a:srgbClr val="111111"/>
                </a:solidFill>
              </a:rPr>
              <a:t>Churn prediction is critical for many businesses because</a:t>
            </a:r>
            <a:r>
              <a:rPr lang="en-US" sz="3200" b="1" i="0">
                <a:solidFill>
                  <a:srgbClr val="111111"/>
                </a:solidFill>
              </a:rPr>
              <a:t> acquiring new clients often costs more than retaining existing ones</a:t>
            </a:r>
            <a:r>
              <a:rPr lang="en-US" sz="3200">
                <a:solidFill>
                  <a:srgbClr val="111111"/>
                </a:solidFill>
              </a:rPr>
              <a:t>, and if limited in resources - where to invest the available funds in order to retain the majority of clients in the most efficient way</a:t>
            </a:r>
            <a:endParaRPr sz="3200"/>
          </a:p>
        </p:txBody>
      </p:sp>
      <p:pic>
        <p:nvPicPr>
          <p:cNvPr id="174" name="Google Shape;174;p22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8756" y="4041311"/>
            <a:ext cx="6069760" cy="26657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290286" y="140303"/>
            <a:ext cx="1060631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 b="1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motivation to solve the problem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1" y="1600200"/>
            <a:ext cx="12192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EDA</a:t>
            </a:r>
            <a:endParaRPr sz="138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76199" y="4413050"/>
            <a:ext cx="12039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process</a:t>
            </a:r>
            <a:endParaRPr sz="3600" b="1" u="sng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aramond"/>
              <a:buChar char="●"/>
            </a:pPr>
            <a:r>
              <a:rPr lang="en-US" sz="36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Data preparation</a:t>
            </a:r>
            <a:endParaRPr sz="36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aramond"/>
              <a:buChar char="●"/>
            </a:pPr>
            <a:r>
              <a:rPr lang="en-US" sz="36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Data cleaning</a:t>
            </a:r>
            <a:endParaRPr sz="36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aramond"/>
              <a:buChar char="●"/>
            </a:pPr>
            <a:r>
              <a:rPr lang="en-US" sz="36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Feature engineering </a:t>
            </a:r>
            <a:endParaRPr sz="58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566555" y="820250"/>
            <a:ext cx="57390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The Dataset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290275" y="1701525"/>
            <a:ext cx="4601400" cy="6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61644" algn="l" rtl="0">
              <a:spcBef>
                <a:spcPts val="360"/>
              </a:spcBef>
              <a:spcAft>
                <a:spcPts val="0"/>
              </a:spcAft>
              <a:buSzPts val="3670"/>
              <a:buChar char="•"/>
            </a:pPr>
            <a:r>
              <a:rPr lang="en-US" sz="4000"/>
              <a:t>7043 examples</a:t>
            </a:r>
            <a:r>
              <a:rPr lang="en-US" sz="4000">
                <a:solidFill>
                  <a:srgbClr val="FF0000"/>
                </a:solidFill>
              </a:rPr>
              <a:t> </a:t>
            </a:r>
            <a:r>
              <a:rPr lang="en-US" sz="4000">
                <a:solidFill>
                  <a:schemeClr val="dk1"/>
                </a:solidFill>
              </a:rPr>
              <a:t>(rows)</a:t>
            </a:r>
            <a:endParaRPr sz="4000">
              <a:solidFill>
                <a:schemeClr val="dk1"/>
              </a:solidFill>
            </a:endParaRPr>
          </a:p>
          <a:p>
            <a:pPr marL="457200" lvl="0" indent="-461644" algn="l" rtl="0">
              <a:spcBef>
                <a:spcPts val="0"/>
              </a:spcBef>
              <a:spcAft>
                <a:spcPts val="0"/>
              </a:spcAft>
              <a:buSzPts val="3670"/>
              <a:buChar char="•"/>
            </a:pPr>
            <a:r>
              <a:rPr lang="en-US" sz="4000"/>
              <a:t>21 columns</a:t>
            </a:r>
            <a:endParaRPr sz="4000"/>
          </a:p>
          <a:p>
            <a:pPr marL="457200" lvl="0" indent="-461644" algn="l" rtl="0">
              <a:spcBef>
                <a:spcPts val="0"/>
              </a:spcBef>
              <a:spcAft>
                <a:spcPts val="0"/>
              </a:spcAft>
              <a:buSzPts val="3670"/>
              <a:buChar char="•"/>
            </a:pPr>
            <a:r>
              <a:rPr lang="en-US" sz="4000"/>
              <a:t>19 features</a:t>
            </a:r>
            <a:endParaRPr sz="4000"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1 label (‘churn’)</a:t>
            </a:r>
            <a:endParaRPr sz="4000"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11 missing values</a:t>
            </a:r>
            <a:endParaRPr sz="4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200"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172" y="926313"/>
            <a:ext cx="6264550" cy="50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290286" y="-164497"/>
            <a:ext cx="10606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The Data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290275" y="627073"/>
            <a:ext cx="11901600" cy="6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b="1"/>
              <a:t>Demographic</a:t>
            </a:r>
            <a:r>
              <a:rPr lang="en-US" sz="3200"/>
              <a:t>- Gender, senior citizen,</a:t>
            </a:r>
            <a:r>
              <a:rPr lang="en-US" sz="3200">
                <a:solidFill>
                  <a:schemeClr val="dk1"/>
                </a:solidFill>
              </a:rPr>
              <a:t> Partner, dependents</a:t>
            </a:r>
            <a:r>
              <a:rPr lang="en-US" sz="3200"/>
              <a:t>.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b="1"/>
              <a:t>Account info</a:t>
            </a:r>
            <a:r>
              <a:rPr lang="en-US" sz="3200"/>
              <a:t>- contract type, Payment method, paperless billing,  monthly charges, tenure.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b="1"/>
              <a:t>The services provided info</a:t>
            </a:r>
            <a:r>
              <a:rPr lang="en-US" sz="3200"/>
              <a:t>-</a:t>
            </a:r>
            <a:endParaRPr sz="32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Phone services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Multiple lines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Internet Services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Online Security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Online Backup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Device Protection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Tech Support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Streaming TV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Streaming Movie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 b="1"/>
              <a:t>Churn info </a:t>
            </a:r>
            <a:r>
              <a:rPr lang="en-US" sz="3200"/>
              <a:t>- Yes\ No.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200" y="3833700"/>
            <a:ext cx="6055125" cy="2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8E8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290286" y="-12097"/>
            <a:ext cx="10606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/>
              <a:t>Data preparation and cleaning</a:t>
            </a: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 sz="3200" b="1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290275" y="745600"/>
            <a:ext cx="12093000" cy="87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600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One-Hot-Encoding for categorical features.</a:t>
            </a:r>
            <a:endParaRPr/>
          </a:p>
          <a:p>
            <a:pPr marL="457200" marR="0" lvl="0" indent="-3600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sz="2400"/>
              <a:t>Considering 'no internet service' etc as 'no'.</a:t>
            </a:r>
            <a:endParaRPr/>
          </a:p>
          <a:p>
            <a:pPr marL="457200" lvl="0" indent="-3600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Imputing-</a:t>
            </a:r>
            <a:endParaRPr/>
          </a:p>
          <a:p>
            <a:pPr marL="914400" lvl="1" indent="-3854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Char char="•"/>
            </a:pPr>
            <a:r>
              <a:rPr lang="en-US" sz="2400"/>
              <a:t>11 missing values of total charges replaced with new value: (monthly charge) x (tenure).</a:t>
            </a:r>
            <a:endParaRPr sz="2400"/>
          </a:p>
          <a:p>
            <a:pPr marL="457200" marR="0" lvl="0" indent="-3600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Char char="•"/>
            </a:pPr>
            <a:r>
              <a:rPr lang="en-US">
                <a:solidFill>
                  <a:schemeClr val="dk1"/>
                </a:solidFill>
              </a:rPr>
              <a:t>Adding new features-</a:t>
            </a:r>
            <a:endParaRPr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Has triple : Yes\ No</a:t>
            </a:r>
            <a:endParaRPr sz="240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Tenure group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new customers 0-3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regular customers 4-10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solid customers 11-72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Charges group</a:t>
            </a:r>
            <a:endParaRPr>
              <a:solidFill>
                <a:schemeClr val="dk1"/>
              </a:solidFill>
            </a:endParaRPr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small charge &lt;35</a:t>
            </a:r>
            <a:endParaRPr sz="2400">
              <a:solidFill>
                <a:schemeClr val="dk1"/>
              </a:solidFill>
            </a:endParaRPr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medium charger  36-90</a:t>
            </a:r>
            <a:endParaRPr sz="2400">
              <a:solidFill>
                <a:schemeClr val="dk1"/>
              </a:solidFill>
            </a:endParaRPr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expensive charge&gt; 90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88888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476407" y="152400"/>
            <a:ext cx="39189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Our customers: 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549608" y="1289525"/>
            <a:ext cx="37725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50% male</a:t>
            </a:r>
            <a:endParaRPr sz="32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50% female 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16% seniors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30% dependents</a:t>
            </a:r>
            <a:endParaRPr sz="3200"/>
          </a:p>
          <a:p>
            <a:pPr marL="457200" lvl="0" indent="-431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52% singles</a:t>
            </a:r>
            <a:endParaRPr sz="32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48% partner </a:t>
            </a:r>
            <a:endParaRPr sz="32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284" y="152400"/>
            <a:ext cx="3240207" cy="325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132" y="152400"/>
            <a:ext cx="3302759" cy="325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598" y="3490759"/>
            <a:ext cx="2889914" cy="325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4354" y="3605284"/>
            <a:ext cx="3402842" cy="325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Widescreen</PresentationFormat>
  <Paragraphs>163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Century Gothic</vt:lpstr>
      <vt:lpstr>Arial</vt:lpstr>
      <vt:lpstr>Garamond</vt:lpstr>
      <vt:lpstr>Organic</vt:lpstr>
      <vt:lpstr>  PYTHON PROJECT  TCBDA14 </vt:lpstr>
      <vt:lpstr>PowerPoint Presentation</vt:lpstr>
      <vt:lpstr>Churn prediction </vt:lpstr>
      <vt:lpstr>The motivation to solve the problem</vt:lpstr>
      <vt:lpstr>PowerPoint Presentation</vt:lpstr>
      <vt:lpstr>The Dataset </vt:lpstr>
      <vt:lpstr>The Data </vt:lpstr>
      <vt:lpstr>Data preparation and cleaning </vt:lpstr>
      <vt:lpstr>Our customers: </vt:lpstr>
      <vt:lpstr>Our customers by services: </vt:lpstr>
      <vt:lpstr>Payment method</vt:lpstr>
      <vt:lpstr>How many customers has churned—&gt; 26.5%</vt:lpstr>
      <vt:lpstr>Correlation- we checked the correlation between churn and our features(including the new features we have created). The features with high correlation to churn are: tenure , contract, payment method ,total charges and monthly charges.</vt:lpstr>
      <vt:lpstr>Correlation with Heatmap </vt:lpstr>
      <vt:lpstr>TENURE</vt:lpstr>
      <vt:lpstr>CONTRACT</vt:lpstr>
      <vt:lpstr>CHARGES  </vt:lpstr>
      <vt:lpstr>TRIPLE- Phone service+Internet service+Streaming TV  We created a new feature to examine if there is a correlation between customers who required triple to churn.</vt:lpstr>
      <vt:lpstr>PowerPoint Presentation</vt:lpstr>
      <vt:lpstr>PowerPoint Presentation</vt:lpstr>
      <vt:lpstr>Train                            Test 80%             percentage           20% 5634             examples           1409</vt:lpstr>
      <vt:lpstr>Decision tree </vt:lpstr>
      <vt:lpstr>Random forest </vt:lpstr>
      <vt:lpstr>KNN </vt:lpstr>
      <vt:lpstr>PowerPoint Presentation</vt:lpstr>
      <vt:lpstr> RANDOM FOREST </vt:lpstr>
      <vt:lpstr>CONFUSION MATRIX </vt:lpstr>
      <vt:lpstr>PowerPoint Presentation</vt:lpstr>
      <vt:lpstr>Conclusions-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PYTHON PROJECT  TCBDA14 </dc:title>
  <cp:lastModifiedBy>טליה ד</cp:lastModifiedBy>
  <cp:revision>2</cp:revision>
  <dcterms:modified xsi:type="dcterms:W3CDTF">2022-06-26T10:31:16Z</dcterms:modified>
</cp:coreProperties>
</file>