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92" r:id="rId4"/>
    <p:sldId id="260" r:id="rId5"/>
    <p:sldId id="286" r:id="rId6"/>
    <p:sldId id="287" r:id="rId7"/>
    <p:sldId id="291" r:id="rId8"/>
    <p:sldId id="293" r:id="rId9"/>
    <p:sldId id="259" r:id="rId10"/>
    <p:sldId id="280" r:id="rId11"/>
    <p:sldId id="289" r:id="rId12"/>
    <p:sldId id="288" r:id="rId13"/>
    <p:sldId id="290" r:id="rId14"/>
    <p:sldId id="281" r:id="rId15"/>
    <p:sldId id="282" r:id="rId16"/>
    <p:sldId id="294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D01"/>
    <a:srgbClr val="19181A"/>
    <a:srgbClr val="333134"/>
    <a:srgbClr val="E0A528"/>
    <a:srgbClr val="E9E7E9"/>
    <a:srgbClr val="F2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91D70-3ADD-4F26-8ED0-0751E6FF7C1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AC53E-36EC-499A-B7C5-93A3656B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7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F1BE-7D02-4D9C-832F-A3060E00D134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4E45-CEA4-41D8-B7E6-2F41178CF76A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899F-8B26-4717-947D-888068F18861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F818-091B-4A20-A0BB-270D369303E5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8B14-79FF-4C0E-AF89-4DCC46D4CA26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C2-CF88-4214-8394-19643D510200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13C-D57A-4B17-8999-60006C08B124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67AF-8242-4FC4-84F7-0EB7ED42318C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F6B9-6C49-4CA4-A4F9-3A147260E876}" type="datetime1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2981-3473-4859-BD08-6DA7FDBB7E65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2F82-B874-4087-B795-A856C2ECF663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E909-32CE-4BE3-B3C2-C6DC1309831A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13FD-4F63-49B5-9595-B95D741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q.opengenus.org/single-shot-detection-ssd-algorithm/" TargetMode="External"/><Relationship Id="rId2" Type="http://schemas.openxmlformats.org/officeDocument/2006/relationships/hyperlink" Target="https://thigiacmaytinh.com/phat-hien-doi-tuong-p1-ly-thuy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eiliu89/caffe/tree/ssd" TargetMode="External"/><Relationship Id="rId4" Type="http://schemas.openxmlformats.org/officeDocument/2006/relationships/hyperlink" Target="https://arxiv.org/abs/1512.0232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659" y="3678462"/>
            <a:ext cx="12192000" cy="2909454"/>
          </a:xfrm>
          <a:prstGeom prst="rect">
            <a:avLst/>
          </a:prstGeom>
          <a:solidFill>
            <a:srgbClr val="333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483928"/>
            <a:ext cx="12192000" cy="374072"/>
          </a:xfrm>
          <a:prstGeom prst="rect">
            <a:avLst/>
          </a:prstGeom>
          <a:solidFill>
            <a:srgbClr val="FD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0575" y="294171"/>
            <a:ext cx="58320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</a:rPr>
              <a:t>PHÁT HIỆN, PHÂN LOẠI</a:t>
            </a:r>
          </a:p>
          <a:p>
            <a:r>
              <a:rPr lang="en-US" sz="4800" dirty="0">
                <a:latin typeface="+mj-lt"/>
              </a:rPr>
              <a:t>VÀ ĐẾM XE DƯỚI SỰ HỖ TRỢ CAMERA</a:t>
            </a:r>
            <a:endParaRPr lang="en-US" sz="5400" b="1" spc="-35" dirty="0">
              <a:solidFill>
                <a:srgbClr val="333134"/>
              </a:solidFill>
              <a:effectLst/>
              <a:latin typeface="+mj-lt"/>
              <a:ea typeface="FZYaoTi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9619" y="6171232"/>
            <a:ext cx="1914714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Sức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mạnh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từ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tư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duy</a:t>
            </a:r>
            <a:endParaRPr lang="en-US" sz="1000" i="1" dirty="0">
              <a:solidFill>
                <a:schemeClr val="bg1">
                  <a:lumMod val="85000"/>
                </a:schemeClr>
              </a:solidFill>
              <a:effectLst/>
              <a:latin typeface="Calibri Light" panose="020F0302020204030204" pitchFamily="34" charset="0"/>
              <a:ea typeface="STXinwei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733" y="219173"/>
            <a:ext cx="731520" cy="2931990"/>
          </a:xfrm>
          <a:prstGeom prst="rect">
            <a:avLst/>
          </a:prstGeom>
          <a:solidFill>
            <a:srgbClr val="E9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601650" y="266065"/>
            <a:ext cx="731520" cy="2931990"/>
          </a:xfrm>
          <a:prstGeom prst="rect">
            <a:avLst/>
          </a:prstGeom>
          <a:solidFill>
            <a:srgbClr val="E9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34" y="242639"/>
            <a:ext cx="6334076" cy="336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99840" y="3867373"/>
            <a:ext cx="560536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Thành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viên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Lê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Thị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Minh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Tâm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Nguyễn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Thị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Triều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Huỳnh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Tín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Trọng</a:t>
            </a:r>
            <a:endParaRPr lang="en-US" sz="2300" b="1" dirty="0">
              <a:solidFill>
                <a:schemeClr val="bg1"/>
              </a:solidFill>
              <a:latin typeface="+mj-lt"/>
              <a:ea typeface="Calibri"/>
              <a:cs typeface="Times New Roman"/>
            </a:endParaRPr>
          </a:p>
        </p:txBody>
      </p:sp>
      <p:pic>
        <p:nvPicPr>
          <p:cNvPr id="21" name="Picture 2" descr="C:\Users\Huynh Tin Trong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85" y="554858"/>
            <a:ext cx="3973774" cy="245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uynh Tin Trong\Desktop\unnam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8461"/>
            <a:ext cx="5635283" cy="280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299840" y="5669770"/>
            <a:ext cx="3193458" cy="46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Chào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cô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cùng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bạn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260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CODE DEMO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10980" y="6051639"/>
            <a:ext cx="363832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10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66" y="128859"/>
            <a:ext cx="7096380" cy="54918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260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CODE DEMO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10980" y="6051639"/>
            <a:ext cx="363832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11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66" y="128858"/>
            <a:ext cx="7096380" cy="54918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260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CODE DEMO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10980" y="6051639"/>
            <a:ext cx="363832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12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66" y="128859"/>
            <a:ext cx="7096380" cy="54918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260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CODE DEMO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10980" y="6051639"/>
            <a:ext cx="363832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13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66" y="128859"/>
            <a:ext cx="7096380" cy="54984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KẾT QUẢ DEMO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10980" y="6051639"/>
            <a:ext cx="363832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14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3919421" y="190291"/>
            <a:ext cx="7580658" cy="53135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ĐÁNH GIÁ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10980" y="6051639"/>
            <a:ext cx="363832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15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1545" y="1022812"/>
            <a:ext cx="9872024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SSD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xe</a:t>
            </a:r>
            <a:endParaRPr lang="en-US" sz="2500" dirty="0">
              <a:solidFill>
                <a:srgbClr val="33313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đếm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xe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đếm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xe</a:t>
            </a:r>
            <a:endParaRPr lang="en-US" sz="2500" dirty="0">
              <a:solidFill>
                <a:srgbClr val="33313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ùn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tắc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thông</a:t>
            </a:r>
            <a:endParaRPr lang="en-US" sz="2500" dirty="0">
              <a:solidFill>
                <a:srgbClr val="33313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443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TÀI LIỆU THAM KHẢO</a:t>
            </a:r>
            <a:endParaRPr lang="en-US" sz="3200" b="1" dirty="0">
              <a:solidFill>
                <a:srgbClr val="33313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10980" y="6051639"/>
            <a:ext cx="363832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15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1545" y="1022812"/>
            <a:ext cx="9872024" cy="497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hlinkClick r:id="rId2"/>
              </a:rPr>
              <a:t>https://thigiacmaytinh.com/phat-hien-doi-tuong-p1-ly-thuyet</a:t>
            </a:r>
            <a:r>
              <a:rPr lang="en-US" sz="2800" u="sng" dirty="0" smtClean="0">
                <a:hlinkClick r:id="rId2"/>
              </a:rPr>
              <a:t>/</a:t>
            </a:r>
            <a:endParaRPr lang="en-US" sz="2800" u="sng" dirty="0" smtClean="0"/>
          </a:p>
          <a:p>
            <a:pPr>
              <a:lnSpc>
                <a:spcPct val="150000"/>
              </a:lnSpc>
            </a:pPr>
            <a:r>
              <a:rPr lang="en-US" sz="2800" u="sng" dirty="0">
                <a:hlinkClick r:id="rId3"/>
              </a:rPr>
              <a:t>https://iq.opengenus.org/single-shot-detection-ssd-algorithm</a:t>
            </a:r>
            <a:r>
              <a:rPr lang="en-US" sz="2800" u="sng" dirty="0" smtClean="0">
                <a:hlinkClick r:id="rId3"/>
              </a:rPr>
              <a:t>/</a:t>
            </a:r>
            <a:endParaRPr lang="en-US" sz="2800" u="sng" dirty="0" smtClean="0"/>
          </a:p>
          <a:p>
            <a:r>
              <a:rPr lang="en-US" sz="2800" dirty="0"/>
              <a:t>SSD: Single Shot </a:t>
            </a:r>
            <a:r>
              <a:rPr lang="en-US" sz="2800" dirty="0" err="1"/>
              <a:t>MultiBox</a:t>
            </a:r>
            <a:r>
              <a:rPr lang="en-US" sz="2800" dirty="0"/>
              <a:t> Detector Research Paper Wei Liu, </a:t>
            </a:r>
            <a:r>
              <a:rPr lang="en-US" sz="2800" dirty="0" err="1"/>
              <a:t>Dragomir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Anguelov</a:t>
            </a:r>
            <a:r>
              <a:rPr lang="en-US" sz="2800" dirty="0"/>
              <a:t>, </a:t>
            </a:r>
            <a:r>
              <a:rPr lang="en-US" sz="2800" dirty="0" err="1"/>
              <a:t>Dumitru</a:t>
            </a:r>
            <a:r>
              <a:rPr lang="en-US" sz="2800" dirty="0"/>
              <a:t> </a:t>
            </a:r>
            <a:r>
              <a:rPr lang="en-US" sz="2800" dirty="0" err="1"/>
              <a:t>Erhan</a:t>
            </a:r>
            <a:r>
              <a:rPr lang="en-US" sz="2800" dirty="0"/>
              <a:t>, Christian </a:t>
            </a:r>
            <a:r>
              <a:rPr lang="en-US" sz="2800" dirty="0" err="1"/>
              <a:t>Szegedy</a:t>
            </a:r>
            <a:r>
              <a:rPr lang="en-US" sz="2800" dirty="0"/>
              <a:t>, Scott Reed, Cheng-Yang Fu, Alexander C. Berg </a:t>
            </a:r>
            <a:r>
              <a:rPr lang="en-US" sz="2800" u="sng" dirty="0">
                <a:hlinkClick r:id="rId4"/>
              </a:rPr>
              <a:t>https://arxiv.org/abs/1512.02325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Original Implementation (CAFFE) </a:t>
            </a:r>
            <a:r>
              <a:rPr lang="en-US" sz="2800" u="sng" dirty="0">
                <a:hlinkClick r:id="rId5"/>
              </a:rPr>
              <a:t>https://github.com/weiliu89/caffe/tree/ssd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33313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0553"/>
            <a:ext cx="12192000" cy="374072"/>
          </a:xfrm>
          <a:prstGeom prst="rect">
            <a:avLst/>
          </a:prstGeom>
          <a:solidFill>
            <a:srgbClr val="FD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62" y="3641051"/>
            <a:ext cx="12192000" cy="2909454"/>
          </a:xfrm>
          <a:prstGeom prst="rect">
            <a:avLst/>
          </a:prstGeom>
          <a:solidFill>
            <a:srgbClr val="333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5283" y="4042248"/>
            <a:ext cx="66001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 spc="-35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FZYaoTi"/>
                <a:cs typeface="Tahoma" panose="020B0604030504040204" pitchFamily="34" charset="0"/>
              </a:rPr>
              <a:t>THANK YOU FOR WATCHING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51767" y="6122780"/>
            <a:ext cx="1914714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Sức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mạnh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từ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tư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STXinwei"/>
                <a:cs typeface="Tahoma" panose="020B0604030504040204" pitchFamily="34" charset="0"/>
              </a:rPr>
              <a:t>duy</a:t>
            </a:r>
            <a:endParaRPr lang="en-US" sz="1000" i="1" dirty="0">
              <a:solidFill>
                <a:schemeClr val="bg1">
                  <a:lumMod val="85000"/>
                </a:schemeClr>
              </a:solidFill>
              <a:effectLst/>
              <a:latin typeface="Calibri Light" panose="020F0302020204030204" pitchFamily="34" charset="0"/>
              <a:ea typeface="STXinwei"/>
              <a:cs typeface="Tahoma" panose="020B0604030504040204" pitchFamily="34" charset="0"/>
            </a:endParaRPr>
          </a:p>
        </p:txBody>
      </p:sp>
      <p:pic>
        <p:nvPicPr>
          <p:cNvPr id="20" name="Picture 3" descr="C:\Users\Huynh Tin Trong\Desktop\unna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6875"/>
            <a:ext cx="5635283" cy="28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06" y="242639"/>
            <a:ext cx="6334076" cy="336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C:\Users\Huynh Tin Trong\Desktop\images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857" y="554858"/>
            <a:ext cx="3973774" cy="245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40575" y="294171"/>
            <a:ext cx="58320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</a:rPr>
              <a:t>PHÁT HIỆN, PHÂN LOẠI</a:t>
            </a:r>
          </a:p>
          <a:p>
            <a:r>
              <a:rPr lang="en-US" sz="4800" dirty="0">
                <a:latin typeface="+mj-lt"/>
              </a:rPr>
              <a:t>VÀ ĐẾM XE DƯỚI SỰ HỖ TRỢ CAMERA</a:t>
            </a:r>
            <a:endParaRPr lang="en-US" sz="5400" b="1" spc="-35" dirty="0">
              <a:solidFill>
                <a:srgbClr val="333134"/>
              </a:solidFill>
              <a:effectLst/>
              <a:latin typeface="+mj-lt"/>
              <a:ea typeface="FZYaoTi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0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NỘI DUNG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33718" y="6051639"/>
            <a:ext cx="241093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25" name="Flowchart: Connector 24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1" name="Flowchart: Connector 30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66863" y="690581"/>
            <a:ext cx="7690762" cy="47089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Lý</a:t>
            </a:r>
            <a:r>
              <a:rPr lang="en-US" sz="2500" dirty="0">
                <a:latin typeface="Calibri Light" panose="020F0302020204030204" pitchFamily="34" charset="0"/>
              </a:rPr>
              <a:t> do </a:t>
            </a:r>
            <a:r>
              <a:rPr lang="en-US" sz="2500" dirty="0" err="1">
                <a:latin typeface="Calibri Light" panose="020F0302020204030204" pitchFamily="34" charset="0"/>
              </a:rPr>
              <a:t>chọn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đề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tài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Mục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đích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và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nhiệm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vụ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nghiên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cứu</a:t>
            </a:r>
            <a:endParaRPr lang="en-US" sz="25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Thuật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toán</a:t>
            </a:r>
            <a:endParaRPr lang="en-US" sz="25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</a:rPr>
              <a:t>Ý </a:t>
            </a:r>
            <a:r>
              <a:rPr lang="en-US" sz="2500" dirty="0" err="1">
                <a:latin typeface="Calibri Light" panose="020F0302020204030204" pitchFamily="34" charset="0"/>
              </a:rPr>
              <a:t>nghĩa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khoa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học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và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thực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tiễn</a:t>
            </a:r>
            <a:endParaRPr lang="en-US" sz="25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</a:rPr>
              <a:t>Code 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Kết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quả</a:t>
            </a:r>
            <a:endParaRPr lang="en-US" sz="25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Đánh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 smtClean="0">
                <a:latin typeface="Calibri Light" panose="020F0302020204030204" pitchFamily="34" charset="0"/>
              </a:rPr>
              <a:t>giá</a:t>
            </a:r>
            <a:endParaRPr lang="en-US" sz="2500" dirty="0" smtClean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Calibri Light" panose="020F0302020204030204" pitchFamily="34" charset="0"/>
              </a:rPr>
              <a:t>Tài</a:t>
            </a:r>
            <a:r>
              <a:rPr lang="en-US" sz="2500" dirty="0" smtClean="0">
                <a:latin typeface="Calibri Light" panose="020F0302020204030204" pitchFamily="34" charset="0"/>
              </a:rPr>
              <a:t> </a:t>
            </a:r>
            <a:r>
              <a:rPr lang="en-US" sz="2500" dirty="0" err="1" smtClean="0">
                <a:latin typeface="Calibri Light" panose="020F0302020204030204" pitchFamily="34" charset="0"/>
              </a:rPr>
              <a:t>liệu</a:t>
            </a:r>
            <a:r>
              <a:rPr lang="en-US" sz="2500" dirty="0" smtClean="0">
                <a:latin typeface="Calibri Light" panose="020F0302020204030204" pitchFamily="34" charset="0"/>
              </a:rPr>
              <a:t> </a:t>
            </a:r>
            <a:r>
              <a:rPr lang="en-US" sz="2500" dirty="0" err="1" smtClean="0">
                <a:latin typeface="Calibri Light" panose="020F0302020204030204" pitchFamily="34" charset="0"/>
              </a:rPr>
              <a:t>tham</a:t>
            </a:r>
            <a:r>
              <a:rPr lang="en-US" sz="2500" dirty="0" smtClean="0">
                <a:latin typeface="Calibri Light" panose="020F0302020204030204" pitchFamily="34" charset="0"/>
              </a:rPr>
              <a:t> </a:t>
            </a:r>
            <a:r>
              <a:rPr lang="en-US" sz="2500" dirty="0" err="1" smtClean="0">
                <a:latin typeface="Calibri Light" panose="020F0302020204030204" pitchFamily="34" charset="0"/>
              </a:rPr>
              <a:t>khảo</a:t>
            </a:r>
            <a:endParaRPr lang="en-US" sz="25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0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405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LÝ DO CHỌN ĐỀ TÀI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33718" y="6051639"/>
            <a:ext cx="241093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25" name="Flowchart: Connector 24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1" name="Flowchart: Connector 30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66863" y="1075300"/>
            <a:ext cx="7690762" cy="393954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Số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lượng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xe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sở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hữu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cá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nhân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ngày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càng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tăng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Tiết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kiệm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bớt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nguồn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nhân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lực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Tiết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kiệm</a:t>
            </a:r>
            <a:r>
              <a:rPr lang="en-US" sz="2500" dirty="0">
                <a:latin typeface="Calibri Light" panose="020F0302020204030204" pitchFamily="34" charset="0"/>
              </a:rPr>
              <a:t> chi </a:t>
            </a:r>
            <a:r>
              <a:rPr lang="en-US" sz="2500" dirty="0" err="1">
                <a:latin typeface="Calibri Light" panose="020F0302020204030204" pitchFamily="34" charset="0"/>
              </a:rPr>
              <a:t>phí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giám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sát</a:t>
            </a:r>
            <a:endParaRPr lang="en-US" sz="25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Tiết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kiệm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thời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gian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đi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lại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của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khách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hàng</a:t>
            </a:r>
            <a:endParaRPr lang="en-US" sz="25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Giúp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tránh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ùn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tắt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thông</a:t>
            </a:r>
            <a:endParaRPr lang="en-US" sz="25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7784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MỤC ĐÍCH VÀ NHIỆM VỤ NGHIÊN CỨU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33718" y="6051639"/>
            <a:ext cx="241093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4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50" name="Flowchart: Connector 4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53" name="Flowchart: Connector 5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63740" y="1320401"/>
            <a:ext cx="9845718" cy="36240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đòi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:</a:t>
            </a:r>
            <a:endParaRPr lang="en-US" sz="25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Giảm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thiểu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ùn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tắc</a:t>
            </a:r>
            <a:r>
              <a:rPr lang="en-US" sz="2500" dirty="0">
                <a:latin typeface="Calibri Light" panose="020F0302020204030204" pitchFamily="34" charset="0"/>
              </a:rPr>
              <a:t> , tai </a:t>
            </a:r>
            <a:r>
              <a:rPr lang="en-US" sz="2500" dirty="0" err="1">
                <a:latin typeface="Calibri Light" panose="020F0302020204030204" pitchFamily="34" charset="0"/>
              </a:rPr>
              <a:t>nạn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thông</a:t>
            </a:r>
            <a:r>
              <a:rPr lang="en-US" sz="2500" dirty="0">
                <a:latin typeface="Calibri Light" panose="020F0302020204030204" pitchFamily="34" charset="0"/>
              </a:rPr>
              <a:t>.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Nâng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nhận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thức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và</a:t>
            </a:r>
            <a:r>
              <a:rPr lang="en-US" sz="2500" dirty="0">
                <a:latin typeface="Calibri Light" panose="020F0302020204030204" pitchFamily="34" charset="0"/>
              </a:rPr>
              <a:t> ý </a:t>
            </a:r>
            <a:r>
              <a:rPr lang="en-US" sz="2500" dirty="0" err="1">
                <a:latin typeface="Calibri Light" panose="020F0302020204030204" pitchFamily="34" charset="0"/>
              </a:rPr>
              <a:t>thức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tự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giác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chấp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hành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thông</a:t>
            </a:r>
            <a:r>
              <a:rPr lang="en-US" sz="2500" dirty="0">
                <a:latin typeface="Calibri Light" panose="020F0302020204030204" pitchFamily="34" charset="0"/>
              </a:rPr>
              <a:t>.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Nghiên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cứu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và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nhân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rộng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các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giải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pháp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đột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phá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về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khắc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phục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tình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trạng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ùn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tắc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thông</a:t>
            </a:r>
            <a:r>
              <a:rPr lang="en-US" sz="2500" dirty="0">
                <a:latin typeface="Calibri Light" panose="020F0302020204030204" pitchFamily="34" charset="0"/>
              </a:rPr>
              <a:t> , </a:t>
            </a:r>
            <a:r>
              <a:rPr lang="en-US" sz="2500" dirty="0" err="1">
                <a:latin typeface="Calibri Light" panose="020F0302020204030204" pitchFamily="34" charset="0"/>
              </a:rPr>
              <a:t>đồng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thời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và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nâng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hiệu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quả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quản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lý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trật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tự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đô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thị</a:t>
            </a:r>
            <a:r>
              <a:rPr lang="en-US" sz="2500" dirty="0">
                <a:latin typeface="Calibri Light" panose="020F030202020403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375" y="877527"/>
            <a:ext cx="17588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30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30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7784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MỤC ĐÍCH VÀ NHIỆM VỤ NGHIÊN CỨU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33718" y="6051639"/>
            <a:ext cx="241093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5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50" name="Flowchart: Connector 4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53" name="Flowchart: Connector 5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375" y="877527"/>
            <a:ext cx="1909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Nhiệm</a:t>
            </a:r>
            <a:r>
              <a:rPr lang="en-US" sz="30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30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63739" y="1413586"/>
            <a:ext cx="10419613" cy="36240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</a:t>
            </a:r>
            <a:r>
              <a:rPr lang="vi-VN" sz="2800" dirty="0"/>
              <a:t>ừ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,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  <a:endParaRPr lang="en-US" sz="2500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Tìm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hiểu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kỹ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thuật</a:t>
            </a:r>
            <a:r>
              <a:rPr lang="en-US" sz="2500" dirty="0">
                <a:latin typeface="Calibri Light" panose="020F0302020204030204" pitchFamily="34" charset="0"/>
              </a:rPr>
              <a:t> Deep Learning.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Tìm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hiểu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các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bộ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thư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viện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cài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đặt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cho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mô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hình</a:t>
            </a:r>
            <a:r>
              <a:rPr lang="en-US" sz="2500" dirty="0">
                <a:latin typeface="Calibri Light" panose="020F0302020204030204" pitchFamily="34" charset="0"/>
              </a:rPr>
              <a:t> Deep Learning.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Sử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dụng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công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cụ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nhận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diện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để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đánh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nhãn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xe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trong</a:t>
            </a:r>
            <a:r>
              <a:rPr lang="en-US" sz="2500" dirty="0">
                <a:latin typeface="Calibri Light" panose="020F0302020204030204" pitchFamily="34" charset="0"/>
              </a:rPr>
              <a:t> video </a:t>
            </a:r>
            <a:r>
              <a:rPr lang="en-US" sz="2500" dirty="0" err="1">
                <a:latin typeface="Calibri Light" panose="020F0302020204030204" pitchFamily="34" charset="0"/>
              </a:rPr>
              <a:t>giao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thông</a:t>
            </a:r>
            <a:endParaRPr lang="en-US" sz="2500" dirty="0">
              <a:latin typeface="Calibri Light" panose="020F0302020204030204" pitchFamily="34" charset="0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bri Light" panose="020F0302020204030204" pitchFamily="34" charset="0"/>
              </a:rPr>
              <a:t>Huấn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luyện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và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xây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dựng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mô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hình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nhận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dạng</a:t>
            </a:r>
            <a:r>
              <a:rPr lang="en-US" sz="2500" dirty="0">
                <a:latin typeface="Calibri Light" panose="020F0302020204030204" pitchFamily="34" charset="0"/>
              </a:rPr>
              <a:t> , </a:t>
            </a:r>
            <a:r>
              <a:rPr lang="en-US" sz="2500" dirty="0" err="1">
                <a:latin typeface="Calibri Light" panose="020F0302020204030204" pitchFamily="34" charset="0"/>
              </a:rPr>
              <a:t>đếm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xe</a:t>
            </a:r>
            <a:endParaRPr lang="en-US" sz="25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2820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THUẬT TOÁN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33718" y="6051639"/>
            <a:ext cx="241093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6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547" y="959093"/>
            <a:ext cx="41791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SSD(Single Shot Detector)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767" y="1554135"/>
            <a:ext cx="9868465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500" dirty="0" smtClean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>
              <a:lnSpc>
                <a:spcPct val="150000"/>
              </a:lnSpc>
            </a:pPr>
            <a:endParaRPr lang="en-US" sz="2500" dirty="0">
              <a:solidFill>
                <a:srgbClr val="33313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12763">
              <a:lnSpc>
                <a:spcPct val="150000"/>
              </a:lnSpc>
            </a:pPr>
            <a:endParaRPr lang="en-US" sz="2500" dirty="0" smtClean="0">
              <a:solidFill>
                <a:srgbClr val="33313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566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500" dirty="0" smtClean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SSD.</a:t>
            </a:r>
          </a:p>
          <a:p>
            <a:pPr marL="85566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feature map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thước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85566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chập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object.</a:t>
            </a:r>
          </a:p>
          <a:p>
            <a:pPr marL="85566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box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tỷ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cạnh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(aspect ratio).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6</a:t>
            </a:fld>
            <a:endParaRPr lang="en-US"/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5092029" y="1554136"/>
            <a:ext cx="5044440" cy="18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2820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THUẬT TOÁN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33718" y="6051639"/>
            <a:ext cx="241093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7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547" y="959093"/>
            <a:ext cx="41791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SSD(Single Shot Detector)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767" y="1554135"/>
            <a:ext cx="98684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b.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5566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Chiến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lược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mapping default box.</a:t>
            </a:r>
          </a:p>
          <a:p>
            <a:pPr marL="85566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object:</a:t>
            </a:r>
          </a:p>
          <a:p>
            <a:pPr marL="1312863" lvl="1" indent="-342900">
              <a:lnSpc>
                <a:spcPct val="150000"/>
              </a:lnSpc>
              <a:buSzPct val="60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localization loss.</a:t>
            </a:r>
          </a:p>
          <a:p>
            <a:pPr marL="1312863" lvl="1" indent="-342900">
              <a:lnSpc>
                <a:spcPct val="150000"/>
              </a:lnSpc>
              <a:buSzPct val="60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confidence loss.</a:t>
            </a:r>
          </a:p>
          <a:p>
            <a:pPr marL="85566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cỡ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(scales)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tỷ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500" dirty="0" err="1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cạnh</a:t>
            </a:r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(aspect ratio)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3" y="266007"/>
            <a:ext cx="2820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THUẬT TOÁN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33718" y="6051639"/>
            <a:ext cx="241093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8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30" name="Flowchart: Connector 2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33" name="Flowchart: Connector 3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2878" y="959093"/>
            <a:ext cx="46657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500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 DNN (Deep Neural Network)</a:t>
            </a:r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116925" y="1577171"/>
            <a:ext cx="5799935" cy="40343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02532"/>
            <a:ext cx="12192000" cy="1155467"/>
            <a:chOff x="0" y="2905843"/>
            <a:chExt cx="12192000" cy="3968778"/>
          </a:xfrm>
        </p:grpSpPr>
        <p:sp>
          <p:nvSpPr>
            <p:cNvPr id="5" name="Rectangle 4"/>
            <p:cNvSpPr/>
            <p:nvPr/>
          </p:nvSpPr>
          <p:spPr>
            <a:xfrm>
              <a:off x="0" y="2905843"/>
              <a:ext cx="12192000" cy="3594711"/>
            </a:xfrm>
            <a:prstGeom prst="rect">
              <a:avLst/>
            </a:prstGeom>
            <a:solidFill>
              <a:srgbClr val="33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989495"/>
              <a:ext cx="12192000" cy="885126"/>
            </a:xfrm>
            <a:prstGeom prst="rect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222" y="266006"/>
            <a:ext cx="7106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1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Ý NGHĨA KHOA HỌC VÀ THỰC TIỄN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733718" y="6051639"/>
            <a:ext cx="241093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DAD01"/>
                </a:solidFill>
                <a:latin typeface="Calibri Light" panose="020F0302020204030204" pitchFamily="34" charset="0"/>
              </a:rPr>
              <a:t>9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222514" y="6051639"/>
            <a:ext cx="481044" cy="241093"/>
          </a:xfrm>
          <a:prstGeom prst="roundRect">
            <a:avLst/>
          </a:prstGeom>
          <a:solidFill>
            <a:srgbClr val="19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</a:rPr>
              <a:t>16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37745" y="6088103"/>
            <a:ext cx="173234" cy="173234"/>
            <a:chOff x="5221827" y="6071632"/>
            <a:chExt cx="203587" cy="203587"/>
          </a:xfrm>
        </p:grpSpPr>
        <p:sp>
          <p:nvSpPr>
            <p:cNvPr id="40" name="Flowchart: Connector 39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6703558" y="6085568"/>
            <a:ext cx="173234" cy="173234"/>
            <a:chOff x="5221827" y="6071632"/>
            <a:chExt cx="203587" cy="203587"/>
          </a:xfrm>
        </p:grpSpPr>
        <p:sp>
          <p:nvSpPr>
            <p:cNvPr id="43" name="Flowchart: Connector 42"/>
            <p:cNvSpPr/>
            <p:nvPr/>
          </p:nvSpPr>
          <p:spPr>
            <a:xfrm>
              <a:off x="5221827" y="6071632"/>
              <a:ext cx="203587" cy="203587"/>
            </a:xfrm>
            <a:prstGeom prst="flowChartConnector">
              <a:avLst/>
            </a:prstGeom>
            <a:solidFill>
              <a:srgbClr val="FD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>
              <a:spLocks noChangeArrowheads="1"/>
            </p:cNvSpPr>
            <p:nvPr/>
          </p:nvSpPr>
          <p:spPr bwMode="auto">
            <a:xfrm>
              <a:off x="5281407" y="6133962"/>
              <a:ext cx="52593" cy="94229"/>
            </a:xfrm>
            <a:custGeom>
              <a:avLst/>
              <a:gdLst>
                <a:gd name="T0" fmla="*/ 15797 w 265"/>
                <a:gd name="T1" fmla="*/ 84849 h 472"/>
                <a:gd name="T2" fmla="*/ 15797 w 265"/>
                <a:gd name="T3" fmla="*/ 84849 h 472"/>
                <a:gd name="T4" fmla="*/ 94780 w 265"/>
                <a:gd name="T5" fmla="*/ 10471 h 472"/>
                <a:gd name="T6" fmla="*/ 94780 w 265"/>
                <a:gd name="T7" fmla="*/ 0 h 472"/>
                <a:gd name="T8" fmla="*/ 84369 w 265"/>
                <a:gd name="T9" fmla="*/ 0 h 472"/>
                <a:gd name="T10" fmla="*/ 0 w 265"/>
                <a:gd name="T11" fmla="*/ 79795 h 472"/>
                <a:gd name="T12" fmla="*/ 0 w 265"/>
                <a:gd name="T13" fmla="*/ 84849 h 472"/>
                <a:gd name="T14" fmla="*/ 0 w 265"/>
                <a:gd name="T15" fmla="*/ 90265 h 472"/>
                <a:gd name="T16" fmla="*/ 84369 w 265"/>
                <a:gd name="T17" fmla="*/ 170060 h 472"/>
                <a:gd name="T18" fmla="*/ 94780 w 265"/>
                <a:gd name="T19" fmla="*/ 170060 h 472"/>
                <a:gd name="T20" fmla="*/ 94780 w 265"/>
                <a:gd name="T21" fmla="*/ 159589 h 472"/>
                <a:gd name="T22" fmla="*/ 15797 w 265"/>
                <a:gd name="T23" fmla="*/ 84849 h 4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472">
                  <a:moveTo>
                    <a:pt x="44" y="235"/>
                  </a:moveTo>
                  <a:lnTo>
                    <a:pt x="44" y="235"/>
                  </a:lnTo>
                  <a:cubicBezTo>
                    <a:pt x="264" y="29"/>
                    <a:pt x="264" y="29"/>
                    <a:pt x="264" y="29"/>
                  </a:cubicBezTo>
                  <a:cubicBezTo>
                    <a:pt x="264" y="29"/>
                    <a:pt x="264" y="14"/>
                    <a:pt x="264" y="0"/>
                  </a:cubicBezTo>
                  <a:cubicBezTo>
                    <a:pt x="250" y="0"/>
                    <a:pt x="250" y="0"/>
                    <a:pt x="235" y="0"/>
                  </a:cubicBezTo>
                  <a:cubicBezTo>
                    <a:pt x="0" y="221"/>
                    <a:pt x="0" y="221"/>
                    <a:pt x="0" y="221"/>
                  </a:cubicBezTo>
                  <a:lnTo>
                    <a:pt x="0" y="235"/>
                  </a:lnTo>
                  <a:lnTo>
                    <a:pt x="0" y="250"/>
                  </a:lnTo>
                  <a:cubicBezTo>
                    <a:pt x="235" y="471"/>
                    <a:pt x="235" y="471"/>
                    <a:pt x="235" y="471"/>
                  </a:cubicBezTo>
                  <a:cubicBezTo>
                    <a:pt x="250" y="471"/>
                    <a:pt x="250" y="471"/>
                    <a:pt x="264" y="471"/>
                  </a:cubicBezTo>
                  <a:cubicBezTo>
                    <a:pt x="264" y="456"/>
                    <a:pt x="264" y="442"/>
                    <a:pt x="264" y="442"/>
                  </a:cubicBezTo>
                  <a:lnTo>
                    <a:pt x="44" y="23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946760" y="607718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Segoe Script" panose="020B0504020000000003" pitchFamily="34" charset="0"/>
              </a:rPr>
              <a:t>of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7291" y="1154338"/>
            <a:ext cx="10629285" cy="297773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500" dirty="0" err="1">
                <a:latin typeface="Calibri Light" panose="020F0302020204030204" pitchFamily="34" charset="0"/>
              </a:rPr>
              <a:t>Về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khoa</a:t>
            </a:r>
            <a:r>
              <a:rPr lang="en-US" sz="2500" dirty="0">
                <a:latin typeface="Calibri Light" panose="020F0302020204030204" pitchFamily="34" charset="0"/>
              </a:rPr>
              <a:t> hoc: </a:t>
            </a:r>
            <a:r>
              <a:rPr lang="en-US" sz="2500" dirty="0" err="1">
                <a:latin typeface="Calibri Light" panose="020F0302020204030204" pitchFamily="34" charset="0"/>
              </a:rPr>
              <a:t>Áp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dụng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phương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pháp</a:t>
            </a:r>
            <a:r>
              <a:rPr lang="en-US" sz="2500" dirty="0">
                <a:latin typeface="Calibri Light" panose="020F0302020204030204" pitchFamily="34" charset="0"/>
              </a:rPr>
              <a:t> Deep Learning </a:t>
            </a:r>
            <a:r>
              <a:rPr lang="en-US" sz="2500" dirty="0" err="1">
                <a:latin typeface="Calibri Light" panose="020F0302020204030204" pitchFamily="34" charset="0"/>
              </a:rPr>
              <a:t>để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phát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hiện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và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đếm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xe</a:t>
            </a:r>
            <a:r>
              <a:rPr lang="en-US" sz="2500" dirty="0">
                <a:latin typeface="Calibri Light" panose="020F0302020204030204" pitchFamily="34" charset="0"/>
              </a:rPr>
              <a:t>.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500" dirty="0" err="1">
                <a:latin typeface="Calibri Light" panose="020F0302020204030204" pitchFamily="34" charset="0"/>
              </a:rPr>
              <a:t>Về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thực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tiễn</a:t>
            </a:r>
            <a:r>
              <a:rPr lang="en-US" sz="2500" dirty="0">
                <a:latin typeface="Calibri Light" panose="020F0302020204030204" pitchFamily="34" charset="0"/>
              </a:rPr>
              <a:t>: </a:t>
            </a:r>
            <a:r>
              <a:rPr lang="en-US" sz="2500" dirty="0" err="1">
                <a:latin typeface="Calibri Light" panose="020F0302020204030204" pitchFamily="34" charset="0"/>
              </a:rPr>
              <a:t>Hỗ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trợ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xác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định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lưu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lượng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xe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đang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tham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gia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thông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trên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các</a:t>
            </a:r>
            <a:r>
              <a:rPr lang="en-US" sz="2500" dirty="0">
                <a:latin typeface="Calibri Light" panose="020F0302020204030204" pitchFamily="34" charset="0"/>
              </a:rPr>
              <a:t> 		   </a:t>
            </a:r>
            <a:r>
              <a:rPr lang="en-US" sz="2500" dirty="0" err="1">
                <a:latin typeface="Calibri Light" panose="020F0302020204030204" pitchFamily="34" charset="0"/>
              </a:rPr>
              <a:t>trục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đường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thông</a:t>
            </a:r>
            <a:r>
              <a:rPr lang="en-US" sz="2500" dirty="0">
                <a:latin typeface="Calibri Light" panose="020F0302020204030204" pitchFamily="34" charset="0"/>
              </a:rPr>
              <a:t> , </a:t>
            </a:r>
            <a:r>
              <a:rPr lang="en-US" sz="2500" dirty="0" err="1">
                <a:latin typeface="Calibri Light" panose="020F0302020204030204" pitchFamily="34" charset="0"/>
              </a:rPr>
              <a:t>giúp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giải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quyết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các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vấn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đề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về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giao</a:t>
            </a:r>
            <a:r>
              <a:rPr lang="en-US" sz="2500" dirty="0">
                <a:latin typeface="Calibri Light" panose="020F0302020204030204" pitchFamily="34" charset="0"/>
              </a:rPr>
              <a:t> </a:t>
            </a:r>
            <a:r>
              <a:rPr lang="en-US" sz="2500" dirty="0" err="1">
                <a:latin typeface="Calibri Light" panose="020F0302020204030204" pitchFamily="34" charset="0"/>
              </a:rPr>
              <a:t>thông</a:t>
            </a:r>
            <a:r>
              <a:rPr lang="en-US" sz="2500" dirty="0">
                <a:latin typeface="Calibri Light" panose="020F030202020403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13FD-4F63-49B5-9595-B95D7417F3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5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617</Words>
  <Application>Microsoft Office PowerPoint</Application>
  <PresentationFormat>Custom</PresentationFormat>
  <Paragraphs>141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Vui</dc:creator>
  <cp:lastModifiedBy>ASUS</cp:lastModifiedBy>
  <cp:revision>102</cp:revision>
  <dcterms:created xsi:type="dcterms:W3CDTF">2017-03-26T15:05:50Z</dcterms:created>
  <dcterms:modified xsi:type="dcterms:W3CDTF">2021-06-27T00:20:33Z</dcterms:modified>
</cp:coreProperties>
</file>