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C45E-38D0-4FFD-B27B-D867F7A91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708C8-8AE6-4287-88EC-FEE6C9057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970F5-593B-458E-9AB2-971C7EB8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E068-4AB4-4FB6-BD15-37E2E348EAAE}" type="datetimeFigureOut">
              <a:rPr lang="en-US" smtClean="0"/>
              <a:t>19/03/27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92CE8-BA82-4118-B6A2-1AE3AB2F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B834F-FCDD-4960-93C8-BA1E68FA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7CC4-051B-4359-9113-6F9B0B44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87FD-62F6-48BB-A5ED-47F14237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70992-9974-46B3-A387-916F79A29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F044-4D48-4081-B468-9BE1F081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E068-4AB4-4FB6-BD15-37E2E348EAAE}" type="datetimeFigureOut">
              <a:rPr lang="en-US" smtClean="0"/>
              <a:t>19/03/27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507BA-26C0-4DD7-8E16-422FF2AB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B002-5296-4814-88E6-C219F4B1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7CC4-051B-4359-9113-6F9B0B44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7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E24D1A-700C-496E-94AA-1FA41DEAB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B444F-CD4B-41F0-9E5B-3E8D96AE6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01122-9200-4CD5-A884-53E65247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E068-4AB4-4FB6-BD15-37E2E348EAAE}" type="datetimeFigureOut">
              <a:rPr lang="en-US" smtClean="0"/>
              <a:t>19/03/27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4A06E-7769-4C7E-89E7-531007E6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66277-4FA5-4AF6-80F8-5E9A1212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7CC4-051B-4359-9113-6F9B0B44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F486-882F-48C6-BD91-929001DB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53D2-BD1B-4E84-8411-A76F11236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EDE03-EAD3-4945-91CE-7B82C8FD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E068-4AB4-4FB6-BD15-37E2E348EAAE}" type="datetimeFigureOut">
              <a:rPr lang="en-US" smtClean="0"/>
              <a:t>19/03/27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4A30D-606B-44FA-93C6-509057E6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A50D7-51FA-465E-B460-7B369DEF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7CC4-051B-4359-9113-6F9B0B44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4F03-43B5-4072-908F-ECEFA27F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19CE4-4D0B-4939-A5D6-697E6ED81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87201-8AC7-472B-92B7-39CAE16E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E068-4AB4-4FB6-BD15-37E2E348EAAE}" type="datetimeFigureOut">
              <a:rPr lang="en-US" smtClean="0"/>
              <a:t>19/03/27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3FB7B-F706-4E50-A3B1-BB1D5BA7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28198-5B80-477B-A6C3-A01CE8B7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7CC4-051B-4359-9113-6F9B0B44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9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8F00-66F4-4307-BB8C-5ED8BB36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F47FF-BD3B-4FB3-909B-C6DE27AF9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21899-A2B4-4634-AE71-3B50A9B1D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4D615-FE01-487C-86E0-0F4661E0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E068-4AB4-4FB6-BD15-37E2E348EAAE}" type="datetimeFigureOut">
              <a:rPr lang="en-US" smtClean="0"/>
              <a:t>19/03/27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5ECC7-F01A-4A42-A369-7A0B452E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DCEF8-4F32-4B86-890E-244CE09C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7CC4-051B-4359-9113-6F9B0B44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9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04DF-5661-478B-93CD-4E6E7EE3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2D7EB-6AB1-4336-B949-16EAF272B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87910-7E4D-4D0E-985C-D485FA50B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A02F2-5431-4105-BB61-CCDD80B45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1E2B3-28B4-433F-8224-C7EEE6D16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851C1-B377-4ECE-B39B-DE41FFBA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E068-4AB4-4FB6-BD15-37E2E348EAAE}" type="datetimeFigureOut">
              <a:rPr lang="en-US" smtClean="0"/>
              <a:t>19/03/27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FC9B4-8025-4ECC-B997-4C007749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ABE4A-6055-44DF-A3BB-6A23C4E4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7CC4-051B-4359-9113-6F9B0B44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3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0EAC-6DFA-4D03-95EF-056C0872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1F331-D22F-4B7F-82A1-5588ABBF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E068-4AB4-4FB6-BD15-37E2E348EAAE}" type="datetimeFigureOut">
              <a:rPr lang="en-US" smtClean="0"/>
              <a:t>19/03/27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B17BA-91CF-469A-B74E-5EF09480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C82E2-0F43-4F46-83C6-DA442E10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7CC4-051B-4359-9113-6F9B0B44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0F573C-FE21-47AE-97BF-00AA0DB4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E068-4AB4-4FB6-BD15-37E2E348EAAE}" type="datetimeFigureOut">
              <a:rPr lang="en-US" smtClean="0"/>
              <a:t>19/03/27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7F236-EBCE-4F0F-AD46-E9557271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06FAD-8AD8-46B8-A2B6-5D910D44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7CC4-051B-4359-9113-6F9B0B44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FF04-7759-4F44-ABE3-E2FA3F25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329E-6278-46C0-9CA9-58DF23A6C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D48D6-1FB9-432B-9352-0EAA69099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38DD8-2D36-4AA5-8EB5-3013B128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E068-4AB4-4FB6-BD15-37E2E348EAAE}" type="datetimeFigureOut">
              <a:rPr lang="en-US" smtClean="0"/>
              <a:t>19/03/27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3FF4C-A340-4465-B3EA-F5BB38AC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0537D-042E-4EBC-9C7E-B55922DB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7CC4-051B-4359-9113-6F9B0B44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33C0-E78C-4625-800B-6D195099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85EA3-323C-4A97-B1E4-6901B5C4C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3698A-358E-47BE-9FBE-E5FA9E135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71E21-B710-4744-8443-298C607F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EE068-4AB4-4FB6-BD15-37E2E348EAAE}" type="datetimeFigureOut">
              <a:rPr lang="en-US" smtClean="0"/>
              <a:t>19/03/27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35980-2557-4FAF-90A7-B001D378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C1552-C619-43CC-B3E3-063CC80D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E7CC4-051B-4359-9113-6F9B0B44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8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B947C9-1527-438D-A5AB-EC7F6AAA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1A432-EF14-4698-B291-7B51CE435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5113-B077-40A2-91FD-FDC94A9CC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EE068-4AB4-4FB6-BD15-37E2E348EAAE}" type="datetimeFigureOut">
              <a:rPr lang="en-US" smtClean="0"/>
              <a:t>19/03/27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7202B-D360-43A0-A5C1-11C398877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529C7-B9B5-4ADB-AEB1-8FDD22F1B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E7CC4-051B-4359-9113-6F9B0B44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2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D31B-F761-499E-9ABC-A9A4C0A98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111 Call center software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49A20-3E50-44DC-AC93-784B09F5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Integrate mobile application to 111 Call center software system</a:t>
            </a:r>
          </a:p>
        </p:txBody>
      </p:sp>
    </p:spTree>
    <p:extLst>
      <p:ext uri="{BB962C8B-B14F-4D97-AF65-F5344CB8AC3E}">
        <p14:creationId xmlns:p14="http://schemas.microsoft.com/office/powerpoint/2010/main" val="426470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7FFF-DD2E-45F3-BAFF-212D3AE6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80D56-D8CE-4F63-BE37-C1280BA47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API is exported as Rest full for mobile client</a:t>
            </a:r>
          </a:p>
          <a:p>
            <a:pPr lvl="1"/>
            <a:r>
              <a:rPr lang="en-US" dirty="0"/>
              <a:t>Notification: Use </a:t>
            </a:r>
            <a:r>
              <a:rPr lang="en-US" dirty="0" err="1"/>
              <a:t>SignalR</a:t>
            </a:r>
            <a:r>
              <a:rPr lang="en-US" dirty="0"/>
              <a:t> for Web server and mobile client communication (like available web client of current call center software system)</a:t>
            </a:r>
          </a:p>
          <a:p>
            <a:pPr lvl="1"/>
            <a:r>
              <a:rPr lang="en-US" dirty="0"/>
              <a:t>Synchronize Region servers :</a:t>
            </a:r>
          </a:p>
          <a:p>
            <a:pPr lvl="2"/>
            <a:r>
              <a:rPr lang="en-US" dirty="0"/>
              <a:t>Manage user mobile as region server (the North, Middle, South) and </a:t>
            </a:r>
            <a:r>
              <a:rPr lang="en-US" dirty="0" err="1"/>
              <a:t>synschronize</a:t>
            </a:r>
            <a:r>
              <a:rPr lang="en-US" dirty="0"/>
              <a:t> database between regions</a:t>
            </a:r>
          </a:p>
          <a:p>
            <a:r>
              <a:rPr lang="en-US" dirty="0"/>
              <a:t>Report:</a:t>
            </a:r>
          </a:p>
          <a:p>
            <a:pPr lvl="1"/>
            <a:r>
              <a:rPr lang="en-US" dirty="0"/>
              <a:t>Export report </a:t>
            </a:r>
            <a:r>
              <a:rPr lang="en-US" dirty="0" smtClean="0"/>
              <a:t>as JSON data and following template of 111 Center.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0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004E-B28C-419E-A77D-9CB8D20E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C7849-8032-4A92-A38F-1ED67682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mobile application about children support &amp; security and integrate with software system of nation 111 Call center.</a:t>
            </a:r>
          </a:p>
          <a:p>
            <a:r>
              <a:rPr lang="en-US" dirty="0"/>
              <a:t>Mobile application communicates center system as an information channels like current channels of call center system (phone call, email, social network). </a:t>
            </a:r>
          </a:p>
          <a:p>
            <a:r>
              <a:rPr lang="en-US" dirty="0"/>
              <a:t>Local ward officer, citizen are able to use this software to report, receive information about child abuse. Local officer also uses this software to exchange information with call center supporter.</a:t>
            </a:r>
          </a:p>
        </p:txBody>
      </p:sp>
    </p:spTree>
    <p:extLst>
      <p:ext uri="{BB962C8B-B14F-4D97-AF65-F5344CB8AC3E}">
        <p14:creationId xmlns:p14="http://schemas.microsoft.com/office/powerpoint/2010/main" val="98149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99A7-61C5-405F-982A-19C5BE7E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33"/>
            <a:ext cx="10515600" cy="1325563"/>
          </a:xfrm>
        </p:spPr>
        <p:txBody>
          <a:bodyPr/>
          <a:lstStyle/>
          <a:p>
            <a:r>
              <a:rPr lang="en-US" dirty="0"/>
              <a:t>User case #1: Post from citizen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3D0584F3-9383-4853-8ACE-0B73EE07275A}"/>
              </a:ext>
            </a:extLst>
          </p:cNvPr>
          <p:cNvSpPr/>
          <p:nvPr/>
        </p:nvSpPr>
        <p:spPr>
          <a:xfrm>
            <a:off x="618133" y="2864131"/>
            <a:ext cx="435006" cy="435006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D27572-761C-449D-8D0B-6CDE767E8F28}"/>
              </a:ext>
            </a:extLst>
          </p:cNvPr>
          <p:cNvSpPr/>
          <p:nvPr/>
        </p:nvSpPr>
        <p:spPr>
          <a:xfrm>
            <a:off x="1377622" y="2618156"/>
            <a:ext cx="861134" cy="1216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Mobile 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85776-8929-4B00-BEC5-E91BA4F4CB7E}"/>
              </a:ext>
            </a:extLst>
          </p:cNvPr>
          <p:cNvSpPr/>
          <p:nvPr/>
        </p:nvSpPr>
        <p:spPr>
          <a:xfrm>
            <a:off x="3589308" y="2023656"/>
            <a:ext cx="2970405" cy="4145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4B3E0B-8697-4735-ACA7-1C0FF97B0594}"/>
              </a:ext>
            </a:extLst>
          </p:cNvPr>
          <p:cNvSpPr/>
          <p:nvPr/>
        </p:nvSpPr>
        <p:spPr>
          <a:xfrm>
            <a:off x="2509625" y="1889772"/>
            <a:ext cx="1154097" cy="603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Pre-</a:t>
            </a:r>
            <a:r>
              <a:rPr lang="en-US" sz="1200" dirty="0" err="1" smtClean="0"/>
              <a:t>precess</a:t>
            </a:r>
            <a:endParaRPr lang="en-US" sz="1200" dirty="0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E493C3C0-8853-4EEC-BA6B-6F1CA122C961}"/>
              </a:ext>
            </a:extLst>
          </p:cNvPr>
          <p:cNvSpPr/>
          <p:nvPr/>
        </p:nvSpPr>
        <p:spPr>
          <a:xfrm>
            <a:off x="5515733" y="2103555"/>
            <a:ext cx="763479" cy="6036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Temp DB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5D6131-FEB3-46E7-9B07-B270C43D4CA3}"/>
              </a:ext>
            </a:extLst>
          </p:cNvPr>
          <p:cNvSpPr/>
          <p:nvPr/>
        </p:nvSpPr>
        <p:spPr>
          <a:xfrm>
            <a:off x="3994428" y="4402065"/>
            <a:ext cx="1154097" cy="603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Confirm Case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85BB095C-2EFD-476C-88FB-61E97AFCFE4B}"/>
              </a:ext>
            </a:extLst>
          </p:cNvPr>
          <p:cNvSpPr/>
          <p:nvPr/>
        </p:nvSpPr>
        <p:spPr>
          <a:xfrm>
            <a:off x="7765331" y="3843267"/>
            <a:ext cx="435006" cy="435006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ECD26D-DE1F-4BF0-8B7B-BB80F210F0C0}"/>
              </a:ext>
            </a:extLst>
          </p:cNvPr>
          <p:cNvSpPr txBox="1"/>
          <p:nvPr/>
        </p:nvSpPr>
        <p:spPr>
          <a:xfrm flipH="1">
            <a:off x="7258631" y="4395447"/>
            <a:ext cx="1558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center supporter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A9C660-F702-4475-9CCF-BCEE335497C3}"/>
              </a:ext>
            </a:extLst>
          </p:cNvPr>
          <p:cNvSpPr txBox="1"/>
          <p:nvPr/>
        </p:nvSpPr>
        <p:spPr>
          <a:xfrm flipH="1">
            <a:off x="177413" y="3391444"/>
            <a:ext cx="174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Citizen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A3048B-747D-4A5D-8497-33D4CBAE52FC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2238756" y="2191613"/>
            <a:ext cx="270869" cy="103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00DDD1FD-FA79-49C3-8962-E37CA2E73F49}"/>
              </a:ext>
            </a:extLst>
          </p:cNvPr>
          <p:cNvSpPr/>
          <p:nvPr/>
        </p:nvSpPr>
        <p:spPr>
          <a:xfrm>
            <a:off x="2522366" y="2754751"/>
            <a:ext cx="690240" cy="428802"/>
          </a:xfrm>
          <a:prstGeom prst="flowChartDocumen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Information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BF4600-7ABC-4BE9-8A56-2754546BC881}"/>
              </a:ext>
            </a:extLst>
          </p:cNvPr>
          <p:cNvCxnSpPr>
            <a:stCxn id="87" idx="0"/>
            <a:endCxn id="8" idx="2"/>
          </p:cNvCxnSpPr>
          <p:nvPr/>
        </p:nvCxnSpPr>
        <p:spPr>
          <a:xfrm flipV="1">
            <a:off x="4445973" y="2405396"/>
            <a:ext cx="1069760" cy="1038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1000143-B221-4D58-8B90-27611118843E}"/>
              </a:ext>
            </a:extLst>
          </p:cNvPr>
          <p:cNvSpPr/>
          <p:nvPr/>
        </p:nvSpPr>
        <p:spPr>
          <a:xfrm>
            <a:off x="5229932" y="3216945"/>
            <a:ext cx="1154097" cy="603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Verify information</a:t>
            </a:r>
            <a:endParaRPr lang="en-US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B27EB4-573B-49AC-87BF-B69648391AB8}"/>
              </a:ext>
            </a:extLst>
          </p:cNvPr>
          <p:cNvCxnSpPr>
            <a:cxnSpLocks/>
          </p:cNvCxnSpPr>
          <p:nvPr/>
        </p:nvCxnSpPr>
        <p:spPr>
          <a:xfrm flipH="1" flipV="1">
            <a:off x="6384029" y="3518786"/>
            <a:ext cx="382595" cy="53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68BE14-B83D-4E4C-9C58-CF6C44394B1E}"/>
              </a:ext>
            </a:extLst>
          </p:cNvPr>
          <p:cNvCxnSpPr>
            <a:cxnSpLocks/>
            <a:stCxn id="87" idx="6"/>
          </p:cNvCxnSpPr>
          <p:nvPr/>
        </p:nvCxnSpPr>
        <p:spPr>
          <a:xfrm>
            <a:off x="5023021" y="3746011"/>
            <a:ext cx="1743603" cy="30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5DF0F9-403F-4DC9-A39B-40E0D95C80B0}"/>
              </a:ext>
            </a:extLst>
          </p:cNvPr>
          <p:cNvCxnSpPr>
            <a:cxnSpLocks/>
            <a:stCxn id="92" idx="1"/>
            <a:endCxn id="9" idx="6"/>
          </p:cNvCxnSpPr>
          <p:nvPr/>
        </p:nvCxnSpPr>
        <p:spPr>
          <a:xfrm flipH="1">
            <a:off x="5148525" y="4047851"/>
            <a:ext cx="1643716" cy="656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ylinder 28">
            <a:extLst>
              <a:ext uri="{FF2B5EF4-FFF2-40B4-BE49-F238E27FC236}">
                <a16:creationId xmlns:a16="http://schemas.microsoft.com/office/drawing/2014/main" id="{3C0A9DFF-6A68-469A-8806-0350559BC37F}"/>
              </a:ext>
            </a:extLst>
          </p:cNvPr>
          <p:cNvSpPr/>
          <p:nvPr/>
        </p:nvSpPr>
        <p:spPr>
          <a:xfrm>
            <a:off x="5552109" y="5451984"/>
            <a:ext cx="763479" cy="6036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DB 111Center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DD0B51-0A89-4772-A2D1-C1B5886C6E02}"/>
              </a:ext>
            </a:extLst>
          </p:cNvPr>
          <p:cNvCxnSpPr>
            <a:cxnSpLocks/>
            <a:stCxn id="40" idx="6"/>
            <a:endCxn id="29" idx="2"/>
          </p:cNvCxnSpPr>
          <p:nvPr/>
        </p:nvCxnSpPr>
        <p:spPr>
          <a:xfrm>
            <a:off x="5062490" y="5637519"/>
            <a:ext cx="489619" cy="11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miley Face 34">
            <a:extLst>
              <a:ext uri="{FF2B5EF4-FFF2-40B4-BE49-F238E27FC236}">
                <a16:creationId xmlns:a16="http://schemas.microsoft.com/office/drawing/2014/main" id="{9A386827-2426-4D7A-BA14-B2539BB8B90C}"/>
              </a:ext>
            </a:extLst>
          </p:cNvPr>
          <p:cNvSpPr/>
          <p:nvPr/>
        </p:nvSpPr>
        <p:spPr>
          <a:xfrm>
            <a:off x="793292" y="4985320"/>
            <a:ext cx="435006" cy="43500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DE2AD7A-0B56-4E0B-968E-4ED7AE0E9F8B}"/>
              </a:ext>
            </a:extLst>
          </p:cNvPr>
          <p:cNvSpPr/>
          <p:nvPr/>
        </p:nvSpPr>
        <p:spPr>
          <a:xfrm>
            <a:off x="1420426" y="4739332"/>
            <a:ext cx="861134" cy="1216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Mobile app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F4C993-E0B2-4ADB-98E0-B3B3A12F3346}"/>
              </a:ext>
            </a:extLst>
          </p:cNvPr>
          <p:cNvSpPr txBox="1"/>
          <p:nvPr/>
        </p:nvSpPr>
        <p:spPr>
          <a:xfrm flipH="1">
            <a:off x="159231" y="5407518"/>
            <a:ext cx="174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officer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24282B-0A2E-48FA-A96E-C21DCD9D19F3}"/>
              </a:ext>
            </a:extLst>
          </p:cNvPr>
          <p:cNvCxnSpPr>
            <a:cxnSpLocks/>
            <a:stCxn id="36" idx="3"/>
            <a:endCxn id="40" idx="2"/>
          </p:cNvCxnSpPr>
          <p:nvPr/>
        </p:nvCxnSpPr>
        <p:spPr>
          <a:xfrm>
            <a:off x="2281560" y="5347452"/>
            <a:ext cx="1626833" cy="29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233B23-8054-407D-9AFC-4CF449D7BBFD}"/>
              </a:ext>
            </a:extLst>
          </p:cNvPr>
          <p:cNvSpPr txBox="1"/>
          <p:nvPr/>
        </p:nvSpPr>
        <p:spPr>
          <a:xfrm>
            <a:off x="8693049" y="1690688"/>
            <a:ext cx="33215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case 1: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Citizen inputs information in mobile app and send</a:t>
            </a:r>
          </a:p>
          <a:p>
            <a:pPr marL="285750" indent="-285750">
              <a:buFontTx/>
              <a:buChar char="-"/>
            </a:pPr>
            <a:r>
              <a:rPr lang="en-US" dirty="0"/>
              <a:t>System receives information from mobile and notify to call center supporter</a:t>
            </a:r>
          </a:p>
          <a:p>
            <a:pPr marL="285750" indent="-285750">
              <a:buFontTx/>
              <a:buChar char="-"/>
            </a:pPr>
            <a:r>
              <a:rPr lang="en-US" dirty="0"/>
              <a:t>Supporter receives notification from system and verify information (may call related people for verification)</a:t>
            </a:r>
          </a:p>
          <a:p>
            <a:pPr marL="285750" indent="-285750">
              <a:buFontTx/>
              <a:buChar char="-"/>
            </a:pPr>
            <a:r>
              <a:rPr lang="en-US" dirty="0"/>
              <a:t>Supporter confirms and inserts new case to the system </a:t>
            </a:r>
          </a:p>
          <a:p>
            <a:pPr marL="285750" indent="-285750">
              <a:buFontTx/>
              <a:buChar char="-"/>
            </a:pPr>
            <a:r>
              <a:rPr lang="en-US" dirty="0"/>
              <a:t>System notifies back to local officer about new case via mobile app.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5E77A61-A4B4-4939-B558-BF54E28560F3}"/>
              </a:ext>
            </a:extLst>
          </p:cNvPr>
          <p:cNvCxnSpPr>
            <a:cxnSpLocks/>
            <a:stCxn id="7" idx="5"/>
            <a:endCxn id="87" idx="0"/>
          </p:cNvCxnSpPr>
          <p:nvPr/>
        </p:nvCxnSpPr>
        <p:spPr>
          <a:xfrm>
            <a:off x="3494708" y="2405046"/>
            <a:ext cx="951265" cy="103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A4A126C-6982-4E8D-ADB0-3B217A976D70}"/>
              </a:ext>
            </a:extLst>
          </p:cNvPr>
          <p:cNvCxnSpPr>
            <a:cxnSpLocks/>
            <a:stCxn id="19" idx="0"/>
            <a:endCxn id="8" idx="3"/>
          </p:cNvCxnSpPr>
          <p:nvPr/>
        </p:nvCxnSpPr>
        <p:spPr>
          <a:xfrm flipV="1">
            <a:off x="5806981" y="2707236"/>
            <a:ext cx="90492" cy="50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F5C56011-24A8-470E-8D31-D0A3488129C7}"/>
              </a:ext>
            </a:extLst>
          </p:cNvPr>
          <p:cNvSpPr/>
          <p:nvPr/>
        </p:nvSpPr>
        <p:spPr>
          <a:xfrm>
            <a:off x="2630545" y="3226276"/>
            <a:ext cx="456129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E3E355F-2460-47BC-AF3F-DE452D5BCCE0}"/>
              </a:ext>
            </a:extLst>
          </p:cNvPr>
          <p:cNvSpPr/>
          <p:nvPr/>
        </p:nvSpPr>
        <p:spPr>
          <a:xfrm>
            <a:off x="3868924" y="3444170"/>
            <a:ext cx="1154097" cy="603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Receive &amp; Store &amp; Notify</a:t>
            </a:r>
            <a:endParaRPr lang="en-US" sz="12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1E4E838-C2CE-4979-95BC-5EEE1F880589}"/>
              </a:ext>
            </a:extLst>
          </p:cNvPr>
          <p:cNvSpPr/>
          <p:nvPr/>
        </p:nvSpPr>
        <p:spPr>
          <a:xfrm>
            <a:off x="6792241" y="3657378"/>
            <a:ext cx="879676" cy="7809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app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E5D6131-FEB3-46E7-9B07-B270C43D4CA3}"/>
              </a:ext>
            </a:extLst>
          </p:cNvPr>
          <p:cNvSpPr/>
          <p:nvPr/>
        </p:nvSpPr>
        <p:spPr>
          <a:xfrm>
            <a:off x="3908393" y="5335678"/>
            <a:ext cx="1154097" cy="603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Query New case</a:t>
            </a:r>
            <a:endParaRPr lang="en-US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ADD0B51-0A89-4772-A2D1-C1B5886C6E02}"/>
              </a:ext>
            </a:extLst>
          </p:cNvPr>
          <p:cNvCxnSpPr>
            <a:cxnSpLocks/>
            <a:stCxn id="9" idx="4"/>
            <a:endCxn id="29" idx="2"/>
          </p:cNvCxnSpPr>
          <p:nvPr/>
        </p:nvCxnSpPr>
        <p:spPr>
          <a:xfrm>
            <a:off x="4571477" y="5005746"/>
            <a:ext cx="980632" cy="74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25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99A7-61C5-405F-982A-19C5BE7E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User case #2: Scheduled notification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85776-8929-4B00-BEC5-E91BA4F4CB7E}"/>
              </a:ext>
            </a:extLst>
          </p:cNvPr>
          <p:cNvSpPr/>
          <p:nvPr/>
        </p:nvSpPr>
        <p:spPr>
          <a:xfrm>
            <a:off x="3435660" y="2032987"/>
            <a:ext cx="3012134" cy="3172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85BB095C-2EFD-476C-88FB-61E97AFCFE4B}"/>
              </a:ext>
            </a:extLst>
          </p:cNvPr>
          <p:cNvSpPr/>
          <p:nvPr/>
        </p:nvSpPr>
        <p:spPr>
          <a:xfrm>
            <a:off x="7280798" y="4393285"/>
            <a:ext cx="435006" cy="435006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ECD26D-DE1F-4BF0-8B7B-BB80F210F0C0}"/>
              </a:ext>
            </a:extLst>
          </p:cNvPr>
          <p:cNvSpPr txBox="1"/>
          <p:nvPr/>
        </p:nvSpPr>
        <p:spPr>
          <a:xfrm flipH="1">
            <a:off x="6872841" y="4843421"/>
            <a:ext cx="1558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center supporter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68BE14-B83D-4E4C-9C58-CF6C44394B1E}"/>
              </a:ext>
            </a:extLst>
          </p:cNvPr>
          <p:cNvCxnSpPr>
            <a:cxnSpLocks/>
            <a:stCxn id="87" idx="4"/>
            <a:endCxn id="42" idx="0"/>
          </p:cNvCxnSpPr>
          <p:nvPr/>
        </p:nvCxnSpPr>
        <p:spPr>
          <a:xfrm>
            <a:off x="5165447" y="3720958"/>
            <a:ext cx="0" cy="29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miley Face 34">
            <a:extLst>
              <a:ext uri="{FF2B5EF4-FFF2-40B4-BE49-F238E27FC236}">
                <a16:creationId xmlns:a16="http://schemas.microsoft.com/office/drawing/2014/main" id="{9A386827-2426-4D7A-BA14-B2539BB8B90C}"/>
              </a:ext>
            </a:extLst>
          </p:cNvPr>
          <p:cNvSpPr/>
          <p:nvPr/>
        </p:nvSpPr>
        <p:spPr>
          <a:xfrm>
            <a:off x="875137" y="4001136"/>
            <a:ext cx="435006" cy="43500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DE2AD7A-0B56-4E0B-968E-4ED7AE0E9F8B}"/>
              </a:ext>
            </a:extLst>
          </p:cNvPr>
          <p:cNvSpPr/>
          <p:nvPr/>
        </p:nvSpPr>
        <p:spPr>
          <a:xfrm>
            <a:off x="1780428" y="3712107"/>
            <a:ext cx="861134" cy="1216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Mobile app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F4C993-E0B2-4ADB-98E0-B3B3A12F3346}"/>
              </a:ext>
            </a:extLst>
          </p:cNvPr>
          <p:cNvSpPr txBox="1"/>
          <p:nvPr/>
        </p:nvSpPr>
        <p:spPr>
          <a:xfrm flipH="1">
            <a:off x="463784" y="4419592"/>
            <a:ext cx="174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officer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24282B-0A2E-48FA-A96E-C21DCD9D19F3}"/>
              </a:ext>
            </a:extLst>
          </p:cNvPr>
          <p:cNvCxnSpPr>
            <a:cxnSpLocks/>
            <a:stCxn id="42" idx="2"/>
            <a:endCxn id="36" idx="3"/>
          </p:cNvCxnSpPr>
          <p:nvPr/>
        </p:nvCxnSpPr>
        <p:spPr>
          <a:xfrm flipH="1" flipV="1">
            <a:off x="2641562" y="4320227"/>
            <a:ext cx="1946836" cy="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1F842B8-43A7-4E75-B131-0BD15FAB7F8D}"/>
              </a:ext>
            </a:extLst>
          </p:cNvPr>
          <p:cNvSpPr/>
          <p:nvPr/>
        </p:nvSpPr>
        <p:spPr>
          <a:xfrm>
            <a:off x="4588398" y="4020125"/>
            <a:ext cx="1154097" cy="603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Notify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A3D4C1-20CF-40C6-928D-3594BE0E673A}"/>
              </a:ext>
            </a:extLst>
          </p:cNvPr>
          <p:cNvCxnSpPr>
            <a:cxnSpLocks/>
            <a:stCxn id="42" idx="6"/>
            <a:endCxn id="49" idx="1"/>
          </p:cNvCxnSpPr>
          <p:nvPr/>
        </p:nvCxnSpPr>
        <p:spPr>
          <a:xfrm flipV="1">
            <a:off x="5742495" y="3994850"/>
            <a:ext cx="1315968" cy="32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233B23-8054-407D-9AFC-4CF449D7BBFD}"/>
              </a:ext>
            </a:extLst>
          </p:cNvPr>
          <p:cNvSpPr txBox="1"/>
          <p:nvPr/>
        </p:nvSpPr>
        <p:spPr>
          <a:xfrm>
            <a:off x="8548808" y="1690688"/>
            <a:ext cx="34657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Case 2: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System check frequently about update status of cases.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any case has not updated some days, it will be notified to both web and mobile application.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E3E355F-2460-47BC-AF3F-DE452D5BCCE0}"/>
              </a:ext>
            </a:extLst>
          </p:cNvPr>
          <p:cNvSpPr/>
          <p:nvPr/>
        </p:nvSpPr>
        <p:spPr>
          <a:xfrm>
            <a:off x="4588398" y="3117277"/>
            <a:ext cx="1154097" cy="603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Scheduled check</a:t>
            </a:r>
          </a:p>
        </p:txBody>
      </p:sp>
      <p:sp>
        <p:nvSpPr>
          <p:cNvPr id="38" name="Cylinder 37">
            <a:extLst>
              <a:ext uri="{FF2B5EF4-FFF2-40B4-BE49-F238E27FC236}">
                <a16:creationId xmlns:a16="http://schemas.microsoft.com/office/drawing/2014/main" id="{68FE7621-97A1-42E5-89E9-B8139A5C27EA}"/>
              </a:ext>
            </a:extLst>
          </p:cNvPr>
          <p:cNvSpPr/>
          <p:nvPr/>
        </p:nvSpPr>
        <p:spPr>
          <a:xfrm>
            <a:off x="3615261" y="2260531"/>
            <a:ext cx="763479" cy="6036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DB 111Center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78BC17-6844-4DCC-8F58-CFC0F9684488}"/>
              </a:ext>
            </a:extLst>
          </p:cNvPr>
          <p:cNvCxnSpPr>
            <a:stCxn id="38" idx="4"/>
            <a:endCxn id="87" idx="0"/>
          </p:cNvCxnSpPr>
          <p:nvPr/>
        </p:nvCxnSpPr>
        <p:spPr>
          <a:xfrm>
            <a:off x="4378740" y="2562372"/>
            <a:ext cx="786707" cy="5549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Stopwatch">
            <a:extLst>
              <a:ext uri="{FF2B5EF4-FFF2-40B4-BE49-F238E27FC236}">
                <a16:creationId xmlns:a16="http://schemas.microsoft.com/office/drawing/2014/main" id="{EF5D008D-D30D-4060-B4B7-923846283D8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844" y="2903844"/>
            <a:ext cx="469728" cy="46972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44AAF6C-AB45-433D-99BE-1F681B3FFC91}"/>
              </a:ext>
            </a:extLst>
          </p:cNvPr>
          <p:cNvSpPr/>
          <p:nvPr/>
        </p:nvSpPr>
        <p:spPr>
          <a:xfrm>
            <a:off x="7058463" y="3604377"/>
            <a:ext cx="879676" cy="7809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app</a:t>
            </a:r>
          </a:p>
        </p:txBody>
      </p:sp>
      <p:sp>
        <p:nvSpPr>
          <p:cNvPr id="3" name="Rectangle 2"/>
          <p:cNvSpPr/>
          <p:nvPr/>
        </p:nvSpPr>
        <p:spPr>
          <a:xfrm>
            <a:off x="635726" y="1245326"/>
            <a:ext cx="11378861" cy="5050971"/>
          </a:xfrm>
          <a:prstGeom prst="rect">
            <a:avLst/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OUT OF SCOPE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4944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99A7-61C5-405F-982A-19C5BE7E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33"/>
            <a:ext cx="10515600" cy="1325563"/>
          </a:xfrm>
        </p:spPr>
        <p:txBody>
          <a:bodyPr/>
          <a:lstStyle/>
          <a:p>
            <a:r>
              <a:rPr lang="en-US" strike="sngStrike" dirty="0"/>
              <a:t>User case #3: Manual notification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85776-8929-4B00-BEC5-E91BA4F4CB7E}"/>
              </a:ext>
            </a:extLst>
          </p:cNvPr>
          <p:cNvSpPr/>
          <p:nvPr/>
        </p:nvSpPr>
        <p:spPr>
          <a:xfrm>
            <a:off x="3589308" y="2023656"/>
            <a:ext cx="2970405" cy="3471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4B3E0B-8697-4735-ACA7-1C0FF97B0594}"/>
              </a:ext>
            </a:extLst>
          </p:cNvPr>
          <p:cNvSpPr/>
          <p:nvPr/>
        </p:nvSpPr>
        <p:spPr>
          <a:xfrm>
            <a:off x="4400969" y="2778070"/>
            <a:ext cx="1154097" cy="603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case information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85BB095C-2EFD-476C-88FB-61E97AFCFE4B}"/>
              </a:ext>
            </a:extLst>
          </p:cNvPr>
          <p:cNvSpPr/>
          <p:nvPr/>
        </p:nvSpPr>
        <p:spPr>
          <a:xfrm>
            <a:off x="7730919" y="3895278"/>
            <a:ext cx="435006" cy="435006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ECD26D-DE1F-4BF0-8B7B-BB80F210F0C0}"/>
              </a:ext>
            </a:extLst>
          </p:cNvPr>
          <p:cNvSpPr txBox="1"/>
          <p:nvPr/>
        </p:nvSpPr>
        <p:spPr>
          <a:xfrm flipH="1">
            <a:off x="7224219" y="4447458"/>
            <a:ext cx="1558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center supporter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BF4600-7ABC-4BE9-8A56-2754546BC881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 flipH="1">
            <a:off x="4978018" y="2355010"/>
            <a:ext cx="666439" cy="42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68BE14-B83D-4E4C-9C58-CF6C44394B1E}"/>
              </a:ext>
            </a:extLst>
          </p:cNvPr>
          <p:cNvCxnSpPr>
            <a:cxnSpLocks/>
            <a:stCxn id="87" idx="4"/>
            <a:endCxn id="42" idx="0"/>
          </p:cNvCxnSpPr>
          <p:nvPr/>
        </p:nvCxnSpPr>
        <p:spPr>
          <a:xfrm>
            <a:off x="4978017" y="4136165"/>
            <a:ext cx="0" cy="345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5DF0F9-403F-4DC9-A39B-40E0D95C80B0}"/>
              </a:ext>
            </a:extLst>
          </p:cNvPr>
          <p:cNvCxnSpPr>
            <a:cxnSpLocks/>
            <a:stCxn id="42" idx="6"/>
            <a:endCxn id="92" idx="1"/>
          </p:cNvCxnSpPr>
          <p:nvPr/>
        </p:nvCxnSpPr>
        <p:spPr>
          <a:xfrm flipV="1">
            <a:off x="5555065" y="4099862"/>
            <a:ext cx="1202764" cy="684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ylinder 28">
            <a:extLst>
              <a:ext uri="{FF2B5EF4-FFF2-40B4-BE49-F238E27FC236}">
                <a16:creationId xmlns:a16="http://schemas.microsoft.com/office/drawing/2014/main" id="{3C0A9DFF-6A68-469A-8806-0350559BC37F}"/>
              </a:ext>
            </a:extLst>
          </p:cNvPr>
          <p:cNvSpPr/>
          <p:nvPr/>
        </p:nvSpPr>
        <p:spPr>
          <a:xfrm>
            <a:off x="5644457" y="2053169"/>
            <a:ext cx="763479" cy="6036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DB 111Center</a:t>
            </a:r>
          </a:p>
        </p:txBody>
      </p:sp>
      <p:sp>
        <p:nvSpPr>
          <p:cNvPr id="35" name="Smiley Face 34">
            <a:extLst>
              <a:ext uri="{FF2B5EF4-FFF2-40B4-BE49-F238E27FC236}">
                <a16:creationId xmlns:a16="http://schemas.microsoft.com/office/drawing/2014/main" id="{9A386827-2426-4D7A-BA14-B2539BB8B90C}"/>
              </a:ext>
            </a:extLst>
          </p:cNvPr>
          <p:cNvSpPr/>
          <p:nvPr/>
        </p:nvSpPr>
        <p:spPr>
          <a:xfrm>
            <a:off x="921011" y="3677775"/>
            <a:ext cx="435006" cy="43500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DE2AD7A-0B56-4E0B-968E-4ED7AE0E9F8B}"/>
              </a:ext>
            </a:extLst>
          </p:cNvPr>
          <p:cNvSpPr/>
          <p:nvPr/>
        </p:nvSpPr>
        <p:spPr>
          <a:xfrm>
            <a:off x="1617103" y="3518785"/>
            <a:ext cx="861134" cy="1216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Mobile app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F4C993-E0B2-4ADB-98E0-B3B3A12F3346}"/>
              </a:ext>
            </a:extLst>
          </p:cNvPr>
          <p:cNvSpPr txBox="1"/>
          <p:nvPr/>
        </p:nvSpPr>
        <p:spPr>
          <a:xfrm flipH="1">
            <a:off x="315674" y="4112781"/>
            <a:ext cx="174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officer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24282B-0A2E-48FA-A96E-C21DCD9D19F3}"/>
              </a:ext>
            </a:extLst>
          </p:cNvPr>
          <p:cNvCxnSpPr>
            <a:cxnSpLocks/>
            <a:stCxn id="7" idx="2"/>
            <a:endCxn id="36" idx="3"/>
          </p:cNvCxnSpPr>
          <p:nvPr/>
        </p:nvCxnSpPr>
        <p:spPr>
          <a:xfrm flipH="1">
            <a:off x="2478237" y="3079911"/>
            <a:ext cx="1922732" cy="104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1F842B8-43A7-4E75-B131-0BD15FAB7F8D}"/>
              </a:ext>
            </a:extLst>
          </p:cNvPr>
          <p:cNvSpPr/>
          <p:nvPr/>
        </p:nvSpPr>
        <p:spPr>
          <a:xfrm>
            <a:off x="4400968" y="4482113"/>
            <a:ext cx="1154097" cy="603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Notify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233B23-8054-407D-9AFC-4CF449D7BBFD}"/>
              </a:ext>
            </a:extLst>
          </p:cNvPr>
          <p:cNvSpPr txBox="1"/>
          <p:nvPr/>
        </p:nvSpPr>
        <p:spPr>
          <a:xfrm>
            <a:off x="8732237" y="1690688"/>
            <a:ext cx="3282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case 3: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Local officer checks cases manually.</a:t>
            </a:r>
          </a:p>
          <a:p>
            <a:pPr marL="285750" indent="-285750">
              <a:buFontTx/>
              <a:buChar char="-"/>
            </a:pPr>
            <a:r>
              <a:rPr lang="en-US" dirty="0"/>
              <a:t>Local officer send message to system to remind updating about this case.</a:t>
            </a:r>
          </a:p>
          <a:p>
            <a:pPr marL="285750" indent="-285750">
              <a:buFontTx/>
              <a:buChar char="-"/>
            </a:pPr>
            <a:r>
              <a:rPr lang="en-US" dirty="0"/>
              <a:t>Call center supporter receives notification message from system and check message.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5E77A61-A4B4-4939-B558-BF54E28560F3}"/>
              </a:ext>
            </a:extLst>
          </p:cNvPr>
          <p:cNvCxnSpPr>
            <a:cxnSpLocks/>
            <a:stCxn id="36" idx="3"/>
            <a:endCxn id="87" idx="2"/>
          </p:cNvCxnSpPr>
          <p:nvPr/>
        </p:nvCxnSpPr>
        <p:spPr>
          <a:xfrm flipV="1">
            <a:off x="2478237" y="3834325"/>
            <a:ext cx="1922731" cy="29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0E3E355F-2460-47BC-AF3F-DE452D5BCCE0}"/>
              </a:ext>
            </a:extLst>
          </p:cNvPr>
          <p:cNvSpPr/>
          <p:nvPr/>
        </p:nvSpPr>
        <p:spPr>
          <a:xfrm>
            <a:off x="4400968" y="3532484"/>
            <a:ext cx="1154097" cy="603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Notify processing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1E4E838-C2CE-4979-95BC-5EEE1F880589}"/>
              </a:ext>
            </a:extLst>
          </p:cNvPr>
          <p:cNvSpPr/>
          <p:nvPr/>
        </p:nvSpPr>
        <p:spPr>
          <a:xfrm>
            <a:off x="6757829" y="3709389"/>
            <a:ext cx="879676" cy="7809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app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5726" y="1245326"/>
            <a:ext cx="11378861" cy="5050971"/>
          </a:xfrm>
          <a:prstGeom prst="rect">
            <a:avLst/>
          </a:prstGeom>
          <a:solidFill>
            <a:schemeClr val="tx1">
              <a:alpha val="6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OUT OF SCOPE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6693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99A7-61C5-405F-982A-19C5BE7E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33"/>
            <a:ext cx="10515600" cy="1325563"/>
          </a:xfrm>
        </p:spPr>
        <p:txBody>
          <a:bodyPr/>
          <a:lstStyle/>
          <a:p>
            <a:r>
              <a:rPr lang="en-US" dirty="0"/>
              <a:t>User case #4: Local officer inputs case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85776-8929-4B00-BEC5-E91BA4F4CB7E}"/>
              </a:ext>
            </a:extLst>
          </p:cNvPr>
          <p:cNvSpPr/>
          <p:nvPr/>
        </p:nvSpPr>
        <p:spPr>
          <a:xfrm>
            <a:off x="3589308" y="2023656"/>
            <a:ext cx="2970405" cy="4145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4B3E0B-8697-4735-ACA7-1C0FF97B0594}"/>
              </a:ext>
            </a:extLst>
          </p:cNvPr>
          <p:cNvSpPr/>
          <p:nvPr/>
        </p:nvSpPr>
        <p:spPr>
          <a:xfrm>
            <a:off x="3980747" y="2538561"/>
            <a:ext cx="1154097" cy="603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Store child case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E493C3C0-8853-4EEC-BA6B-6F1CA122C961}"/>
              </a:ext>
            </a:extLst>
          </p:cNvPr>
          <p:cNvSpPr/>
          <p:nvPr/>
        </p:nvSpPr>
        <p:spPr>
          <a:xfrm>
            <a:off x="5515733" y="2103555"/>
            <a:ext cx="763479" cy="6036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Temp DB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5D6131-FEB3-46E7-9B07-B270C43D4CA3}"/>
              </a:ext>
            </a:extLst>
          </p:cNvPr>
          <p:cNvSpPr/>
          <p:nvPr/>
        </p:nvSpPr>
        <p:spPr>
          <a:xfrm>
            <a:off x="4061007" y="4564777"/>
            <a:ext cx="1154097" cy="603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Confirm case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85BB095C-2EFD-476C-88FB-61E97AFCFE4B}"/>
              </a:ext>
            </a:extLst>
          </p:cNvPr>
          <p:cNvSpPr/>
          <p:nvPr/>
        </p:nvSpPr>
        <p:spPr>
          <a:xfrm>
            <a:off x="7765331" y="3843267"/>
            <a:ext cx="435006" cy="435006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ECD26D-DE1F-4BF0-8B7B-BB80F210F0C0}"/>
              </a:ext>
            </a:extLst>
          </p:cNvPr>
          <p:cNvSpPr txBox="1"/>
          <p:nvPr/>
        </p:nvSpPr>
        <p:spPr>
          <a:xfrm flipH="1">
            <a:off x="7258631" y="4395447"/>
            <a:ext cx="1558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center supporter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A3048B-747D-4A5D-8497-33D4CBAE52FC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290438" y="2840402"/>
            <a:ext cx="1690309" cy="52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00DDD1FD-FA79-49C3-8962-E37CA2E73F49}"/>
              </a:ext>
            </a:extLst>
          </p:cNvPr>
          <p:cNvSpPr/>
          <p:nvPr/>
        </p:nvSpPr>
        <p:spPr>
          <a:xfrm>
            <a:off x="2522366" y="2754751"/>
            <a:ext cx="690240" cy="428802"/>
          </a:xfrm>
          <a:prstGeom prst="flowChartDocumen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Child case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BF4600-7ABC-4BE9-8A56-2754546BC881}"/>
              </a:ext>
            </a:extLst>
          </p:cNvPr>
          <p:cNvCxnSpPr>
            <a:stCxn id="7" idx="7"/>
            <a:endCxn id="8" idx="2"/>
          </p:cNvCxnSpPr>
          <p:nvPr/>
        </p:nvCxnSpPr>
        <p:spPr>
          <a:xfrm flipV="1">
            <a:off x="4965830" y="2405396"/>
            <a:ext cx="549903" cy="22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1000143-B221-4D58-8B90-27611118843E}"/>
              </a:ext>
            </a:extLst>
          </p:cNvPr>
          <p:cNvSpPr/>
          <p:nvPr/>
        </p:nvSpPr>
        <p:spPr>
          <a:xfrm>
            <a:off x="5229932" y="3216945"/>
            <a:ext cx="1154097" cy="603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case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B27EB4-573B-49AC-87BF-B69648391AB8}"/>
              </a:ext>
            </a:extLst>
          </p:cNvPr>
          <p:cNvCxnSpPr>
            <a:cxnSpLocks/>
            <a:stCxn id="92" idx="1"/>
            <a:endCxn id="19" idx="6"/>
          </p:cNvCxnSpPr>
          <p:nvPr/>
        </p:nvCxnSpPr>
        <p:spPr>
          <a:xfrm flipH="1" flipV="1">
            <a:off x="6384029" y="3518786"/>
            <a:ext cx="408212" cy="52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68BE14-B83D-4E4C-9C58-CF6C44394B1E}"/>
              </a:ext>
            </a:extLst>
          </p:cNvPr>
          <p:cNvCxnSpPr>
            <a:cxnSpLocks/>
            <a:stCxn id="87" idx="6"/>
            <a:endCxn id="92" idx="1"/>
          </p:cNvCxnSpPr>
          <p:nvPr/>
        </p:nvCxnSpPr>
        <p:spPr>
          <a:xfrm>
            <a:off x="4996387" y="3853510"/>
            <a:ext cx="1795854" cy="19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5DF0F9-403F-4DC9-A39B-40E0D95C80B0}"/>
              </a:ext>
            </a:extLst>
          </p:cNvPr>
          <p:cNvCxnSpPr>
            <a:cxnSpLocks/>
            <a:stCxn id="92" idx="1"/>
            <a:endCxn id="9" idx="6"/>
          </p:cNvCxnSpPr>
          <p:nvPr/>
        </p:nvCxnSpPr>
        <p:spPr>
          <a:xfrm flipH="1">
            <a:off x="5215104" y="4047851"/>
            <a:ext cx="1577137" cy="81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ylinder 28">
            <a:extLst>
              <a:ext uri="{FF2B5EF4-FFF2-40B4-BE49-F238E27FC236}">
                <a16:creationId xmlns:a16="http://schemas.microsoft.com/office/drawing/2014/main" id="{3C0A9DFF-6A68-469A-8806-0350559BC37F}"/>
              </a:ext>
            </a:extLst>
          </p:cNvPr>
          <p:cNvSpPr/>
          <p:nvPr/>
        </p:nvSpPr>
        <p:spPr>
          <a:xfrm>
            <a:off x="4256315" y="5428794"/>
            <a:ext cx="763479" cy="6036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DB 111Center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DD0B51-0A89-4772-A2D1-C1B5886C6E02}"/>
              </a:ext>
            </a:extLst>
          </p:cNvPr>
          <p:cNvCxnSpPr>
            <a:cxnSpLocks/>
            <a:stCxn id="9" idx="4"/>
            <a:endCxn id="29" idx="1"/>
          </p:cNvCxnSpPr>
          <p:nvPr/>
        </p:nvCxnSpPr>
        <p:spPr>
          <a:xfrm flipH="1">
            <a:off x="4638055" y="5168458"/>
            <a:ext cx="1" cy="26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miley Face 34">
            <a:extLst>
              <a:ext uri="{FF2B5EF4-FFF2-40B4-BE49-F238E27FC236}">
                <a16:creationId xmlns:a16="http://schemas.microsoft.com/office/drawing/2014/main" id="{9A386827-2426-4D7A-BA14-B2539BB8B90C}"/>
              </a:ext>
            </a:extLst>
          </p:cNvPr>
          <p:cNvSpPr/>
          <p:nvPr/>
        </p:nvSpPr>
        <p:spPr>
          <a:xfrm>
            <a:off x="768296" y="3429000"/>
            <a:ext cx="435006" cy="43500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DE2AD7A-0B56-4E0B-968E-4ED7AE0E9F8B}"/>
              </a:ext>
            </a:extLst>
          </p:cNvPr>
          <p:cNvSpPr/>
          <p:nvPr/>
        </p:nvSpPr>
        <p:spPr>
          <a:xfrm>
            <a:off x="1472744" y="3247373"/>
            <a:ext cx="861134" cy="1216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Mobile app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F4C993-E0B2-4ADB-98E0-B3B3A12F3346}"/>
              </a:ext>
            </a:extLst>
          </p:cNvPr>
          <p:cNvSpPr txBox="1"/>
          <p:nvPr/>
        </p:nvSpPr>
        <p:spPr>
          <a:xfrm flipH="1">
            <a:off x="327576" y="3864006"/>
            <a:ext cx="174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officer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233B23-8054-407D-9AFC-4CF449D7BBFD}"/>
              </a:ext>
            </a:extLst>
          </p:cNvPr>
          <p:cNvSpPr txBox="1"/>
          <p:nvPr/>
        </p:nvSpPr>
        <p:spPr>
          <a:xfrm>
            <a:off x="8732237" y="1690688"/>
            <a:ext cx="32823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case 4: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Local officer get information about child case and input into system via mobile app.</a:t>
            </a:r>
          </a:p>
          <a:p>
            <a:pPr marL="285750" indent="-285750">
              <a:buFontTx/>
              <a:buChar char="-"/>
            </a:pPr>
            <a:r>
              <a:rPr lang="en-US" dirty="0"/>
              <a:t>System receives information, stores to database and notifies to call center supporter.</a:t>
            </a:r>
          </a:p>
          <a:p>
            <a:pPr marL="285750" indent="-285750">
              <a:buFontTx/>
              <a:buChar char="-"/>
            </a:pPr>
            <a:r>
              <a:rPr lang="en-US" dirty="0"/>
              <a:t>Supporter get notification and check case’s detailed information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Supporter confirms and allows to put case to main database.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5E77A61-A4B4-4939-B558-BF54E28560F3}"/>
              </a:ext>
            </a:extLst>
          </p:cNvPr>
          <p:cNvCxnSpPr>
            <a:cxnSpLocks/>
            <a:stCxn id="8" idx="3"/>
            <a:endCxn id="87" idx="0"/>
          </p:cNvCxnSpPr>
          <p:nvPr/>
        </p:nvCxnSpPr>
        <p:spPr>
          <a:xfrm flipH="1">
            <a:off x="4419339" y="2707236"/>
            <a:ext cx="1478134" cy="84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A4A126C-6982-4E8D-ADB0-3B217A976D70}"/>
              </a:ext>
            </a:extLst>
          </p:cNvPr>
          <p:cNvCxnSpPr>
            <a:cxnSpLocks/>
            <a:stCxn id="19" idx="0"/>
            <a:endCxn id="8" idx="3"/>
          </p:cNvCxnSpPr>
          <p:nvPr/>
        </p:nvCxnSpPr>
        <p:spPr>
          <a:xfrm flipV="1">
            <a:off x="5806981" y="2707236"/>
            <a:ext cx="90492" cy="50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0E3E355F-2460-47BC-AF3F-DE452D5BCCE0}"/>
              </a:ext>
            </a:extLst>
          </p:cNvPr>
          <p:cNvSpPr/>
          <p:nvPr/>
        </p:nvSpPr>
        <p:spPr>
          <a:xfrm>
            <a:off x="3842290" y="3551669"/>
            <a:ext cx="1154097" cy="603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Notify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1E4E838-C2CE-4979-95BC-5EEE1F880589}"/>
              </a:ext>
            </a:extLst>
          </p:cNvPr>
          <p:cNvSpPr/>
          <p:nvPr/>
        </p:nvSpPr>
        <p:spPr>
          <a:xfrm>
            <a:off x="6792241" y="3657378"/>
            <a:ext cx="879676" cy="7809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app</a:t>
            </a:r>
          </a:p>
        </p:txBody>
      </p:sp>
    </p:spTree>
    <p:extLst>
      <p:ext uri="{BB962C8B-B14F-4D97-AF65-F5344CB8AC3E}">
        <p14:creationId xmlns:p14="http://schemas.microsoft.com/office/powerpoint/2010/main" val="414972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99A7-61C5-405F-982A-19C5BE7E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33"/>
            <a:ext cx="10515600" cy="1325563"/>
          </a:xfrm>
        </p:spPr>
        <p:txBody>
          <a:bodyPr/>
          <a:lstStyle/>
          <a:p>
            <a:r>
              <a:rPr lang="en-US" dirty="0"/>
              <a:t>User case #5: Local officer updates child case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85776-8929-4B00-BEC5-E91BA4F4CB7E}"/>
              </a:ext>
            </a:extLst>
          </p:cNvPr>
          <p:cNvSpPr/>
          <p:nvPr/>
        </p:nvSpPr>
        <p:spPr>
          <a:xfrm>
            <a:off x="3589308" y="2023656"/>
            <a:ext cx="2970405" cy="4145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4B3E0B-8697-4735-ACA7-1C0FF97B0594}"/>
              </a:ext>
            </a:extLst>
          </p:cNvPr>
          <p:cNvSpPr/>
          <p:nvPr/>
        </p:nvSpPr>
        <p:spPr>
          <a:xfrm>
            <a:off x="3980747" y="2538561"/>
            <a:ext cx="1154097" cy="603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child case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5D6131-FEB3-46E7-9B07-B270C43D4CA3}"/>
              </a:ext>
            </a:extLst>
          </p:cNvPr>
          <p:cNvSpPr/>
          <p:nvPr/>
        </p:nvSpPr>
        <p:spPr>
          <a:xfrm>
            <a:off x="4927360" y="4543981"/>
            <a:ext cx="1295657" cy="603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update information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85BB095C-2EFD-476C-88FB-61E97AFCFE4B}"/>
              </a:ext>
            </a:extLst>
          </p:cNvPr>
          <p:cNvSpPr/>
          <p:nvPr/>
        </p:nvSpPr>
        <p:spPr>
          <a:xfrm>
            <a:off x="7765331" y="3843267"/>
            <a:ext cx="435006" cy="435006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ECD26D-DE1F-4BF0-8B7B-BB80F210F0C0}"/>
              </a:ext>
            </a:extLst>
          </p:cNvPr>
          <p:cNvSpPr txBox="1"/>
          <p:nvPr/>
        </p:nvSpPr>
        <p:spPr>
          <a:xfrm flipH="1">
            <a:off x="7258631" y="4395447"/>
            <a:ext cx="1558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center supporter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A3048B-747D-4A5D-8497-33D4CBAE52FC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290438" y="2840402"/>
            <a:ext cx="1690309" cy="52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ocument 15">
            <a:extLst>
              <a:ext uri="{FF2B5EF4-FFF2-40B4-BE49-F238E27FC236}">
                <a16:creationId xmlns:a16="http://schemas.microsoft.com/office/drawing/2014/main" id="{00DDD1FD-FA79-49C3-8962-E37CA2E73F49}"/>
              </a:ext>
            </a:extLst>
          </p:cNvPr>
          <p:cNvSpPr/>
          <p:nvPr/>
        </p:nvSpPr>
        <p:spPr>
          <a:xfrm>
            <a:off x="2435211" y="2754751"/>
            <a:ext cx="777395" cy="428802"/>
          </a:xfrm>
          <a:prstGeom prst="flowChartDocumen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Child case update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BF4600-7ABC-4BE9-8A56-2754546BC881}"/>
              </a:ext>
            </a:extLst>
          </p:cNvPr>
          <p:cNvCxnSpPr>
            <a:cxnSpLocks/>
            <a:stCxn id="7" idx="4"/>
            <a:endCxn id="29" idx="1"/>
          </p:cNvCxnSpPr>
          <p:nvPr/>
        </p:nvCxnSpPr>
        <p:spPr>
          <a:xfrm flipH="1">
            <a:off x="4015461" y="3142242"/>
            <a:ext cx="542335" cy="87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B27EB4-573B-49AC-87BF-B69648391AB8}"/>
              </a:ext>
            </a:extLst>
          </p:cNvPr>
          <p:cNvCxnSpPr>
            <a:cxnSpLocks/>
            <a:stCxn id="7" idx="4"/>
            <a:endCxn id="87" idx="0"/>
          </p:cNvCxnSpPr>
          <p:nvPr/>
        </p:nvCxnSpPr>
        <p:spPr>
          <a:xfrm>
            <a:off x="4557796" y="3142242"/>
            <a:ext cx="1020207" cy="57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68BE14-B83D-4E4C-9C58-CF6C44394B1E}"/>
              </a:ext>
            </a:extLst>
          </p:cNvPr>
          <p:cNvCxnSpPr>
            <a:cxnSpLocks/>
            <a:stCxn id="87" idx="6"/>
            <a:endCxn id="92" idx="1"/>
          </p:cNvCxnSpPr>
          <p:nvPr/>
        </p:nvCxnSpPr>
        <p:spPr>
          <a:xfrm>
            <a:off x="6155051" y="4019164"/>
            <a:ext cx="637190" cy="2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5DF0F9-403F-4DC9-A39B-40E0D95C80B0}"/>
              </a:ext>
            </a:extLst>
          </p:cNvPr>
          <p:cNvCxnSpPr>
            <a:cxnSpLocks/>
            <a:stCxn id="92" idx="1"/>
            <a:endCxn id="9" idx="6"/>
          </p:cNvCxnSpPr>
          <p:nvPr/>
        </p:nvCxnSpPr>
        <p:spPr>
          <a:xfrm flipH="1">
            <a:off x="6223017" y="4047851"/>
            <a:ext cx="569224" cy="797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ylinder 28">
            <a:extLst>
              <a:ext uri="{FF2B5EF4-FFF2-40B4-BE49-F238E27FC236}">
                <a16:creationId xmlns:a16="http://schemas.microsoft.com/office/drawing/2014/main" id="{3C0A9DFF-6A68-469A-8806-0350559BC37F}"/>
              </a:ext>
            </a:extLst>
          </p:cNvPr>
          <p:cNvSpPr/>
          <p:nvPr/>
        </p:nvSpPr>
        <p:spPr>
          <a:xfrm>
            <a:off x="3633721" y="4018107"/>
            <a:ext cx="763479" cy="6036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DB 111Center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DD0B51-0A89-4772-A2D1-C1B5886C6E02}"/>
              </a:ext>
            </a:extLst>
          </p:cNvPr>
          <p:cNvCxnSpPr>
            <a:cxnSpLocks/>
            <a:stCxn id="29" idx="4"/>
            <a:endCxn id="9" idx="2"/>
          </p:cNvCxnSpPr>
          <p:nvPr/>
        </p:nvCxnSpPr>
        <p:spPr>
          <a:xfrm>
            <a:off x="4397200" y="4319948"/>
            <a:ext cx="530160" cy="52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miley Face 34">
            <a:extLst>
              <a:ext uri="{FF2B5EF4-FFF2-40B4-BE49-F238E27FC236}">
                <a16:creationId xmlns:a16="http://schemas.microsoft.com/office/drawing/2014/main" id="{9A386827-2426-4D7A-BA14-B2539BB8B90C}"/>
              </a:ext>
            </a:extLst>
          </p:cNvPr>
          <p:cNvSpPr/>
          <p:nvPr/>
        </p:nvSpPr>
        <p:spPr>
          <a:xfrm>
            <a:off x="768296" y="3429000"/>
            <a:ext cx="435006" cy="43500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DE2AD7A-0B56-4E0B-968E-4ED7AE0E9F8B}"/>
              </a:ext>
            </a:extLst>
          </p:cNvPr>
          <p:cNvSpPr/>
          <p:nvPr/>
        </p:nvSpPr>
        <p:spPr>
          <a:xfrm>
            <a:off x="1472744" y="3247373"/>
            <a:ext cx="861134" cy="1216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Mobile app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F4C993-E0B2-4ADB-98E0-B3B3A12F3346}"/>
              </a:ext>
            </a:extLst>
          </p:cNvPr>
          <p:cNvSpPr txBox="1"/>
          <p:nvPr/>
        </p:nvSpPr>
        <p:spPr>
          <a:xfrm flipH="1">
            <a:off x="327576" y="3864006"/>
            <a:ext cx="174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officer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233B23-8054-407D-9AFC-4CF449D7BBFD}"/>
              </a:ext>
            </a:extLst>
          </p:cNvPr>
          <p:cNvSpPr txBox="1"/>
          <p:nvPr/>
        </p:nvSpPr>
        <p:spPr>
          <a:xfrm>
            <a:off x="8732237" y="1690688"/>
            <a:ext cx="3282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case 5: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Local officer follow up child case and update more information about child case.</a:t>
            </a:r>
          </a:p>
          <a:p>
            <a:pPr marL="285750" indent="-285750">
              <a:buFontTx/>
              <a:buChar char="-"/>
            </a:pPr>
            <a:r>
              <a:rPr lang="en-US" dirty="0"/>
              <a:t>System receives update information of child case, store into database and notify to call center supporter</a:t>
            </a:r>
          </a:p>
          <a:p>
            <a:pPr marL="285750" indent="-285750">
              <a:buFontTx/>
              <a:buChar char="-"/>
            </a:pPr>
            <a:r>
              <a:rPr lang="en-US" dirty="0"/>
              <a:t>Supporter checks update information and may update and confirm if needs.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E3E355F-2460-47BC-AF3F-DE452D5BCCE0}"/>
              </a:ext>
            </a:extLst>
          </p:cNvPr>
          <p:cNvSpPr/>
          <p:nvPr/>
        </p:nvSpPr>
        <p:spPr>
          <a:xfrm>
            <a:off x="5000954" y="3717323"/>
            <a:ext cx="1154097" cy="603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Notify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1E4E838-C2CE-4979-95BC-5EEE1F880589}"/>
              </a:ext>
            </a:extLst>
          </p:cNvPr>
          <p:cNvSpPr/>
          <p:nvPr/>
        </p:nvSpPr>
        <p:spPr>
          <a:xfrm>
            <a:off x="6792241" y="3657378"/>
            <a:ext cx="879676" cy="78094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Web app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8F969D-0359-42AA-B01D-3C5441D55C07}"/>
              </a:ext>
            </a:extLst>
          </p:cNvPr>
          <p:cNvSpPr/>
          <p:nvPr/>
        </p:nvSpPr>
        <p:spPr>
          <a:xfrm>
            <a:off x="4924147" y="5448447"/>
            <a:ext cx="1414509" cy="60368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Re-update information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9FA7A0-BFD0-4C89-8133-E61E1486F254}"/>
              </a:ext>
            </a:extLst>
          </p:cNvPr>
          <p:cNvCxnSpPr>
            <a:cxnSpLocks/>
            <a:stCxn id="42" idx="2"/>
            <a:endCxn id="29" idx="3"/>
          </p:cNvCxnSpPr>
          <p:nvPr/>
        </p:nvCxnSpPr>
        <p:spPr>
          <a:xfrm flipH="1" flipV="1">
            <a:off x="4015461" y="4621788"/>
            <a:ext cx="908686" cy="112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AD4698-E1D4-4859-8BAC-09E2D57730B4}"/>
              </a:ext>
            </a:extLst>
          </p:cNvPr>
          <p:cNvCxnSpPr>
            <a:cxnSpLocks/>
            <a:stCxn id="9" idx="4"/>
            <a:endCxn id="42" idx="0"/>
          </p:cNvCxnSpPr>
          <p:nvPr/>
        </p:nvCxnSpPr>
        <p:spPr>
          <a:xfrm>
            <a:off x="5575189" y="5147662"/>
            <a:ext cx="56213" cy="3007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54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699A7-61C5-405F-982A-19C5BE7E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33"/>
            <a:ext cx="10515600" cy="1325563"/>
          </a:xfrm>
        </p:spPr>
        <p:txBody>
          <a:bodyPr/>
          <a:lstStyle/>
          <a:p>
            <a:r>
              <a:rPr lang="en-US" dirty="0"/>
              <a:t>User case #6: Report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785776-8929-4B00-BEC5-E91BA4F4CB7E}"/>
              </a:ext>
            </a:extLst>
          </p:cNvPr>
          <p:cNvSpPr/>
          <p:nvPr/>
        </p:nvSpPr>
        <p:spPr>
          <a:xfrm>
            <a:off x="3589308" y="2476209"/>
            <a:ext cx="2970405" cy="3214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4B3E0B-8697-4735-ACA7-1C0FF97B0594}"/>
              </a:ext>
            </a:extLst>
          </p:cNvPr>
          <p:cNvSpPr/>
          <p:nvPr/>
        </p:nvSpPr>
        <p:spPr>
          <a:xfrm>
            <a:off x="4526922" y="3062346"/>
            <a:ext cx="1154097" cy="603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Query report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A3048B-747D-4A5D-8497-33D4CBAE52FC}"/>
              </a:ext>
            </a:extLst>
          </p:cNvPr>
          <p:cNvCxnSpPr>
            <a:cxnSpLocks/>
            <a:stCxn id="36" idx="3"/>
            <a:endCxn id="7" idx="2"/>
          </p:cNvCxnSpPr>
          <p:nvPr/>
        </p:nvCxnSpPr>
        <p:spPr>
          <a:xfrm flipV="1">
            <a:off x="2723310" y="3364187"/>
            <a:ext cx="1803612" cy="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B27EB4-573B-49AC-87BF-B69648391AB8}"/>
              </a:ext>
            </a:extLst>
          </p:cNvPr>
          <p:cNvCxnSpPr>
            <a:cxnSpLocks/>
            <a:stCxn id="7" idx="4"/>
            <a:endCxn id="87" idx="0"/>
          </p:cNvCxnSpPr>
          <p:nvPr/>
        </p:nvCxnSpPr>
        <p:spPr>
          <a:xfrm>
            <a:off x="5103971" y="3666027"/>
            <a:ext cx="0" cy="332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68BE14-B83D-4E4C-9C58-CF6C44394B1E}"/>
              </a:ext>
            </a:extLst>
          </p:cNvPr>
          <p:cNvCxnSpPr>
            <a:cxnSpLocks/>
            <a:stCxn id="87" idx="4"/>
            <a:endCxn id="29" idx="1"/>
          </p:cNvCxnSpPr>
          <p:nvPr/>
        </p:nvCxnSpPr>
        <p:spPr>
          <a:xfrm>
            <a:off x="5103971" y="4602307"/>
            <a:ext cx="156" cy="291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ylinder 28">
            <a:extLst>
              <a:ext uri="{FF2B5EF4-FFF2-40B4-BE49-F238E27FC236}">
                <a16:creationId xmlns:a16="http://schemas.microsoft.com/office/drawing/2014/main" id="{3C0A9DFF-6A68-469A-8806-0350559BC37F}"/>
              </a:ext>
            </a:extLst>
          </p:cNvPr>
          <p:cNvSpPr/>
          <p:nvPr/>
        </p:nvSpPr>
        <p:spPr>
          <a:xfrm>
            <a:off x="4722387" y="4893668"/>
            <a:ext cx="763479" cy="6036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DB 111Center</a:t>
            </a:r>
          </a:p>
        </p:txBody>
      </p:sp>
      <p:sp>
        <p:nvSpPr>
          <p:cNvPr id="35" name="Smiley Face 34">
            <a:extLst>
              <a:ext uri="{FF2B5EF4-FFF2-40B4-BE49-F238E27FC236}">
                <a16:creationId xmlns:a16="http://schemas.microsoft.com/office/drawing/2014/main" id="{9A386827-2426-4D7A-BA14-B2539BB8B90C}"/>
              </a:ext>
            </a:extLst>
          </p:cNvPr>
          <p:cNvSpPr/>
          <p:nvPr/>
        </p:nvSpPr>
        <p:spPr>
          <a:xfrm>
            <a:off x="1067624" y="2906986"/>
            <a:ext cx="435006" cy="435006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DE2AD7A-0B56-4E0B-968E-4ED7AE0E9F8B}"/>
              </a:ext>
            </a:extLst>
          </p:cNvPr>
          <p:cNvSpPr/>
          <p:nvPr/>
        </p:nvSpPr>
        <p:spPr>
          <a:xfrm>
            <a:off x="1862176" y="2758651"/>
            <a:ext cx="861134" cy="12162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Mobile app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F4C993-E0B2-4ADB-98E0-B3B3A12F3346}"/>
              </a:ext>
            </a:extLst>
          </p:cNvPr>
          <p:cNvSpPr txBox="1"/>
          <p:nvPr/>
        </p:nvSpPr>
        <p:spPr>
          <a:xfrm flipH="1">
            <a:off x="692306" y="3331343"/>
            <a:ext cx="174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officer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233B23-8054-407D-9AFC-4CF449D7BBFD}"/>
              </a:ext>
            </a:extLst>
          </p:cNvPr>
          <p:cNvSpPr txBox="1"/>
          <p:nvPr/>
        </p:nvSpPr>
        <p:spPr>
          <a:xfrm>
            <a:off x="7330157" y="1774777"/>
            <a:ext cx="3282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case 6: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Local officer get and receives local summary </a:t>
            </a:r>
            <a:r>
              <a:rPr lang="en-US" dirty="0" smtClean="0"/>
              <a:t>report. The report is following current template of 111 center and add more filter for wards or districts.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The system exports about 5 type of reports form local officer.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E3E355F-2460-47BC-AF3F-DE452D5BCCE0}"/>
              </a:ext>
            </a:extLst>
          </p:cNvPr>
          <p:cNvSpPr/>
          <p:nvPr/>
        </p:nvSpPr>
        <p:spPr>
          <a:xfrm>
            <a:off x="4526922" y="3998626"/>
            <a:ext cx="1154097" cy="6036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Summerize</a:t>
            </a:r>
            <a:r>
              <a:rPr lang="en-US" sz="1200" dirty="0"/>
              <a:t> report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1A8DAA-7153-4C63-A765-A806742BE792}"/>
              </a:ext>
            </a:extLst>
          </p:cNvPr>
          <p:cNvCxnSpPr>
            <a:cxnSpLocks/>
            <a:stCxn id="87" idx="2"/>
            <a:endCxn id="36" idx="3"/>
          </p:cNvCxnSpPr>
          <p:nvPr/>
        </p:nvCxnSpPr>
        <p:spPr>
          <a:xfrm flipH="1" flipV="1">
            <a:off x="2723310" y="3366771"/>
            <a:ext cx="1803612" cy="93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83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936C-4F6C-4B9B-B394-682788E1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scope </a:t>
            </a:r>
            <a:r>
              <a:rPr lang="en-US" dirty="0"/>
              <a:t>of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33AD8-D598-4F9D-A02A-C6DDA1E26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API update:</a:t>
            </a:r>
          </a:p>
          <a:p>
            <a:pPr lvl="1"/>
            <a:r>
              <a:rPr lang="en-US" sz="1800" dirty="0"/>
              <a:t>Create/update for child case </a:t>
            </a:r>
            <a:r>
              <a:rPr lang="en-US" sz="1800" dirty="0" smtClean="0"/>
              <a:t>information(44 </a:t>
            </a:r>
            <a:r>
              <a:rPr lang="en-US" sz="1800" dirty="0"/>
              <a:t>APIs)</a:t>
            </a:r>
          </a:p>
          <a:p>
            <a:pPr lvl="1"/>
            <a:r>
              <a:rPr lang="en-US" sz="1800" dirty="0"/>
              <a:t>Report API </a:t>
            </a:r>
            <a:r>
              <a:rPr lang="en-US" sz="1800" dirty="0" smtClean="0"/>
              <a:t>(export JSON) – 5 reports</a:t>
            </a:r>
            <a:endParaRPr lang="en-US" sz="1800" dirty="0"/>
          </a:p>
          <a:p>
            <a:pPr lvl="1"/>
            <a:r>
              <a:rPr lang="en-US" sz="1800" smtClean="0"/>
              <a:t>API </a:t>
            </a:r>
            <a:r>
              <a:rPr lang="en-US" sz="1800" dirty="0"/>
              <a:t>to </a:t>
            </a:r>
            <a:r>
              <a:rPr lang="en-US" sz="1800" dirty="0" smtClean="0"/>
              <a:t>receive/send information </a:t>
            </a:r>
            <a:r>
              <a:rPr lang="en-US" sz="1800" dirty="0"/>
              <a:t>from </a:t>
            </a:r>
            <a:r>
              <a:rPr lang="en-US" sz="1800" dirty="0" smtClean="0"/>
              <a:t>citizen, local officer</a:t>
            </a:r>
            <a:endParaRPr lang="en-US" sz="1800" dirty="0"/>
          </a:p>
          <a:p>
            <a:pPr lvl="1"/>
            <a:r>
              <a:rPr lang="en-US" sz="1800" dirty="0"/>
              <a:t>Login API.</a:t>
            </a:r>
          </a:p>
          <a:p>
            <a:r>
              <a:rPr lang="en-US" sz="2400" dirty="0"/>
              <a:t>Web and server update:</a:t>
            </a:r>
          </a:p>
          <a:p>
            <a:pPr lvl="1"/>
            <a:r>
              <a:rPr lang="en-US" sz="1800" dirty="0"/>
              <a:t>User management and permission (supply accounts for local officer)</a:t>
            </a:r>
          </a:p>
          <a:p>
            <a:pPr lvl="1"/>
            <a:r>
              <a:rPr lang="en-US" sz="1800" dirty="0"/>
              <a:t>Notify to call center supporter (displayed on web)</a:t>
            </a:r>
          </a:p>
          <a:p>
            <a:pPr lvl="1"/>
            <a:r>
              <a:rPr lang="en-US" sz="1800" dirty="0" smtClean="0"/>
              <a:t>Review</a:t>
            </a:r>
            <a:r>
              <a:rPr lang="en-US" sz="1800" dirty="0"/>
              <a:t>, approve, confirm information of child case that reported from citizen or local officer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Report </a:t>
            </a:r>
            <a:r>
              <a:rPr lang="en-US" sz="1800" dirty="0"/>
              <a:t>to local officer</a:t>
            </a:r>
          </a:p>
          <a:p>
            <a:pPr lvl="1"/>
            <a:endParaRPr lang="en-US" sz="1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0568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695</Words>
  <Application>Microsoft Office PowerPoint</Application>
  <PresentationFormat>Widescreen</PresentationFormat>
  <Paragraphs>126</Paragraphs>
  <Slides>10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111 Call center software system</vt:lpstr>
      <vt:lpstr>Overview</vt:lpstr>
      <vt:lpstr>User case #1: Post from citizen</vt:lpstr>
      <vt:lpstr>User case #2: Scheduled notification</vt:lpstr>
      <vt:lpstr>User case #3: Manual notification</vt:lpstr>
      <vt:lpstr>User case #4: Local officer inputs case</vt:lpstr>
      <vt:lpstr>User case #5: Local officer updates child case</vt:lpstr>
      <vt:lpstr>User case #6: Report</vt:lpstr>
      <vt:lpstr>Development scope of server</vt:lpstr>
      <vt:lpstr>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Thanh Tung</dc:creator>
  <cp:lastModifiedBy>Nguyen Thanh Tung</cp:lastModifiedBy>
  <cp:revision>35</cp:revision>
  <dcterms:created xsi:type="dcterms:W3CDTF">2019-01-14T04:29:57Z</dcterms:created>
  <dcterms:modified xsi:type="dcterms:W3CDTF">2019-03-27T08:13:30Z</dcterms:modified>
</cp:coreProperties>
</file>