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8" r:id="rId4"/>
    <p:sldId id="336" r:id="rId5"/>
    <p:sldId id="339" r:id="rId6"/>
    <p:sldId id="34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0" d="100"/>
          <a:sy n="80" d="100"/>
        </p:scale>
        <p:origin x="447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E25DA-305F-87D5-0860-71A5E767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2FAF87-6CE4-2957-E66C-FBC90466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0858D-C902-7817-8B93-AAADF55C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077F2-8122-3094-5867-7B2071E1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0A0C1-BCED-8D97-0660-E3675E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2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C9BA8-4113-A189-2573-6B2751E5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5D11BD-27BD-D401-9F8F-28B9985A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2A00E-6AD3-AFF2-8EFF-F29546D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1384B-65DB-863C-2C01-2FB9516A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564A2-F55A-FDD1-9496-F0986128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19E477-3365-F419-4BA0-FBEE8031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BCBAA-8AEE-5EE3-0231-909D51DE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D8925-DB2B-6FC3-1B8B-AFCFBB33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80E7D-2D08-DA74-4120-701BD160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6A141-254F-CDC1-779B-8CC8453F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26C5E-211D-7C63-C617-CC9DC76C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76FCF-9479-606F-8468-67F2FB4B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6AAE8-AAAC-814B-AB4B-4705626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8D3F4-6AD6-70D6-0701-EF2C3051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6A376-2132-5828-3D9E-A20D33D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29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5272C-88BF-6E2D-B9E2-9F9EA401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734DF-D908-FBAE-ABB9-433E6958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67759-38A0-C117-E7CA-EB2115A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791B7-303D-4E2E-7CF0-6BA5D51D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3AA12-E4DE-E1AF-BCAD-EF7C0BF7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0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82137-FFA1-0120-6177-31819DD9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32C30-3662-4D57-4039-87E91D1D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DE1A5-5AD0-01F0-40B4-28C287F8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630AA-B6AA-7F61-90E0-CEE620C0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0234D-E375-9D3D-5FBB-C38F95D4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06593D-679C-0688-E45C-D0BBA9EA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94C0C-54A8-60E7-66AF-F20154D3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8C232-6C90-3EEE-46D0-04B44DC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2B9712-CDB1-A81B-4B09-349AAE12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06F663-85DA-E67B-67C1-AA88D9B4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DB0CE-7A2E-341B-5457-2377E4ADE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626A3B-97FE-DC4B-2771-DCFC7664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BF3986-4B5B-7C91-1315-B2FCB336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A85D6-0284-7116-35A0-FD4A0A4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066D2-F3F8-F2EA-6A08-E6D30326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28C0D-4A99-BD48-CAC8-1DE91A16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80DAC-9072-63C0-B31E-474A7066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23682-7B5D-1D2C-1EB0-EDC5DD4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6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8D3D7-957A-22A2-5D99-66A5D4D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8596C-A9F1-2231-04EF-F062FAC8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6045F2-8815-12C7-3A4D-8A705AD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4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1DC9A-D2A9-DC9F-7592-6EF3398B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9ECB2-CA5E-C93E-FF9F-3D5E6DF4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A877D8-F9FE-F889-1C9C-B1E41106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4EE4D-E0E9-20EC-4E15-C8F26A3A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2A9E06-EC61-6B8B-6913-28B40F9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CA95-33A0-D15E-607F-CCD0E318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BA04D-7FAF-D440-B8BC-736D370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B28D8A-4799-946F-8E91-4FE8E8ED3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C7C570-EE96-C35B-813B-1A020F72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C4DD5-2FB2-AC26-ECCA-9ED5ABE7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23D168-348E-07E7-B9BC-59CDFB0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FD7CC-DF55-0C8B-4080-F1FD5238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DC12D9-0120-E38D-1492-BC962D9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9344EA-E552-BE2E-2909-A14C4C5C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EBCF8-B724-41DA-CD1C-F7B4A349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816E2-F2CB-4FA7-ABF0-0644E28124C6}" type="datetimeFigureOut">
              <a:rPr lang="zh-TW" altLang="en-US" smtClean="0"/>
              <a:t>2024/12/8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4FBA9-1114-19FD-7C8B-CFC4E41F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208DD-499A-66C1-D307-68CC7C887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xO3ED27rMH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asasulakshi/opencv-morphological-dilation-and-erosion-fab65c29efb3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fmyE7DiaIY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asasulakshi/opencv-morphological-dilation-and-erosion-fab65c29efb3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29827D7-C539-8C0F-D486-5165C7A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239"/>
            <a:ext cx="9144000" cy="2519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5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影像處理實習課</a:t>
            </a:r>
            <a:endParaRPr lang="en-US" altLang="zh-TW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W12_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(Morphology)</a:t>
            </a:r>
          </a:p>
          <a:p>
            <a:pPr>
              <a:lnSpc>
                <a:spcPct val="15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莊媞涵</a:t>
            </a:r>
          </a:p>
        </p:txBody>
      </p:sp>
    </p:spTree>
    <p:extLst>
      <p:ext uri="{BB962C8B-B14F-4D97-AF65-F5344CB8AC3E}">
        <p14:creationId xmlns:p14="http://schemas.microsoft.com/office/powerpoint/2010/main" val="37262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6C33F429-B70C-7F8B-D295-31D0F30985BD}"/>
              </a:ext>
            </a:extLst>
          </p:cNvPr>
          <p:cNvSpPr txBox="1"/>
          <p:nvPr/>
        </p:nvSpPr>
        <p:spPr>
          <a:xfrm>
            <a:off x="800846" y="2967439"/>
            <a:ext cx="3748775" cy="1884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0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效果：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填補前景中的小孔洞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連接分離的目標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擴大物體或突出區域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1C6883-D160-B1E5-2D8E-3A5FA6F7C5B1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Dilation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0F4A3A-9631-FF53-87EE-BBA55D1D0871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對影像的邊界進行擴張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A3B2D3A-1C67-BE0D-924B-C9FC38FBF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2635" y="1713394"/>
            <a:ext cx="7918261" cy="111175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C46EF8C-52DE-241B-6B1C-C87047A3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270" y="3353857"/>
            <a:ext cx="6376211" cy="2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CDD52-D0B1-0D3A-2BAE-BB2F187A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11066A-39B0-A0E8-B20F-739476138CF5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Dilation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lang="zh-TW" altLang="en-US" sz="4000" dirty="0"/>
          </a:p>
        </p:txBody>
      </p:sp>
      <p:sp>
        <p:nvSpPr>
          <p:cNvPr id="6" name="文字方塊 5">
            <a:hlinkClick r:id="rId2"/>
            <a:extLst>
              <a:ext uri="{FF2B5EF4-FFF2-40B4-BE49-F238E27FC236}">
                <a16:creationId xmlns:a16="http://schemas.microsoft.com/office/drawing/2014/main" id="{4B76E1D1-49B3-298C-08BA-997D896B3065}"/>
              </a:ext>
            </a:extLst>
          </p:cNvPr>
          <p:cNvSpPr txBox="1"/>
          <p:nvPr/>
        </p:nvSpPr>
        <p:spPr>
          <a:xfrm>
            <a:off x="187494" y="6410572"/>
            <a:ext cx="4163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https://www.youtube.com/watch?v=xO3ED27rMHs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33305F-15EA-0964-2008-14CEEC91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7" y="2304841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E6125E-2732-8A20-8EF7-8FAE3B3A870F}"/>
              </a:ext>
            </a:extLst>
          </p:cNvPr>
          <p:cNvSpPr txBox="1"/>
          <p:nvPr/>
        </p:nvSpPr>
        <p:spPr>
          <a:xfrm>
            <a:off x="531906" y="4422986"/>
            <a:ext cx="4786670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如果矩陣的任何元素遇到影像的值「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」，則與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錨點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anchor)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元素重疊的像素將變為</a:t>
            </a:r>
            <a:r>
              <a:rPr lang="zh-TW" altLang="en-US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en-US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A94D1E-5130-02C3-5007-32AD925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6391" y="545713"/>
            <a:ext cx="5933703" cy="55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F139635-AB90-847C-BA1A-D43E93DCB8AE}"/>
              </a:ext>
            </a:extLst>
          </p:cNvPr>
          <p:cNvSpPr/>
          <p:nvPr/>
        </p:nvSpPr>
        <p:spPr>
          <a:xfrm>
            <a:off x="1733177" y="3027557"/>
            <a:ext cx="490070" cy="334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CCEBBE-F349-9BBC-2A95-5C3661B7515B}"/>
              </a:ext>
            </a:extLst>
          </p:cNvPr>
          <p:cNvSpPr txBox="1"/>
          <p:nvPr/>
        </p:nvSpPr>
        <p:spPr>
          <a:xfrm>
            <a:off x="1594604" y="1927701"/>
            <a:ext cx="8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25" name="文字方塊 24">
            <a:hlinkClick r:id="rId5"/>
            <a:extLst>
              <a:ext uri="{FF2B5EF4-FFF2-40B4-BE49-F238E27FC236}">
                <a16:creationId xmlns:a16="http://schemas.microsoft.com/office/drawing/2014/main" id="{80D88FFB-08B6-D429-C4BB-8B56A4E2644F}"/>
              </a:ext>
            </a:extLst>
          </p:cNvPr>
          <p:cNvSpPr txBox="1"/>
          <p:nvPr/>
        </p:nvSpPr>
        <p:spPr>
          <a:xfrm>
            <a:off x="10726833" y="6185906"/>
            <a:ext cx="1040840" cy="26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圖片參考連結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34E531-F33F-F565-B74D-8D709EC8B2F4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對影像的邊界進行擴張</a:t>
            </a:r>
          </a:p>
        </p:txBody>
      </p:sp>
    </p:spTree>
    <p:extLst>
      <p:ext uri="{BB962C8B-B14F-4D97-AF65-F5344CB8AC3E}">
        <p14:creationId xmlns:p14="http://schemas.microsoft.com/office/powerpoint/2010/main" val="115413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7B11D-280E-70E9-5C9B-AEFC2CBBB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E7F1D4-47B8-DB48-5D8E-EEB29EFCBE55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Erosion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lang="zh-TW" altLang="en-US" sz="4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7FBDCC-9F26-6809-26D0-7807CBCA08B5}"/>
              </a:ext>
            </a:extLst>
          </p:cNvPr>
          <p:cNvSpPr txBox="1"/>
          <p:nvPr/>
        </p:nvSpPr>
        <p:spPr>
          <a:xfrm>
            <a:off x="800846" y="2967439"/>
            <a:ext cx="3748775" cy="1884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0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效果：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去除小型雜訊點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分割連通的物體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縮小物體或突出區域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03A587E-EA2C-A968-1CCD-BE40C1175CE6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把物體的邊界腐蝕掉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D9F9005-EE78-7229-AE76-CA0853A9F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9138" y="3191435"/>
            <a:ext cx="7233026" cy="242367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0AF60CF2-D2A5-92EB-4E7F-B9BDF76B1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3" y="1684619"/>
            <a:ext cx="8956045" cy="13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5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4868-C756-B68A-C1E2-BD160AF1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29FD08-F31C-45B0-230B-DADA3EDF67CE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Erosion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lang="zh-TW" altLang="en-US" sz="4000" dirty="0"/>
          </a:p>
        </p:txBody>
      </p:sp>
      <p:sp>
        <p:nvSpPr>
          <p:cNvPr id="6" name="文字方塊 5">
            <a:hlinkClick r:id="rId2"/>
            <a:extLst>
              <a:ext uri="{FF2B5EF4-FFF2-40B4-BE49-F238E27FC236}">
                <a16:creationId xmlns:a16="http://schemas.microsoft.com/office/drawing/2014/main" id="{28E1B3B2-8482-A6AA-23B3-B17D687CACB7}"/>
              </a:ext>
            </a:extLst>
          </p:cNvPr>
          <p:cNvSpPr txBox="1"/>
          <p:nvPr/>
        </p:nvSpPr>
        <p:spPr>
          <a:xfrm>
            <a:off x="133944" y="6436487"/>
            <a:ext cx="4146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https://www.youtube.com/watch?v=fmyE7DiaIYQ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B2B3C0C-6D62-E037-D8AA-75FE031C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37" y="2304841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F6F63C6-ACCE-F7A7-E88E-391ED400E7D7}"/>
              </a:ext>
            </a:extLst>
          </p:cNvPr>
          <p:cNvSpPr txBox="1"/>
          <p:nvPr/>
        </p:nvSpPr>
        <p:spPr>
          <a:xfrm>
            <a:off x="531906" y="4297485"/>
            <a:ext cx="4786670" cy="17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如果與矩陣重疊的所有像素恰好都是「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」，則不會發生任何變化。但如果任何重疊像素碰巧為「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」，則與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錨點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(anchor)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重疊的像素將設為「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7C35D-A198-0A4D-B2AC-20AE94F0439D}"/>
              </a:ext>
            </a:extLst>
          </p:cNvPr>
          <p:cNvSpPr/>
          <p:nvPr/>
        </p:nvSpPr>
        <p:spPr>
          <a:xfrm>
            <a:off x="1733177" y="3027557"/>
            <a:ext cx="490070" cy="334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00ED09-9D8E-C9C7-F581-49CF2B1EE042}"/>
              </a:ext>
            </a:extLst>
          </p:cNvPr>
          <p:cNvSpPr txBox="1"/>
          <p:nvPr/>
        </p:nvSpPr>
        <p:spPr>
          <a:xfrm>
            <a:off x="1594604" y="1927701"/>
            <a:ext cx="8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78B57-638B-6A09-15C0-90E7EE2B5F3F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把物體的邊界腐蝕掉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00F625-C011-A24A-BC59-88BFD7B8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321" y="510611"/>
            <a:ext cx="6002326" cy="56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hlinkClick r:id="rId5"/>
            <a:extLst>
              <a:ext uri="{FF2B5EF4-FFF2-40B4-BE49-F238E27FC236}">
                <a16:creationId xmlns:a16="http://schemas.microsoft.com/office/drawing/2014/main" id="{3EE34F1D-B760-40BD-96BB-4F42EBA7BC07}"/>
              </a:ext>
            </a:extLst>
          </p:cNvPr>
          <p:cNvSpPr txBox="1"/>
          <p:nvPr/>
        </p:nvSpPr>
        <p:spPr>
          <a:xfrm>
            <a:off x="10726833" y="6185906"/>
            <a:ext cx="1040840" cy="26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圖片參考連結</a:t>
            </a:r>
          </a:p>
        </p:txBody>
      </p:sp>
    </p:spTree>
    <p:extLst>
      <p:ext uri="{BB962C8B-B14F-4D97-AF65-F5344CB8AC3E}">
        <p14:creationId xmlns:p14="http://schemas.microsoft.com/office/powerpoint/2010/main" val="132519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圖片 67">
            <a:extLst>
              <a:ext uri="{FF2B5EF4-FFF2-40B4-BE49-F238E27FC236}">
                <a16:creationId xmlns:a16="http://schemas.microsoft.com/office/drawing/2014/main" id="{42E16510-CBC7-A627-213D-756E61B731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1148"/>
          <a:stretch/>
        </p:blipFill>
        <p:spPr>
          <a:xfrm>
            <a:off x="449557" y="2532669"/>
            <a:ext cx="9656655" cy="1100289"/>
          </a:xfrm>
          <a:prstGeom prst="rect">
            <a:avLst/>
          </a:prstGeom>
        </p:spPr>
      </p:pic>
      <p:sp>
        <p:nvSpPr>
          <p:cNvPr id="69" name="文字方塊 68">
            <a:extLst>
              <a:ext uri="{FF2B5EF4-FFF2-40B4-BE49-F238E27FC236}">
                <a16:creationId xmlns:a16="http://schemas.microsoft.com/office/drawing/2014/main" id="{99F5F0A7-87FF-2C99-71B9-7960BC7962DF}"/>
              </a:ext>
            </a:extLst>
          </p:cNvPr>
          <p:cNvSpPr txBox="1"/>
          <p:nvPr/>
        </p:nvSpPr>
        <p:spPr>
          <a:xfrm>
            <a:off x="449557" y="265680"/>
            <a:ext cx="12477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zh-TW" altLang="en-US" sz="4000" dirty="0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A1573D56-A92E-D42F-5545-BDA06B06D475}"/>
              </a:ext>
            </a:extLst>
          </p:cNvPr>
          <p:cNvSpPr txBox="1"/>
          <p:nvPr/>
        </p:nvSpPr>
        <p:spPr>
          <a:xfrm>
            <a:off x="449557" y="1218497"/>
            <a:ext cx="11516659" cy="11550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0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600" dirty="0"/>
              <a:t>開運算 (Opening):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600" dirty="0"/>
              <a:t>開運算是</a:t>
            </a:r>
            <a:r>
              <a:rPr lang="zh-TW" altLang="en-US" sz="1600" b="1" dirty="0">
                <a:solidFill>
                  <a:srgbClr val="FF0000"/>
                </a:solidFill>
              </a:rPr>
              <a:t>先進行腐蝕，再進行膨脹</a:t>
            </a:r>
            <a:r>
              <a:rPr lang="zh-TW" altLang="en-US" sz="1600" dirty="0"/>
              <a:t>的操作。主要用於消除小的亮點或斷裂。</a:t>
            </a:r>
            <a:endParaRPr lang="en-US" altLang="zh-TW" sz="1600" dirty="0"/>
          </a:p>
          <a:p>
            <a:pPr>
              <a:lnSpc>
                <a:spcPct val="150000"/>
              </a:lnSpc>
            </a:pPr>
            <a:r>
              <a:rPr lang="zh-TW" altLang="en-US" sz="1400" dirty="0"/>
              <a:t>對 </a:t>
            </a:r>
            <a:r>
              <a:rPr lang="en-US" altLang="zh-TW" sz="1400" b="1" dirty="0">
                <a:solidFill>
                  <a:srgbClr val="FF0000"/>
                </a:solidFill>
              </a:rPr>
              <a:t>TKU1.png </a:t>
            </a:r>
            <a:r>
              <a:rPr lang="zh-TW" altLang="en-US" sz="1400" dirty="0"/>
              <a:t>圖片進行開運算。可使用兩種方法完成</a:t>
            </a:r>
            <a:r>
              <a:rPr lang="en-US" altLang="zh-TW" sz="1400" dirty="0"/>
              <a:t>(</a:t>
            </a:r>
            <a:r>
              <a:rPr lang="zh-TW" altLang="en-US" sz="1400" dirty="0"/>
              <a:t>則一即可</a:t>
            </a:r>
            <a:r>
              <a:rPr lang="en-US" altLang="zh-TW" sz="1400" dirty="0"/>
              <a:t>)</a:t>
            </a:r>
            <a:r>
              <a:rPr lang="zh-TW" altLang="en-US" sz="1400" dirty="0"/>
              <a:t>：</a:t>
            </a:r>
            <a:r>
              <a:rPr lang="en-US" altLang="zh-TW" sz="1400" dirty="0"/>
              <a:t>cv2.erode + cv2.dilate </a:t>
            </a:r>
            <a:r>
              <a:rPr lang="zh-TW" altLang="en-US" sz="1400" dirty="0"/>
              <a:t>和 </a:t>
            </a:r>
            <a:r>
              <a:rPr lang="en-US" altLang="zh-TW" sz="1400" dirty="0"/>
              <a:t>cv2.morphologyEx</a:t>
            </a:r>
          </a:p>
        </p:txBody>
      </p:sp>
      <p:pic>
        <p:nvPicPr>
          <p:cNvPr id="72" name="圖片 71">
            <a:extLst>
              <a:ext uri="{FF2B5EF4-FFF2-40B4-BE49-F238E27FC236}">
                <a16:creationId xmlns:a16="http://schemas.microsoft.com/office/drawing/2014/main" id="{C12D7CB2-A0A9-4810-D2AD-9E7416D4A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75" t="67789" r="-252" b="-1449"/>
          <a:stretch/>
        </p:blipFill>
        <p:spPr>
          <a:xfrm>
            <a:off x="528919" y="5240477"/>
            <a:ext cx="9577293" cy="953247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01AFDEAD-CBAA-31E2-E692-9D4E1A1A88A3}"/>
              </a:ext>
            </a:extLst>
          </p:cNvPr>
          <p:cNvSpPr txBox="1"/>
          <p:nvPr/>
        </p:nvSpPr>
        <p:spPr>
          <a:xfrm>
            <a:off x="449557" y="4040847"/>
            <a:ext cx="11484134" cy="15187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z="1600" dirty="0"/>
              <a:t>閉運算 (Closing):</a:t>
            </a:r>
            <a:endParaRPr lang="en-US" altLang="zh-TW" sz="1600" dirty="0"/>
          </a:p>
          <a:p>
            <a:r>
              <a:rPr lang="zh-TW" altLang="en-US" sz="1600" dirty="0"/>
              <a:t>閉運算是</a:t>
            </a:r>
            <a:r>
              <a:rPr lang="zh-TW" altLang="en-US" sz="1600" b="1" dirty="0">
                <a:solidFill>
                  <a:srgbClr val="FF0000"/>
                </a:solidFill>
              </a:rPr>
              <a:t>先進行膨脹，再進行腐蝕</a:t>
            </a:r>
            <a:r>
              <a:rPr lang="zh-TW" altLang="en-US" sz="1600" dirty="0"/>
              <a:t>的操作。主要用於閉合物體內的小洞。</a:t>
            </a:r>
            <a:endParaRPr lang="en-US" altLang="zh-TW" sz="1600" dirty="0"/>
          </a:p>
          <a:p>
            <a:r>
              <a:rPr lang="zh-TW" altLang="en-US" sz="1400" dirty="0"/>
              <a:t>對 </a:t>
            </a:r>
            <a:r>
              <a:rPr lang="en-US" altLang="zh-TW" sz="1400" b="1" dirty="0">
                <a:solidFill>
                  <a:srgbClr val="FF0000"/>
                </a:solidFill>
              </a:rPr>
              <a:t>TKU2.png </a:t>
            </a:r>
            <a:r>
              <a:rPr lang="zh-TW" altLang="en-US" sz="1400" dirty="0"/>
              <a:t>圖片進行開運算。可使用兩種方法完成</a:t>
            </a:r>
            <a:r>
              <a:rPr lang="en-US" altLang="zh-TW" sz="1400" dirty="0"/>
              <a:t>(</a:t>
            </a:r>
            <a:r>
              <a:rPr lang="zh-TW" altLang="en-US" sz="1400" dirty="0"/>
              <a:t>則一即可</a:t>
            </a:r>
            <a:r>
              <a:rPr lang="en-US" altLang="zh-TW" sz="1400" dirty="0"/>
              <a:t>)</a:t>
            </a:r>
            <a:r>
              <a:rPr lang="zh-TW" altLang="en-US" sz="1400" dirty="0"/>
              <a:t>：</a:t>
            </a:r>
            <a:r>
              <a:rPr lang="en-US" altLang="zh-TW" sz="1400" dirty="0"/>
              <a:t>cv2.erode + cv2.dilate </a:t>
            </a:r>
            <a:r>
              <a:rPr lang="zh-TW" altLang="en-US" sz="1400" dirty="0"/>
              <a:t>和 </a:t>
            </a:r>
            <a:r>
              <a:rPr lang="en-US" altLang="zh-TW" sz="1400" dirty="0"/>
              <a:t>cv2.morphologyEx</a:t>
            </a:r>
          </a:p>
          <a:p>
            <a:endParaRPr lang="zh-TW" altLang="en-US" sz="1600" dirty="0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76FA8EAA-4D11-5C33-57DA-1530E7A52D4F}"/>
              </a:ext>
            </a:extLst>
          </p:cNvPr>
          <p:cNvSpPr txBox="1"/>
          <p:nvPr/>
        </p:nvSpPr>
        <p:spPr>
          <a:xfrm>
            <a:off x="1720266" y="433443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將程式碼及運算後的結果截圖貼到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PPT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繳交</a:t>
            </a:r>
          </a:p>
        </p:txBody>
      </p:sp>
    </p:spTree>
    <p:extLst>
      <p:ext uri="{BB962C8B-B14F-4D97-AF65-F5344CB8AC3E}">
        <p14:creationId xmlns:p14="http://schemas.microsoft.com/office/powerpoint/2010/main" val="3911610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321</Words>
  <Application>Microsoft Office PowerPoint</Application>
  <PresentationFormat>寬螢幕</PresentationFormat>
  <Paragraphs>35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標楷體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莊媞涵</dc:creator>
  <cp:lastModifiedBy>莊媞涵</cp:lastModifiedBy>
  <cp:revision>4</cp:revision>
  <dcterms:created xsi:type="dcterms:W3CDTF">2024-12-01T13:59:18Z</dcterms:created>
  <dcterms:modified xsi:type="dcterms:W3CDTF">2024-12-08T16:21:17Z</dcterms:modified>
</cp:coreProperties>
</file>