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4"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FC740F-B666-4179-B9CC-1EA21624A5A7}" type="datetimeFigureOut">
              <a:rPr lang="en-US" smtClean="0"/>
              <a:t>04/11/2016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A44D4E-6107-4E0A-A806-4EEB306C8D08}" type="slidenum">
              <a:rPr lang="en-US" smtClean="0"/>
              <a:t>‹#›</a:t>
            </a:fld>
            <a:endParaRPr lang="en-US"/>
          </a:p>
        </p:txBody>
      </p:sp>
    </p:spTree>
    <p:extLst>
      <p:ext uri="{BB962C8B-B14F-4D97-AF65-F5344CB8AC3E}">
        <p14:creationId xmlns:p14="http://schemas.microsoft.com/office/powerpoint/2010/main" val="25834628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238A4-BFBC-4110-AB37-EA885AF62636}" type="datetimeFigureOut">
              <a:rPr lang="en-US" smtClean="0"/>
              <a:t>04/11/2016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20E0B1-D3BA-4678-B8B6-F4BA0439BB32}" type="slidenum">
              <a:rPr lang="en-US" smtClean="0"/>
              <a:t>‹#›</a:t>
            </a:fld>
            <a:endParaRPr lang="en-US"/>
          </a:p>
        </p:txBody>
      </p:sp>
    </p:spTree>
    <p:extLst>
      <p:ext uri="{BB962C8B-B14F-4D97-AF65-F5344CB8AC3E}">
        <p14:creationId xmlns:p14="http://schemas.microsoft.com/office/powerpoint/2010/main" val="31830689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Slide Number Placeholder 7"/>
          <p:cNvSpPr>
            <a:spLocks noGrp="1"/>
          </p:cNvSpPr>
          <p:nvPr>
            <p:ph type="sldNum" sz="quarter" idx="11"/>
          </p:nvPr>
        </p:nvSpPr>
        <p:spPr>
          <a:xfrm>
            <a:off x="7620001" y="6356350"/>
            <a:ext cx="990600" cy="365125"/>
          </a:xfrm>
        </p:spPr>
        <p:txBody>
          <a:bodyPr/>
          <a:lstStyle>
            <a:lvl1pPr>
              <a:defRPr sz="1050"/>
            </a:lvl1pPr>
          </a:lstStyle>
          <a:p>
            <a:r>
              <a:rPr lang="en-US" smtClean="0"/>
              <a:t>Trang </a:t>
            </a:r>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lvl1pPr>
              <a:defRPr sz="1050"/>
            </a:lvl1pPr>
          </a:lstStyle>
          <a:p>
            <a:r>
              <a:rPr lang="en-US" smtClean="0"/>
              <a:t>Bài giảng Thiết kế Web</a:t>
            </a:r>
            <a:endParaRPr lang="en-US" dirty="0"/>
          </a:p>
        </p:txBody>
      </p:sp>
      <p:cxnSp>
        <p:nvCxnSpPr>
          <p:cNvPr id="11" name="Straight Connector 10"/>
          <p:cNvCxnSpPr/>
          <p:nvPr userDrawn="1"/>
        </p:nvCxnSpPr>
        <p:spPr>
          <a:xfrm>
            <a:off x="1917526" y="1269304"/>
            <a:ext cx="655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917526" y="1288093"/>
            <a:ext cx="6553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A1D23-4C30-4C6C-91F2-1499E685FA8A}" type="datetime1">
              <a:rPr lang="en-US" smtClean="0"/>
              <a:t>04/11/2016</a:t>
            </a:fld>
            <a:endParaRPr lang="en-US"/>
          </a:p>
        </p:txBody>
      </p:sp>
      <p:sp>
        <p:nvSpPr>
          <p:cNvPr id="5" name="Footer Placeholder 4"/>
          <p:cNvSpPr>
            <a:spLocks noGrp="1"/>
          </p:cNvSpPr>
          <p:nvPr>
            <p:ph type="ftr" sz="quarter" idx="11"/>
          </p:nvPr>
        </p:nvSpPr>
        <p:spPr/>
        <p:txBody>
          <a:bodyPr/>
          <a:lstStyle/>
          <a:p>
            <a:r>
              <a:rPr lang="en-US" smtClean="0"/>
              <a:t>Bài giảng Thiết kế Web</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D8558-94A8-4FB0-83BE-544E96E69E51}" type="datetime1">
              <a:rPr lang="en-US" smtClean="0"/>
              <a:t>04/11/2016</a:t>
            </a:fld>
            <a:endParaRPr lang="en-US"/>
          </a:p>
        </p:txBody>
      </p:sp>
      <p:sp>
        <p:nvSpPr>
          <p:cNvPr id="5" name="Footer Placeholder 4"/>
          <p:cNvSpPr>
            <a:spLocks noGrp="1"/>
          </p:cNvSpPr>
          <p:nvPr>
            <p:ph type="ftr" sz="quarter" idx="11"/>
          </p:nvPr>
        </p:nvSpPr>
        <p:spPr/>
        <p:txBody>
          <a:bodyPr/>
          <a:lstStyle/>
          <a:p>
            <a:r>
              <a:rPr lang="en-US" smtClean="0"/>
              <a:t>Bài giảng Thiết kế Web</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C70DC5B5-EC17-46AE-A6B1-F76B91EBEC1F}" type="datetime1">
              <a:rPr lang="en-US" smtClean="0"/>
              <a:t>04/11/2016</a:t>
            </a:fld>
            <a:endParaRPr lang="en-US"/>
          </a:p>
        </p:txBody>
      </p:sp>
      <p:sp>
        <p:nvSpPr>
          <p:cNvPr id="5" name="Footer Placeholder 4"/>
          <p:cNvSpPr>
            <a:spLocks noGrp="1"/>
          </p:cNvSpPr>
          <p:nvPr>
            <p:ph type="ftr" sz="quarter" idx="11"/>
          </p:nvPr>
        </p:nvSpPr>
        <p:spPr/>
        <p:txBody>
          <a:bodyPr/>
          <a:lstStyle/>
          <a:p>
            <a:r>
              <a:rPr lang="en-US" smtClean="0"/>
              <a:t>Bài giảng Thiết kế Web</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CC3498-0DE1-4829-9B22-9454E875FC41}" type="datetime1">
              <a:rPr lang="en-US" smtClean="0"/>
              <a:t>04/11/2016</a:t>
            </a:fld>
            <a:endParaRPr lang="en-US"/>
          </a:p>
        </p:txBody>
      </p:sp>
      <p:sp>
        <p:nvSpPr>
          <p:cNvPr id="5" name="Footer Placeholder 4"/>
          <p:cNvSpPr>
            <a:spLocks noGrp="1"/>
          </p:cNvSpPr>
          <p:nvPr>
            <p:ph type="ftr" sz="quarter" idx="11"/>
          </p:nvPr>
        </p:nvSpPr>
        <p:spPr/>
        <p:txBody>
          <a:bodyPr/>
          <a:lstStyle/>
          <a:p>
            <a:r>
              <a:rPr lang="en-US" smtClean="0"/>
              <a:t>Bài giảng Thiết kế Web</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C79D3CE-3B05-4811-BD2C-F72B6F5663E1}" type="datetime1">
              <a:rPr lang="en-US" smtClean="0"/>
              <a:t>04/11/2016</a:t>
            </a:fld>
            <a:endParaRPr lang="en-US"/>
          </a:p>
        </p:txBody>
      </p:sp>
      <p:sp>
        <p:nvSpPr>
          <p:cNvPr id="6" name="Footer Placeholder 5"/>
          <p:cNvSpPr>
            <a:spLocks noGrp="1"/>
          </p:cNvSpPr>
          <p:nvPr>
            <p:ph type="ftr" sz="quarter" idx="11"/>
          </p:nvPr>
        </p:nvSpPr>
        <p:spPr/>
        <p:txBody>
          <a:bodyPr/>
          <a:lstStyle/>
          <a:p>
            <a:r>
              <a:rPr lang="en-US" smtClean="0"/>
              <a:t>Bài giảng Thiết kế Web</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BFFACC6-FA2A-46EE-8641-89B7074B268B}" type="datetime1">
              <a:rPr lang="en-US" smtClean="0"/>
              <a:t>04/11/2016</a:t>
            </a:fld>
            <a:endParaRPr lang="en-US"/>
          </a:p>
        </p:txBody>
      </p:sp>
      <p:sp>
        <p:nvSpPr>
          <p:cNvPr id="8" name="Footer Placeholder 7"/>
          <p:cNvSpPr>
            <a:spLocks noGrp="1"/>
          </p:cNvSpPr>
          <p:nvPr>
            <p:ph type="ftr" sz="quarter" idx="11"/>
          </p:nvPr>
        </p:nvSpPr>
        <p:spPr/>
        <p:txBody>
          <a:bodyPr/>
          <a:lstStyle/>
          <a:p>
            <a:r>
              <a:rPr lang="en-US" smtClean="0"/>
              <a:t>Bài giảng Thiết kế Web</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4A2ECD-20EF-4D0C-81AE-ECEF87739B42}" type="datetime1">
              <a:rPr lang="en-US" smtClean="0"/>
              <a:t>04/11/2016</a:t>
            </a:fld>
            <a:endParaRPr lang="en-US"/>
          </a:p>
        </p:txBody>
      </p:sp>
      <p:sp>
        <p:nvSpPr>
          <p:cNvPr id="4" name="Footer Placeholder 3"/>
          <p:cNvSpPr>
            <a:spLocks noGrp="1"/>
          </p:cNvSpPr>
          <p:nvPr>
            <p:ph type="ftr" sz="quarter" idx="11"/>
          </p:nvPr>
        </p:nvSpPr>
        <p:spPr/>
        <p:txBody>
          <a:bodyPr/>
          <a:lstStyle/>
          <a:p>
            <a:r>
              <a:rPr lang="en-US" smtClean="0"/>
              <a:t>Bài giảng Thiết kế Web</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EE22E-53D3-4EDD-B04C-E6659D410810}" type="datetime1">
              <a:rPr lang="en-US" smtClean="0"/>
              <a:t>04/11/2016</a:t>
            </a:fld>
            <a:endParaRPr lang="en-US"/>
          </a:p>
        </p:txBody>
      </p:sp>
      <p:sp>
        <p:nvSpPr>
          <p:cNvPr id="3" name="Footer Placeholder 2"/>
          <p:cNvSpPr>
            <a:spLocks noGrp="1"/>
          </p:cNvSpPr>
          <p:nvPr>
            <p:ph type="ftr" sz="quarter" idx="11"/>
          </p:nvPr>
        </p:nvSpPr>
        <p:spPr/>
        <p:txBody>
          <a:bodyPr/>
          <a:lstStyle/>
          <a:p>
            <a:r>
              <a:rPr lang="en-US" smtClean="0"/>
              <a:t>Bài giảng Thiết kế Web</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4680B-AD1B-4C3E-9A08-16330E2E7E6F}" type="datetime1">
              <a:rPr lang="en-US" smtClean="0"/>
              <a:t>04/11/2016</a:t>
            </a:fld>
            <a:endParaRPr lang="en-US"/>
          </a:p>
        </p:txBody>
      </p:sp>
      <p:sp>
        <p:nvSpPr>
          <p:cNvPr id="6" name="Footer Placeholder 5"/>
          <p:cNvSpPr>
            <a:spLocks noGrp="1"/>
          </p:cNvSpPr>
          <p:nvPr>
            <p:ph type="ftr" sz="quarter" idx="11"/>
          </p:nvPr>
        </p:nvSpPr>
        <p:spPr/>
        <p:txBody>
          <a:bodyPr/>
          <a:lstStyle/>
          <a:p>
            <a:r>
              <a:rPr lang="en-US" smtClean="0"/>
              <a:t>Bài giảng Thiết kế Web</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ED933-4118-41B9-AC49-0C10AEDF469D}" type="datetime1">
              <a:rPr lang="en-US" smtClean="0"/>
              <a:t>04/11/2016</a:t>
            </a:fld>
            <a:endParaRPr lang="en-US"/>
          </a:p>
        </p:txBody>
      </p:sp>
      <p:sp>
        <p:nvSpPr>
          <p:cNvPr id="6" name="Footer Placeholder 5"/>
          <p:cNvSpPr>
            <a:spLocks noGrp="1"/>
          </p:cNvSpPr>
          <p:nvPr>
            <p:ph type="ftr" sz="quarter" idx="11"/>
          </p:nvPr>
        </p:nvSpPr>
        <p:spPr/>
        <p:txBody>
          <a:bodyPr/>
          <a:lstStyle/>
          <a:p>
            <a:r>
              <a:rPr lang="en-US" smtClean="0"/>
              <a:t>Bài giảng Thiết kế Web</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47CCA51-DAD9-474D-BAE6-B94564171161}" type="datetime1">
              <a:rPr lang="en-US" smtClean="0"/>
              <a:t>04/11/2016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Bài giảng Thiết kế Web</a:t>
            </a:r>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http://www.dichvuthietkeweb.com/wp-content/uploads/2009/12/offshore.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41126" y="153189"/>
            <a:ext cx="1676400" cy="166884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5681" y="1524000"/>
            <a:ext cx="8382000" cy="1447800"/>
          </a:xfrm>
        </p:spPr>
        <p:txBody>
          <a:bodyPr>
            <a:normAutofit/>
          </a:bodyPr>
          <a:lstStyle/>
          <a:p>
            <a:r>
              <a:rPr lang="en-US" sz="6000" b="1" dirty="0" smtClean="0">
                <a:effectLst>
                  <a:outerShdw blurRad="38100" dist="38100" dir="2700000" algn="tl">
                    <a:srgbClr val="000000">
                      <a:alpha val="43137"/>
                    </a:srgbClr>
                  </a:outerShdw>
                </a:effectLst>
                <a:latin typeface="Tahoma" pitchFamily="34" charset="0"/>
                <a:cs typeface="Tahoma" pitchFamily="34" charset="0"/>
              </a:rPr>
              <a:t>THIẾT KẾ WEB</a:t>
            </a:r>
            <a:endParaRPr lang="en-US" sz="6000" b="1" dirty="0">
              <a:effectLst>
                <a:outerShdw blurRad="38100" dist="38100" dir="2700000" algn="tl">
                  <a:srgbClr val="000000">
                    <a:alpha val="43137"/>
                  </a:srgbClr>
                </a:outerShdw>
              </a:effectLst>
              <a:latin typeface="Tahoma" pitchFamily="34" charset="0"/>
              <a:cs typeface="Tahoma" pitchFamily="34" charset="0"/>
            </a:endParaRPr>
          </a:p>
        </p:txBody>
      </p:sp>
      <p:pic>
        <p:nvPicPr>
          <p:cNvPr id="1026" name="Picture 2" descr="http://dim.vn/hinh-anh/images/news_13329461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5981700" cy="336232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1</a:t>
            </a:fld>
            <a:endParaRPr lang="en-US" dirty="0"/>
          </a:p>
        </p:txBody>
      </p:sp>
    </p:spTree>
    <p:extLst>
      <p:ext uri="{BB962C8B-B14F-4D97-AF65-F5344CB8AC3E}">
        <p14:creationId xmlns:p14="http://schemas.microsoft.com/office/powerpoint/2010/main" val="2759346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10</a:t>
            </a:fld>
            <a:endParaRPr lang="en-US" dirty="0"/>
          </a:p>
        </p:txBody>
      </p:sp>
      <p:sp>
        <p:nvSpPr>
          <p:cNvPr id="11" name="Rectangle 10"/>
          <p:cNvSpPr/>
          <p:nvPr/>
        </p:nvSpPr>
        <p:spPr>
          <a:xfrm>
            <a:off x="1027113" y="1447800"/>
            <a:ext cx="7431087" cy="5118389"/>
          </a:xfrm>
          <a:prstGeom prst="rect">
            <a:avLst/>
          </a:prstGeom>
        </p:spPr>
        <p:txBody>
          <a:bodyPr wrap="square">
            <a:spAutoFit/>
          </a:bodyPr>
          <a:lstStyle/>
          <a:p>
            <a:pPr marL="342900" indent="-342900" algn="just">
              <a:lnSpc>
                <a:spcPts val="3600"/>
              </a:lnSpc>
              <a:buFont typeface="Wingdings" pitchFamily="2" charset="2"/>
              <a:buChar char="§"/>
            </a:pPr>
            <a:r>
              <a:rPr lang="vi-VN" sz="2400" dirty="0">
                <a:solidFill>
                  <a:srgbClr val="002060"/>
                </a:solidFill>
                <a:latin typeface="Tahoma" pitchFamily="34" charset="0"/>
                <a:cs typeface="Tahoma" pitchFamily="34" charset="0"/>
              </a:rPr>
              <a:t>Tên của thành phần mới dựa theo tên các thành phần thông dụng được sử dụng trong phần bố cục trang web hiện nay </a:t>
            </a:r>
            <a:endParaRPr lang="en-US" sz="2400" dirty="0" smtClean="0">
              <a:solidFill>
                <a:srgbClr val="002060"/>
              </a:solidFill>
              <a:latin typeface="Tahoma" pitchFamily="34" charset="0"/>
              <a:cs typeface="Tahoma" pitchFamily="34" charset="0"/>
            </a:endParaRPr>
          </a:p>
          <a:p>
            <a:pPr algn="just">
              <a:lnSpc>
                <a:spcPts val="3600"/>
              </a:lnSpc>
            </a:pPr>
            <a:r>
              <a:rPr lang="en-US" sz="2400" dirty="0">
                <a:solidFill>
                  <a:srgbClr val="002060"/>
                </a:solidFill>
                <a:latin typeface="Tahoma" pitchFamily="34" charset="0"/>
                <a:cs typeface="Tahoma" pitchFamily="34" charset="0"/>
              </a:rPr>
              <a:t>	</a:t>
            </a:r>
            <a:r>
              <a:rPr lang="vi-VN" sz="2400" dirty="0" smtClean="0">
                <a:solidFill>
                  <a:srgbClr val="002060"/>
                </a:solidFill>
                <a:latin typeface="Tahoma" pitchFamily="34" charset="0"/>
                <a:cs typeface="Tahoma" pitchFamily="34" charset="0"/>
              </a:rPr>
              <a:t>(</a:t>
            </a:r>
            <a:r>
              <a:rPr lang="vi-VN" sz="2400" dirty="0">
                <a:solidFill>
                  <a:srgbClr val="002060"/>
                </a:solidFill>
                <a:latin typeface="Tahoma" pitchFamily="34" charset="0"/>
                <a:cs typeface="Tahoma" pitchFamily="34" charset="0"/>
              </a:rPr>
              <a:t>div id="footer",div id="nav",...).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Wingdings" pitchFamily="2" charset="2"/>
              <a:buChar char="§"/>
            </a:pPr>
            <a:r>
              <a:rPr lang="vi-VN" sz="2400" dirty="0" smtClean="0">
                <a:solidFill>
                  <a:srgbClr val="002060"/>
                </a:solidFill>
                <a:latin typeface="Tahoma" pitchFamily="34" charset="0"/>
                <a:cs typeface="Tahoma" pitchFamily="34" charset="0"/>
              </a:rPr>
              <a:t>Tác </a:t>
            </a:r>
            <a:r>
              <a:rPr lang="vi-VN" sz="2400" dirty="0">
                <a:solidFill>
                  <a:srgbClr val="002060"/>
                </a:solidFill>
                <a:latin typeface="Tahoma" pitchFamily="34" charset="0"/>
                <a:cs typeface="Tahoma" pitchFamily="34" charset="0"/>
              </a:rPr>
              <a:t>dụng của các thành phần mới trong HTML5:   </a:t>
            </a:r>
            <a:endParaRPr lang="en-US" sz="2400" dirty="0" smtClean="0">
              <a:solidFill>
                <a:srgbClr val="002060"/>
              </a:solidFill>
              <a:latin typeface="Tahoma" pitchFamily="34" charset="0"/>
              <a:cs typeface="Tahoma" pitchFamily="34" charset="0"/>
            </a:endParaRPr>
          </a:p>
          <a:p>
            <a:pPr marL="800100" lvl="1"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Giảm </a:t>
            </a:r>
            <a:r>
              <a:rPr lang="vi-VN" sz="2400" dirty="0">
                <a:solidFill>
                  <a:srgbClr val="002060"/>
                </a:solidFill>
                <a:latin typeface="Tahoma" pitchFamily="34" charset="0"/>
                <a:cs typeface="Tahoma" pitchFamily="34" charset="0"/>
              </a:rPr>
              <a:t>bớt sự phụ thuộc vào thẻ &lt;div&gt;   </a:t>
            </a:r>
            <a:endParaRPr lang="en-US" sz="2400" dirty="0" smtClean="0">
              <a:solidFill>
                <a:srgbClr val="002060"/>
              </a:solidFill>
              <a:latin typeface="Tahoma" pitchFamily="34" charset="0"/>
              <a:cs typeface="Tahoma" pitchFamily="34" charset="0"/>
            </a:endParaRPr>
          </a:p>
          <a:p>
            <a:pPr marL="800100" lvl="1"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Thay </a:t>
            </a:r>
            <a:r>
              <a:rPr lang="vi-VN" sz="2400" dirty="0">
                <a:solidFill>
                  <a:srgbClr val="002060"/>
                </a:solidFill>
                <a:latin typeface="Tahoma" pitchFamily="34" charset="0"/>
                <a:cs typeface="Tahoma" pitchFamily="34" charset="0"/>
              </a:rPr>
              <a:t>thế bởi một cấu trúc trang web thống nhất, dễ đọc hơn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Wingdings" pitchFamily="2" charset="2"/>
              <a:buChar char="§"/>
            </a:pPr>
            <a:r>
              <a:rPr lang="vi-VN" sz="2400" dirty="0" smtClean="0">
                <a:solidFill>
                  <a:srgbClr val="002060"/>
                </a:solidFill>
                <a:latin typeface="Tahoma" pitchFamily="34" charset="0"/>
                <a:cs typeface="Tahoma" pitchFamily="34" charset="0"/>
              </a:rPr>
              <a:t>HTML5 </a:t>
            </a:r>
            <a:r>
              <a:rPr lang="vi-VN" sz="2400" dirty="0">
                <a:solidFill>
                  <a:srgbClr val="002060"/>
                </a:solidFill>
                <a:latin typeface="Tahoma" pitchFamily="34" charset="0"/>
                <a:cs typeface="Tahoma" pitchFamily="34" charset="0"/>
              </a:rPr>
              <a:t>không thay thế bất kỳ cú pháp HTML nào; mà chỉ bổ sung thêm các thành phần (thẻ) mới vào danh sách hiện có</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738664"/>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Tổng quát về cú pháp của HTML5  </a:t>
            </a:r>
            <a:endParaRPr lang="en-US" sz="2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9768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11</a:t>
            </a:fld>
            <a:endParaRPr lang="en-US" dirty="0"/>
          </a:p>
        </p:txBody>
      </p:sp>
      <p:sp>
        <p:nvSpPr>
          <p:cNvPr id="11" name="Rectangle 10"/>
          <p:cNvSpPr/>
          <p:nvPr/>
        </p:nvSpPr>
        <p:spPr>
          <a:xfrm>
            <a:off x="1027113" y="1447800"/>
            <a:ext cx="6973887" cy="501740"/>
          </a:xfrm>
          <a:prstGeom prst="rect">
            <a:avLst/>
          </a:prstGeom>
        </p:spPr>
        <p:txBody>
          <a:bodyPr wrap="square">
            <a:spAutoFit/>
          </a:bodyPr>
          <a:lstStyle/>
          <a:p>
            <a:pPr marL="342900" indent="-342900" algn="just">
              <a:lnSpc>
                <a:spcPts val="3600"/>
              </a:lnSpc>
              <a:buFont typeface="Wingdings" pitchFamily="2" charset="2"/>
              <a:buChar char="§"/>
            </a:pPr>
            <a:r>
              <a:rPr lang="en-US" sz="2400" b="1" dirty="0" err="1" smtClean="0">
                <a:solidFill>
                  <a:srgbClr val="002060"/>
                </a:solidFill>
                <a:latin typeface="Tahoma" pitchFamily="34" charset="0"/>
                <a:cs typeface="Tahoma" pitchFamily="34" charset="0"/>
              </a:rPr>
              <a:t>Các</a:t>
            </a:r>
            <a:r>
              <a:rPr lang="en-US" sz="2400" b="1" dirty="0" smtClean="0">
                <a:solidFill>
                  <a:srgbClr val="002060"/>
                </a:solidFill>
                <a:latin typeface="Tahoma" pitchFamily="34" charset="0"/>
                <a:cs typeface="Tahoma" pitchFamily="34" charset="0"/>
              </a:rPr>
              <a:t> </a:t>
            </a:r>
            <a:r>
              <a:rPr lang="en-US" sz="2400" b="1" dirty="0" err="1" smtClean="0">
                <a:solidFill>
                  <a:srgbClr val="002060"/>
                </a:solidFill>
                <a:latin typeface="Tahoma" pitchFamily="34" charset="0"/>
                <a:cs typeface="Tahoma" pitchFamily="34" charset="0"/>
              </a:rPr>
              <a:t>thành</a:t>
            </a:r>
            <a:r>
              <a:rPr lang="en-US" sz="2400" b="1" dirty="0" smtClean="0">
                <a:solidFill>
                  <a:srgbClr val="002060"/>
                </a:solidFill>
                <a:latin typeface="Tahoma" pitchFamily="34" charset="0"/>
                <a:cs typeface="Tahoma" pitchFamily="34" charset="0"/>
              </a:rPr>
              <a:t> </a:t>
            </a:r>
            <a:r>
              <a:rPr lang="vi-VN" sz="2400" b="1" dirty="0" smtClean="0">
                <a:solidFill>
                  <a:srgbClr val="002060"/>
                </a:solidFill>
                <a:latin typeface="Tahoma" pitchFamily="34" charset="0"/>
                <a:cs typeface="Tahoma" pitchFamily="34" charset="0"/>
              </a:rPr>
              <a:t>phần </a:t>
            </a:r>
            <a:r>
              <a:rPr lang="vi-VN" sz="2400" b="1" dirty="0">
                <a:solidFill>
                  <a:srgbClr val="002060"/>
                </a:solidFill>
                <a:latin typeface="Tahoma" pitchFamily="34" charset="0"/>
                <a:cs typeface="Tahoma" pitchFamily="34" charset="0"/>
              </a:rPr>
              <a:t>mới </a:t>
            </a:r>
            <a:r>
              <a:rPr lang="en-US" sz="2400" b="1" dirty="0" err="1" smtClean="0">
                <a:solidFill>
                  <a:srgbClr val="002060"/>
                </a:solidFill>
                <a:latin typeface="Tahoma" pitchFamily="34" charset="0"/>
                <a:cs typeface="Tahoma" pitchFamily="34" charset="0"/>
              </a:rPr>
              <a:t>của</a:t>
            </a:r>
            <a:r>
              <a:rPr lang="en-US" sz="2400" b="1" dirty="0" smtClean="0">
                <a:solidFill>
                  <a:srgbClr val="002060"/>
                </a:solidFill>
                <a:latin typeface="Tahoma" pitchFamily="34" charset="0"/>
                <a:cs typeface="Tahoma" pitchFamily="34" charset="0"/>
              </a:rPr>
              <a:t> HTML5</a:t>
            </a:r>
          </a:p>
        </p:txBody>
      </p:sp>
      <p:sp>
        <p:nvSpPr>
          <p:cNvPr id="2" name="Rectangle 1"/>
          <p:cNvSpPr/>
          <p:nvPr/>
        </p:nvSpPr>
        <p:spPr>
          <a:xfrm>
            <a:off x="1905000" y="541415"/>
            <a:ext cx="6858000" cy="738664"/>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Một số thành phần mới của HTML5 </a:t>
            </a:r>
            <a:endParaRPr lang="en-US" sz="2800" b="1" dirty="0">
              <a:solidFill>
                <a:srgbClr val="002060"/>
              </a:solidFill>
              <a:latin typeface="Tahoma" pitchFamily="34" charset="0"/>
              <a:cs typeface="Tahoma"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32480"/>
            <a:ext cx="515302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97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12</a:t>
            </a:fld>
            <a:endParaRPr lang="en-US" dirty="0"/>
          </a:p>
        </p:txBody>
      </p:sp>
      <p:sp>
        <p:nvSpPr>
          <p:cNvPr id="11" name="Rectangle 10"/>
          <p:cNvSpPr/>
          <p:nvPr/>
        </p:nvSpPr>
        <p:spPr>
          <a:xfrm>
            <a:off x="1027113" y="1447800"/>
            <a:ext cx="6973887" cy="1938992"/>
          </a:xfrm>
          <a:prstGeom prst="rect">
            <a:avLst/>
          </a:prstGeom>
        </p:spPr>
        <p:txBody>
          <a:bodyPr wrap="square">
            <a:spAutoFit/>
          </a:bodyPr>
          <a:lstStyle/>
          <a:p>
            <a:pPr marL="342900" indent="-342900" algn="just">
              <a:lnSpc>
                <a:spcPts val="3600"/>
              </a:lnSpc>
              <a:buFont typeface="Wingdings" pitchFamily="2" charset="2"/>
              <a:buChar char="§"/>
            </a:pPr>
            <a:r>
              <a:rPr lang="en-US" sz="2400" b="1" dirty="0" smtClean="0">
                <a:solidFill>
                  <a:srgbClr val="002060"/>
                </a:solidFill>
                <a:latin typeface="Tahoma" pitchFamily="34" charset="0"/>
                <a:cs typeface="Tahoma" pitchFamily="34" charset="0"/>
              </a:rPr>
              <a:t>&lt;</a:t>
            </a:r>
            <a:r>
              <a:rPr lang="en-US" sz="2400" b="1" dirty="0">
                <a:solidFill>
                  <a:srgbClr val="002060"/>
                </a:solidFill>
                <a:latin typeface="Tahoma" pitchFamily="34" charset="0"/>
                <a:cs typeface="Tahoma" pitchFamily="34" charset="0"/>
              </a:rPr>
              <a:t>video&gt; </a:t>
            </a:r>
            <a:r>
              <a:rPr lang="en-US" sz="2400" b="1" dirty="0" err="1" smtClean="0">
                <a:solidFill>
                  <a:srgbClr val="002060"/>
                </a:solidFill>
                <a:latin typeface="Tahoma" pitchFamily="34" charset="0"/>
                <a:cs typeface="Tahoma" pitchFamily="34" charset="0"/>
              </a:rPr>
              <a:t>và</a:t>
            </a:r>
            <a:r>
              <a:rPr lang="en-US" sz="2400" b="1" dirty="0" smtClean="0">
                <a:solidFill>
                  <a:srgbClr val="002060"/>
                </a:solidFill>
                <a:latin typeface="Tahoma" pitchFamily="34" charset="0"/>
                <a:cs typeface="Tahoma" pitchFamily="34" charset="0"/>
              </a:rPr>
              <a:t>  </a:t>
            </a:r>
            <a:r>
              <a:rPr lang="en-US" sz="2400" b="1" dirty="0">
                <a:solidFill>
                  <a:srgbClr val="002060"/>
                </a:solidFill>
                <a:latin typeface="Tahoma" pitchFamily="34" charset="0"/>
                <a:cs typeface="Tahoma" pitchFamily="34" charset="0"/>
              </a:rPr>
              <a:t>&lt;audio&gt;   </a:t>
            </a:r>
            <a:endParaRPr lang="en-US" sz="2400" b="1"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en-US" sz="2400" dirty="0">
                <a:solidFill>
                  <a:srgbClr val="002060"/>
                </a:solidFill>
                <a:latin typeface="Tahoma" pitchFamily="34" charset="0"/>
                <a:cs typeface="Tahoma" pitchFamily="34" charset="0"/>
              </a:rPr>
              <a:t> </a:t>
            </a:r>
            <a:r>
              <a:rPr lang="en-US" sz="2400" dirty="0" smtClean="0">
                <a:solidFill>
                  <a:srgbClr val="002060"/>
                </a:solidFill>
                <a:latin typeface="Tahoma" pitchFamily="34" charset="0"/>
                <a:cs typeface="Tahoma" pitchFamily="34" charset="0"/>
              </a:rPr>
              <a:t>Cho </a:t>
            </a:r>
            <a:r>
              <a:rPr lang="en-US" sz="2400" dirty="0" err="1">
                <a:solidFill>
                  <a:srgbClr val="002060"/>
                </a:solidFill>
                <a:latin typeface="Tahoma" pitchFamily="34" charset="0"/>
                <a:cs typeface="Tahoma" pitchFamily="34" charset="0"/>
              </a:rPr>
              <a:t>phép</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nhúng</a:t>
            </a:r>
            <a:r>
              <a:rPr lang="en-US" sz="2400" dirty="0">
                <a:solidFill>
                  <a:srgbClr val="002060"/>
                </a:solidFill>
                <a:latin typeface="Tahoma" pitchFamily="34" charset="0"/>
                <a:cs typeface="Tahoma" pitchFamily="34" charset="0"/>
              </a:rPr>
              <a:t> video </a:t>
            </a:r>
            <a:r>
              <a:rPr lang="en-US" sz="2400" dirty="0" err="1">
                <a:solidFill>
                  <a:srgbClr val="002060"/>
                </a:solidFill>
                <a:latin typeface="Tahoma" pitchFamily="34" charset="0"/>
                <a:cs typeface="Tahoma" pitchFamily="34" charset="0"/>
              </a:rPr>
              <a:t>và</a:t>
            </a:r>
            <a:r>
              <a:rPr lang="en-US" sz="2400" dirty="0">
                <a:solidFill>
                  <a:srgbClr val="002060"/>
                </a:solidFill>
                <a:latin typeface="Tahoma" pitchFamily="34" charset="0"/>
                <a:cs typeface="Tahoma" pitchFamily="34" charset="0"/>
              </a:rPr>
              <a:t> file </a:t>
            </a:r>
            <a:r>
              <a:rPr lang="en-US" sz="2400" dirty="0" err="1">
                <a:solidFill>
                  <a:srgbClr val="002060"/>
                </a:solidFill>
                <a:latin typeface="Tahoma" pitchFamily="34" charset="0"/>
                <a:cs typeface="Tahoma" pitchFamily="34" charset="0"/>
              </a:rPr>
              <a:t>âm</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thanh</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vào</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trang</a:t>
            </a:r>
            <a:r>
              <a:rPr lang="en-US" sz="2400" dirty="0">
                <a:solidFill>
                  <a:srgbClr val="002060"/>
                </a:solidFill>
                <a:latin typeface="Tahoma" pitchFamily="34" charset="0"/>
                <a:cs typeface="Tahoma" pitchFamily="34" charset="0"/>
              </a:rPr>
              <a:t> web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en-US" sz="2400" dirty="0" err="1" smtClean="0">
                <a:solidFill>
                  <a:srgbClr val="002060"/>
                </a:solidFill>
                <a:latin typeface="Tahoma" pitchFamily="34" charset="0"/>
                <a:cs typeface="Tahoma" pitchFamily="34" charset="0"/>
              </a:rPr>
              <a:t>Không</a:t>
            </a:r>
            <a:r>
              <a:rPr lang="en-US" sz="2400" dirty="0" smtClean="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cần</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sử</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dụng</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tới</a:t>
            </a:r>
            <a:r>
              <a:rPr lang="en-US" sz="2400" dirty="0">
                <a:solidFill>
                  <a:srgbClr val="002060"/>
                </a:solidFill>
                <a:latin typeface="Tahoma" pitchFamily="34" charset="0"/>
                <a:cs typeface="Tahoma" pitchFamily="34" charset="0"/>
              </a:rPr>
              <a:t> plug-in </a:t>
            </a:r>
            <a:r>
              <a:rPr lang="en-US" sz="2400" dirty="0" err="1">
                <a:solidFill>
                  <a:srgbClr val="002060"/>
                </a:solidFill>
                <a:latin typeface="Tahoma" pitchFamily="34" charset="0"/>
                <a:cs typeface="Tahoma" pitchFamily="34" charset="0"/>
              </a:rPr>
              <a:t>của</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trình</a:t>
            </a:r>
            <a:r>
              <a:rPr lang="en-US" sz="2400" dirty="0">
                <a:solidFill>
                  <a:srgbClr val="002060"/>
                </a:solidFill>
                <a:latin typeface="Tahoma" pitchFamily="34" charset="0"/>
                <a:cs typeface="Tahoma" pitchFamily="34" charset="0"/>
              </a:rPr>
              <a:t> </a:t>
            </a:r>
            <a:r>
              <a:rPr lang="en-US" sz="2400" dirty="0" err="1" smtClean="0">
                <a:solidFill>
                  <a:srgbClr val="002060"/>
                </a:solidFill>
                <a:latin typeface="Tahoma" pitchFamily="34" charset="0"/>
                <a:cs typeface="Tahoma" pitchFamily="34" charset="0"/>
              </a:rPr>
              <a:t>duyệt</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738664"/>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Một số thành phần mới của HTML5 </a:t>
            </a:r>
            <a:endParaRPr lang="en-US" sz="2800" b="1" dirty="0">
              <a:solidFill>
                <a:srgbClr val="002060"/>
              </a:solidFill>
              <a:latin typeface="Tahoma" pitchFamily="34" charset="0"/>
              <a:cs typeface="Tahoma"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7" y="3523396"/>
            <a:ext cx="8148936" cy="2191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32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13</a:t>
            </a:fld>
            <a:endParaRPr lang="en-US" dirty="0"/>
          </a:p>
        </p:txBody>
      </p:sp>
      <p:sp>
        <p:nvSpPr>
          <p:cNvPr id="11" name="Rectangle 10"/>
          <p:cNvSpPr/>
          <p:nvPr/>
        </p:nvSpPr>
        <p:spPr>
          <a:xfrm>
            <a:off x="1027113" y="1447800"/>
            <a:ext cx="6973887" cy="1938992"/>
          </a:xfrm>
          <a:prstGeom prst="rect">
            <a:avLst/>
          </a:prstGeom>
        </p:spPr>
        <p:txBody>
          <a:bodyPr wrap="square">
            <a:spAutoFit/>
          </a:bodyPr>
          <a:lstStyle/>
          <a:p>
            <a:pPr marL="342900" indent="-342900" algn="just">
              <a:lnSpc>
                <a:spcPts val="3600"/>
              </a:lnSpc>
              <a:buFont typeface="Wingdings" pitchFamily="2" charset="2"/>
              <a:buChar char="§"/>
            </a:pPr>
            <a:r>
              <a:rPr lang="en-US" sz="2400" dirty="0" smtClean="0">
                <a:solidFill>
                  <a:srgbClr val="002060"/>
                </a:solidFill>
                <a:latin typeface="Tahoma" pitchFamily="34" charset="0"/>
                <a:cs typeface="Tahoma" pitchFamily="34" charset="0"/>
              </a:rPr>
              <a:t>&lt;</a:t>
            </a:r>
            <a:r>
              <a:rPr lang="en-US" sz="2400" dirty="0">
                <a:solidFill>
                  <a:srgbClr val="002060"/>
                </a:solidFill>
                <a:latin typeface="Tahoma" pitchFamily="34" charset="0"/>
                <a:cs typeface="Tahoma" pitchFamily="34" charset="0"/>
              </a:rPr>
              <a:t>video&gt; </a:t>
            </a:r>
            <a:r>
              <a:rPr lang="en-US" sz="2400" dirty="0" err="1" smtClean="0">
                <a:solidFill>
                  <a:srgbClr val="002060"/>
                </a:solidFill>
                <a:latin typeface="Tahoma" pitchFamily="34" charset="0"/>
                <a:cs typeface="Tahoma" pitchFamily="34" charset="0"/>
              </a:rPr>
              <a:t>và</a:t>
            </a:r>
            <a:r>
              <a:rPr lang="en-US" sz="2400" dirty="0" smtClean="0">
                <a:solidFill>
                  <a:srgbClr val="002060"/>
                </a:solidFill>
                <a:latin typeface="Tahoma" pitchFamily="34" charset="0"/>
                <a:cs typeface="Tahoma" pitchFamily="34" charset="0"/>
              </a:rPr>
              <a:t>  </a:t>
            </a:r>
            <a:r>
              <a:rPr lang="en-US" sz="2400" dirty="0">
                <a:solidFill>
                  <a:srgbClr val="002060"/>
                </a:solidFill>
                <a:latin typeface="Tahoma" pitchFamily="34" charset="0"/>
                <a:cs typeface="Tahoma" pitchFamily="34" charset="0"/>
              </a:rPr>
              <a:t>&lt;audio&gt;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en-US" sz="2400" dirty="0">
                <a:solidFill>
                  <a:srgbClr val="002060"/>
                </a:solidFill>
                <a:latin typeface="Tahoma" pitchFamily="34" charset="0"/>
                <a:cs typeface="Tahoma" pitchFamily="34" charset="0"/>
              </a:rPr>
              <a:t> </a:t>
            </a:r>
            <a:r>
              <a:rPr lang="en-US" sz="2400" dirty="0" smtClean="0">
                <a:solidFill>
                  <a:srgbClr val="002060"/>
                </a:solidFill>
                <a:latin typeface="Tahoma" pitchFamily="34" charset="0"/>
                <a:cs typeface="Tahoma" pitchFamily="34" charset="0"/>
              </a:rPr>
              <a:t>Cho </a:t>
            </a:r>
            <a:r>
              <a:rPr lang="en-US" sz="2400" dirty="0" err="1">
                <a:solidFill>
                  <a:srgbClr val="002060"/>
                </a:solidFill>
                <a:latin typeface="Tahoma" pitchFamily="34" charset="0"/>
                <a:cs typeface="Tahoma" pitchFamily="34" charset="0"/>
              </a:rPr>
              <a:t>phép</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nhúng</a:t>
            </a:r>
            <a:r>
              <a:rPr lang="en-US" sz="2400" dirty="0">
                <a:solidFill>
                  <a:srgbClr val="002060"/>
                </a:solidFill>
                <a:latin typeface="Tahoma" pitchFamily="34" charset="0"/>
                <a:cs typeface="Tahoma" pitchFamily="34" charset="0"/>
              </a:rPr>
              <a:t> video </a:t>
            </a:r>
            <a:r>
              <a:rPr lang="en-US" sz="2400" dirty="0" err="1">
                <a:solidFill>
                  <a:srgbClr val="002060"/>
                </a:solidFill>
                <a:latin typeface="Tahoma" pitchFamily="34" charset="0"/>
                <a:cs typeface="Tahoma" pitchFamily="34" charset="0"/>
              </a:rPr>
              <a:t>và</a:t>
            </a:r>
            <a:r>
              <a:rPr lang="en-US" sz="2400" dirty="0">
                <a:solidFill>
                  <a:srgbClr val="002060"/>
                </a:solidFill>
                <a:latin typeface="Tahoma" pitchFamily="34" charset="0"/>
                <a:cs typeface="Tahoma" pitchFamily="34" charset="0"/>
              </a:rPr>
              <a:t> file </a:t>
            </a:r>
            <a:r>
              <a:rPr lang="en-US" sz="2400" dirty="0" err="1">
                <a:solidFill>
                  <a:srgbClr val="002060"/>
                </a:solidFill>
                <a:latin typeface="Tahoma" pitchFamily="34" charset="0"/>
                <a:cs typeface="Tahoma" pitchFamily="34" charset="0"/>
              </a:rPr>
              <a:t>âm</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thanh</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vào</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trang</a:t>
            </a:r>
            <a:r>
              <a:rPr lang="en-US" sz="2400" dirty="0">
                <a:solidFill>
                  <a:srgbClr val="002060"/>
                </a:solidFill>
                <a:latin typeface="Tahoma" pitchFamily="34" charset="0"/>
                <a:cs typeface="Tahoma" pitchFamily="34" charset="0"/>
              </a:rPr>
              <a:t> web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en-US" sz="2400" dirty="0" err="1" smtClean="0">
                <a:solidFill>
                  <a:srgbClr val="002060"/>
                </a:solidFill>
                <a:latin typeface="Tahoma" pitchFamily="34" charset="0"/>
                <a:cs typeface="Tahoma" pitchFamily="34" charset="0"/>
              </a:rPr>
              <a:t>Không</a:t>
            </a:r>
            <a:r>
              <a:rPr lang="en-US" sz="2400" dirty="0" smtClean="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cần</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sử</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dụng</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tới</a:t>
            </a:r>
            <a:r>
              <a:rPr lang="en-US" sz="2400" dirty="0">
                <a:solidFill>
                  <a:srgbClr val="002060"/>
                </a:solidFill>
                <a:latin typeface="Tahoma" pitchFamily="34" charset="0"/>
                <a:cs typeface="Tahoma" pitchFamily="34" charset="0"/>
              </a:rPr>
              <a:t> plug-in </a:t>
            </a:r>
            <a:r>
              <a:rPr lang="en-US" sz="2400" dirty="0" err="1">
                <a:solidFill>
                  <a:srgbClr val="002060"/>
                </a:solidFill>
                <a:latin typeface="Tahoma" pitchFamily="34" charset="0"/>
                <a:cs typeface="Tahoma" pitchFamily="34" charset="0"/>
              </a:rPr>
              <a:t>của</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trình</a:t>
            </a:r>
            <a:r>
              <a:rPr lang="en-US" sz="2400" dirty="0">
                <a:solidFill>
                  <a:srgbClr val="002060"/>
                </a:solidFill>
                <a:latin typeface="Tahoma" pitchFamily="34" charset="0"/>
                <a:cs typeface="Tahoma" pitchFamily="34" charset="0"/>
              </a:rPr>
              <a:t> </a:t>
            </a:r>
            <a:r>
              <a:rPr lang="en-US" sz="2400" dirty="0" err="1" smtClean="0">
                <a:solidFill>
                  <a:srgbClr val="002060"/>
                </a:solidFill>
                <a:latin typeface="Tahoma" pitchFamily="34" charset="0"/>
                <a:cs typeface="Tahoma" pitchFamily="34" charset="0"/>
              </a:rPr>
              <a:t>duyệt</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738664"/>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Một số thành phần mới của HTML5 </a:t>
            </a:r>
            <a:endParaRPr lang="en-US" sz="2800" b="1" dirty="0">
              <a:solidFill>
                <a:srgbClr val="002060"/>
              </a:solidFill>
              <a:latin typeface="Tahoma" pitchFamily="34" charset="0"/>
              <a:cs typeface="Tahoma"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65620"/>
            <a:ext cx="5353844" cy="311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34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14</a:t>
            </a:fld>
            <a:endParaRPr lang="en-US" dirty="0"/>
          </a:p>
        </p:txBody>
      </p:sp>
      <p:sp>
        <p:nvSpPr>
          <p:cNvPr id="11" name="Rectangle 10"/>
          <p:cNvSpPr/>
          <p:nvPr/>
        </p:nvSpPr>
        <p:spPr>
          <a:xfrm>
            <a:off x="1027113" y="1447800"/>
            <a:ext cx="6973887" cy="4247317"/>
          </a:xfrm>
          <a:prstGeom prst="rect">
            <a:avLst/>
          </a:prstGeom>
        </p:spPr>
        <p:txBody>
          <a:bodyPr wrap="square">
            <a:spAutoFit/>
          </a:bodyPr>
          <a:lstStyle/>
          <a:p>
            <a:pPr marL="342900" indent="-342900" algn="just">
              <a:lnSpc>
                <a:spcPts val="3600"/>
              </a:lnSpc>
              <a:buFont typeface="Wingdings" pitchFamily="2" charset="2"/>
              <a:buChar char="§"/>
            </a:pPr>
            <a:r>
              <a:rPr lang="vi-VN" sz="2400" b="1" dirty="0">
                <a:solidFill>
                  <a:srgbClr val="002060"/>
                </a:solidFill>
                <a:latin typeface="Tahoma" pitchFamily="34" charset="0"/>
                <a:cs typeface="Tahoma" pitchFamily="34" charset="0"/>
              </a:rPr>
              <a:t>&lt;canvas&gt;:  </a:t>
            </a:r>
            <a:r>
              <a:rPr lang="vi-VN" sz="2400" dirty="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Cung </a:t>
            </a:r>
            <a:r>
              <a:rPr lang="vi-VN" sz="2400" dirty="0">
                <a:solidFill>
                  <a:srgbClr val="002060"/>
                </a:solidFill>
                <a:latin typeface="Tahoma" pitchFamily="34" charset="0"/>
                <a:cs typeface="Tahoma" pitchFamily="34" charset="0"/>
              </a:rPr>
              <a:t>cấp các tính năng vẽ và hoạt hình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Làm </a:t>
            </a:r>
            <a:r>
              <a:rPr lang="vi-VN" sz="2400" dirty="0">
                <a:solidFill>
                  <a:srgbClr val="002060"/>
                </a:solidFill>
                <a:latin typeface="Tahoma" pitchFamily="34" charset="0"/>
                <a:cs typeface="Tahoma" pitchFamily="34" charset="0"/>
              </a:rPr>
              <a:t>việc giống như một bảng vẽ trên trang web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Có </a:t>
            </a:r>
            <a:r>
              <a:rPr lang="vi-VN" sz="2400" dirty="0">
                <a:solidFill>
                  <a:srgbClr val="002060"/>
                </a:solidFill>
                <a:latin typeface="Tahoma" pitchFamily="34" charset="0"/>
                <a:cs typeface="Tahoma" pitchFamily="34" charset="0"/>
              </a:rPr>
              <a:t>thể thêm các mã JavaScript hoặc các tính năng hoạt hình mới của CSS3 để làm cho đối tượng được tạo ra trên bảng vẽ di chuyển, biến mất, thay đổi tỷ lệ, ...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Lưu </a:t>
            </a:r>
            <a:r>
              <a:rPr lang="vi-VN" sz="2400" dirty="0">
                <a:solidFill>
                  <a:srgbClr val="002060"/>
                </a:solidFill>
                <a:latin typeface="Tahoma" pitchFamily="34" charset="0"/>
                <a:cs typeface="Tahoma" pitchFamily="34" charset="0"/>
              </a:rPr>
              <a:t>hình ảnh vừa vẽ dưới dạng .png</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738664"/>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Một số thành phần mới của HTML5 </a:t>
            </a:r>
            <a:endParaRPr lang="en-US" sz="2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406274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15</a:t>
            </a:fld>
            <a:endParaRPr lang="en-US" dirty="0"/>
          </a:p>
        </p:txBody>
      </p:sp>
      <p:sp>
        <p:nvSpPr>
          <p:cNvPr id="11" name="Rectangle 10"/>
          <p:cNvSpPr/>
          <p:nvPr/>
        </p:nvSpPr>
        <p:spPr>
          <a:xfrm>
            <a:off x="1066801" y="1447800"/>
            <a:ext cx="7848600" cy="4247317"/>
          </a:xfrm>
          <a:prstGeom prst="rect">
            <a:avLst/>
          </a:prstGeom>
        </p:spPr>
        <p:txBody>
          <a:bodyPr wrap="square">
            <a:spAutoFit/>
          </a:bodyPr>
          <a:lstStyle/>
          <a:p>
            <a:pPr marL="342900" indent="-342900" algn="just">
              <a:lnSpc>
                <a:spcPts val="3600"/>
              </a:lnSpc>
              <a:buFont typeface="Arial" pitchFamily="34" charset="0"/>
              <a:buChar char="•"/>
            </a:pPr>
            <a:r>
              <a:rPr lang="vi-VN" sz="2400" b="1" dirty="0">
                <a:solidFill>
                  <a:srgbClr val="002060"/>
                </a:solidFill>
                <a:latin typeface="Tahoma" pitchFamily="34" charset="0"/>
                <a:cs typeface="Tahoma" pitchFamily="34" charset="0"/>
              </a:rPr>
              <a:t>  Khai báo &lt;canvas&gt;: </a:t>
            </a:r>
            <a:endParaRPr lang="en-US" sz="2400" b="1" dirty="0" smtClean="0">
              <a:solidFill>
                <a:srgbClr val="002060"/>
              </a:solidFill>
              <a:latin typeface="Tahoma" pitchFamily="34" charset="0"/>
              <a:cs typeface="Tahoma" pitchFamily="34" charset="0"/>
            </a:endParaRPr>
          </a:p>
          <a:p>
            <a:pPr algn="just">
              <a:lnSpc>
                <a:spcPts val="3600"/>
              </a:lnSpc>
            </a:pPr>
            <a:r>
              <a:rPr lang="vi-VN" sz="2400" dirty="0" smtClean="0">
                <a:solidFill>
                  <a:srgbClr val="002060"/>
                </a:solidFill>
                <a:latin typeface="Courier New" pitchFamily="49" charset="0"/>
                <a:cs typeface="Courier New" pitchFamily="49" charset="0"/>
              </a:rPr>
              <a:t>&lt;</a:t>
            </a:r>
            <a:r>
              <a:rPr lang="vi-VN" sz="2400" dirty="0">
                <a:solidFill>
                  <a:srgbClr val="002060"/>
                </a:solidFill>
                <a:latin typeface="Courier New" pitchFamily="49" charset="0"/>
                <a:cs typeface="Courier New" pitchFamily="49" charset="0"/>
              </a:rPr>
              <a:t>canvas id="myCanvas"&gt;&lt;/canvas&gt; </a:t>
            </a:r>
            <a:endParaRPr lang="en-US" sz="2400" dirty="0" smtClean="0">
              <a:solidFill>
                <a:srgbClr val="002060"/>
              </a:solidFill>
              <a:latin typeface="Courier New" pitchFamily="49" charset="0"/>
              <a:cs typeface="Courier New" pitchFamily="49" charset="0"/>
            </a:endParaRPr>
          </a:p>
          <a:p>
            <a:pPr marL="342900" indent="-342900" algn="just">
              <a:lnSpc>
                <a:spcPts val="3600"/>
              </a:lnSpc>
              <a:buFont typeface="Arial" pitchFamily="34" charset="0"/>
              <a:buChar char="•"/>
            </a:pPr>
            <a:r>
              <a:rPr lang="vi-VN" sz="2400" b="1" dirty="0">
                <a:solidFill>
                  <a:srgbClr val="002060"/>
                </a:solidFill>
                <a:latin typeface="Tahoma" pitchFamily="34" charset="0"/>
                <a:cs typeface="Tahoma" pitchFamily="34" charset="0"/>
              </a:rPr>
              <a:t>  </a:t>
            </a:r>
            <a:r>
              <a:rPr lang="vi-VN" sz="2400" b="1" dirty="0" smtClean="0">
                <a:solidFill>
                  <a:srgbClr val="002060"/>
                </a:solidFill>
                <a:latin typeface="Tahoma" pitchFamily="34" charset="0"/>
                <a:cs typeface="Tahoma" pitchFamily="34" charset="0"/>
              </a:rPr>
              <a:t>Sử </a:t>
            </a:r>
            <a:r>
              <a:rPr lang="vi-VN" sz="2400" b="1" dirty="0">
                <a:solidFill>
                  <a:srgbClr val="002060"/>
                </a:solidFill>
                <a:latin typeface="Tahoma" pitchFamily="34" charset="0"/>
                <a:cs typeface="Tahoma" pitchFamily="34" charset="0"/>
              </a:rPr>
              <a:t>dụng javascript: </a:t>
            </a:r>
            <a:endParaRPr lang="en-US" sz="2400" b="1" dirty="0" smtClean="0">
              <a:solidFill>
                <a:srgbClr val="002060"/>
              </a:solidFill>
              <a:latin typeface="Tahoma" pitchFamily="34" charset="0"/>
              <a:cs typeface="Tahoma" pitchFamily="34" charset="0"/>
            </a:endParaRPr>
          </a:p>
          <a:p>
            <a:pPr>
              <a:lnSpc>
                <a:spcPts val="3600"/>
              </a:lnSpc>
            </a:pPr>
            <a:r>
              <a:rPr lang="vi-VN" sz="2000" dirty="0" smtClean="0">
                <a:solidFill>
                  <a:srgbClr val="002060"/>
                </a:solidFill>
                <a:latin typeface="Courier New" pitchFamily="49" charset="0"/>
                <a:cs typeface="Courier New" pitchFamily="49" charset="0"/>
              </a:rPr>
              <a:t>&lt;</a:t>
            </a:r>
            <a:r>
              <a:rPr lang="vi-VN" sz="2000" dirty="0">
                <a:solidFill>
                  <a:srgbClr val="002060"/>
                </a:solidFill>
                <a:latin typeface="Courier New" pitchFamily="49" charset="0"/>
                <a:cs typeface="Courier New" pitchFamily="49" charset="0"/>
              </a:rPr>
              <a:t>script&gt; </a:t>
            </a:r>
            <a:endParaRPr lang="en-US" sz="2000" dirty="0" smtClean="0">
              <a:solidFill>
                <a:srgbClr val="002060"/>
              </a:solidFill>
              <a:latin typeface="Courier New" pitchFamily="49" charset="0"/>
              <a:cs typeface="Courier New" pitchFamily="49" charset="0"/>
            </a:endParaRPr>
          </a:p>
          <a:p>
            <a:pPr>
              <a:lnSpc>
                <a:spcPts val="3600"/>
              </a:lnSpc>
            </a:pPr>
            <a:r>
              <a:rPr lang="vi-VN" sz="2000" dirty="0" smtClean="0">
                <a:solidFill>
                  <a:srgbClr val="002060"/>
                </a:solidFill>
                <a:latin typeface="Courier New" pitchFamily="49" charset="0"/>
                <a:cs typeface="Courier New" pitchFamily="49" charset="0"/>
              </a:rPr>
              <a:t>var </a:t>
            </a:r>
            <a:r>
              <a:rPr lang="vi-VN" sz="2000" dirty="0">
                <a:solidFill>
                  <a:srgbClr val="002060"/>
                </a:solidFill>
                <a:latin typeface="Courier New" pitchFamily="49" charset="0"/>
                <a:cs typeface="Courier New" pitchFamily="49" charset="0"/>
              </a:rPr>
              <a:t>canvas = document.getElementById ("myCanvas"), context = </a:t>
            </a:r>
            <a:r>
              <a:rPr lang="vi-VN" sz="2000" dirty="0" smtClean="0">
                <a:solidFill>
                  <a:srgbClr val="002060"/>
                </a:solidFill>
                <a:latin typeface="Courier New" pitchFamily="49" charset="0"/>
                <a:cs typeface="Courier New" pitchFamily="49" charset="0"/>
              </a:rPr>
              <a:t>canvas.getContext</a:t>
            </a:r>
            <a:r>
              <a:rPr lang="vi-VN" sz="2000" dirty="0">
                <a:solidFill>
                  <a:srgbClr val="002060"/>
                </a:solidFill>
                <a:latin typeface="Courier New" pitchFamily="49" charset="0"/>
                <a:cs typeface="Courier New" pitchFamily="49" charset="0"/>
              </a:rPr>
              <a:t>("2d</a:t>
            </a:r>
            <a:r>
              <a:rPr lang="vi-VN" sz="2000" dirty="0" smtClean="0">
                <a:solidFill>
                  <a:srgbClr val="002060"/>
                </a:solidFill>
                <a:latin typeface="Courier New" pitchFamily="49" charset="0"/>
                <a:cs typeface="Courier New" pitchFamily="49" charset="0"/>
              </a:rPr>
              <a:t>");</a:t>
            </a:r>
            <a:endParaRPr lang="en-US" sz="2000" dirty="0" smtClean="0">
              <a:solidFill>
                <a:srgbClr val="002060"/>
              </a:solidFill>
              <a:latin typeface="Courier New" pitchFamily="49" charset="0"/>
              <a:cs typeface="Courier New" pitchFamily="49" charset="0"/>
            </a:endParaRPr>
          </a:p>
          <a:p>
            <a:pPr>
              <a:lnSpc>
                <a:spcPts val="3600"/>
              </a:lnSpc>
            </a:pPr>
            <a:r>
              <a:rPr lang="vi-VN" sz="2000" dirty="0" smtClean="0">
                <a:solidFill>
                  <a:srgbClr val="002060"/>
                </a:solidFill>
                <a:latin typeface="Courier New" pitchFamily="49" charset="0"/>
                <a:cs typeface="Courier New" pitchFamily="49" charset="0"/>
              </a:rPr>
              <a:t> </a:t>
            </a:r>
            <a:r>
              <a:rPr lang="vi-VN" sz="2000" dirty="0">
                <a:solidFill>
                  <a:srgbClr val="002060"/>
                </a:solidFill>
                <a:latin typeface="Courier New" pitchFamily="49" charset="0"/>
                <a:cs typeface="Courier New" pitchFamily="49" charset="0"/>
              </a:rPr>
              <a:t>// x = 10, y = 20, width = 200, height = 100 context.fillRect(10, 20, 200, 100); </a:t>
            </a:r>
            <a:endParaRPr lang="en-US" sz="2000" dirty="0" smtClean="0">
              <a:solidFill>
                <a:srgbClr val="002060"/>
              </a:solidFill>
              <a:latin typeface="Courier New" pitchFamily="49" charset="0"/>
              <a:cs typeface="Courier New" pitchFamily="49" charset="0"/>
            </a:endParaRPr>
          </a:p>
          <a:p>
            <a:pPr>
              <a:lnSpc>
                <a:spcPts val="3600"/>
              </a:lnSpc>
            </a:pPr>
            <a:r>
              <a:rPr lang="vi-VN" sz="2000" dirty="0" smtClean="0">
                <a:solidFill>
                  <a:srgbClr val="002060"/>
                </a:solidFill>
                <a:latin typeface="Courier New" pitchFamily="49" charset="0"/>
                <a:cs typeface="Courier New" pitchFamily="49" charset="0"/>
              </a:rPr>
              <a:t>&lt;/</a:t>
            </a:r>
            <a:r>
              <a:rPr lang="vi-VN" sz="2000" dirty="0">
                <a:solidFill>
                  <a:srgbClr val="002060"/>
                </a:solidFill>
                <a:latin typeface="Courier New" pitchFamily="49" charset="0"/>
                <a:cs typeface="Courier New" pitchFamily="49" charset="0"/>
              </a:rPr>
              <a:t>script&gt; </a:t>
            </a:r>
            <a:endParaRPr lang="en-US" sz="2000" dirty="0" smtClean="0">
              <a:solidFill>
                <a:srgbClr val="002060"/>
              </a:solidFill>
              <a:latin typeface="Courier New" pitchFamily="49" charset="0"/>
              <a:cs typeface="Courier New" pitchFamily="49" charset="0"/>
            </a:endParaRPr>
          </a:p>
        </p:txBody>
      </p:sp>
      <p:sp>
        <p:nvSpPr>
          <p:cNvPr id="2" name="Rectangle 1"/>
          <p:cNvSpPr/>
          <p:nvPr/>
        </p:nvSpPr>
        <p:spPr>
          <a:xfrm>
            <a:off x="1905000" y="541415"/>
            <a:ext cx="6858000" cy="738664"/>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Một số thành phần mới của HTML5 </a:t>
            </a:r>
            <a:endParaRPr lang="en-US" sz="2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290467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16</a:t>
            </a:fld>
            <a:endParaRPr lang="en-US" dirty="0"/>
          </a:p>
        </p:txBody>
      </p:sp>
      <p:sp>
        <p:nvSpPr>
          <p:cNvPr id="11" name="Rectangle 10"/>
          <p:cNvSpPr/>
          <p:nvPr/>
        </p:nvSpPr>
        <p:spPr>
          <a:xfrm>
            <a:off x="1066801" y="1447800"/>
            <a:ext cx="7848600" cy="1938992"/>
          </a:xfrm>
          <a:prstGeom prst="rect">
            <a:avLst/>
          </a:prstGeom>
        </p:spPr>
        <p:txBody>
          <a:bodyPr wrap="square">
            <a:spAutoFit/>
          </a:bodyPr>
          <a:lstStyle/>
          <a:p>
            <a:pPr marL="342900" indent="-342900" algn="just">
              <a:lnSpc>
                <a:spcPts val="3600"/>
              </a:lnSpc>
              <a:buFont typeface="Arial" pitchFamily="34" charset="0"/>
              <a:buChar char="•"/>
            </a:pPr>
            <a:r>
              <a:rPr lang="vi-VN" sz="2400" b="1" dirty="0">
                <a:solidFill>
                  <a:srgbClr val="002060"/>
                </a:solidFill>
                <a:latin typeface="Tahoma" pitchFamily="34" charset="0"/>
                <a:cs typeface="Tahoma" pitchFamily="34" charset="0"/>
              </a:rPr>
              <a:t>Web form:   </a:t>
            </a:r>
            <a:endParaRPr lang="en-US" sz="2400" b="1" dirty="0" smtClean="0">
              <a:solidFill>
                <a:srgbClr val="002060"/>
              </a:solidFill>
              <a:latin typeface="Tahoma" pitchFamily="34" charset="0"/>
              <a:cs typeface="Tahoma" pitchFamily="34" charset="0"/>
            </a:endParaRPr>
          </a:p>
          <a:p>
            <a:pPr algn="just">
              <a:lnSpc>
                <a:spcPts val="3600"/>
              </a:lnSpc>
            </a:pPr>
            <a:r>
              <a:rPr lang="vi-VN" sz="2400" dirty="0" smtClean="0">
                <a:solidFill>
                  <a:srgbClr val="002060"/>
                </a:solidFill>
                <a:latin typeface="Tahoma" pitchFamily="34" charset="0"/>
                <a:cs typeface="Tahoma" pitchFamily="34" charset="0"/>
              </a:rPr>
              <a:t>Thành </a:t>
            </a:r>
            <a:r>
              <a:rPr lang="vi-VN" sz="2400" dirty="0">
                <a:solidFill>
                  <a:srgbClr val="002060"/>
                </a:solidFill>
                <a:latin typeface="Tahoma" pitchFamily="34" charset="0"/>
                <a:cs typeface="Tahoma" pitchFamily="34" charset="0"/>
              </a:rPr>
              <a:t>phần form mới trong HTML khi được thực thi sẽ giúp quá trình làm việc với các form trở nên dễ dàng hơn so với hiện tại </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738664"/>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Một số thành phần mới của HTML5 </a:t>
            </a:r>
            <a:endParaRPr lang="en-US" sz="2800" b="1" dirty="0">
              <a:solidFill>
                <a:srgbClr val="002060"/>
              </a:solidFill>
              <a:latin typeface="Tahoma" pitchFamily="34" charset="0"/>
              <a:cs typeface="Tahoma"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343" y="3386792"/>
            <a:ext cx="719931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87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17</a:t>
            </a:fld>
            <a:endParaRPr lang="en-US" dirty="0"/>
          </a:p>
        </p:txBody>
      </p:sp>
      <p:sp>
        <p:nvSpPr>
          <p:cNvPr id="11" name="Rectangle 10"/>
          <p:cNvSpPr/>
          <p:nvPr/>
        </p:nvSpPr>
        <p:spPr>
          <a:xfrm>
            <a:off x="1066801" y="1752600"/>
            <a:ext cx="7467599" cy="3340979"/>
          </a:xfrm>
          <a:prstGeom prst="rect">
            <a:avLst/>
          </a:prstGeom>
        </p:spPr>
        <p:txBody>
          <a:bodyPr wrap="square">
            <a:spAutoFit/>
          </a:bodyPr>
          <a:lstStyle/>
          <a:p>
            <a:pPr marL="342900" indent="-342900" algn="just">
              <a:lnSpc>
                <a:spcPct val="150000"/>
              </a:lnSpc>
              <a:buFont typeface="Wingdings" pitchFamily="2" charset="2"/>
              <a:buChar char="§"/>
            </a:pPr>
            <a:r>
              <a:rPr lang="vi-VN" sz="2400" b="1" dirty="0" smtClean="0">
                <a:solidFill>
                  <a:srgbClr val="002060"/>
                </a:solidFill>
                <a:latin typeface="Tahoma" pitchFamily="34" charset="0"/>
                <a:cs typeface="Tahoma" pitchFamily="34" charset="0"/>
              </a:rPr>
              <a:t>Một </a:t>
            </a:r>
            <a:r>
              <a:rPr lang="vi-VN" sz="2400" b="1" dirty="0">
                <a:solidFill>
                  <a:srgbClr val="002060"/>
                </a:solidFill>
                <a:latin typeface="Tahoma" pitchFamily="34" charset="0"/>
                <a:cs typeface="Tahoma" pitchFamily="34" charset="0"/>
              </a:rPr>
              <a:t>số thành phần mới khác: </a:t>
            </a:r>
            <a:r>
              <a:rPr lang="vi-VN" sz="2400" dirty="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Arial" pitchFamily="34" charset="0"/>
              <a:buChar char="•"/>
            </a:pPr>
            <a:r>
              <a:rPr lang="vi-VN" sz="2400" dirty="0" smtClean="0">
                <a:solidFill>
                  <a:srgbClr val="002060"/>
                </a:solidFill>
                <a:latin typeface="Tahoma" pitchFamily="34" charset="0"/>
                <a:cs typeface="Tahoma" pitchFamily="34" charset="0"/>
              </a:rPr>
              <a:t>&lt;</a:t>
            </a:r>
            <a:r>
              <a:rPr lang="vi-VN" sz="2400" dirty="0">
                <a:solidFill>
                  <a:srgbClr val="002060"/>
                </a:solidFill>
                <a:latin typeface="Tahoma" pitchFamily="34" charset="0"/>
                <a:cs typeface="Tahoma" pitchFamily="34" charset="0"/>
              </a:rPr>
              <a:t>figure&gt;, &lt;figurecaption&gt;: gán nhãn (hoặc chú thích ảnh) cho các hình ảnh trên trang web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Arial" pitchFamily="34" charset="0"/>
              <a:buChar char="•"/>
            </a:pPr>
            <a:r>
              <a:rPr lang="vi-VN" sz="2400" dirty="0" smtClean="0">
                <a:solidFill>
                  <a:srgbClr val="002060"/>
                </a:solidFill>
                <a:latin typeface="Tahoma" pitchFamily="34" charset="0"/>
                <a:cs typeface="Tahoma" pitchFamily="34" charset="0"/>
              </a:rPr>
              <a:t>&lt;</a:t>
            </a:r>
            <a:r>
              <a:rPr lang="vi-VN" sz="2400" dirty="0">
                <a:solidFill>
                  <a:srgbClr val="002060"/>
                </a:solidFill>
                <a:latin typeface="Tahoma" pitchFamily="34" charset="0"/>
                <a:cs typeface="Tahoma" pitchFamily="34" charset="0"/>
              </a:rPr>
              <a:t>hgroup&gt;: nhóm một tập các thành phần vào một thành phần hợp lý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Arial" pitchFamily="34" charset="0"/>
              <a:buChar char="•"/>
            </a:pPr>
            <a:r>
              <a:rPr lang="vi-VN" sz="2400" dirty="0" smtClean="0">
                <a:solidFill>
                  <a:srgbClr val="002060"/>
                </a:solidFill>
                <a:latin typeface="Tahoma" pitchFamily="34" charset="0"/>
                <a:cs typeface="Tahoma" pitchFamily="34" charset="0"/>
              </a:rPr>
              <a:t> </a:t>
            </a:r>
            <a:r>
              <a:rPr lang="vi-VN" sz="2400" dirty="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738664"/>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Một số thành phần mới của HTML5 </a:t>
            </a:r>
            <a:endParaRPr lang="en-US" sz="2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324431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18</a:t>
            </a:fld>
            <a:endParaRPr lang="en-US" dirty="0"/>
          </a:p>
        </p:txBody>
      </p:sp>
      <p:sp>
        <p:nvSpPr>
          <p:cNvPr id="11" name="Rectangle 10"/>
          <p:cNvSpPr/>
          <p:nvPr/>
        </p:nvSpPr>
        <p:spPr>
          <a:xfrm>
            <a:off x="1032682" y="1371600"/>
            <a:ext cx="7467599" cy="5170646"/>
          </a:xfrm>
          <a:prstGeom prst="rect">
            <a:avLst/>
          </a:prstGeom>
        </p:spPr>
        <p:txBody>
          <a:bodyPr wrap="square">
            <a:spAutoFit/>
          </a:bodyPr>
          <a:lstStyle/>
          <a:p>
            <a:pPr marL="342900" indent="-342900" algn="just">
              <a:lnSpc>
                <a:spcPts val="3600"/>
              </a:lnSpc>
              <a:buFont typeface="Wingdings" pitchFamily="2" charset="2"/>
              <a:buChar char="§"/>
            </a:pPr>
            <a:r>
              <a:rPr lang="vi-VN" sz="2400" b="1" dirty="0">
                <a:solidFill>
                  <a:srgbClr val="002060"/>
                </a:solidFill>
                <a:latin typeface="Tahoma" pitchFamily="34" charset="0"/>
                <a:cs typeface="Tahoma" pitchFamily="34" charset="0"/>
              </a:rPr>
              <a:t>API (Application Programming Interfaces – giao diện lập trình ứng dụng): </a:t>
            </a:r>
            <a:r>
              <a:rPr lang="vi-VN" sz="2400" dirty="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Là </a:t>
            </a:r>
            <a:r>
              <a:rPr lang="vi-VN" sz="2400" dirty="0">
                <a:solidFill>
                  <a:srgbClr val="002060"/>
                </a:solidFill>
                <a:latin typeface="Tahoma" pitchFamily="34" charset="0"/>
                <a:cs typeface="Tahoma" pitchFamily="34" charset="0"/>
              </a:rPr>
              <a:t>cách tạo ra các ứng dụng sử dụng các thành phần được dựng sẵn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Không </a:t>
            </a:r>
            <a:r>
              <a:rPr lang="vi-VN" sz="2400" dirty="0">
                <a:solidFill>
                  <a:srgbClr val="002060"/>
                </a:solidFill>
                <a:latin typeface="Tahoma" pitchFamily="34" charset="0"/>
                <a:cs typeface="Tahoma" pitchFamily="34" charset="0"/>
              </a:rPr>
              <a:t>chỉ được áp dụng trong phát triển web mà còn cả với các ngôn ngữ kịch bản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Mục </a:t>
            </a:r>
            <a:r>
              <a:rPr lang="vi-VN" sz="2400" dirty="0">
                <a:solidFill>
                  <a:srgbClr val="002060"/>
                </a:solidFill>
                <a:latin typeface="Tahoma" pitchFamily="34" charset="0"/>
                <a:cs typeface="Tahoma" pitchFamily="34" charset="0"/>
              </a:rPr>
              <a:t>đích chính của API là để chuẩn hóa cơ chế làm việc và đơn giản hóa các nhiệm vụ lập trình phức tạp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Một </a:t>
            </a:r>
            <a:r>
              <a:rPr lang="vi-VN" sz="2400" dirty="0">
                <a:solidFill>
                  <a:srgbClr val="002060"/>
                </a:solidFill>
                <a:latin typeface="Tahoma" pitchFamily="34" charset="0"/>
                <a:cs typeface="Tahoma" pitchFamily="34" charset="0"/>
              </a:rPr>
              <a:t>số HTML5 API: Drag and Drop, Web storage, Microdata,và Geolocation </a:t>
            </a:r>
            <a:r>
              <a:rPr lang="vi-VN" sz="2400" dirty="0" smtClean="0">
                <a:solidFill>
                  <a:srgbClr val="002060"/>
                </a:solidFill>
                <a:latin typeface="Tahoma" pitchFamily="34" charset="0"/>
                <a:cs typeface="Tahoma" pitchFamily="34" charset="0"/>
              </a:rPr>
              <a:t> </a:t>
            </a:r>
            <a:r>
              <a:rPr lang="vi-VN" sz="2400" dirty="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650819"/>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Tổng quan về HTML5 API </a:t>
            </a:r>
            <a:endParaRPr lang="en-US" sz="2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1741015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19</a:t>
            </a:fld>
            <a:endParaRPr lang="en-US" dirty="0"/>
          </a:p>
        </p:txBody>
      </p:sp>
      <p:sp>
        <p:nvSpPr>
          <p:cNvPr id="11" name="Rectangle 10"/>
          <p:cNvSpPr/>
          <p:nvPr/>
        </p:nvSpPr>
        <p:spPr>
          <a:xfrm>
            <a:off x="1032682" y="1524000"/>
            <a:ext cx="7273117" cy="3340979"/>
          </a:xfrm>
          <a:prstGeom prst="rect">
            <a:avLst/>
          </a:prstGeom>
        </p:spPr>
        <p:txBody>
          <a:bodyPr wrap="square">
            <a:spAutoFit/>
          </a:bodyPr>
          <a:lstStyle/>
          <a:p>
            <a:pPr marL="342900" indent="-342900" algn="just">
              <a:lnSpc>
                <a:spcPct val="150000"/>
              </a:lnSpc>
              <a:buFont typeface="Wingdings" pitchFamily="2" charset="2"/>
              <a:buChar char="§"/>
            </a:pPr>
            <a:r>
              <a:rPr lang="vi-VN" sz="2400" b="1" dirty="0">
                <a:solidFill>
                  <a:srgbClr val="002060"/>
                </a:solidFill>
                <a:latin typeface="Tahoma" pitchFamily="34" charset="0"/>
                <a:cs typeface="Tahoma" pitchFamily="34" charset="0"/>
              </a:rPr>
              <a:t>API Geolocation:   </a:t>
            </a:r>
            <a:endParaRPr lang="en-US" sz="2400" b="1" dirty="0" smtClean="0">
              <a:solidFill>
                <a:srgbClr val="002060"/>
              </a:solidFill>
              <a:latin typeface="Tahoma" pitchFamily="34" charset="0"/>
              <a:cs typeface="Tahoma" pitchFamily="34" charset="0"/>
            </a:endParaRPr>
          </a:p>
          <a:p>
            <a:pPr marL="342900" indent="-342900" algn="just">
              <a:lnSpc>
                <a:spcPct val="150000"/>
              </a:lnSpc>
              <a:buFont typeface="Arial" pitchFamily="34" charset="0"/>
              <a:buChar char="•"/>
            </a:pPr>
            <a:r>
              <a:rPr lang="vi-VN" sz="2400" dirty="0" smtClean="0">
                <a:solidFill>
                  <a:srgbClr val="002060"/>
                </a:solidFill>
                <a:latin typeface="Tahoma" pitchFamily="34" charset="0"/>
                <a:cs typeface="Tahoma" pitchFamily="34" charset="0"/>
              </a:rPr>
              <a:t>Giúp </a:t>
            </a:r>
            <a:r>
              <a:rPr lang="vi-VN" sz="2400" dirty="0">
                <a:solidFill>
                  <a:srgbClr val="002060"/>
                </a:solidFill>
                <a:latin typeface="Tahoma" pitchFamily="34" charset="0"/>
                <a:cs typeface="Tahoma" pitchFamily="34" charset="0"/>
              </a:rPr>
              <a:t>xác định vị trí địa lý của trình duyệt web.   Thông tin này được sử dụng để gửi dưới dạng dữ liệu liên quan dựa trên vị trí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Arial" pitchFamily="34" charset="0"/>
              <a:buChar char="•"/>
            </a:pPr>
            <a:r>
              <a:rPr lang="vi-VN" sz="2400" dirty="0" smtClean="0">
                <a:solidFill>
                  <a:srgbClr val="002060"/>
                </a:solidFill>
                <a:latin typeface="Tahoma" pitchFamily="34" charset="0"/>
                <a:cs typeface="Tahoma" pitchFamily="34" charset="0"/>
              </a:rPr>
              <a:t>Geolocation </a:t>
            </a:r>
            <a:r>
              <a:rPr lang="vi-VN" sz="2400" dirty="0">
                <a:solidFill>
                  <a:srgbClr val="002060"/>
                </a:solidFill>
                <a:latin typeface="Tahoma" pitchFamily="34" charset="0"/>
                <a:cs typeface="Tahoma" pitchFamily="34" charset="0"/>
              </a:rPr>
              <a:t>hiện tại đang được kích hoạt trong một số trình duyệt hiện đại</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650819"/>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Tổng quan về HTML5 API </a:t>
            </a:r>
            <a:endParaRPr lang="en-US" sz="2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288700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691679"/>
            <a:ext cx="1579278" cy="400110"/>
          </a:xfrm>
          <a:prstGeom prst="rect">
            <a:avLst/>
          </a:prstGeom>
          <a:noFill/>
        </p:spPr>
        <p:txBody>
          <a:bodyPr wrap="none" rtlCol="0">
            <a:spAutoFit/>
          </a:bodyPr>
          <a:lstStyle/>
          <a:p>
            <a:pPr algn="r"/>
            <a:r>
              <a:rPr lang="en-US" sz="2000" b="1" dirty="0" err="1" smtClean="0">
                <a:solidFill>
                  <a:schemeClr val="tx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Chương</a:t>
            </a:r>
            <a:r>
              <a:rPr lang="en-US" sz="2000" b="1" dirty="0" smtClean="0">
                <a:solidFill>
                  <a:schemeClr val="tx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4: </a:t>
            </a:r>
            <a:endParaRPr lang="en-US" sz="2000" b="1" dirty="0">
              <a:solidFill>
                <a:schemeClr val="tx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2</a:t>
            </a:fld>
            <a:endParaRPr lang="en-US" dirty="0"/>
          </a:p>
        </p:txBody>
      </p:sp>
      <p:sp>
        <p:nvSpPr>
          <p:cNvPr id="8" name="Rectangle 7"/>
          <p:cNvSpPr/>
          <p:nvPr/>
        </p:nvSpPr>
        <p:spPr>
          <a:xfrm>
            <a:off x="3657600" y="586846"/>
            <a:ext cx="5000087" cy="523220"/>
          </a:xfrm>
          <a:prstGeom prst="rect">
            <a:avLst/>
          </a:prstGeom>
        </p:spPr>
        <p:txBody>
          <a:bodyPr wrap="none">
            <a:spAutoFit/>
          </a:bodyPr>
          <a:lstStyle/>
          <a:p>
            <a:pPr algn="r"/>
            <a:r>
              <a:rPr lang="en-US" sz="2800" b="1" dirty="0" err="1">
                <a:latin typeface="Tahoma" pitchFamily="34" charset="0"/>
                <a:cs typeface="Tahoma" pitchFamily="34" charset="0"/>
              </a:rPr>
              <a:t>Tổng</a:t>
            </a:r>
            <a:r>
              <a:rPr lang="en-US" sz="2800" b="1" dirty="0">
                <a:latin typeface="Tahoma" pitchFamily="34" charset="0"/>
                <a:cs typeface="Tahoma" pitchFamily="34" charset="0"/>
              </a:rPr>
              <a:t> </a:t>
            </a:r>
            <a:r>
              <a:rPr lang="en-US" sz="2800" b="1" dirty="0" err="1">
                <a:latin typeface="Tahoma" pitchFamily="34" charset="0"/>
                <a:cs typeface="Tahoma" pitchFamily="34" charset="0"/>
              </a:rPr>
              <a:t>quan</a:t>
            </a:r>
            <a:r>
              <a:rPr lang="en-US" sz="2800" b="1" dirty="0">
                <a:latin typeface="Tahoma" pitchFamily="34" charset="0"/>
                <a:cs typeface="Tahoma" pitchFamily="34" charset="0"/>
              </a:rPr>
              <a:t> HTML5 </a:t>
            </a:r>
            <a:r>
              <a:rPr lang="en-US" sz="2800" b="1" dirty="0" err="1">
                <a:latin typeface="Tahoma" pitchFamily="34" charset="0"/>
                <a:cs typeface="Tahoma" pitchFamily="34" charset="0"/>
              </a:rPr>
              <a:t>và</a:t>
            </a:r>
            <a:r>
              <a:rPr lang="en-US" sz="2800" b="1" dirty="0">
                <a:latin typeface="Tahoma" pitchFamily="34" charset="0"/>
                <a:cs typeface="Tahoma" pitchFamily="34" charset="0"/>
              </a:rPr>
              <a:t> CSS3</a:t>
            </a:r>
          </a:p>
        </p:txBody>
      </p:sp>
      <p:sp>
        <p:nvSpPr>
          <p:cNvPr id="11" name="Rectangle 10"/>
          <p:cNvSpPr/>
          <p:nvPr/>
        </p:nvSpPr>
        <p:spPr>
          <a:xfrm>
            <a:off x="1342487" y="2514600"/>
            <a:ext cx="7315200" cy="1469248"/>
          </a:xfrm>
          <a:prstGeom prst="rect">
            <a:avLst/>
          </a:prstGeom>
        </p:spPr>
        <p:txBody>
          <a:bodyPr wrap="square">
            <a:spAutoFit/>
          </a:bodyPr>
          <a:lstStyle/>
          <a:p>
            <a:pPr algn="just">
              <a:lnSpc>
                <a:spcPct val="150000"/>
              </a:lnSpc>
            </a:pPr>
            <a:r>
              <a:rPr lang="vi-VN" sz="3200" dirty="0">
                <a:solidFill>
                  <a:srgbClr val="002060"/>
                </a:solidFill>
                <a:latin typeface="Tahoma" pitchFamily="34" charset="0"/>
                <a:cs typeface="Tahoma" pitchFamily="34" charset="0"/>
              </a:rPr>
              <a:t>- Giới thiệu về HTML5</a:t>
            </a:r>
          </a:p>
          <a:p>
            <a:pPr algn="just">
              <a:lnSpc>
                <a:spcPct val="150000"/>
              </a:lnSpc>
            </a:pPr>
            <a:r>
              <a:rPr lang="vi-VN" sz="3200" dirty="0">
                <a:solidFill>
                  <a:srgbClr val="002060"/>
                </a:solidFill>
                <a:latin typeface="Tahoma" pitchFamily="34" charset="0"/>
                <a:cs typeface="Tahoma" pitchFamily="34" charset="0"/>
              </a:rPr>
              <a:t>- Giới thiệu về CSS3</a:t>
            </a:r>
          </a:p>
        </p:txBody>
      </p:sp>
    </p:spTree>
    <p:extLst>
      <p:ext uri="{BB962C8B-B14F-4D97-AF65-F5344CB8AC3E}">
        <p14:creationId xmlns:p14="http://schemas.microsoft.com/office/powerpoint/2010/main" val="1528988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20</a:t>
            </a:fld>
            <a:endParaRPr lang="en-US" dirty="0"/>
          </a:p>
        </p:txBody>
      </p:sp>
      <p:sp>
        <p:nvSpPr>
          <p:cNvPr id="11" name="Rectangle 10"/>
          <p:cNvSpPr/>
          <p:nvPr/>
        </p:nvSpPr>
        <p:spPr>
          <a:xfrm>
            <a:off x="1032682" y="1524000"/>
            <a:ext cx="7273117" cy="576568"/>
          </a:xfrm>
          <a:prstGeom prst="rect">
            <a:avLst/>
          </a:prstGeom>
        </p:spPr>
        <p:txBody>
          <a:bodyPr wrap="square">
            <a:spAutoFit/>
          </a:bodyPr>
          <a:lstStyle/>
          <a:p>
            <a:pPr marL="342900" indent="-342900" algn="just">
              <a:lnSpc>
                <a:spcPct val="150000"/>
              </a:lnSpc>
              <a:buFont typeface="Wingdings" pitchFamily="2" charset="2"/>
              <a:buChar char="§"/>
            </a:pPr>
            <a:r>
              <a:rPr lang="vi-VN" sz="2400" b="1" dirty="0">
                <a:solidFill>
                  <a:srgbClr val="002060"/>
                </a:solidFill>
                <a:latin typeface="Tahoma" pitchFamily="34" charset="0"/>
                <a:cs typeface="Tahoma" pitchFamily="34" charset="0"/>
              </a:rPr>
              <a:t>Ví dụ :</a:t>
            </a:r>
            <a:r>
              <a:rPr lang="vi-VN" sz="2400" dirty="0">
                <a:solidFill>
                  <a:srgbClr val="002060"/>
                </a:solidFill>
                <a:latin typeface="Tahoma" pitchFamily="34" charset="0"/>
                <a:cs typeface="Tahoma" pitchFamily="34" charset="0"/>
              </a:rPr>
              <a:t>flickr.com/map</a:t>
            </a:r>
            <a:r>
              <a:rPr lang="vi-VN" sz="2400" b="1" dirty="0">
                <a:solidFill>
                  <a:srgbClr val="002060"/>
                </a:solidFill>
                <a:latin typeface="Tahoma" pitchFamily="34" charset="0"/>
                <a:cs typeface="Tahoma" pitchFamily="34" charset="0"/>
              </a:rPr>
              <a:t>  </a:t>
            </a:r>
            <a:endParaRPr lang="en-US" sz="2400" b="1"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650819"/>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Tổng quan về HTML5 API </a:t>
            </a:r>
            <a:endParaRPr lang="en-US" sz="2800" b="1" dirty="0">
              <a:solidFill>
                <a:srgbClr val="002060"/>
              </a:solidFill>
              <a:latin typeface="Tahoma" pitchFamily="34" charset="0"/>
              <a:cs typeface="Tahoma"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917" y="2415654"/>
            <a:ext cx="758464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077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21</a:t>
            </a:fld>
            <a:endParaRPr lang="en-US" dirty="0"/>
          </a:p>
        </p:txBody>
      </p:sp>
      <p:sp>
        <p:nvSpPr>
          <p:cNvPr id="11" name="Rectangle 10"/>
          <p:cNvSpPr/>
          <p:nvPr/>
        </p:nvSpPr>
        <p:spPr>
          <a:xfrm>
            <a:off x="1019034" y="1295400"/>
            <a:ext cx="7667766" cy="5123967"/>
          </a:xfrm>
          <a:prstGeom prst="rect">
            <a:avLst/>
          </a:prstGeom>
        </p:spPr>
        <p:txBody>
          <a:bodyPr wrap="square">
            <a:spAutoFit/>
          </a:bodyPr>
          <a:lstStyle/>
          <a:p>
            <a:pPr marL="342900" indent="-342900" algn="just">
              <a:lnSpc>
                <a:spcPts val="3600"/>
              </a:lnSpc>
              <a:buFont typeface="Wingdings" pitchFamily="2" charset="2"/>
              <a:buChar char="§"/>
            </a:pPr>
            <a:r>
              <a:rPr lang="vi-VN" sz="2400" b="1" dirty="0">
                <a:solidFill>
                  <a:srgbClr val="002060"/>
                </a:solidFill>
                <a:latin typeface="Tahoma" pitchFamily="34" charset="0"/>
                <a:cs typeface="Tahoma" pitchFamily="34" charset="0"/>
              </a:rPr>
              <a:t>Web workers:   </a:t>
            </a:r>
            <a:endParaRPr lang="en-US" sz="2400" b="1"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WebWorkers </a:t>
            </a:r>
            <a:r>
              <a:rPr lang="vi-VN" sz="2400" dirty="0">
                <a:solidFill>
                  <a:srgbClr val="002060"/>
                </a:solidFill>
                <a:latin typeface="Tahoma" pitchFamily="34" charset="0"/>
                <a:cs typeface="Tahoma" pitchFamily="34" charset="0"/>
              </a:rPr>
              <a:t>là một framework (nền tảng) giải quyết vấn đề hiệu suất của trình duyệt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Là </a:t>
            </a:r>
            <a:r>
              <a:rPr lang="vi-VN" sz="2400" dirty="0">
                <a:solidFill>
                  <a:srgbClr val="002060"/>
                </a:solidFill>
                <a:latin typeface="Tahoma" pitchFamily="34" charset="0"/>
                <a:cs typeface="Tahoma" pitchFamily="34" charset="0"/>
              </a:rPr>
              <a:t>mã kịch bản chạy trên một luồng riêng biệt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Wingdings" pitchFamily="2" charset="2"/>
              <a:buChar char="§"/>
            </a:pPr>
            <a:r>
              <a:rPr lang="vi-VN" sz="2400" b="1" dirty="0" smtClean="0">
                <a:solidFill>
                  <a:srgbClr val="002060"/>
                </a:solidFill>
                <a:latin typeface="Tahoma" pitchFamily="34" charset="0"/>
                <a:cs typeface="Tahoma" pitchFamily="34" charset="0"/>
              </a:rPr>
              <a:t>Web </a:t>
            </a:r>
            <a:r>
              <a:rPr lang="vi-VN" sz="2400" b="1" dirty="0">
                <a:solidFill>
                  <a:srgbClr val="002060"/>
                </a:solidFill>
                <a:latin typeface="Tahoma" pitchFamily="34" charset="0"/>
                <a:cs typeface="Tahoma" pitchFamily="34" charset="0"/>
              </a:rPr>
              <a:t>storage: </a:t>
            </a:r>
            <a:r>
              <a:rPr lang="vi-VN" sz="2400" dirty="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Cải </a:t>
            </a:r>
            <a:r>
              <a:rPr lang="vi-VN" sz="2400" dirty="0">
                <a:solidFill>
                  <a:srgbClr val="002060"/>
                </a:solidFill>
                <a:latin typeface="Tahoma" pitchFamily="34" charset="0"/>
                <a:cs typeface="Tahoma" pitchFamily="34" charset="0"/>
              </a:rPr>
              <a:t>tiến cookie của trình duyệt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Cookie </a:t>
            </a:r>
            <a:r>
              <a:rPr lang="vi-VN" sz="2400" dirty="0">
                <a:solidFill>
                  <a:srgbClr val="002060"/>
                </a:solidFill>
                <a:latin typeface="Tahoma" pitchFamily="34" charset="0"/>
                <a:cs typeface="Tahoma" pitchFamily="34" charset="0"/>
              </a:rPr>
              <a:t>là một công nghệ bị giới hạn và khó khăn cho các nhà thiết kế để có thể sử dụng.   </a:t>
            </a:r>
            <a:endParaRPr lang="en-US" sz="2400" dirty="0" smtClean="0">
              <a:solidFill>
                <a:srgbClr val="002060"/>
              </a:solidFill>
              <a:latin typeface="Tahoma" pitchFamily="34" charset="0"/>
              <a:cs typeface="Tahoma" pitchFamily="34" charset="0"/>
            </a:endParaRPr>
          </a:p>
          <a:p>
            <a:pPr marL="342900" indent="-342900" algn="just">
              <a:lnSpc>
                <a:spcPts val="3600"/>
              </a:lnSpc>
              <a:buFont typeface="Arial" pitchFamily="34" charset="0"/>
              <a:buChar char="•"/>
            </a:pPr>
            <a:r>
              <a:rPr lang="vi-VN" sz="2400" dirty="0" smtClean="0">
                <a:solidFill>
                  <a:srgbClr val="002060"/>
                </a:solidFill>
                <a:latin typeface="Tahoma" pitchFamily="34" charset="0"/>
                <a:cs typeface="Tahoma" pitchFamily="34" charset="0"/>
              </a:rPr>
              <a:t>Web </a:t>
            </a:r>
            <a:r>
              <a:rPr lang="vi-VN" sz="2400" dirty="0">
                <a:solidFill>
                  <a:srgbClr val="002060"/>
                </a:solidFill>
                <a:latin typeface="Tahoma" pitchFamily="34" charset="0"/>
                <a:cs typeface="Tahoma" pitchFamily="34" charset="0"/>
              </a:rPr>
              <a:t>storage nâng cấp mô hình này để cung cấp không gian lưu trữ lớn hơn cho các ứng dụng web hiện đại   </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650819"/>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Tổng quan về HTML5 API </a:t>
            </a:r>
            <a:endParaRPr lang="en-US" sz="2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412090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22</a:t>
            </a:fld>
            <a:endParaRPr lang="en-US" dirty="0"/>
          </a:p>
        </p:txBody>
      </p:sp>
      <p:sp>
        <p:nvSpPr>
          <p:cNvPr id="2" name="Rectangle 1"/>
          <p:cNvSpPr/>
          <p:nvPr/>
        </p:nvSpPr>
        <p:spPr>
          <a:xfrm>
            <a:off x="1905000" y="541415"/>
            <a:ext cx="6858000" cy="650819"/>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Tổng quan về HTML5 API </a:t>
            </a:r>
            <a:endParaRPr lang="en-US" sz="2800" b="1" dirty="0">
              <a:solidFill>
                <a:srgbClr val="002060"/>
              </a:solidFill>
              <a:latin typeface="Tahoma" pitchFamily="34" charset="0"/>
              <a:cs typeface="Tahoma"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3" y="1752600"/>
            <a:ext cx="823753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927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23</a:t>
            </a:fld>
            <a:endParaRPr lang="en-US" dirty="0"/>
          </a:p>
        </p:txBody>
      </p:sp>
      <p:sp>
        <p:nvSpPr>
          <p:cNvPr id="8" name="Rectangle 7"/>
          <p:cNvSpPr/>
          <p:nvPr/>
        </p:nvSpPr>
        <p:spPr>
          <a:xfrm>
            <a:off x="6514151" y="586846"/>
            <a:ext cx="2143536" cy="707886"/>
          </a:xfrm>
          <a:prstGeom prst="rect">
            <a:avLst/>
          </a:prstGeom>
        </p:spPr>
        <p:txBody>
          <a:bodyPr wrap="none">
            <a:spAutoFit/>
          </a:bodyPr>
          <a:lstStyle/>
          <a:p>
            <a:pPr algn="r"/>
            <a:r>
              <a:rPr lang="en-US" sz="4000" b="1" dirty="0" smtClean="0">
                <a:solidFill>
                  <a:srgbClr val="0070C0"/>
                </a:solidFill>
                <a:latin typeface="Tahoma" pitchFamily="34" charset="0"/>
                <a:cs typeface="Tahoma" pitchFamily="34" charset="0"/>
              </a:rPr>
              <a:t>2. CSS3</a:t>
            </a:r>
            <a:endParaRPr lang="en-US" sz="4000" b="1" dirty="0">
              <a:solidFill>
                <a:srgbClr val="0070C0"/>
              </a:solidFill>
              <a:latin typeface="Tahoma" pitchFamily="34" charset="0"/>
              <a:cs typeface="Tahoma" pitchFamily="34" charset="0"/>
            </a:endParaRPr>
          </a:p>
        </p:txBody>
      </p:sp>
      <p:sp>
        <p:nvSpPr>
          <p:cNvPr id="11" name="Rectangle 10"/>
          <p:cNvSpPr/>
          <p:nvPr/>
        </p:nvSpPr>
        <p:spPr>
          <a:xfrm>
            <a:off x="1187826" y="1600200"/>
            <a:ext cx="6279774" cy="3323987"/>
          </a:xfrm>
          <a:prstGeom prst="rect">
            <a:avLst/>
          </a:prstGeom>
        </p:spPr>
        <p:txBody>
          <a:bodyPr wrap="square">
            <a:spAutoFit/>
          </a:bodyPr>
          <a:lstStyle/>
          <a:p>
            <a:pPr marL="342900" indent="-342900" algn="just">
              <a:lnSpc>
                <a:spcPct val="150000"/>
              </a:lnSpc>
              <a:buFont typeface="Wingdings" pitchFamily="2" charset="2"/>
              <a:buChar char="§"/>
            </a:pPr>
            <a:r>
              <a:rPr lang="vi-VN" sz="2800" dirty="0">
                <a:solidFill>
                  <a:srgbClr val="002060"/>
                </a:solidFill>
                <a:latin typeface="Tahoma" pitchFamily="34" charset="0"/>
                <a:cs typeface="Tahoma" pitchFamily="34" charset="0"/>
              </a:rPr>
              <a:t>Tổng quan về CSS3   </a:t>
            </a:r>
            <a:endParaRPr lang="en-US" sz="28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
            </a:pPr>
            <a:r>
              <a:rPr lang="vi-VN" sz="2800" dirty="0" smtClean="0">
                <a:solidFill>
                  <a:srgbClr val="002060"/>
                </a:solidFill>
                <a:latin typeface="Tahoma" pitchFamily="34" charset="0"/>
                <a:cs typeface="Tahoma" pitchFamily="34" charset="0"/>
              </a:rPr>
              <a:t>Làm </a:t>
            </a:r>
            <a:r>
              <a:rPr lang="vi-VN" sz="2800" dirty="0">
                <a:solidFill>
                  <a:srgbClr val="002060"/>
                </a:solidFill>
                <a:latin typeface="Tahoma" pitchFamily="34" charset="0"/>
                <a:cs typeface="Tahoma" pitchFamily="34" charset="0"/>
              </a:rPr>
              <a:t>việc với các thuộc tính mới trong </a:t>
            </a:r>
            <a:r>
              <a:rPr lang="vi-VN" sz="2800" dirty="0" smtClean="0">
                <a:solidFill>
                  <a:srgbClr val="002060"/>
                </a:solidFill>
                <a:latin typeface="Tahoma" pitchFamily="34" charset="0"/>
                <a:cs typeface="Tahoma" pitchFamily="34" charset="0"/>
              </a:rPr>
              <a:t>CSS3</a:t>
            </a:r>
            <a:endParaRPr lang="en-US" sz="28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
            </a:pPr>
            <a:r>
              <a:rPr lang="vi-VN" sz="2800" dirty="0" smtClean="0">
                <a:solidFill>
                  <a:srgbClr val="002060"/>
                </a:solidFill>
                <a:latin typeface="Tahoma" pitchFamily="34" charset="0"/>
                <a:cs typeface="Tahoma" pitchFamily="34" charset="0"/>
              </a:rPr>
              <a:t>Làm </a:t>
            </a:r>
            <a:r>
              <a:rPr lang="vi-VN" sz="2800" dirty="0">
                <a:solidFill>
                  <a:srgbClr val="002060"/>
                </a:solidFill>
                <a:latin typeface="Tahoma" pitchFamily="34" charset="0"/>
                <a:cs typeface="Tahoma" pitchFamily="34" charset="0"/>
              </a:rPr>
              <a:t>việc với font web   </a:t>
            </a:r>
            <a:endParaRPr lang="en-US" sz="28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
            </a:pPr>
            <a:r>
              <a:rPr lang="vi-VN" sz="2800" dirty="0" smtClean="0">
                <a:solidFill>
                  <a:srgbClr val="002060"/>
                </a:solidFill>
                <a:latin typeface="Tahoma" pitchFamily="34" charset="0"/>
                <a:cs typeface="Tahoma" pitchFamily="34" charset="0"/>
              </a:rPr>
              <a:t>Chèn </a:t>
            </a:r>
            <a:r>
              <a:rPr lang="vi-VN" sz="2800" dirty="0">
                <a:solidFill>
                  <a:srgbClr val="002060"/>
                </a:solidFill>
                <a:latin typeface="Tahoma" pitchFamily="34" charset="0"/>
                <a:cs typeface="Tahoma" pitchFamily="34" charset="0"/>
              </a:rPr>
              <a:t>nhiều hình nền với CSS3</a:t>
            </a:r>
            <a:endParaRPr lang="en-US" sz="2800" dirty="0" smtClean="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359480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24</a:t>
            </a:fld>
            <a:endParaRPr lang="en-US" dirty="0"/>
          </a:p>
        </p:txBody>
      </p:sp>
      <p:sp>
        <p:nvSpPr>
          <p:cNvPr id="8" name="Rectangle 7"/>
          <p:cNvSpPr/>
          <p:nvPr/>
        </p:nvSpPr>
        <p:spPr>
          <a:xfrm>
            <a:off x="3824313" y="586846"/>
            <a:ext cx="4833374" cy="584775"/>
          </a:xfrm>
          <a:prstGeom prst="rect">
            <a:avLst/>
          </a:prstGeom>
        </p:spPr>
        <p:txBody>
          <a:bodyPr wrap="none">
            <a:spAutoFit/>
          </a:bodyPr>
          <a:lstStyle/>
          <a:p>
            <a:pPr marL="571500" indent="-571500" algn="r">
              <a:buFont typeface="Wingdings" pitchFamily="2" charset="2"/>
              <a:buChar char="§"/>
            </a:pPr>
            <a:r>
              <a:rPr lang="vi-VN" sz="3200" b="1" dirty="0">
                <a:solidFill>
                  <a:srgbClr val="002060"/>
                </a:solidFill>
                <a:latin typeface="Tahoma" pitchFamily="34" charset="0"/>
                <a:cs typeface="Tahoma" pitchFamily="34" charset="0"/>
              </a:rPr>
              <a:t>Tổng quan về CSS3 </a:t>
            </a:r>
            <a:endParaRPr lang="en-US" sz="3200" b="1" dirty="0">
              <a:solidFill>
                <a:srgbClr val="002060"/>
              </a:solidFill>
              <a:latin typeface="Tahoma" pitchFamily="34" charset="0"/>
              <a:cs typeface="Tahoma" pitchFamily="34" charset="0"/>
            </a:endParaRPr>
          </a:p>
        </p:txBody>
      </p:sp>
      <p:sp>
        <p:nvSpPr>
          <p:cNvPr id="11" name="Rectangle 10"/>
          <p:cNvSpPr/>
          <p:nvPr/>
        </p:nvSpPr>
        <p:spPr>
          <a:xfrm>
            <a:off x="1187826" y="1600200"/>
            <a:ext cx="7315200" cy="3970318"/>
          </a:xfrm>
          <a:prstGeom prst="rect">
            <a:avLst/>
          </a:prstGeom>
        </p:spPr>
        <p:txBody>
          <a:bodyPr wrap="square">
            <a:spAutoFit/>
          </a:bodyPr>
          <a:lstStyle/>
          <a:p>
            <a:pPr marL="342900" indent="-342900" algn="just">
              <a:lnSpc>
                <a:spcPct val="150000"/>
              </a:lnSpc>
              <a:buFont typeface="Wingdings" pitchFamily="2" charset="2"/>
              <a:buChar char="§"/>
            </a:pPr>
            <a:r>
              <a:rPr lang="vi-VN" sz="2800" dirty="0" smtClean="0">
                <a:solidFill>
                  <a:srgbClr val="002060"/>
                </a:solidFill>
                <a:latin typeface="Tahoma" pitchFamily="34" charset="0"/>
                <a:cs typeface="Tahoma" pitchFamily="34" charset="0"/>
              </a:rPr>
              <a:t>Là </a:t>
            </a:r>
            <a:r>
              <a:rPr lang="vi-VN" sz="2800" dirty="0">
                <a:solidFill>
                  <a:srgbClr val="002060"/>
                </a:solidFill>
                <a:latin typeface="Tahoma" pitchFamily="34" charset="0"/>
                <a:cs typeface="Tahoma" pitchFamily="34" charset="0"/>
              </a:rPr>
              <a:t>tiêu chuẩn mới nhất của CSS   </a:t>
            </a:r>
            <a:endParaRPr lang="en-US" sz="28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
            </a:pPr>
            <a:r>
              <a:rPr lang="vi-VN" sz="2800" dirty="0" smtClean="0">
                <a:solidFill>
                  <a:srgbClr val="002060"/>
                </a:solidFill>
                <a:latin typeface="Tahoma" pitchFamily="34" charset="0"/>
                <a:cs typeface="Tahoma" pitchFamily="34" charset="0"/>
              </a:rPr>
              <a:t>Hoàn </a:t>
            </a:r>
            <a:r>
              <a:rPr lang="vi-VN" sz="2800" dirty="0">
                <a:solidFill>
                  <a:srgbClr val="002060"/>
                </a:solidFill>
                <a:latin typeface="Tahoma" pitchFamily="34" charset="0"/>
                <a:cs typeface="Tahoma" pitchFamily="34" charset="0"/>
              </a:rPr>
              <a:t>toàn tương thích với các phiên bản trước   </a:t>
            </a:r>
            <a:endParaRPr lang="en-US" sz="28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
            </a:pPr>
            <a:r>
              <a:rPr lang="vi-VN" sz="2800" dirty="0" smtClean="0">
                <a:solidFill>
                  <a:srgbClr val="002060"/>
                </a:solidFill>
                <a:latin typeface="Tahoma" pitchFamily="34" charset="0"/>
                <a:cs typeface="Tahoma" pitchFamily="34" charset="0"/>
              </a:rPr>
              <a:t>CSS3 </a:t>
            </a:r>
            <a:r>
              <a:rPr lang="vi-VN" sz="2800" dirty="0">
                <a:solidFill>
                  <a:srgbClr val="002060"/>
                </a:solidFill>
                <a:latin typeface="Tahoma" pitchFamily="34" charset="0"/>
                <a:cs typeface="Tahoma" pitchFamily="34" charset="0"/>
              </a:rPr>
              <a:t>được chia thành các module, các thành phần cũ được chia nhỏ và bổ sung các thành phần mới </a:t>
            </a:r>
            <a:endParaRPr lang="en-US" sz="2800" dirty="0" smtClean="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2169159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25</a:t>
            </a:fld>
            <a:endParaRPr lang="en-US" dirty="0"/>
          </a:p>
        </p:txBody>
      </p:sp>
      <p:sp>
        <p:nvSpPr>
          <p:cNvPr id="8" name="Rectangle 7"/>
          <p:cNvSpPr/>
          <p:nvPr/>
        </p:nvSpPr>
        <p:spPr>
          <a:xfrm>
            <a:off x="3824313" y="586846"/>
            <a:ext cx="4833374" cy="584775"/>
          </a:xfrm>
          <a:prstGeom prst="rect">
            <a:avLst/>
          </a:prstGeom>
        </p:spPr>
        <p:txBody>
          <a:bodyPr wrap="none">
            <a:spAutoFit/>
          </a:bodyPr>
          <a:lstStyle/>
          <a:p>
            <a:pPr marL="571500" indent="-571500" algn="r">
              <a:buFont typeface="Wingdings" pitchFamily="2" charset="2"/>
              <a:buChar char="§"/>
            </a:pPr>
            <a:r>
              <a:rPr lang="vi-VN" sz="3200" b="1" dirty="0">
                <a:solidFill>
                  <a:srgbClr val="002060"/>
                </a:solidFill>
                <a:latin typeface="Tahoma" pitchFamily="34" charset="0"/>
                <a:cs typeface="Tahoma" pitchFamily="34" charset="0"/>
              </a:rPr>
              <a:t>Tổng quan về CSS3 </a:t>
            </a:r>
            <a:endParaRPr lang="en-US" sz="3200" b="1" dirty="0">
              <a:solidFill>
                <a:srgbClr val="002060"/>
              </a:solidFill>
              <a:latin typeface="Tahoma" pitchFamily="34" charset="0"/>
              <a:cs typeface="Tahoma" pitchFamily="34" charset="0"/>
            </a:endParaRPr>
          </a:p>
        </p:txBody>
      </p:sp>
      <p:sp>
        <p:nvSpPr>
          <p:cNvPr id="11" name="Rectangle 10"/>
          <p:cNvSpPr/>
          <p:nvPr/>
        </p:nvSpPr>
        <p:spPr>
          <a:xfrm>
            <a:off x="1066800" y="1295400"/>
            <a:ext cx="7315200" cy="5170646"/>
          </a:xfrm>
          <a:prstGeom prst="rect">
            <a:avLst/>
          </a:prstGeom>
        </p:spPr>
        <p:txBody>
          <a:bodyPr wrap="square">
            <a:spAutoFit/>
          </a:bodyPr>
          <a:lstStyle/>
          <a:p>
            <a:pPr marL="342900" indent="-342900" algn="just">
              <a:lnSpc>
                <a:spcPct val="150000"/>
              </a:lnSpc>
              <a:buFont typeface="Wingdings" pitchFamily="2" charset="2"/>
              <a:buChar char="§"/>
            </a:pPr>
            <a:r>
              <a:rPr lang="vi-VN" sz="2800" dirty="0">
                <a:solidFill>
                  <a:srgbClr val="002060"/>
                </a:solidFill>
                <a:latin typeface="Tahoma" pitchFamily="34" charset="0"/>
                <a:cs typeface="Tahoma" pitchFamily="34" charset="0"/>
              </a:rPr>
              <a:t> </a:t>
            </a:r>
            <a:r>
              <a:rPr lang="vi-VN" sz="2800" dirty="0" smtClean="0">
                <a:solidFill>
                  <a:srgbClr val="002060"/>
                </a:solidFill>
                <a:latin typeface="Tahoma" pitchFamily="34" charset="0"/>
                <a:cs typeface="Tahoma" pitchFamily="34" charset="0"/>
              </a:rPr>
              <a:t>Một </a:t>
            </a:r>
            <a:r>
              <a:rPr lang="vi-VN" sz="2800" dirty="0">
                <a:solidFill>
                  <a:srgbClr val="002060"/>
                </a:solidFill>
                <a:latin typeface="Tahoma" pitchFamily="34" charset="0"/>
                <a:cs typeface="Tahoma" pitchFamily="34" charset="0"/>
              </a:rPr>
              <a:t>số module quan trọng trong CSS3:   </a:t>
            </a:r>
            <a:endParaRPr lang="en-US" sz="28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Selectors </a:t>
            </a:r>
            <a:r>
              <a:rPr lang="vi-VN" sz="2400" dirty="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Box </a:t>
            </a:r>
            <a:r>
              <a:rPr lang="vi-VN" sz="2400" dirty="0">
                <a:solidFill>
                  <a:srgbClr val="002060"/>
                </a:solidFill>
                <a:latin typeface="Tahoma" pitchFamily="34" charset="0"/>
                <a:cs typeface="Tahoma" pitchFamily="34" charset="0"/>
              </a:rPr>
              <a:t>Model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Backgrounds </a:t>
            </a:r>
            <a:r>
              <a:rPr lang="vi-VN" sz="2400" dirty="0">
                <a:solidFill>
                  <a:srgbClr val="002060"/>
                </a:solidFill>
                <a:latin typeface="Tahoma" pitchFamily="34" charset="0"/>
                <a:cs typeface="Tahoma" pitchFamily="34" charset="0"/>
              </a:rPr>
              <a:t>and Borders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Text </a:t>
            </a:r>
            <a:r>
              <a:rPr lang="vi-VN" sz="2400" dirty="0">
                <a:solidFill>
                  <a:srgbClr val="002060"/>
                </a:solidFill>
                <a:latin typeface="Tahoma" pitchFamily="34" charset="0"/>
                <a:cs typeface="Tahoma" pitchFamily="34" charset="0"/>
              </a:rPr>
              <a:t>Effects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2D/3D Transformations </a:t>
            </a:r>
            <a:r>
              <a:rPr lang="vi-VN" sz="2400" dirty="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Animations </a:t>
            </a:r>
            <a:r>
              <a:rPr lang="vi-VN" sz="2400" dirty="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Multiple </a:t>
            </a:r>
            <a:r>
              <a:rPr lang="vi-VN" sz="2400" dirty="0">
                <a:solidFill>
                  <a:srgbClr val="002060"/>
                </a:solidFill>
                <a:latin typeface="Tahoma" pitchFamily="34" charset="0"/>
                <a:cs typeface="Tahoma" pitchFamily="34" charset="0"/>
              </a:rPr>
              <a:t>Column Layout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User </a:t>
            </a:r>
            <a:r>
              <a:rPr lang="vi-VN" sz="2400" dirty="0">
                <a:solidFill>
                  <a:srgbClr val="002060"/>
                </a:solidFill>
                <a:latin typeface="Tahoma" pitchFamily="34" charset="0"/>
                <a:cs typeface="Tahoma" pitchFamily="34" charset="0"/>
              </a:rPr>
              <a:t>Interface </a:t>
            </a:r>
            <a:endParaRPr lang="en-US" sz="2400" dirty="0" smtClean="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3229838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26</a:t>
            </a:fld>
            <a:endParaRPr lang="en-US" dirty="0"/>
          </a:p>
        </p:txBody>
      </p:sp>
      <p:sp>
        <p:nvSpPr>
          <p:cNvPr id="8" name="Rectangle 7"/>
          <p:cNvSpPr/>
          <p:nvPr/>
        </p:nvSpPr>
        <p:spPr>
          <a:xfrm>
            <a:off x="2399243" y="586846"/>
            <a:ext cx="6258444" cy="584775"/>
          </a:xfrm>
          <a:prstGeom prst="rect">
            <a:avLst/>
          </a:prstGeom>
        </p:spPr>
        <p:txBody>
          <a:bodyPr wrap="none">
            <a:spAutoFit/>
          </a:bodyPr>
          <a:lstStyle/>
          <a:p>
            <a:pPr marL="571500" indent="-571500" algn="r">
              <a:buFont typeface="Wingdings" pitchFamily="2" charset="2"/>
              <a:buChar char="§"/>
            </a:pPr>
            <a:r>
              <a:rPr lang="en-US" sz="3200" b="1" dirty="0" smtClean="0">
                <a:solidFill>
                  <a:srgbClr val="002060"/>
                </a:solidFill>
                <a:latin typeface="Tahoma" pitchFamily="34" charset="0"/>
                <a:cs typeface="Tahoma" pitchFamily="34" charset="0"/>
              </a:rPr>
              <a:t>T</a:t>
            </a:r>
            <a:r>
              <a:rPr lang="vi-VN" sz="3200" b="1" dirty="0" smtClean="0">
                <a:solidFill>
                  <a:srgbClr val="002060"/>
                </a:solidFill>
                <a:latin typeface="Tahoma" pitchFamily="34" charset="0"/>
                <a:cs typeface="Tahoma" pitchFamily="34" charset="0"/>
              </a:rPr>
              <a:t>huộc </a:t>
            </a:r>
            <a:r>
              <a:rPr lang="vi-VN" sz="3200" b="1" dirty="0">
                <a:solidFill>
                  <a:srgbClr val="002060"/>
                </a:solidFill>
                <a:latin typeface="Tahoma" pitchFamily="34" charset="0"/>
                <a:cs typeface="Tahoma" pitchFamily="34" charset="0"/>
              </a:rPr>
              <a:t>tính mới trong </a:t>
            </a:r>
            <a:r>
              <a:rPr lang="vi-VN" sz="3200" b="1" dirty="0" smtClean="0">
                <a:solidFill>
                  <a:srgbClr val="002060"/>
                </a:solidFill>
                <a:latin typeface="Tahoma" pitchFamily="34" charset="0"/>
                <a:cs typeface="Tahoma" pitchFamily="34" charset="0"/>
              </a:rPr>
              <a:t>CSS3</a:t>
            </a:r>
            <a:endParaRPr lang="en-US" sz="3200" b="1" dirty="0">
              <a:solidFill>
                <a:srgbClr val="002060"/>
              </a:solidFill>
              <a:latin typeface="Tahoma" pitchFamily="34" charset="0"/>
              <a:cs typeface="Tahoma" pitchFamily="34" charset="0"/>
            </a:endParaRPr>
          </a:p>
        </p:txBody>
      </p:sp>
      <p:sp>
        <p:nvSpPr>
          <p:cNvPr id="11" name="Rectangle 10"/>
          <p:cNvSpPr/>
          <p:nvPr/>
        </p:nvSpPr>
        <p:spPr>
          <a:xfrm>
            <a:off x="1066800" y="1295400"/>
            <a:ext cx="7315200" cy="650819"/>
          </a:xfrm>
          <a:prstGeom prst="rect">
            <a:avLst/>
          </a:prstGeom>
        </p:spPr>
        <p:txBody>
          <a:bodyPr wrap="square">
            <a:spAutoFit/>
          </a:bodyPr>
          <a:lstStyle/>
          <a:p>
            <a:pPr marL="342900" indent="-342900" algn="just">
              <a:lnSpc>
                <a:spcPct val="150000"/>
              </a:lnSpc>
              <a:buFont typeface="Wingdings" pitchFamily="2" charset="2"/>
              <a:buChar char="§"/>
            </a:pPr>
            <a:r>
              <a:rPr lang="vi-VN" sz="2800" dirty="0">
                <a:solidFill>
                  <a:srgbClr val="002060"/>
                </a:solidFill>
                <a:latin typeface="Tahoma" pitchFamily="34" charset="0"/>
                <a:cs typeface="Tahoma" pitchFamily="34" charset="0"/>
              </a:rPr>
              <a:t>Border-radius</a:t>
            </a:r>
            <a:r>
              <a:rPr lang="vi-VN" sz="2800" dirty="0" smtClean="0">
                <a:solidFill>
                  <a:srgbClr val="002060"/>
                </a:solidFill>
                <a:latin typeface="Tahoma" pitchFamily="34" charset="0"/>
                <a:cs typeface="Tahoma" pitchFamily="34" charset="0"/>
              </a:rPr>
              <a:t>:</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762000" y="4934803"/>
            <a:ext cx="7924800" cy="1678986"/>
          </a:xfrm>
          <a:prstGeom prst="rect">
            <a:avLst/>
          </a:prstGeom>
        </p:spPr>
        <p:txBody>
          <a:bodyPr wrap="square">
            <a:spAutoFit/>
          </a:bodyPr>
          <a:lstStyle/>
          <a:p>
            <a:pPr marL="342900" indent="-342900" algn="just">
              <a:lnSpc>
                <a:spcPct val="150000"/>
              </a:lnSpc>
              <a:buFont typeface="Wingdings" pitchFamily="2" charset="2"/>
              <a:buChar char="§"/>
            </a:pPr>
            <a:r>
              <a:rPr lang="vi-VN" sz="2400" dirty="0">
                <a:solidFill>
                  <a:srgbClr val="002060"/>
                </a:solidFill>
                <a:latin typeface="Tahoma" pitchFamily="34" charset="0"/>
                <a:cs typeface="Tahoma" pitchFamily="34" charset="0"/>
              </a:rPr>
              <a:t>Border-radius: tạo ra bốn góc bo tròn cho đường </a:t>
            </a:r>
            <a:r>
              <a:rPr lang="vi-VN" sz="2400" dirty="0" smtClean="0">
                <a:solidFill>
                  <a:srgbClr val="002060"/>
                </a:solidFill>
                <a:latin typeface="Tahoma" pitchFamily="34" charset="0"/>
                <a:cs typeface="Tahoma" pitchFamily="34" charset="0"/>
              </a:rPr>
              <a:t>viền</a:t>
            </a:r>
            <a:endParaRPr lang="en-US" sz="2400" dirty="0" smtClean="0">
              <a:solidFill>
                <a:srgbClr val="002060"/>
              </a:solidFill>
              <a:latin typeface="Tahoma" pitchFamily="34" charset="0"/>
              <a:cs typeface="Tahoma" pitchFamily="34" charset="0"/>
            </a:endParaRPr>
          </a:p>
          <a:p>
            <a:pPr algn="just">
              <a:lnSpc>
                <a:spcPct val="150000"/>
              </a:lnSpc>
            </a:pPr>
            <a:r>
              <a:rPr lang="vi-VN" sz="2400" dirty="0" smtClean="0">
                <a:solidFill>
                  <a:srgbClr val="002060"/>
                </a:solidFill>
                <a:latin typeface="Tahoma" pitchFamily="34" charset="0"/>
                <a:cs typeface="Tahoma" pitchFamily="34" charset="0"/>
              </a:rPr>
              <a:t>-webkit-border-radius</a:t>
            </a:r>
            <a:r>
              <a:rPr lang="vi-VN" sz="2400" dirty="0">
                <a:solidFill>
                  <a:srgbClr val="002060"/>
                </a:solidFill>
                <a:latin typeface="Tahoma" pitchFamily="34" charset="0"/>
                <a:cs typeface="Tahoma" pitchFamily="34" charset="0"/>
              </a:rPr>
              <a:t>: giúp IE9+ hỗ trợ   </a:t>
            </a:r>
            <a:endParaRPr lang="en-US" sz="2400" dirty="0" smtClean="0">
              <a:solidFill>
                <a:srgbClr val="002060"/>
              </a:solidFill>
              <a:latin typeface="Tahoma" pitchFamily="34" charset="0"/>
              <a:cs typeface="Tahoma" pitchFamily="34" charset="0"/>
            </a:endParaRPr>
          </a:p>
          <a:p>
            <a:pPr algn="just">
              <a:lnSpc>
                <a:spcPct val="150000"/>
              </a:lnSpc>
            </a:pPr>
            <a:r>
              <a:rPr lang="vi-VN" sz="2400" dirty="0" smtClean="0">
                <a:solidFill>
                  <a:srgbClr val="002060"/>
                </a:solidFill>
                <a:latin typeface="Tahoma" pitchFamily="34" charset="0"/>
                <a:cs typeface="Tahoma" pitchFamily="34" charset="0"/>
              </a:rPr>
              <a:t>-</a:t>
            </a:r>
            <a:r>
              <a:rPr lang="vi-VN" sz="2400" dirty="0">
                <a:solidFill>
                  <a:srgbClr val="002060"/>
                </a:solidFill>
                <a:latin typeface="Tahoma" pitchFamily="34" charset="0"/>
                <a:cs typeface="Tahoma" pitchFamily="34" charset="0"/>
              </a:rPr>
              <a:t>moz-border-radius: giúp Firefox hỗ trợ</a:t>
            </a:r>
            <a:endParaRPr lang="en-US" sz="2000" dirty="0">
              <a:solidFill>
                <a:srgbClr val="002060"/>
              </a:solidFill>
              <a:latin typeface="Tahoma" pitchFamily="34" charset="0"/>
              <a:cs typeface="Tahoma"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03" y="1937120"/>
            <a:ext cx="8848160" cy="313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171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27</a:t>
            </a:fld>
            <a:endParaRPr lang="en-US" dirty="0"/>
          </a:p>
        </p:txBody>
      </p:sp>
      <p:sp>
        <p:nvSpPr>
          <p:cNvPr id="11" name="Rectangle 10"/>
          <p:cNvSpPr/>
          <p:nvPr/>
        </p:nvSpPr>
        <p:spPr>
          <a:xfrm>
            <a:off x="1066800" y="1295400"/>
            <a:ext cx="7315200" cy="650819"/>
          </a:xfrm>
          <a:prstGeom prst="rect">
            <a:avLst/>
          </a:prstGeom>
        </p:spPr>
        <p:txBody>
          <a:bodyPr wrap="square">
            <a:spAutoFit/>
          </a:bodyPr>
          <a:lstStyle/>
          <a:p>
            <a:pPr marL="342900" indent="-342900" algn="just">
              <a:lnSpc>
                <a:spcPct val="150000"/>
              </a:lnSpc>
              <a:buFont typeface="Wingdings" pitchFamily="2" charset="2"/>
              <a:buChar char="§"/>
            </a:pPr>
            <a:r>
              <a:rPr lang="vi-VN" sz="2800" dirty="0">
                <a:solidFill>
                  <a:srgbClr val="002060"/>
                </a:solidFill>
                <a:latin typeface="Tahoma" pitchFamily="34" charset="0"/>
                <a:cs typeface="Tahoma" pitchFamily="34" charset="0"/>
              </a:rPr>
              <a:t>Border-image:</a:t>
            </a:r>
            <a:endParaRPr lang="en-US" sz="2400" dirty="0" smtClean="0">
              <a:solidFill>
                <a:srgbClr val="002060"/>
              </a:solidFill>
              <a:latin typeface="Tahoma" pitchFamily="34" charset="0"/>
              <a:cs typeface="Tahoma"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54" y="1946218"/>
            <a:ext cx="7750333" cy="125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25" y="3905250"/>
            <a:ext cx="41719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136051" y="3200399"/>
            <a:ext cx="1846980" cy="650819"/>
          </a:xfrm>
          <a:prstGeom prst="rect">
            <a:avLst/>
          </a:prstGeom>
        </p:spPr>
        <p:txBody>
          <a:bodyPr wrap="none">
            <a:spAutoFit/>
          </a:bodyPr>
          <a:lstStyle/>
          <a:p>
            <a:pPr marL="342900" indent="-342900" algn="just">
              <a:lnSpc>
                <a:spcPct val="150000"/>
              </a:lnSpc>
              <a:buFont typeface="Wingdings" pitchFamily="2" charset="2"/>
              <a:buChar char="§"/>
            </a:pPr>
            <a:r>
              <a:rPr lang="en-US" sz="2800" dirty="0" err="1" smtClean="0">
                <a:solidFill>
                  <a:srgbClr val="002060"/>
                </a:solidFill>
                <a:latin typeface="Tahoma" pitchFamily="34" charset="0"/>
                <a:cs typeface="Tahoma" pitchFamily="34" charset="0"/>
              </a:rPr>
              <a:t>Cú</a:t>
            </a:r>
            <a:r>
              <a:rPr lang="en-US" sz="2800" dirty="0" smtClean="0">
                <a:solidFill>
                  <a:srgbClr val="002060"/>
                </a:solidFill>
                <a:latin typeface="Tahoma" pitchFamily="34" charset="0"/>
                <a:cs typeface="Tahoma" pitchFamily="34" charset="0"/>
              </a:rPr>
              <a:t> </a:t>
            </a:r>
            <a:r>
              <a:rPr lang="en-US" sz="2800" dirty="0" err="1" smtClean="0">
                <a:solidFill>
                  <a:srgbClr val="002060"/>
                </a:solidFill>
                <a:latin typeface="Tahoma" pitchFamily="34" charset="0"/>
                <a:cs typeface="Tahoma" pitchFamily="34" charset="0"/>
              </a:rPr>
              <a:t>pháp</a:t>
            </a:r>
            <a:endParaRPr lang="en-US" sz="2400" dirty="0">
              <a:solidFill>
                <a:srgbClr val="002060"/>
              </a:solidFill>
              <a:latin typeface="Tahoma" pitchFamily="34" charset="0"/>
              <a:cs typeface="Tahoma" pitchFamily="34" charset="0"/>
            </a:endParaRPr>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6646" y="3905250"/>
            <a:ext cx="3853470" cy="278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41921" y="4851434"/>
            <a:ext cx="4572000" cy="1323439"/>
          </a:xfrm>
          <a:prstGeom prst="rect">
            <a:avLst/>
          </a:prstGeom>
        </p:spPr>
        <p:txBody>
          <a:bodyPr>
            <a:spAutoFit/>
          </a:bodyPr>
          <a:lstStyle/>
          <a:p>
            <a:r>
              <a:rPr lang="en-US" sz="2000" dirty="0">
                <a:solidFill>
                  <a:srgbClr val="002060"/>
                </a:solidFill>
                <a:latin typeface="Tahoma" pitchFamily="34" charset="0"/>
                <a:cs typeface="Tahoma" pitchFamily="34" charset="0"/>
              </a:rPr>
              <a:t>•  Slice: </a:t>
            </a:r>
            <a:r>
              <a:rPr lang="en-US" sz="2000" dirty="0" err="1">
                <a:solidFill>
                  <a:srgbClr val="002060"/>
                </a:solidFill>
                <a:latin typeface="Tahoma" pitchFamily="34" charset="0"/>
                <a:cs typeface="Tahoma" pitchFamily="34" charset="0"/>
              </a:rPr>
              <a:t>phần</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bù</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bên</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trong</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của</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hình</a:t>
            </a:r>
            <a:r>
              <a:rPr lang="en-US" sz="2000" dirty="0">
                <a:solidFill>
                  <a:srgbClr val="002060"/>
                </a:solidFill>
                <a:latin typeface="Tahoma" pitchFamily="34" charset="0"/>
                <a:cs typeface="Tahoma" pitchFamily="34" charset="0"/>
              </a:rPr>
              <a:t> border </a:t>
            </a:r>
            <a:endParaRPr lang="en-US" sz="2000" dirty="0" smtClean="0">
              <a:solidFill>
                <a:srgbClr val="002060"/>
              </a:solidFill>
              <a:latin typeface="Tahoma" pitchFamily="34" charset="0"/>
              <a:cs typeface="Tahoma" pitchFamily="34" charset="0"/>
            </a:endParaRPr>
          </a:p>
          <a:p>
            <a:r>
              <a:rPr lang="en-US" sz="2000" dirty="0" smtClean="0">
                <a:solidFill>
                  <a:srgbClr val="002060"/>
                </a:solidFill>
                <a:latin typeface="Tahoma" pitchFamily="34" charset="0"/>
                <a:cs typeface="Tahoma" pitchFamily="34" charset="0"/>
              </a:rPr>
              <a:t>•</a:t>
            </a:r>
            <a:r>
              <a:rPr lang="en-US" sz="2000" dirty="0">
                <a:solidFill>
                  <a:srgbClr val="002060"/>
                </a:solidFill>
                <a:latin typeface="Tahoma" pitchFamily="34" charset="0"/>
                <a:cs typeface="Tahoma" pitchFamily="34" charset="0"/>
              </a:rPr>
              <a:t>  Outset: </a:t>
            </a:r>
            <a:r>
              <a:rPr lang="en-US" sz="2000" dirty="0" err="1">
                <a:solidFill>
                  <a:srgbClr val="002060"/>
                </a:solidFill>
                <a:latin typeface="Tahoma" pitchFamily="34" charset="0"/>
                <a:cs typeface="Tahoma" pitchFamily="34" charset="0"/>
              </a:rPr>
              <a:t>số</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lượng</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diện</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tích</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mà</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hình</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nền</a:t>
            </a:r>
            <a:r>
              <a:rPr lang="en-US" sz="2000" dirty="0">
                <a:solidFill>
                  <a:srgbClr val="002060"/>
                </a:solidFill>
                <a:latin typeface="Tahoma" pitchFamily="34" charset="0"/>
                <a:cs typeface="Tahoma" pitchFamily="34" charset="0"/>
              </a:rPr>
              <a:t> border </a:t>
            </a:r>
            <a:r>
              <a:rPr lang="en-US" sz="2000" dirty="0" err="1">
                <a:solidFill>
                  <a:srgbClr val="002060"/>
                </a:solidFill>
                <a:latin typeface="Tahoma" pitchFamily="34" charset="0"/>
                <a:cs typeface="Tahoma" pitchFamily="34" charset="0"/>
              </a:rPr>
              <a:t>mở</a:t>
            </a:r>
            <a:r>
              <a:rPr lang="en-US" sz="2000" dirty="0">
                <a:solidFill>
                  <a:srgbClr val="002060"/>
                </a:solidFill>
                <a:latin typeface="Tahoma" pitchFamily="34" charset="0"/>
                <a:cs typeface="Tahoma" pitchFamily="34" charset="0"/>
              </a:rPr>
              <a:t> </a:t>
            </a:r>
            <a:r>
              <a:rPr lang="en-US" sz="2000" dirty="0" err="1">
                <a:solidFill>
                  <a:srgbClr val="002060"/>
                </a:solidFill>
                <a:latin typeface="Tahoma" pitchFamily="34" charset="0"/>
                <a:cs typeface="Tahoma" pitchFamily="34" charset="0"/>
              </a:rPr>
              <a:t>rộng</a:t>
            </a:r>
            <a:r>
              <a:rPr lang="en-US" sz="2000" dirty="0">
                <a:solidFill>
                  <a:srgbClr val="002060"/>
                </a:solidFill>
                <a:latin typeface="Tahoma" pitchFamily="34" charset="0"/>
                <a:cs typeface="Tahoma" pitchFamily="34" charset="0"/>
              </a:rPr>
              <a:t> </a:t>
            </a:r>
          </a:p>
        </p:txBody>
      </p:sp>
      <p:sp>
        <p:nvSpPr>
          <p:cNvPr id="13" name="Rectangle 12"/>
          <p:cNvSpPr/>
          <p:nvPr/>
        </p:nvSpPr>
        <p:spPr>
          <a:xfrm>
            <a:off x="2399243" y="586846"/>
            <a:ext cx="6258444" cy="584775"/>
          </a:xfrm>
          <a:prstGeom prst="rect">
            <a:avLst/>
          </a:prstGeom>
        </p:spPr>
        <p:txBody>
          <a:bodyPr wrap="none">
            <a:spAutoFit/>
          </a:bodyPr>
          <a:lstStyle/>
          <a:p>
            <a:pPr marL="571500" indent="-571500" algn="r">
              <a:buFont typeface="Wingdings" pitchFamily="2" charset="2"/>
              <a:buChar char="§"/>
            </a:pPr>
            <a:r>
              <a:rPr lang="en-US" sz="3200" b="1" dirty="0" smtClean="0">
                <a:solidFill>
                  <a:srgbClr val="002060"/>
                </a:solidFill>
                <a:latin typeface="Tahoma" pitchFamily="34" charset="0"/>
                <a:cs typeface="Tahoma" pitchFamily="34" charset="0"/>
              </a:rPr>
              <a:t>T</a:t>
            </a:r>
            <a:r>
              <a:rPr lang="vi-VN" sz="3200" b="1" dirty="0" smtClean="0">
                <a:solidFill>
                  <a:srgbClr val="002060"/>
                </a:solidFill>
                <a:latin typeface="Tahoma" pitchFamily="34" charset="0"/>
                <a:cs typeface="Tahoma" pitchFamily="34" charset="0"/>
              </a:rPr>
              <a:t>huộc </a:t>
            </a:r>
            <a:r>
              <a:rPr lang="vi-VN" sz="3200" b="1" dirty="0">
                <a:solidFill>
                  <a:srgbClr val="002060"/>
                </a:solidFill>
                <a:latin typeface="Tahoma" pitchFamily="34" charset="0"/>
                <a:cs typeface="Tahoma" pitchFamily="34" charset="0"/>
              </a:rPr>
              <a:t>tính mới trong </a:t>
            </a:r>
            <a:r>
              <a:rPr lang="vi-VN" sz="3200" b="1" dirty="0" smtClean="0">
                <a:solidFill>
                  <a:srgbClr val="002060"/>
                </a:solidFill>
                <a:latin typeface="Tahoma" pitchFamily="34" charset="0"/>
                <a:cs typeface="Tahoma" pitchFamily="34" charset="0"/>
              </a:rPr>
              <a:t>CSS3</a:t>
            </a:r>
            <a:endParaRPr lang="en-US" sz="32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2760495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28</a:t>
            </a:fld>
            <a:endParaRPr lang="en-US" dirty="0"/>
          </a:p>
        </p:txBody>
      </p:sp>
      <p:sp>
        <p:nvSpPr>
          <p:cNvPr id="11" name="Rectangle 10"/>
          <p:cNvSpPr/>
          <p:nvPr/>
        </p:nvSpPr>
        <p:spPr>
          <a:xfrm>
            <a:off x="914400" y="1295399"/>
            <a:ext cx="8001000" cy="2534027"/>
          </a:xfrm>
          <a:prstGeom prst="rect">
            <a:avLst/>
          </a:prstGeom>
        </p:spPr>
        <p:txBody>
          <a:bodyPr wrap="square">
            <a:spAutoFit/>
          </a:bodyPr>
          <a:lstStyle/>
          <a:p>
            <a:pPr marL="342900" indent="-342900" algn="just">
              <a:lnSpc>
                <a:spcPct val="150000"/>
              </a:lnSpc>
              <a:buFont typeface="Wingdings" pitchFamily="2" charset="2"/>
              <a:buChar char="§"/>
            </a:pPr>
            <a:r>
              <a:rPr lang="vi-VN" sz="2800" dirty="0">
                <a:solidFill>
                  <a:srgbClr val="002060"/>
                </a:solidFill>
                <a:latin typeface="Tahoma" pitchFamily="34" charset="0"/>
                <a:cs typeface="Tahoma" pitchFamily="34" charset="0"/>
              </a:rPr>
              <a:t>CSS3 Gradient:   </a:t>
            </a:r>
            <a:endParaRPr lang="en-US" sz="2800" dirty="0" smtClean="0">
              <a:solidFill>
                <a:srgbClr val="002060"/>
              </a:solidFill>
              <a:latin typeface="Tahoma" pitchFamily="34" charset="0"/>
              <a:cs typeface="Tahoma" pitchFamily="34" charset="0"/>
            </a:endParaRPr>
          </a:p>
          <a:p>
            <a:pPr marL="800100" lvl="1" indent="-342900" algn="just">
              <a:lnSpc>
                <a:spcPts val="3500"/>
              </a:lnSpc>
              <a:buFont typeface="Arial" pitchFamily="34" charset="0"/>
              <a:buChar char="•"/>
            </a:pPr>
            <a:r>
              <a:rPr lang="vi-VN" sz="2400" dirty="0" smtClean="0">
                <a:solidFill>
                  <a:srgbClr val="002060"/>
                </a:solidFill>
                <a:latin typeface="Tahoma" pitchFamily="34" charset="0"/>
                <a:cs typeface="Tahoma" pitchFamily="34" charset="0"/>
              </a:rPr>
              <a:t>Gradient </a:t>
            </a:r>
            <a:r>
              <a:rPr lang="vi-VN" sz="2400" dirty="0">
                <a:solidFill>
                  <a:srgbClr val="002060"/>
                </a:solidFill>
                <a:latin typeface="Tahoma" pitchFamily="34" charset="0"/>
                <a:cs typeface="Tahoma" pitchFamily="34" charset="0"/>
              </a:rPr>
              <a:t>là thành phần phổ biến trên trang web   </a:t>
            </a:r>
            <a:endParaRPr lang="en-US" sz="2400" dirty="0" smtClean="0">
              <a:solidFill>
                <a:srgbClr val="002060"/>
              </a:solidFill>
              <a:latin typeface="Tahoma" pitchFamily="34" charset="0"/>
              <a:cs typeface="Tahoma" pitchFamily="34" charset="0"/>
            </a:endParaRPr>
          </a:p>
          <a:p>
            <a:pPr marL="800100" lvl="1" indent="-342900" algn="just">
              <a:lnSpc>
                <a:spcPts val="3500"/>
              </a:lnSpc>
              <a:buFont typeface="Arial" pitchFamily="34" charset="0"/>
              <a:buChar char="•"/>
            </a:pPr>
            <a:r>
              <a:rPr lang="vi-VN" sz="2400" dirty="0" smtClean="0">
                <a:solidFill>
                  <a:srgbClr val="002060"/>
                </a:solidFill>
                <a:latin typeface="Tahoma" pitchFamily="34" charset="0"/>
                <a:cs typeface="Tahoma" pitchFamily="34" charset="0"/>
              </a:rPr>
              <a:t>Gradient </a:t>
            </a:r>
            <a:r>
              <a:rPr lang="vi-VN" sz="2400" dirty="0">
                <a:solidFill>
                  <a:srgbClr val="002060"/>
                </a:solidFill>
                <a:latin typeface="Tahoma" pitchFamily="34" charset="0"/>
                <a:cs typeface="Tahoma" pitchFamily="34" charset="0"/>
              </a:rPr>
              <a:t>thường bao gồm: </a:t>
            </a:r>
            <a:endParaRPr lang="en-US" sz="2400" dirty="0" smtClean="0">
              <a:solidFill>
                <a:srgbClr val="002060"/>
              </a:solidFill>
              <a:latin typeface="Tahoma" pitchFamily="34" charset="0"/>
              <a:cs typeface="Tahoma" pitchFamily="34" charset="0"/>
            </a:endParaRPr>
          </a:p>
          <a:p>
            <a:pPr algn="just">
              <a:lnSpc>
                <a:spcPts val="3500"/>
              </a:lnSpc>
            </a:pPr>
            <a:r>
              <a:rPr lang="en-US" sz="2400" dirty="0" smtClean="0">
                <a:solidFill>
                  <a:srgbClr val="002060"/>
                </a:solidFill>
                <a:latin typeface="Tahoma" pitchFamily="34" charset="0"/>
                <a:cs typeface="Tahoma" pitchFamily="34" charset="0"/>
              </a:rPr>
              <a:t>- </a:t>
            </a:r>
            <a:r>
              <a:rPr lang="vi-VN" sz="2400" dirty="0" smtClean="0">
                <a:solidFill>
                  <a:srgbClr val="002060"/>
                </a:solidFill>
                <a:latin typeface="Tahoma" pitchFamily="34" charset="0"/>
                <a:cs typeface="Tahoma" pitchFamily="34" charset="0"/>
              </a:rPr>
              <a:t>2 </a:t>
            </a:r>
            <a:r>
              <a:rPr lang="vi-VN" sz="2400" dirty="0">
                <a:solidFill>
                  <a:srgbClr val="002060"/>
                </a:solidFill>
                <a:latin typeface="Tahoma" pitchFamily="34" charset="0"/>
                <a:cs typeface="Tahoma" pitchFamily="34" charset="0"/>
              </a:rPr>
              <a:t>điểm dừng màu (color stop) </a:t>
            </a:r>
            <a:endParaRPr lang="en-US" sz="2400" dirty="0" smtClean="0">
              <a:solidFill>
                <a:srgbClr val="002060"/>
              </a:solidFill>
              <a:latin typeface="Tahoma" pitchFamily="34" charset="0"/>
              <a:cs typeface="Tahoma" pitchFamily="34" charset="0"/>
            </a:endParaRPr>
          </a:p>
          <a:p>
            <a:pPr algn="just">
              <a:lnSpc>
                <a:spcPts val="3500"/>
              </a:lnSpc>
            </a:pPr>
            <a:r>
              <a:rPr lang="en-US" sz="2400" dirty="0" smtClean="0">
                <a:solidFill>
                  <a:srgbClr val="002060"/>
                </a:solidFill>
                <a:latin typeface="Tahoma" pitchFamily="34" charset="0"/>
                <a:cs typeface="Tahoma" pitchFamily="34" charset="0"/>
              </a:rPr>
              <a:t>- </a:t>
            </a:r>
            <a:r>
              <a:rPr lang="vi-VN" sz="2400" dirty="0" smtClean="0">
                <a:solidFill>
                  <a:srgbClr val="002060"/>
                </a:solidFill>
                <a:latin typeface="Tahoma" pitchFamily="34" charset="0"/>
                <a:cs typeface="Tahoma" pitchFamily="34" charset="0"/>
              </a:rPr>
              <a:t>1 </a:t>
            </a:r>
            <a:r>
              <a:rPr lang="vi-VN" sz="2400" dirty="0">
                <a:solidFill>
                  <a:srgbClr val="002060"/>
                </a:solidFill>
                <a:latin typeface="Tahoma" pitchFamily="34" charset="0"/>
                <a:cs typeface="Tahoma" pitchFamily="34" charset="0"/>
              </a:rPr>
              <a:t>điểm chuyển màu </a:t>
            </a:r>
            <a:endParaRPr lang="en-US" sz="2000" dirty="0" smtClean="0">
              <a:solidFill>
                <a:srgbClr val="002060"/>
              </a:solidFill>
              <a:latin typeface="Tahoma" pitchFamily="34" charset="0"/>
              <a:cs typeface="Tahoma" pitchFamily="34" charset="0"/>
            </a:endParaRPr>
          </a:p>
        </p:txBody>
      </p:sp>
      <p:sp>
        <p:nvSpPr>
          <p:cNvPr id="12" name="Rectangle 11"/>
          <p:cNvSpPr/>
          <p:nvPr/>
        </p:nvSpPr>
        <p:spPr>
          <a:xfrm>
            <a:off x="2399243" y="586846"/>
            <a:ext cx="6258444" cy="584775"/>
          </a:xfrm>
          <a:prstGeom prst="rect">
            <a:avLst/>
          </a:prstGeom>
        </p:spPr>
        <p:txBody>
          <a:bodyPr wrap="none">
            <a:spAutoFit/>
          </a:bodyPr>
          <a:lstStyle/>
          <a:p>
            <a:pPr marL="571500" indent="-571500" algn="r">
              <a:buFont typeface="Wingdings" pitchFamily="2" charset="2"/>
              <a:buChar char="§"/>
            </a:pPr>
            <a:r>
              <a:rPr lang="en-US" sz="3200" b="1" dirty="0" smtClean="0">
                <a:solidFill>
                  <a:srgbClr val="002060"/>
                </a:solidFill>
                <a:latin typeface="Tahoma" pitchFamily="34" charset="0"/>
                <a:cs typeface="Tahoma" pitchFamily="34" charset="0"/>
              </a:rPr>
              <a:t>T</a:t>
            </a:r>
            <a:r>
              <a:rPr lang="vi-VN" sz="3200" b="1" dirty="0" smtClean="0">
                <a:solidFill>
                  <a:srgbClr val="002060"/>
                </a:solidFill>
                <a:latin typeface="Tahoma" pitchFamily="34" charset="0"/>
                <a:cs typeface="Tahoma" pitchFamily="34" charset="0"/>
              </a:rPr>
              <a:t>huộc </a:t>
            </a:r>
            <a:r>
              <a:rPr lang="vi-VN" sz="3200" b="1" dirty="0">
                <a:solidFill>
                  <a:srgbClr val="002060"/>
                </a:solidFill>
                <a:latin typeface="Tahoma" pitchFamily="34" charset="0"/>
                <a:cs typeface="Tahoma" pitchFamily="34" charset="0"/>
              </a:rPr>
              <a:t>tính mới trong </a:t>
            </a:r>
            <a:r>
              <a:rPr lang="vi-VN" sz="3200" b="1" dirty="0" smtClean="0">
                <a:solidFill>
                  <a:srgbClr val="002060"/>
                </a:solidFill>
                <a:latin typeface="Tahoma" pitchFamily="34" charset="0"/>
                <a:cs typeface="Tahoma" pitchFamily="34" charset="0"/>
              </a:rPr>
              <a:t>CSS3</a:t>
            </a:r>
            <a:endParaRPr lang="en-US" sz="3200" b="1" dirty="0">
              <a:solidFill>
                <a:srgbClr val="002060"/>
              </a:solidFill>
              <a:latin typeface="Tahoma" pitchFamily="34" charset="0"/>
              <a:cs typeface="Tahoma" pitchFamily="34"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330167"/>
            <a:ext cx="4390487" cy="68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224" y="4441967"/>
            <a:ext cx="7494587"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13012" y="4010939"/>
            <a:ext cx="3095784" cy="461665"/>
          </a:xfrm>
          <a:prstGeom prst="rect">
            <a:avLst/>
          </a:prstGeom>
        </p:spPr>
        <p:txBody>
          <a:bodyPr wrap="none">
            <a:spAutoFit/>
          </a:bodyPr>
          <a:lstStyle/>
          <a:p>
            <a:pPr marL="457200" indent="-457200">
              <a:buFont typeface="Wingdings" pitchFamily="2" charset="2"/>
              <a:buChar char="§"/>
            </a:pPr>
            <a:r>
              <a:rPr lang="en-US" sz="2400" dirty="0" err="1">
                <a:solidFill>
                  <a:srgbClr val="002060"/>
                </a:solidFill>
                <a:latin typeface="Tahoma" pitchFamily="34" charset="0"/>
                <a:cs typeface="Tahoma" pitchFamily="34" charset="0"/>
              </a:rPr>
              <a:t>Trước</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khi</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có</a:t>
            </a:r>
            <a:r>
              <a:rPr lang="en-US" sz="2400" dirty="0">
                <a:solidFill>
                  <a:srgbClr val="002060"/>
                </a:solidFill>
                <a:latin typeface="Tahoma" pitchFamily="34" charset="0"/>
                <a:cs typeface="Tahoma" pitchFamily="34" charset="0"/>
              </a:rPr>
              <a:t> CSS3</a:t>
            </a:r>
          </a:p>
        </p:txBody>
      </p:sp>
      <p:sp>
        <p:nvSpPr>
          <p:cNvPr id="5" name="Rectangle 4"/>
          <p:cNvSpPr/>
          <p:nvPr/>
        </p:nvSpPr>
        <p:spPr>
          <a:xfrm>
            <a:off x="646179" y="5386769"/>
            <a:ext cx="8044675" cy="1200329"/>
          </a:xfrm>
          <a:prstGeom prst="rect">
            <a:avLst/>
          </a:prstGeom>
        </p:spPr>
        <p:txBody>
          <a:bodyPr wrap="square">
            <a:spAutoFit/>
          </a:bodyPr>
          <a:lstStyle/>
          <a:p>
            <a:pPr marL="285750" indent="-285750">
              <a:buFont typeface="Wingdings" pitchFamily="2" charset="2"/>
              <a:buChar char="§"/>
            </a:pPr>
            <a:r>
              <a:rPr lang="en-US" sz="2400" dirty="0" err="1">
                <a:solidFill>
                  <a:srgbClr val="002060"/>
                </a:solidFill>
                <a:latin typeface="Tahoma" pitchFamily="34" charset="0"/>
                <a:cs typeface="Tahoma" pitchFamily="34" charset="0"/>
              </a:rPr>
              <a:t>Với</a:t>
            </a:r>
            <a:r>
              <a:rPr lang="en-US" sz="2400" dirty="0">
                <a:solidFill>
                  <a:srgbClr val="002060"/>
                </a:solidFill>
                <a:latin typeface="Tahoma" pitchFamily="34" charset="0"/>
                <a:cs typeface="Tahoma" pitchFamily="34" charset="0"/>
              </a:rPr>
              <a:t> CSS3: </a:t>
            </a:r>
            <a:r>
              <a:rPr lang="en-US" sz="2400" dirty="0" err="1">
                <a:solidFill>
                  <a:srgbClr val="002060"/>
                </a:solidFill>
                <a:latin typeface="Tahoma" pitchFamily="34" charset="0"/>
                <a:cs typeface="Tahoma" pitchFamily="34" charset="0"/>
              </a:rPr>
              <a:t>sử</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dụng</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các</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thuộc</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tính</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định</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nghĩa</a:t>
            </a:r>
            <a:r>
              <a:rPr lang="en-US" sz="2400" dirty="0">
                <a:solidFill>
                  <a:srgbClr val="002060"/>
                </a:solidFill>
                <a:latin typeface="Tahoma" pitchFamily="34" charset="0"/>
                <a:cs typeface="Tahoma" pitchFamily="34" charset="0"/>
              </a:rPr>
              <a:t> gradient: </a:t>
            </a:r>
            <a:endParaRPr lang="en-US" sz="2400" dirty="0" smtClean="0">
              <a:solidFill>
                <a:srgbClr val="002060"/>
              </a:solidFill>
              <a:latin typeface="Tahoma" pitchFamily="34" charset="0"/>
              <a:cs typeface="Tahoma" pitchFamily="34" charset="0"/>
            </a:endParaRPr>
          </a:p>
          <a:p>
            <a:pPr marL="800100" lvl="1" indent="-342900">
              <a:buFont typeface="Arial" pitchFamily="34" charset="0"/>
              <a:buChar char="•"/>
            </a:pPr>
            <a:r>
              <a:rPr lang="en-US" sz="2400" dirty="0" smtClean="0">
                <a:solidFill>
                  <a:srgbClr val="002060"/>
                </a:solidFill>
                <a:latin typeface="Tahoma" pitchFamily="34" charset="0"/>
                <a:cs typeface="Tahoma" pitchFamily="34" charset="0"/>
              </a:rPr>
              <a:t>Linear-gradient </a:t>
            </a:r>
          </a:p>
          <a:p>
            <a:pPr marL="800100" lvl="1" indent="-342900">
              <a:buFont typeface="Arial" pitchFamily="34" charset="0"/>
              <a:buChar char="•"/>
            </a:pPr>
            <a:r>
              <a:rPr lang="en-US" sz="2400" dirty="0" smtClean="0">
                <a:solidFill>
                  <a:srgbClr val="002060"/>
                </a:solidFill>
                <a:latin typeface="Tahoma" pitchFamily="34" charset="0"/>
                <a:cs typeface="Tahoma" pitchFamily="34" charset="0"/>
              </a:rPr>
              <a:t>Radial-gradient </a:t>
            </a:r>
            <a:endParaRPr lang="en-US" sz="2400"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914524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29</a:t>
            </a:fld>
            <a:endParaRPr lang="en-US" dirty="0"/>
          </a:p>
        </p:txBody>
      </p:sp>
      <p:sp>
        <p:nvSpPr>
          <p:cNvPr id="11" name="Rectangle 10"/>
          <p:cNvSpPr/>
          <p:nvPr/>
        </p:nvSpPr>
        <p:spPr>
          <a:xfrm>
            <a:off x="914400" y="1295399"/>
            <a:ext cx="8001000" cy="657359"/>
          </a:xfrm>
          <a:prstGeom prst="rect">
            <a:avLst/>
          </a:prstGeom>
        </p:spPr>
        <p:txBody>
          <a:bodyPr wrap="square">
            <a:spAutoFit/>
          </a:bodyPr>
          <a:lstStyle/>
          <a:p>
            <a:pPr marL="342900" indent="-342900" algn="just">
              <a:lnSpc>
                <a:spcPct val="150000"/>
              </a:lnSpc>
              <a:buFont typeface="Wingdings" pitchFamily="2" charset="2"/>
              <a:buChar char="§"/>
            </a:pPr>
            <a:r>
              <a:rPr lang="vi-VN" sz="2800" dirty="0">
                <a:solidFill>
                  <a:srgbClr val="002060"/>
                </a:solidFill>
                <a:latin typeface="Tahoma" pitchFamily="34" charset="0"/>
                <a:cs typeface="Tahoma" pitchFamily="34" charset="0"/>
              </a:rPr>
              <a:t>Tạo gradient với CSS3  </a:t>
            </a:r>
            <a:endParaRPr lang="en-US" sz="2800" dirty="0" smtClean="0">
              <a:solidFill>
                <a:srgbClr val="002060"/>
              </a:solidFill>
              <a:latin typeface="Tahoma" pitchFamily="34" charset="0"/>
              <a:cs typeface="Tahoma" pitchFamily="34" charset="0"/>
            </a:endParaRPr>
          </a:p>
        </p:txBody>
      </p:sp>
      <p:sp>
        <p:nvSpPr>
          <p:cNvPr id="12" name="Rectangle 11"/>
          <p:cNvSpPr/>
          <p:nvPr/>
        </p:nvSpPr>
        <p:spPr>
          <a:xfrm>
            <a:off x="2399243" y="586846"/>
            <a:ext cx="6258444" cy="584775"/>
          </a:xfrm>
          <a:prstGeom prst="rect">
            <a:avLst/>
          </a:prstGeom>
        </p:spPr>
        <p:txBody>
          <a:bodyPr wrap="none">
            <a:spAutoFit/>
          </a:bodyPr>
          <a:lstStyle/>
          <a:p>
            <a:pPr marL="571500" indent="-571500" algn="r">
              <a:buFont typeface="Wingdings" pitchFamily="2" charset="2"/>
              <a:buChar char="§"/>
            </a:pPr>
            <a:r>
              <a:rPr lang="en-US" sz="3200" b="1" dirty="0" smtClean="0">
                <a:solidFill>
                  <a:srgbClr val="002060"/>
                </a:solidFill>
                <a:latin typeface="Tahoma" pitchFamily="34" charset="0"/>
                <a:cs typeface="Tahoma" pitchFamily="34" charset="0"/>
              </a:rPr>
              <a:t>T</a:t>
            </a:r>
            <a:r>
              <a:rPr lang="vi-VN" sz="3200" b="1" dirty="0" smtClean="0">
                <a:solidFill>
                  <a:srgbClr val="002060"/>
                </a:solidFill>
                <a:latin typeface="Tahoma" pitchFamily="34" charset="0"/>
                <a:cs typeface="Tahoma" pitchFamily="34" charset="0"/>
              </a:rPr>
              <a:t>huộc </a:t>
            </a:r>
            <a:r>
              <a:rPr lang="vi-VN" sz="3200" b="1" dirty="0">
                <a:solidFill>
                  <a:srgbClr val="002060"/>
                </a:solidFill>
                <a:latin typeface="Tahoma" pitchFamily="34" charset="0"/>
                <a:cs typeface="Tahoma" pitchFamily="34" charset="0"/>
              </a:rPr>
              <a:t>tính mới trong </a:t>
            </a:r>
            <a:r>
              <a:rPr lang="vi-VN" sz="3200" b="1" dirty="0" smtClean="0">
                <a:solidFill>
                  <a:srgbClr val="002060"/>
                </a:solidFill>
                <a:latin typeface="Tahoma" pitchFamily="34" charset="0"/>
                <a:cs typeface="Tahoma" pitchFamily="34" charset="0"/>
              </a:rPr>
              <a:t>CSS3</a:t>
            </a:r>
            <a:endParaRPr lang="en-US" sz="3200" b="1" dirty="0">
              <a:solidFill>
                <a:srgbClr val="002060"/>
              </a:solidFill>
              <a:latin typeface="Tahoma" pitchFamily="34" charset="0"/>
              <a:cs typeface="Tahoma" pitchFamily="34" charset="0"/>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54995"/>
            <a:ext cx="7524280" cy="3712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24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3</a:t>
            </a:fld>
            <a:endParaRPr lang="en-US" dirty="0"/>
          </a:p>
        </p:txBody>
      </p:sp>
      <p:sp>
        <p:nvSpPr>
          <p:cNvPr id="8" name="Rectangle 7"/>
          <p:cNvSpPr/>
          <p:nvPr/>
        </p:nvSpPr>
        <p:spPr>
          <a:xfrm>
            <a:off x="2650914" y="586846"/>
            <a:ext cx="6006773" cy="707886"/>
          </a:xfrm>
          <a:prstGeom prst="rect">
            <a:avLst/>
          </a:prstGeom>
        </p:spPr>
        <p:txBody>
          <a:bodyPr wrap="none">
            <a:spAutoFit/>
          </a:bodyPr>
          <a:lstStyle/>
          <a:p>
            <a:pPr algn="r"/>
            <a:r>
              <a:rPr lang="en-US" sz="4000" b="1" dirty="0" smtClean="0">
                <a:solidFill>
                  <a:srgbClr val="0070C0"/>
                </a:solidFill>
                <a:latin typeface="Tahoma" pitchFamily="34" charset="0"/>
                <a:cs typeface="Tahoma" pitchFamily="34" charset="0"/>
              </a:rPr>
              <a:t>1. </a:t>
            </a:r>
            <a:r>
              <a:rPr lang="en-US" sz="4000" b="1" dirty="0" err="1" smtClean="0">
                <a:solidFill>
                  <a:srgbClr val="0070C0"/>
                </a:solidFill>
                <a:latin typeface="Tahoma" pitchFamily="34" charset="0"/>
                <a:cs typeface="Tahoma" pitchFamily="34" charset="0"/>
              </a:rPr>
              <a:t>Giới</a:t>
            </a:r>
            <a:r>
              <a:rPr lang="en-US" sz="4000" b="1" dirty="0" smtClean="0">
                <a:solidFill>
                  <a:srgbClr val="0070C0"/>
                </a:solidFill>
                <a:latin typeface="Tahoma" pitchFamily="34" charset="0"/>
                <a:cs typeface="Tahoma" pitchFamily="34" charset="0"/>
              </a:rPr>
              <a:t> </a:t>
            </a:r>
            <a:r>
              <a:rPr lang="en-US" sz="4000" b="1" dirty="0" err="1">
                <a:solidFill>
                  <a:srgbClr val="0070C0"/>
                </a:solidFill>
                <a:latin typeface="Tahoma" pitchFamily="34" charset="0"/>
                <a:cs typeface="Tahoma" pitchFamily="34" charset="0"/>
              </a:rPr>
              <a:t>thiệu</a:t>
            </a:r>
            <a:r>
              <a:rPr lang="en-US" sz="4000" b="1" dirty="0">
                <a:solidFill>
                  <a:srgbClr val="0070C0"/>
                </a:solidFill>
                <a:latin typeface="Tahoma" pitchFamily="34" charset="0"/>
                <a:cs typeface="Tahoma" pitchFamily="34" charset="0"/>
              </a:rPr>
              <a:t> </a:t>
            </a:r>
            <a:r>
              <a:rPr lang="en-US" sz="4000" b="1" dirty="0" err="1">
                <a:solidFill>
                  <a:srgbClr val="0070C0"/>
                </a:solidFill>
                <a:latin typeface="Tahoma" pitchFamily="34" charset="0"/>
                <a:cs typeface="Tahoma" pitchFamily="34" charset="0"/>
              </a:rPr>
              <a:t>về</a:t>
            </a:r>
            <a:r>
              <a:rPr lang="en-US" sz="4000" b="1" dirty="0">
                <a:solidFill>
                  <a:srgbClr val="0070C0"/>
                </a:solidFill>
                <a:latin typeface="Tahoma" pitchFamily="34" charset="0"/>
                <a:cs typeface="Tahoma" pitchFamily="34" charset="0"/>
              </a:rPr>
              <a:t> HTML5</a:t>
            </a:r>
          </a:p>
        </p:txBody>
      </p:sp>
      <p:sp>
        <p:nvSpPr>
          <p:cNvPr id="11" name="Rectangle 10"/>
          <p:cNvSpPr/>
          <p:nvPr/>
        </p:nvSpPr>
        <p:spPr>
          <a:xfrm>
            <a:off x="1187826" y="1905000"/>
            <a:ext cx="7315200" cy="3242683"/>
          </a:xfrm>
          <a:prstGeom prst="rect">
            <a:avLst/>
          </a:prstGeom>
        </p:spPr>
        <p:txBody>
          <a:bodyPr wrap="square">
            <a:spAutoFit/>
          </a:bodyPr>
          <a:lstStyle/>
          <a:p>
            <a:pPr marL="342900" indent="-342900" algn="just">
              <a:lnSpc>
                <a:spcPct val="150000"/>
              </a:lnSpc>
              <a:buFont typeface="Wingdings" pitchFamily="2" charset="2"/>
              <a:buChar char="§"/>
            </a:pPr>
            <a:r>
              <a:rPr lang="vi-VN" sz="2800" dirty="0">
                <a:solidFill>
                  <a:srgbClr val="002060"/>
                </a:solidFill>
                <a:latin typeface="Tahoma" pitchFamily="34" charset="0"/>
                <a:cs typeface="Tahoma" pitchFamily="34" charset="0"/>
              </a:rPr>
              <a:t>Định nghĩa về HTML5  </a:t>
            </a:r>
            <a:endParaRPr lang="en-US" sz="28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
            </a:pPr>
            <a:r>
              <a:rPr lang="vi-VN" sz="2800" dirty="0" smtClean="0">
                <a:solidFill>
                  <a:srgbClr val="002060"/>
                </a:solidFill>
                <a:latin typeface="Tahoma" pitchFamily="34" charset="0"/>
                <a:cs typeface="Tahoma" pitchFamily="34" charset="0"/>
              </a:rPr>
              <a:t>Tổng </a:t>
            </a:r>
            <a:r>
              <a:rPr lang="vi-VN" sz="2800" dirty="0">
                <a:solidFill>
                  <a:srgbClr val="002060"/>
                </a:solidFill>
                <a:latin typeface="Tahoma" pitchFamily="34" charset="0"/>
                <a:cs typeface="Tahoma" pitchFamily="34" charset="0"/>
              </a:rPr>
              <a:t>quát về cú pháp của HTML5  </a:t>
            </a:r>
            <a:endParaRPr lang="en-US" sz="28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
            </a:pPr>
            <a:r>
              <a:rPr lang="vi-VN" sz="2800" dirty="0" smtClean="0">
                <a:solidFill>
                  <a:srgbClr val="002060"/>
                </a:solidFill>
                <a:latin typeface="Tahoma" pitchFamily="34" charset="0"/>
                <a:cs typeface="Tahoma" pitchFamily="34" charset="0"/>
              </a:rPr>
              <a:t>Một </a:t>
            </a:r>
            <a:r>
              <a:rPr lang="vi-VN" sz="2800" dirty="0">
                <a:solidFill>
                  <a:srgbClr val="002060"/>
                </a:solidFill>
                <a:latin typeface="Tahoma" pitchFamily="34" charset="0"/>
                <a:cs typeface="Tahoma" pitchFamily="34" charset="0"/>
              </a:rPr>
              <a:t>số thành phần mới của HTML5  </a:t>
            </a:r>
            <a:endParaRPr lang="en-US" sz="28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
            </a:pPr>
            <a:r>
              <a:rPr lang="vi-VN" sz="2800" dirty="0" smtClean="0">
                <a:solidFill>
                  <a:srgbClr val="002060"/>
                </a:solidFill>
                <a:latin typeface="Tahoma" pitchFamily="34" charset="0"/>
                <a:cs typeface="Tahoma" pitchFamily="34" charset="0"/>
              </a:rPr>
              <a:t>Tổng </a:t>
            </a:r>
            <a:r>
              <a:rPr lang="vi-VN" sz="2800" dirty="0">
                <a:solidFill>
                  <a:srgbClr val="002060"/>
                </a:solidFill>
                <a:latin typeface="Tahoma" pitchFamily="34" charset="0"/>
                <a:cs typeface="Tahoma" pitchFamily="34" charset="0"/>
              </a:rPr>
              <a:t>quan về HTML5 API (giao diện lập trình ứng dụng) và công nghệ hỗ trợ  </a:t>
            </a:r>
            <a:endParaRPr lang="en-US" sz="2800" dirty="0" smtClean="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2486287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30</a:t>
            </a:fld>
            <a:endParaRPr lang="en-US" dirty="0"/>
          </a:p>
        </p:txBody>
      </p:sp>
      <p:sp>
        <p:nvSpPr>
          <p:cNvPr id="11" name="Rectangle 10"/>
          <p:cNvSpPr/>
          <p:nvPr/>
        </p:nvSpPr>
        <p:spPr>
          <a:xfrm>
            <a:off x="931460" y="1524000"/>
            <a:ext cx="8001000" cy="1631216"/>
          </a:xfrm>
          <a:prstGeom prst="rect">
            <a:avLst/>
          </a:prstGeom>
        </p:spPr>
        <p:txBody>
          <a:bodyPr wrap="square">
            <a:spAutoFit/>
          </a:bodyPr>
          <a:lstStyle/>
          <a:p>
            <a:pPr marL="342900" indent="-342900" algn="just">
              <a:buFont typeface="Wingdings" pitchFamily="2" charset="2"/>
              <a:buChar char="§"/>
            </a:pPr>
            <a:r>
              <a:rPr lang="vi-VN" sz="2800" dirty="0">
                <a:solidFill>
                  <a:srgbClr val="002060"/>
                </a:solidFill>
                <a:latin typeface="Tahoma" pitchFamily="34" charset="0"/>
                <a:cs typeface="Tahoma" pitchFamily="34" charset="0"/>
              </a:rPr>
              <a:t>Thêm góc độ và nhiều điểm dừng: </a:t>
            </a:r>
            <a:endParaRPr lang="en-US" sz="2800" dirty="0" smtClean="0">
              <a:solidFill>
                <a:srgbClr val="002060"/>
              </a:solidFill>
              <a:latin typeface="Tahoma" pitchFamily="34" charset="0"/>
              <a:cs typeface="Tahoma" pitchFamily="34" charset="0"/>
            </a:endParaRPr>
          </a:p>
          <a:p>
            <a:pPr marL="457200" indent="-457200" algn="just">
              <a:buFont typeface="Arial" pitchFamily="34" charset="0"/>
              <a:buChar char="•"/>
            </a:pPr>
            <a:r>
              <a:rPr lang="vi-VN" sz="2400" dirty="0" smtClean="0">
                <a:solidFill>
                  <a:srgbClr val="002060"/>
                </a:solidFill>
                <a:latin typeface="Tahoma" pitchFamily="34" charset="0"/>
                <a:cs typeface="Tahoma" pitchFamily="34" charset="0"/>
              </a:rPr>
              <a:t>Mục </a:t>
            </a:r>
            <a:r>
              <a:rPr lang="vi-VN" sz="2400" dirty="0">
                <a:solidFill>
                  <a:srgbClr val="002060"/>
                </a:solidFill>
                <a:latin typeface="Tahoma" pitchFamily="34" charset="0"/>
                <a:cs typeface="Tahoma" pitchFamily="34" charset="0"/>
              </a:rPr>
              <a:t>đích: </a:t>
            </a:r>
            <a:endParaRPr lang="en-US" sz="2400" dirty="0" smtClean="0">
              <a:solidFill>
                <a:srgbClr val="002060"/>
              </a:solidFill>
              <a:latin typeface="Tahoma" pitchFamily="34" charset="0"/>
              <a:cs typeface="Tahoma" pitchFamily="34" charset="0"/>
            </a:endParaRPr>
          </a:p>
          <a:p>
            <a:pPr algn="just"/>
            <a:r>
              <a:rPr lang="vi-VN" sz="2400" dirty="0" smtClean="0">
                <a:solidFill>
                  <a:srgbClr val="002060"/>
                </a:solidFill>
                <a:latin typeface="Tahoma" pitchFamily="34" charset="0"/>
                <a:cs typeface="Tahoma" pitchFamily="34" charset="0"/>
              </a:rPr>
              <a:t>–</a:t>
            </a:r>
            <a:r>
              <a:rPr lang="vi-VN" sz="2400" dirty="0">
                <a:solidFill>
                  <a:srgbClr val="002060"/>
                </a:solidFill>
                <a:latin typeface="Tahoma" pitchFamily="34" charset="0"/>
                <a:cs typeface="Tahoma" pitchFamily="34" charset="0"/>
              </a:rPr>
              <a:t>  Tăng thêm sự đa dạng của gradient </a:t>
            </a:r>
            <a:endParaRPr lang="en-US" sz="2400" dirty="0" smtClean="0">
              <a:solidFill>
                <a:srgbClr val="002060"/>
              </a:solidFill>
              <a:latin typeface="Tahoma" pitchFamily="34" charset="0"/>
              <a:cs typeface="Tahoma" pitchFamily="34" charset="0"/>
            </a:endParaRPr>
          </a:p>
          <a:p>
            <a:pPr algn="just"/>
            <a:r>
              <a:rPr lang="vi-VN" sz="2400" dirty="0" smtClean="0">
                <a:solidFill>
                  <a:srgbClr val="002060"/>
                </a:solidFill>
                <a:latin typeface="Tahoma" pitchFamily="34" charset="0"/>
                <a:cs typeface="Tahoma" pitchFamily="34" charset="0"/>
              </a:rPr>
              <a:t>–</a:t>
            </a:r>
            <a:r>
              <a:rPr lang="vi-VN" sz="2400" dirty="0">
                <a:solidFill>
                  <a:srgbClr val="002060"/>
                </a:solidFill>
                <a:latin typeface="Tahoma" pitchFamily="34" charset="0"/>
                <a:cs typeface="Tahoma" pitchFamily="34" charset="0"/>
              </a:rPr>
              <a:t>  Kiểm soát tốt </a:t>
            </a:r>
            <a:r>
              <a:rPr lang="vi-VN" sz="2400" dirty="0" smtClean="0">
                <a:solidFill>
                  <a:srgbClr val="002060"/>
                </a:solidFill>
                <a:latin typeface="Tahoma" pitchFamily="34" charset="0"/>
                <a:cs typeface="Tahoma" pitchFamily="34" charset="0"/>
              </a:rPr>
              <a:t>hơn</a:t>
            </a:r>
            <a:endParaRPr lang="en-US" sz="2400" dirty="0" smtClean="0">
              <a:solidFill>
                <a:srgbClr val="002060"/>
              </a:solidFill>
              <a:latin typeface="Tahoma" pitchFamily="34" charset="0"/>
              <a:cs typeface="Tahoma" pitchFamily="34" charset="0"/>
            </a:endParaRPr>
          </a:p>
        </p:txBody>
      </p:sp>
      <p:sp>
        <p:nvSpPr>
          <p:cNvPr id="12" name="Rectangle 11"/>
          <p:cNvSpPr/>
          <p:nvPr/>
        </p:nvSpPr>
        <p:spPr>
          <a:xfrm>
            <a:off x="2399243" y="586846"/>
            <a:ext cx="6258444" cy="584775"/>
          </a:xfrm>
          <a:prstGeom prst="rect">
            <a:avLst/>
          </a:prstGeom>
        </p:spPr>
        <p:txBody>
          <a:bodyPr wrap="none">
            <a:spAutoFit/>
          </a:bodyPr>
          <a:lstStyle/>
          <a:p>
            <a:pPr marL="571500" indent="-571500" algn="r">
              <a:buFont typeface="Wingdings" pitchFamily="2" charset="2"/>
              <a:buChar char="§"/>
            </a:pPr>
            <a:r>
              <a:rPr lang="en-US" sz="3200" b="1" dirty="0" smtClean="0">
                <a:solidFill>
                  <a:srgbClr val="002060"/>
                </a:solidFill>
                <a:latin typeface="Tahoma" pitchFamily="34" charset="0"/>
                <a:cs typeface="Tahoma" pitchFamily="34" charset="0"/>
              </a:rPr>
              <a:t>T</a:t>
            </a:r>
            <a:r>
              <a:rPr lang="vi-VN" sz="3200" b="1" dirty="0" smtClean="0">
                <a:solidFill>
                  <a:srgbClr val="002060"/>
                </a:solidFill>
                <a:latin typeface="Tahoma" pitchFamily="34" charset="0"/>
                <a:cs typeface="Tahoma" pitchFamily="34" charset="0"/>
              </a:rPr>
              <a:t>huộc </a:t>
            </a:r>
            <a:r>
              <a:rPr lang="vi-VN" sz="3200" b="1" dirty="0">
                <a:solidFill>
                  <a:srgbClr val="002060"/>
                </a:solidFill>
                <a:latin typeface="Tahoma" pitchFamily="34" charset="0"/>
                <a:cs typeface="Tahoma" pitchFamily="34" charset="0"/>
              </a:rPr>
              <a:t>tính mới trong </a:t>
            </a:r>
            <a:r>
              <a:rPr lang="vi-VN" sz="3200" b="1" dirty="0" smtClean="0">
                <a:solidFill>
                  <a:srgbClr val="002060"/>
                </a:solidFill>
                <a:latin typeface="Tahoma" pitchFamily="34" charset="0"/>
                <a:cs typeface="Tahoma" pitchFamily="34" charset="0"/>
              </a:rPr>
              <a:t>CSS3</a:t>
            </a:r>
            <a:endParaRPr lang="en-US" sz="3200" b="1" dirty="0">
              <a:solidFill>
                <a:srgbClr val="002060"/>
              </a:solidFill>
              <a:latin typeface="Tahoma" pitchFamily="34" charset="0"/>
              <a:cs typeface="Tahoma" pitchFamily="34"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70" y="3155216"/>
            <a:ext cx="8265872" cy="347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197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31</a:t>
            </a:fld>
            <a:endParaRPr lang="en-US" dirty="0"/>
          </a:p>
        </p:txBody>
      </p:sp>
      <p:sp>
        <p:nvSpPr>
          <p:cNvPr id="11" name="Rectangle 10"/>
          <p:cNvSpPr/>
          <p:nvPr/>
        </p:nvSpPr>
        <p:spPr>
          <a:xfrm>
            <a:off x="931460" y="1524000"/>
            <a:ext cx="8001000" cy="523220"/>
          </a:xfrm>
          <a:prstGeom prst="rect">
            <a:avLst/>
          </a:prstGeom>
        </p:spPr>
        <p:txBody>
          <a:bodyPr wrap="square">
            <a:spAutoFit/>
          </a:bodyPr>
          <a:lstStyle/>
          <a:p>
            <a:pPr marL="342900" indent="-342900" algn="just">
              <a:buFont typeface="Wingdings" pitchFamily="2" charset="2"/>
              <a:buChar char="§"/>
            </a:pPr>
            <a:r>
              <a:rPr lang="en-US" sz="2800" dirty="0" err="1">
                <a:solidFill>
                  <a:srgbClr val="002060"/>
                </a:solidFill>
                <a:latin typeface="Tahoma" pitchFamily="34" charset="0"/>
                <a:cs typeface="Tahoma" pitchFamily="34" charset="0"/>
              </a:rPr>
              <a:t>Lặp</a:t>
            </a:r>
            <a:r>
              <a:rPr lang="en-US" sz="2800" dirty="0">
                <a:solidFill>
                  <a:srgbClr val="002060"/>
                </a:solidFill>
                <a:latin typeface="Tahoma" pitchFamily="34" charset="0"/>
                <a:cs typeface="Tahoma" pitchFamily="34" charset="0"/>
              </a:rPr>
              <a:t> </a:t>
            </a:r>
            <a:r>
              <a:rPr lang="en-US" sz="2800" dirty="0" err="1">
                <a:solidFill>
                  <a:srgbClr val="002060"/>
                </a:solidFill>
                <a:latin typeface="Tahoma" pitchFamily="34" charset="0"/>
                <a:cs typeface="Tahoma" pitchFamily="34" charset="0"/>
              </a:rPr>
              <a:t>lại</a:t>
            </a:r>
            <a:r>
              <a:rPr lang="en-US" sz="2800" dirty="0">
                <a:solidFill>
                  <a:srgbClr val="002060"/>
                </a:solidFill>
                <a:latin typeface="Tahoma" pitchFamily="34" charset="0"/>
                <a:cs typeface="Tahoma" pitchFamily="34" charset="0"/>
              </a:rPr>
              <a:t> gradient</a:t>
            </a:r>
            <a:r>
              <a:rPr lang="en-US" sz="2800" dirty="0"/>
              <a:t>: </a:t>
            </a:r>
            <a:endParaRPr lang="en-US" sz="2800" dirty="0" smtClean="0">
              <a:solidFill>
                <a:srgbClr val="002060"/>
              </a:solidFill>
              <a:latin typeface="Tahoma" pitchFamily="34" charset="0"/>
              <a:cs typeface="Tahoma" pitchFamily="34" charset="0"/>
            </a:endParaRPr>
          </a:p>
        </p:txBody>
      </p:sp>
      <p:sp>
        <p:nvSpPr>
          <p:cNvPr id="12" name="Rectangle 11"/>
          <p:cNvSpPr/>
          <p:nvPr/>
        </p:nvSpPr>
        <p:spPr>
          <a:xfrm>
            <a:off x="2399243" y="586846"/>
            <a:ext cx="6258444" cy="584775"/>
          </a:xfrm>
          <a:prstGeom prst="rect">
            <a:avLst/>
          </a:prstGeom>
        </p:spPr>
        <p:txBody>
          <a:bodyPr wrap="none">
            <a:spAutoFit/>
          </a:bodyPr>
          <a:lstStyle/>
          <a:p>
            <a:pPr marL="571500" indent="-571500" algn="r">
              <a:buFont typeface="Wingdings" pitchFamily="2" charset="2"/>
              <a:buChar char="§"/>
            </a:pPr>
            <a:r>
              <a:rPr lang="en-US" sz="3200" b="1" dirty="0" smtClean="0">
                <a:solidFill>
                  <a:srgbClr val="002060"/>
                </a:solidFill>
                <a:latin typeface="Tahoma" pitchFamily="34" charset="0"/>
                <a:cs typeface="Tahoma" pitchFamily="34" charset="0"/>
              </a:rPr>
              <a:t>T</a:t>
            </a:r>
            <a:r>
              <a:rPr lang="vi-VN" sz="3200" b="1" dirty="0" smtClean="0">
                <a:solidFill>
                  <a:srgbClr val="002060"/>
                </a:solidFill>
                <a:latin typeface="Tahoma" pitchFamily="34" charset="0"/>
                <a:cs typeface="Tahoma" pitchFamily="34" charset="0"/>
              </a:rPr>
              <a:t>huộc </a:t>
            </a:r>
            <a:r>
              <a:rPr lang="vi-VN" sz="3200" b="1" dirty="0">
                <a:solidFill>
                  <a:srgbClr val="002060"/>
                </a:solidFill>
                <a:latin typeface="Tahoma" pitchFamily="34" charset="0"/>
                <a:cs typeface="Tahoma" pitchFamily="34" charset="0"/>
              </a:rPr>
              <a:t>tính mới trong </a:t>
            </a:r>
            <a:r>
              <a:rPr lang="vi-VN" sz="3200" b="1" dirty="0" smtClean="0">
                <a:solidFill>
                  <a:srgbClr val="002060"/>
                </a:solidFill>
                <a:latin typeface="Tahoma" pitchFamily="34" charset="0"/>
                <a:cs typeface="Tahoma" pitchFamily="34" charset="0"/>
              </a:rPr>
              <a:t>CSS3</a:t>
            </a:r>
            <a:endParaRPr lang="en-US" sz="3200" b="1" dirty="0">
              <a:solidFill>
                <a:srgbClr val="002060"/>
              </a:solidFill>
              <a:latin typeface="Tahoma" pitchFamily="34" charset="0"/>
              <a:cs typeface="Tahoma" pitchFamily="34"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982393"/>
            <a:ext cx="7904163"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24" y="4724400"/>
            <a:ext cx="7732713"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12042" y="4124320"/>
            <a:ext cx="7239000" cy="461665"/>
          </a:xfrm>
          <a:prstGeom prst="rect">
            <a:avLst/>
          </a:prstGeom>
        </p:spPr>
        <p:txBody>
          <a:bodyPr wrap="square">
            <a:spAutoFit/>
          </a:bodyPr>
          <a:lstStyle/>
          <a:p>
            <a:pPr marL="342900" indent="-342900">
              <a:buFont typeface="Wingdings" pitchFamily="2" charset="2"/>
              <a:buChar char="§"/>
            </a:pPr>
            <a:r>
              <a:rPr lang="en-US" sz="2400" dirty="0" err="1">
                <a:solidFill>
                  <a:srgbClr val="002060"/>
                </a:solidFill>
                <a:latin typeface="Tahoma" pitchFamily="34" charset="0"/>
                <a:cs typeface="Tahoma" pitchFamily="34" charset="0"/>
              </a:rPr>
              <a:t>Sử</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dụng</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hệ</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màu</a:t>
            </a:r>
            <a:r>
              <a:rPr lang="en-US" sz="2400" dirty="0">
                <a:solidFill>
                  <a:srgbClr val="002060"/>
                </a:solidFill>
                <a:latin typeface="Tahoma" pitchFamily="34" charset="0"/>
                <a:cs typeface="Tahoma" pitchFamily="34" charset="0"/>
              </a:rPr>
              <a:t> RGBA </a:t>
            </a:r>
            <a:r>
              <a:rPr lang="en-US" sz="2400" dirty="0" err="1">
                <a:solidFill>
                  <a:srgbClr val="002060"/>
                </a:solidFill>
                <a:latin typeface="Tahoma" pitchFamily="34" charset="0"/>
                <a:cs typeface="Tahoma" pitchFamily="34" charset="0"/>
              </a:rPr>
              <a:t>để</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định</a:t>
            </a:r>
            <a:r>
              <a:rPr lang="en-US" sz="2400" dirty="0">
                <a:solidFill>
                  <a:srgbClr val="002060"/>
                </a:solidFill>
                <a:latin typeface="Tahoma" pitchFamily="34" charset="0"/>
                <a:cs typeface="Tahoma" pitchFamily="34" charset="0"/>
              </a:rPr>
              <a:t> </a:t>
            </a:r>
            <a:r>
              <a:rPr lang="en-US" sz="2400" dirty="0" err="1">
                <a:solidFill>
                  <a:srgbClr val="002060"/>
                </a:solidFill>
                <a:latin typeface="Tahoma" pitchFamily="34" charset="0"/>
                <a:cs typeface="Tahoma" pitchFamily="34" charset="0"/>
              </a:rPr>
              <a:t>nghĩa</a:t>
            </a:r>
            <a:r>
              <a:rPr lang="en-US" sz="2400" dirty="0">
                <a:solidFill>
                  <a:srgbClr val="002060"/>
                </a:solidFill>
                <a:latin typeface="Tahoma" pitchFamily="34" charset="0"/>
                <a:cs typeface="Tahoma" pitchFamily="34" charset="0"/>
              </a:rPr>
              <a:t> gradient: </a:t>
            </a:r>
          </a:p>
        </p:txBody>
      </p:sp>
    </p:spTree>
    <p:extLst>
      <p:ext uri="{BB962C8B-B14F-4D97-AF65-F5344CB8AC3E}">
        <p14:creationId xmlns:p14="http://schemas.microsoft.com/office/powerpoint/2010/main" val="1360225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32</a:t>
            </a:fld>
            <a:endParaRPr lang="en-US" dirty="0"/>
          </a:p>
        </p:txBody>
      </p:sp>
      <p:sp>
        <p:nvSpPr>
          <p:cNvPr id="11" name="Rectangle 10"/>
          <p:cNvSpPr/>
          <p:nvPr/>
        </p:nvSpPr>
        <p:spPr>
          <a:xfrm>
            <a:off x="901890" y="1295400"/>
            <a:ext cx="8001000" cy="2000548"/>
          </a:xfrm>
          <a:prstGeom prst="rect">
            <a:avLst/>
          </a:prstGeom>
        </p:spPr>
        <p:txBody>
          <a:bodyPr wrap="square">
            <a:spAutoFit/>
          </a:bodyPr>
          <a:lstStyle/>
          <a:p>
            <a:pPr marL="342900" indent="-342900" algn="just">
              <a:buFont typeface="Wingdings" pitchFamily="2" charset="2"/>
              <a:buChar char="§"/>
            </a:pPr>
            <a:r>
              <a:rPr lang="vi-VN" sz="2800" dirty="0">
                <a:solidFill>
                  <a:srgbClr val="002060"/>
                </a:solidFill>
                <a:latin typeface="Tahoma" pitchFamily="34" charset="0"/>
                <a:cs typeface="Tahoma" pitchFamily="34" charset="0"/>
              </a:rPr>
              <a:t>@font-face:   </a:t>
            </a:r>
            <a:endParaRPr lang="en-US" sz="2800" dirty="0" smtClean="0">
              <a:solidFill>
                <a:srgbClr val="002060"/>
              </a:solidFill>
              <a:latin typeface="Tahoma" pitchFamily="34" charset="0"/>
              <a:cs typeface="Tahoma" pitchFamily="34" charset="0"/>
            </a:endParaRPr>
          </a:p>
          <a:p>
            <a:pPr marL="342900" indent="-342900" algn="just">
              <a:buFont typeface="Arial" pitchFamily="34" charset="0"/>
              <a:buChar char="•"/>
            </a:pPr>
            <a:r>
              <a:rPr lang="vi-VN" sz="2400" dirty="0" smtClean="0">
                <a:solidFill>
                  <a:srgbClr val="002060"/>
                </a:solidFill>
                <a:latin typeface="Tahoma" pitchFamily="34" charset="0"/>
                <a:cs typeface="Tahoma" pitchFamily="34" charset="0"/>
              </a:rPr>
              <a:t>Cho </a:t>
            </a:r>
            <a:r>
              <a:rPr lang="vi-VN" sz="2400" dirty="0">
                <a:solidFill>
                  <a:srgbClr val="002060"/>
                </a:solidFill>
                <a:latin typeface="Tahoma" pitchFamily="34" charset="0"/>
                <a:cs typeface="Tahoma" pitchFamily="34" charset="0"/>
              </a:rPr>
              <a:t>phép nhúng font chữ vào trang bằng cách khai báo font đó và đặt font chữ trên web server   </a:t>
            </a:r>
            <a:endParaRPr lang="en-US" sz="2400" dirty="0" smtClean="0">
              <a:solidFill>
                <a:srgbClr val="002060"/>
              </a:solidFill>
              <a:latin typeface="Tahoma" pitchFamily="34" charset="0"/>
              <a:cs typeface="Tahoma" pitchFamily="34" charset="0"/>
            </a:endParaRPr>
          </a:p>
          <a:p>
            <a:pPr marL="342900" indent="-342900" algn="just">
              <a:buFont typeface="Arial" pitchFamily="34" charset="0"/>
              <a:buChar char="•"/>
            </a:pPr>
            <a:r>
              <a:rPr lang="vi-VN" sz="2400" dirty="0" smtClean="0">
                <a:solidFill>
                  <a:srgbClr val="002060"/>
                </a:solidFill>
                <a:latin typeface="Tahoma" pitchFamily="34" charset="0"/>
                <a:cs typeface="Tahoma" pitchFamily="34" charset="0"/>
              </a:rPr>
              <a:t>Là </a:t>
            </a:r>
            <a:r>
              <a:rPr lang="vi-VN" sz="2400" dirty="0">
                <a:solidFill>
                  <a:srgbClr val="002060"/>
                </a:solidFill>
                <a:latin typeface="Tahoma" pitchFamily="34" charset="0"/>
                <a:cs typeface="Tahoma" pitchFamily="34" charset="0"/>
              </a:rPr>
              <a:t>giải pháp khắc phục việc phải cài đặt font chữ trên máy tính </a:t>
            </a:r>
            <a:endParaRPr lang="en-US" sz="2400" dirty="0" smtClean="0">
              <a:solidFill>
                <a:srgbClr val="002060"/>
              </a:solidFill>
              <a:latin typeface="Tahoma" pitchFamily="34" charset="0"/>
              <a:cs typeface="Tahoma" pitchFamily="34" charset="0"/>
            </a:endParaRPr>
          </a:p>
        </p:txBody>
      </p:sp>
      <p:sp>
        <p:nvSpPr>
          <p:cNvPr id="12" name="Rectangle 11"/>
          <p:cNvSpPr/>
          <p:nvPr/>
        </p:nvSpPr>
        <p:spPr>
          <a:xfrm>
            <a:off x="5779976" y="586846"/>
            <a:ext cx="2877711" cy="584775"/>
          </a:xfrm>
          <a:prstGeom prst="rect">
            <a:avLst/>
          </a:prstGeom>
        </p:spPr>
        <p:txBody>
          <a:bodyPr wrap="none">
            <a:spAutoFit/>
          </a:bodyPr>
          <a:lstStyle/>
          <a:p>
            <a:pPr marL="571500" indent="-571500" algn="r">
              <a:buFont typeface="Wingdings" pitchFamily="2" charset="2"/>
              <a:buChar char="§"/>
            </a:pPr>
            <a:r>
              <a:rPr lang="en-US" sz="3200" b="1" dirty="0" smtClean="0">
                <a:solidFill>
                  <a:srgbClr val="002060"/>
                </a:solidFill>
                <a:latin typeface="Tahoma" pitchFamily="34" charset="0"/>
                <a:cs typeface="Tahoma" pitchFamily="34" charset="0"/>
              </a:rPr>
              <a:t>Font web </a:t>
            </a:r>
            <a:r>
              <a:rPr lang="en-US" sz="3200" b="1" dirty="0">
                <a:solidFill>
                  <a:srgbClr val="002060"/>
                </a:solidFill>
                <a:latin typeface="Tahoma" pitchFamily="34" charset="0"/>
                <a:cs typeface="Tahoma" pitchFamily="34" charset="0"/>
              </a:rPr>
              <a:t>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08612"/>
            <a:ext cx="8599897" cy="301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483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33</a:t>
            </a:fld>
            <a:endParaRPr lang="en-US" dirty="0"/>
          </a:p>
        </p:txBody>
      </p:sp>
      <p:sp>
        <p:nvSpPr>
          <p:cNvPr id="11" name="Rectangle 10"/>
          <p:cNvSpPr/>
          <p:nvPr/>
        </p:nvSpPr>
        <p:spPr>
          <a:xfrm>
            <a:off x="901890" y="1295400"/>
            <a:ext cx="8001000" cy="523220"/>
          </a:xfrm>
          <a:prstGeom prst="rect">
            <a:avLst/>
          </a:prstGeom>
        </p:spPr>
        <p:txBody>
          <a:bodyPr wrap="square">
            <a:spAutoFit/>
          </a:bodyPr>
          <a:lstStyle/>
          <a:p>
            <a:pPr marL="342900" indent="-342900" algn="just">
              <a:buFont typeface="Wingdings" pitchFamily="2" charset="2"/>
              <a:buChar char="§"/>
            </a:pPr>
            <a:r>
              <a:rPr lang="vi-VN" sz="2800" dirty="0">
                <a:solidFill>
                  <a:srgbClr val="002060"/>
                </a:solidFill>
                <a:latin typeface="Tahoma" pitchFamily="34" charset="0"/>
                <a:cs typeface="Tahoma" pitchFamily="34" charset="0"/>
              </a:rPr>
              <a:t>Kiểu định dạng font </a:t>
            </a:r>
            <a:r>
              <a:rPr lang="vi-VN" sz="2800" dirty="0" smtClean="0">
                <a:solidFill>
                  <a:srgbClr val="002060"/>
                </a:solidFill>
                <a:latin typeface="Tahoma" pitchFamily="34" charset="0"/>
                <a:cs typeface="Tahoma" pitchFamily="34" charset="0"/>
              </a:rPr>
              <a:t>chữ</a:t>
            </a:r>
            <a:r>
              <a:rPr lang="en-US" sz="2800" dirty="0" smtClean="0">
                <a:solidFill>
                  <a:srgbClr val="002060"/>
                </a:solidFill>
                <a:latin typeface="Tahoma" pitchFamily="34" charset="0"/>
                <a:cs typeface="Tahoma" pitchFamily="34" charset="0"/>
              </a:rPr>
              <a:t>:</a:t>
            </a:r>
            <a:r>
              <a:rPr lang="vi-VN" sz="2800" dirty="0" smtClean="0">
                <a:solidFill>
                  <a:srgbClr val="002060"/>
                </a:solidFill>
                <a:latin typeface="Tahoma" pitchFamily="34" charset="0"/>
                <a:cs typeface="Tahoma" pitchFamily="34" charset="0"/>
              </a:rPr>
              <a:t> </a:t>
            </a:r>
            <a:r>
              <a:rPr lang="vi-VN" sz="2800" dirty="0">
                <a:solidFill>
                  <a:srgbClr val="002060"/>
                </a:solidFill>
                <a:latin typeface="Tahoma" pitchFamily="34" charset="0"/>
                <a:cs typeface="Tahoma" pitchFamily="34" charset="0"/>
              </a:rPr>
              <a:t>  </a:t>
            </a:r>
            <a:endParaRPr lang="en-US" sz="2800" dirty="0" smtClean="0">
              <a:solidFill>
                <a:srgbClr val="002060"/>
              </a:solidFill>
              <a:latin typeface="Tahoma" pitchFamily="34" charset="0"/>
              <a:cs typeface="Tahoma" pitchFamily="34" charset="0"/>
            </a:endParaRPr>
          </a:p>
        </p:txBody>
      </p:sp>
      <p:sp>
        <p:nvSpPr>
          <p:cNvPr id="12" name="Rectangle 11"/>
          <p:cNvSpPr/>
          <p:nvPr/>
        </p:nvSpPr>
        <p:spPr>
          <a:xfrm>
            <a:off x="5779976" y="586846"/>
            <a:ext cx="2877711" cy="584775"/>
          </a:xfrm>
          <a:prstGeom prst="rect">
            <a:avLst/>
          </a:prstGeom>
        </p:spPr>
        <p:txBody>
          <a:bodyPr wrap="none">
            <a:spAutoFit/>
          </a:bodyPr>
          <a:lstStyle/>
          <a:p>
            <a:pPr marL="571500" indent="-571500" algn="r">
              <a:buFont typeface="Wingdings" pitchFamily="2" charset="2"/>
              <a:buChar char="§"/>
            </a:pPr>
            <a:r>
              <a:rPr lang="en-US" sz="3200" b="1" dirty="0" smtClean="0">
                <a:solidFill>
                  <a:srgbClr val="002060"/>
                </a:solidFill>
                <a:latin typeface="Tahoma" pitchFamily="34" charset="0"/>
                <a:cs typeface="Tahoma" pitchFamily="34" charset="0"/>
              </a:rPr>
              <a:t>Font </a:t>
            </a:r>
            <a:r>
              <a:rPr lang="en-US" sz="3200" b="1" dirty="0">
                <a:solidFill>
                  <a:srgbClr val="002060"/>
                </a:solidFill>
                <a:latin typeface="Tahoma" pitchFamily="34" charset="0"/>
                <a:cs typeface="Tahoma" pitchFamily="34" charset="0"/>
              </a:rPr>
              <a:t>web  </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18620"/>
            <a:ext cx="8631842" cy="481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453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34</a:t>
            </a:fld>
            <a:endParaRPr lang="en-US" dirty="0"/>
          </a:p>
        </p:txBody>
      </p:sp>
      <p:sp>
        <p:nvSpPr>
          <p:cNvPr id="11" name="Rectangle 10"/>
          <p:cNvSpPr/>
          <p:nvPr/>
        </p:nvSpPr>
        <p:spPr>
          <a:xfrm>
            <a:off x="901890" y="1295400"/>
            <a:ext cx="8001000" cy="523220"/>
          </a:xfrm>
          <a:prstGeom prst="rect">
            <a:avLst/>
          </a:prstGeom>
        </p:spPr>
        <p:txBody>
          <a:bodyPr wrap="square">
            <a:spAutoFit/>
          </a:bodyPr>
          <a:lstStyle/>
          <a:p>
            <a:pPr marL="342900" indent="-342900" algn="just">
              <a:buFont typeface="Wingdings" pitchFamily="2" charset="2"/>
              <a:buChar char="§"/>
            </a:pPr>
            <a:r>
              <a:rPr lang="vi-VN" sz="2800" dirty="0">
                <a:solidFill>
                  <a:srgbClr val="002060"/>
                </a:solidFill>
                <a:latin typeface="Tahoma" pitchFamily="34" charset="0"/>
                <a:cs typeface="Tahoma" pitchFamily="34" charset="0"/>
              </a:rPr>
              <a:t>Sử dụng dịch vụ web để tạo nhiều </a:t>
            </a:r>
            <a:r>
              <a:rPr lang="vi-VN" sz="2800" dirty="0" smtClean="0">
                <a:solidFill>
                  <a:srgbClr val="002060"/>
                </a:solidFill>
                <a:latin typeface="Tahoma" pitchFamily="34" charset="0"/>
                <a:cs typeface="Tahoma" pitchFamily="34" charset="0"/>
              </a:rPr>
              <a:t>font</a:t>
            </a:r>
            <a:endParaRPr lang="en-US" sz="2800" dirty="0" smtClean="0">
              <a:solidFill>
                <a:srgbClr val="002060"/>
              </a:solidFill>
              <a:latin typeface="Tahoma" pitchFamily="34" charset="0"/>
              <a:cs typeface="Tahoma" pitchFamily="34" charset="0"/>
            </a:endParaRPr>
          </a:p>
        </p:txBody>
      </p:sp>
      <p:sp>
        <p:nvSpPr>
          <p:cNvPr id="12" name="Rectangle 11"/>
          <p:cNvSpPr/>
          <p:nvPr/>
        </p:nvSpPr>
        <p:spPr>
          <a:xfrm>
            <a:off x="5779976" y="586846"/>
            <a:ext cx="2877711" cy="584775"/>
          </a:xfrm>
          <a:prstGeom prst="rect">
            <a:avLst/>
          </a:prstGeom>
        </p:spPr>
        <p:txBody>
          <a:bodyPr wrap="none">
            <a:spAutoFit/>
          </a:bodyPr>
          <a:lstStyle/>
          <a:p>
            <a:pPr marL="571500" indent="-571500" algn="r">
              <a:buFont typeface="Wingdings" pitchFamily="2" charset="2"/>
              <a:buChar char="§"/>
            </a:pPr>
            <a:r>
              <a:rPr lang="en-US" sz="3200" b="1" dirty="0" smtClean="0">
                <a:solidFill>
                  <a:srgbClr val="002060"/>
                </a:solidFill>
                <a:latin typeface="Tahoma" pitchFamily="34" charset="0"/>
                <a:cs typeface="Tahoma" pitchFamily="34" charset="0"/>
              </a:rPr>
              <a:t>Font </a:t>
            </a:r>
            <a:r>
              <a:rPr lang="en-US" sz="3200" b="1" dirty="0">
                <a:solidFill>
                  <a:srgbClr val="002060"/>
                </a:solidFill>
                <a:latin typeface="Tahoma" pitchFamily="34" charset="0"/>
                <a:cs typeface="Tahoma" pitchFamily="34" charset="0"/>
              </a:rPr>
              <a:t>web  </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07" y="1905000"/>
            <a:ext cx="8283483" cy="468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8450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35</a:t>
            </a:fld>
            <a:endParaRPr lang="en-US" dirty="0"/>
          </a:p>
        </p:txBody>
      </p:sp>
      <p:sp>
        <p:nvSpPr>
          <p:cNvPr id="11" name="Rectangle 10"/>
          <p:cNvSpPr/>
          <p:nvPr/>
        </p:nvSpPr>
        <p:spPr>
          <a:xfrm>
            <a:off x="901890" y="1295400"/>
            <a:ext cx="8001000" cy="523220"/>
          </a:xfrm>
          <a:prstGeom prst="rect">
            <a:avLst/>
          </a:prstGeom>
        </p:spPr>
        <p:txBody>
          <a:bodyPr wrap="square">
            <a:spAutoFit/>
          </a:bodyPr>
          <a:lstStyle/>
          <a:p>
            <a:pPr marL="342900" indent="-342900" algn="just">
              <a:buFont typeface="Wingdings" pitchFamily="2" charset="2"/>
              <a:buChar char="§"/>
            </a:pPr>
            <a:r>
              <a:rPr lang="vi-VN" sz="2800" dirty="0">
                <a:solidFill>
                  <a:srgbClr val="002060"/>
                </a:solidFill>
                <a:latin typeface="Tahoma" pitchFamily="34" charset="0"/>
                <a:cs typeface="Tahoma" pitchFamily="34" charset="0"/>
              </a:rPr>
              <a:t>Thực hiện chèn 3 hình ảnh làm nền cho web </a:t>
            </a:r>
            <a:endParaRPr lang="en-US" sz="2800" dirty="0" smtClean="0">
              <a:solidFill>
                <a:srgbClr val="002060"/>
              </a:solidFill>
              <a:latin typeface="Tahoma" pitchFamily="34" charset="0"/>
              <a:cs typeface="Tahoma" pitchFamily="34" charset="0"/>
            </a:endParaRPr>
          </a:p>
        </p:txBody>
      </p:sp>
      <p:sp>
        <p:nvSpPr>
          <p:cNvPr id="12" name="Rectangle 11"/>
          <p:cNvSpPr/>
          <p:nvPr/>
        </p:nvSpPr>
        <p:spPr>
          <a:xfrm>
            <a:off x="4128883" y="586846"/>
            <a:ext cx="4528804" cy="1077218"/>
          </a:xfrm>
          <a:prstGeom prst="rect">
            <a:avLst/>
          </a:prstGeom>
        </p:spPr>
        <p:txBody>
          <a:bodyPr wrap="none">
            <a:spAutoFit/>
          </a:bodyPr>
          <a:lstStyle/>
          <a:p>
            <a:pPr marL="571500" indent="-571500" algn="r">
              <a:buFont typeface="Wingdings" pitchFamily="2" charset="2"/>
              <a:buChar char="§"/>
            </a:pPr>
            <a:r>
              <a:rPr lang="en-US" sz="3200" b="1" dirty="0" err="1" smtClean="0">
                <a:solidFill>
                  <a:srgbClr val="002060"/>
                </a:solidFill>
                <a:latin typeface="Tahoma" pitchFamily="34" charset="0"/>
                <a:cs typeface="Tahoma" pitchFamily="34" charset="0"/>
              </a:rPr>
              <a:t>Hình</a:t>
            </a:r>
            <a:r>
              <a:rPr lang="en-US" sz="3200" b="1" dirty="0" smtClean="0">
                <a:solidFill>
                  <a:srgbClr val="002060"/>
                </a:solidFill>
                <a:latin typeface="Tahoma" pitchFamily="34" charset="0"/>
                <a:cs typeface="Tahoma" pitchFamily="34" charset="0"/>
              </a:rPr>
              <a:t> </a:t>
            </a:r>
            <a:r>
              <a:rPr lang="en-US" sz="3200" b="1" dirty="0" err="1">
                <a:solidFill>
                  <a:srgbClr val="002060"/>
                </a:solidFill>
                <a:latin typeface="Tahoma" pitchFamily="34" charset="0"/>
                <a:cs typeface="Tahoma" pitchFamily="34" charset="0"/>
              </a:rPr>
              <a:t>nền</a:t>
            </a:r>
            <a:r>
              <a:rPr lang="en-US" sz="3200" b="1" dirty="0">
                <a:solidFill>
                  <a:srgbClr val="002060"/>
                </a:solidFill>
                <a:latin typeface="Tahoma" pitchFamily="34" charset="0"/>
                <a:cs typeface="Tahoma" pitchFamily="34" charset="0"/>
              </a:rPr>
              <a:t> </a:t>
            </a:r>
            <a:r>
              <a:rPr lang="en-US" sz="3200" b="1" dirty="0" err="1">
                <a:solidFill>
                  <a:srgbClr val="002060"/>
                </a:solidFill>
                <a:latin typeface="Tahoma" pitchFamily="34" charset="0"/>
                <a:cs typeface="Tahoma" pitchFamily="34" charset="0"/>
              </a:rPr>
              <a:t>với</a:t>
            </a:r>
            <a:r>
              <a:rPr lang="en-US" sz="3200" b="1" dirty="0">
                <a:solidFill>
                  <a:srgbClr val="002060"/>
                </a:solidFill>
                <a:latin typeface="Tahoma" pitchFamily="34" charset="0"/>
                <a:cs typeface="Tahoma" pitchFamily="34" charset="0"/>
              </a:rPr>
              <a:t> CSS3</a:t>
            </a:r>
          </a:p>
          <a:p>
            <a:pPr marL="571500" indent="-571500" algn="r">
              <a:buFont typeface="Wingdings" pitchFamily="2" charset="2"/>
              <a:buChar char="§"/>
            </a:pPr>
            <a:r>
              <a:rPr lang="en-US" sz="3200" b="1" dirty="0">
                <a:solidFill>
                  <a:srgbClr val="002060"/>
                </a:solidFill>
                <a:latin typeface="Tahoma" pitchFamily="34" charset="0"/>
                <a:cs typeface="Tahoma" pitchFamily="34" charset="0"/>
              </a:rPr>
              <a:t> </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692" y="2057400"/>
            <a:ext cx="795178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524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36</a:t>
            </a:fld>
            <a:endParaRPr lang="en-US" dirty="0"/>
          </a:p>
        </p:txBody>
      </p:sp>
      <p:sp>
        <p:nvSpPr>
          <p:cNvPr id="11" name="Rectangle 10"/>
          <p:cNvSpPr/>
          <p:nvPr/>
        </p:nvSpPr>
        <p:spPr>
          <a:xfrm>
            <a:off x="901890" y="1295400"/>
            <a:ext cx="8001000" cy="523220"/>
          </a:xfrm>
          <a:prstGeom prst="rect">
            <a:avLst/>
          </a:prstGeom>
        </p:spPr>
        <p:txBody>
          <a:bodyPr wrap="square">
            <a:spAutoFit/>
          </a:bodyPr>
          <a:lstStyle/>
          <a:p>
            <a:pPr marL="342900" indent="-342900" algn="just">
              <a:buFont typeface="Wingdings" pitchFamily="2" charset="2"/>
              <a:buChar char="§"/>
            </a:pPr>
            <a:r>
              <a:rPr lang="vi-VN" sz="2800" dirty="0">
                <a:solidFill>
                  <a:srgbClr val="002060"/>
                </a:solidFill>
                <a:latin typeface="Tahoma" pitchFamily="34" charset="0"/>
                <a:cs typeface="Tahoma" pitchFamily="34" charset="0"/>
              </a:rPr>
              <a:t>Thực hiện </a:t>
            </a:r>
            <a:r>
              <a:rPr lang="en-US" sz="2800" dirty="0" smtClean="0">
                <a:solidFill>
                  <a:srgbClr val="002060"/>
                </a:solidFill>
                <a:latin typeface="Tahoma" pitchFamily="34" charset="0"/>
                <a:cs typeface="Tahoma" pitchFamily="34" charset="0"/>
              </a:rPr>
              <a:t>:</a:t>
            </a:r>
          </a:p>
        </p:txBody>
      </p:sp>
      <p:sp>
        <p:nvSpPr>
          <p:cNvPr id="12" name="Rectangle 11"/>
          <p:cNvSpPr/>
          <p:nvPr/>
        </p:nvSpPr>
        <p:spPr>
          <a:xfrm>
            <a:off x="4128883" y="586846"/>
            <a:ext cx="4528804" cy="1077218"/>
          </a:xfrm>
          <a:prstGeom prst="rect">
            <a:avLst/>
          </a:prstGeom>
        </p:spPr>
        <p:txBody>
          <a:bodyPr wrap="none">
            <a:spAutoFit/>
          </a:bodyPr>
          <a:lstStyle/>
          <a:p>
            <a:pPr marL="571500" indent="-571500" algn="r">
              <a:buFont typeface="Wingdings" pitchFamily="2" charset="2"/>
              <a:buChar char="§"/>
            </a:pPr>
            <a:r>
              <a:rPr lang="en-US" sz="3200" b="1" dirty="0" err="1" smtClean="0">
                <a:solidFill>
                  <a:srgbClr val="002060"/>
                </a:solidFill>
                <a:latin typeface="Tahoma" pitchFamily="34" charset="0"/>
                <a:cs typeface="Tahoma" pitchFamily="34" charset="0"/>
              </a:rPr>
              <a:t>Hình</a:t>
            </a:r>
            <a:r>
              <a:rPr lang="en-US" sz="3200" b="1" dirty="0" smtClean="0">
                <a:solidFill>
                  <a:srgbClr val="002060"/>
                </a:solidFill>
                <a:latin typeface="Tahoma" pitchFamily="34" charset="0"/>
                <a:cs typeface="Tahoma" pitchFamily="34" charset="0"/>
              </a:rPr>
              <a:t> </a:t>
            </a:r>
            <a:r>
              <a:rPr lang="en-US" sz="3200" b="1" dirty="0" err="1">
                <a:solidFill>
                  <a:srgbClr val="002060"/>
                </a:solidFill>
                <a:latin typeface="Tahoma" pitchFamily="34" charset="0"/>
                <a:cs typeface="Tahoma" pitchFamily="34" charset="0"/>
              </a:rPr>
              <a:t>nền</a:t>
            </a:r>
            <a:r>
              <a:rPr lang="en-US" sz="3200" b="1" dirty="0">
                <a:solidFill>
                  <a:srgbClr val="002060"/>
                </a:solidFill>
                <a:latin typeface="Tahoma" pitchFamily="34" charset="0"/>
                <a:cs typeface="Tahoma" pitchFamily="34" charset="0"/>
              </a:rPr>
              <a:t> </a:t>
            </a:r>
            <a:r>
              <a:rPr lang="en-US" sz="3200" b="1" dirty="0" err="1">
                <a:solidFill>
                  <a:srgbClr val="002060"/>
                </a:solidFill>
                <a:latin typeface="Tahoma" pitchFamily="34" charset="0"/>
                <a:cs typeface="Tahoma" pitchFamily="34" charset="0"/>
              </a:rPr>
              <a:t>với</a:t>
            </a:r>
            <a:r>
              <a:rPr lang="en-US" sz="3200" b="1" dirty="0">
                <a:solidFill>
                  <a:srgbClr val="002060"/>
                </a:solidFill>
                <a:latin typeface="Tahoma" pitchFamily="34" charset="0"/>
                <a:cs typeface="Tahoma" pitchFamily="34" charset="0"/>
              </a:rPr>
              <a:t> CSS3</a:t>
            </a:r>
          </a:p>
          <a:p>
            <a:pPr marL="571500" indent="-571500" algn="r">
              <a:buFont typeface="Wingdings" pitchFamily="2" charset="2"/>
              <a:buChar char="§"/>
            </a:pPr>
            <a:r>
              <a:rPr lang="en-US" sz="3200" b="1" dirty="0">
                <a:solidFill>
                  <a:srgbClr val="002060"/>
                </a:solidFill>
                <a:latin typeface="Tahoma" pitchFamily="34" charset="0"/>
                <a:cs typeface="Tahoma" pitchFamily="34" charset="0"/>
              </a:rPr>
              <a:t> </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934759"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846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37</a:t>
            </a:fld>
            <a:endParaRPr lang="en-US" dirty="0"/>
          </a:p>
        </p:txBody>
      </p:sp>
      <p:sp>
        <p:nvSpPr>
          <p:cNvPr id="11" name="Rectangle 10"/>
          <p:cNvSpPr/>
          <p:nvPr/>
        </p:nvSpPr>
        <p:spPr>
          <a:xfrm>
            <a:off x="901890" y="1295400"/>
            <a:ext cx="8001000" cy="523220"/>
          </a:xfrm>
          <a:prstGeom prst="rect">
            <a:avLst/>
          </a:prstGeom>
        </p:spPr>
        <p:txBody>
          <a:bodyPr wrap="square">
            <a:spAutoFit/>
          </a:bodyPr>
          <a:lstStyle/>
          <a:p>
            <a:pPr marL="342900" indent="-342900" algn="just">
              <a:buFont typeface="Wingdings" pitchFamily="2" charset="2"/>
              <a:buChar char="§"/>
            </a:pPr>
            <a:r>
              <a:rPr lang="vi-VN" sz="2800" dirty="0">
                <a:solidFill>
                  <a:srgbClr val="002060"/>
                </a:solidFill>
                <a:latin typeface="Tahoma" pitchFamily="34" charset="0"/>
                <a:cs typeface="Tahoma" pitchFamily="34" charset="0"/>
              </a:rPr>
              <a:t>Chèn nhiều hình nền với vị trí chính xác</a:t>
            </a:r>
            <a:endParaRPr lang="en-US" sz="2800" dirty="0" smtClean="0">
              <a:solidFill>
                <a:srgbClr val="002060"/>
              </a:solidFill>
              <a:latin typeface="Tahoma" pitchFamily="34" charset="0"/>
              <a:cs typeface="Tahoma" pitchFamily="34" charset="0"/>
            </a:endParaRPr>
          </a:p>
        </p:txBody>
      </p:sp>
      <p:sp>
        <p:nvSpPr>
          <p:cNvPr id="12" name="Rectangle 11"/>
          <p:cNvSpPr/>
          <p:nvPr/>
        </p:nvSpPr>
        <p:spPr>
          <a:xfrm>
            <a:off x="4128883" y="586846"/>
            <a:ext cx="4528804" cy="1077218"/>
          </a:xfrm>
          <a:prstGeom prst="rect">
            <a:avLst/>
          </a:prstGeom>
        </p:spPr>
        <p:txBody>
          <a:bodyPr wrap="none">
            <a:spAutoFit/>
          </a:bodyPr>
          <a:lstStyle/>
          <a:p>
            <a:pPr marL="571500" indent="-571500" algn="r">
              <a:buFont typeface="Wingdings" pitchFamily="2" charset="2"/>
              <a:buChar char="§"/>
            </a:pPr>
            <a:r>
              <a:rPr lang="en-US" sz="3200" b="1" dirty="0" err="1" smtClean="0">
                <a:solidFill>
                  <a:srgbClr val="002060"/>
                </a:solidFill>
                <a:latin typeface="Tahoma" pitchFamily="34" charset="0"/>
                <a:cs typeface="Tahoma" pitchFamily="34" charset="0"/>
              </a:rPr>
              <a:t>Hình</a:t>
            </a:r>
            <a:r>
              <a:rPr lang="en-US" sz="3200" b="1" dirty="0" smtClean="0">
                <a:solidFill>
                  <a:srgbClr val="002060"/>
                </a:solidFill>
                <a:latin typeface="Tahoma" pitchFamily="34" charset="0"/>
                <a:cs typeface="Tahoma" pitchFamily="34" charset="0"/>
              </a:rPr>
              <a:t> </a:t>
            </a:r>
            <a:r>
              <a:rPr lang="en-US" sz="3200" b="1" dirty="0" err="1">
                <a:solidFill>
                  <a:srgbClr val="002060"/>
                </a:solidFill>
                <a:latin typeface="Tahoma" pitchFamily="34" charset="0"/>
                <a:cs typeface="Tahoma" pitchFamily="34" charset="0"/>
              </a:rPr>
              <a:t>nền</a:t>
            </a:r>
            <a:r>
              <a:rPr lang="en-US" sz="3200" b="1" dirty="0">
                <a:solidFill>
                  <a:srgbClr val="002060"/>
                </a:solidFill>
                <a:latin typeface="Tahoma" pitchFamily="34" charset="0"/>
                <a:cs typeface="Tahoma" pitchFamily="34" charset="0"/>
              </a:rPr>
              <a:t> </a:t>
            </a:r>
            <a:r>
              <a:rPr lang="en-US" sz="3200" b="1" dirty="0" err="1">
                <a:solidFill>
                  <a:srgbClr val="002060"/>
                </a:solidFill>
                <a:latin typeface="Tahoma" pitchFamily="34" charset="0"/>
                <a:cs typeface="Tahoma" pitchFamily="34" charset="0"/>
              </a:rPr>
              <a:t>với</a:t>
            </a:r>
            <a:r>
              <a:rPr lang="en-US" sz="3200" b="1" dirty="0">
                <a:solidFill>
                  <a:srgbClr val="002060"/>
                </a:solidFill>
                <a:latin typeface="Tahoma" pitchFamily="34" charset="0"/>
                <a:cs typeface="Tahoma" pitchFamily="34" charset="0"/>
              </a:rPr>
              <a:t> CSS3</a:t>
            </a:r>
          </a:p>
          <a:p>
            <a:pPr marL="571500" indent="-571500" algn="r">
              <a:buFont typeface="Wingdings" pitchFamily="2" charset="2"/>
              <a:buChar char="§"/>
            </a:pPr>
            <a:r>
              <a:rPr lang="en-US" sz="3200" b="1" dirty="0">
                <a:solidFill>
                  <a:srgbClr val="002060"/>
                </a:solidFill>
                <a:latin typeface="Tahoma" pitchFamily="34" charset="0"/>
                <a:cs typeface="Tahoma" pitchFamily="34" charset="0"/>
              </a:rPr>
              <a:t> </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73" y="2057400"/>
            <a:ext cx="875361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725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38</a:t>
            </a:fld>
            <a:endParaRPr lang="en-US" dirty="0"/>
          </a:p>
        </p:txBody>
      </p:sp>
      <p:sp>
        <p:nvSpPr>
          <p:cNvPr id="11" name="Rectangle 10"/>
          <p:cNvSpPr/>
          <p:nvPr/>
        </p:nvSpPr>
        <p:spPr>
          <a:xfrm>
            <a:off x="901890" y="1524000"/>
            <a:ext cx="7556310" cy="5078313"/>
          </a:xfrm>
          <a:prstGeom prst="rect">
            <a:avLst/>
          </a:prstGeom>
        </p:spPr>
        <p:txBody>
          <a:bodyPr wrap="square">
            <a:spAutoFit/>
          </a:bodyPr>
          <a:lstStyle/>
          <a:p>
            <a:pPr marL="342900" indent="-342900" algn="just">
              <a:lnSpc>
                <a:spcPct val="150000"/>
              </a:lnSpc>
              <a:buFont typeface="Wingdings" pitchFamily="2" charset="2"/>
              <a:buChar char="§"/>
            </a:pPr>
            <a:r>
              <a:rPr lang="vi-VN" sz="2400" dirty="0">
                <a:solidFill>
                  <a:srgbClr val="002060"/>
                </a:solidFill>
                <a:latin typeface="Tahoma" pitchFamily="34" charset="0"/>
                <a:cs typeface="Tahoma" pitchFamily="34" charset="0"/>
              </a:rPr>
              <a:t>Không nên sử dụng kết hợp thuộc tính borderimage và thuộc tính </a:t>
            </a:r>
            <a:r>
              <a:rPr lang="vi-VN" sz="2400" dirty="0" smtClean="0">
                <a:solidFill>
                  <a:srgbClr val="002060"/>
                </a:solidFill>
                <a:latin typeface="Tahoma" pitchFamily="34" charset="0"/>
                <a:cs typeface="Tahoma" pitchFamily="34" charset="0"/>
              </a:rPr>
              <a:t>border-radius</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
            </a:pPr>
            <a:r>
              <a:rPr lang="vi-VN" sz="2400" dirty="0" smtClean="0">
                <a:solidFill>
                  <a:srgbClr val="002060"/>
                </a:solidFill>
                <a:latin typeface="Tahoma" pitchFamily="34" charset="0"/>
                <a:cs typeface="Tahoma" pitchFamily="34" charset="0"/>
              </a:rPr>
              <a:t>Gradient </a:t>
            </a:r>
            <a:r>
              <a:rPr lang="vi-VN" sz="2400" dirty="0">
                <a:solidFill>
                  <a:srgbClr val="002060"/>
                </a:solidFill>
                <a:latin typeface="Tahoma" pitchFamily="34" charset="0"/>
                <a:cs typeface="Tahoma" pitchFamily="34" charset="0"/>
              </a:rPr>
              <a:t>trong CSS giống với gradient được tạo ra trong các chương trình đồ họa: có điểm dừng màu và điểm chuyển màu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
            </a:pPr>
            <a:r>
              <a:rPr lang="vi-VN" sz="2400" dirty="0" smtClean="0">
                <a:solidFill>
                  <a:srgbClr val="002060"/>
                </a:solidFill>
                <a:latin typeface="Tahoma" pitchFamily="34" charset="0"/>
                <a:cs typeface="Tahoma" pitchFamily="34" charset="0"/>
              </a:rPr>
              <a:t>Có </a:t>
            </a:r>
            <a:r>
              <a:rPr lang="vi-VN" sz="2400" dirty="0">
                <a:solidFill>
                  <a:srgbClr val="002060"/>
                </a:solidFill>
                <a:latin typeface="Tahoma" pitchFamily="34" charset="0"/>
                <a:cs typeface="Tahoma" pitchFamily="34" charset="0"/>
              </a:rPr>
              <a:t>thể tạo được nhiều điểm dừng màu và điểm chuyển màu để gradient phong phú hơn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
            </a:pPr>
            <a:r>
              <a:rPr lang="vi-VN" sz="2400" dirty="0" smtClean="0">
                <a:solidFill>
                  <a:srgbClr val="002060"/>
                </a:solidFill>
                <a:latin typeface="Tahoma" pitchFamily="34" charset="0"/>
                <a:cs typeface="Tahoma" pitchFamily="34" charset="0"/>
              </a:rPr>
              <a:t>Sử </a:t>
            </a:r>
            <a:r>
              <a:rPr lang="vi-VN" sz="2400" dirty="0">
                <a:solidFill>
                  <a:srgbClr val="002060"/>
                </a:solidFill>
                <a:latin typeface="Tahoma" pitchFamily="34" charset="0"/>
                <a:cs typeface="Tahoma" pitchFamily="34" charset="0"/>
              </a:rPr>
              <a:t>dụng giá trị vị trí: top, left, right, bottom để điều chỉnh chính xác nhiều hình nền trong CSS </a:t>
            </a:r>
            <a:endParaRPr lang="en-US" sz="2400" dirty="0" smtClean="0">
              <a:solidFill>
                <a:srgbClr val="002060"/>
              </a:solidFill>
              <a:latin typeface="Tahoma" pitchFamily="34" charset="0"/>
              <a:cs typeface="Tahoma" pitchFamily="34" charset="0"/>
            </a:endParaRPr>
          </a:p>
        </p:txBody>
      </p:sp>
      <p:sp>
        <p:nvSpPr>
          <p:cNvPr id="12" name="Rectangle 11"/>
          <p:cNvSpPr/>
          <p:nvPr/>
        </p:nvSpPr>
        <p:spPr>
          <a:xfrm>
            <a:off x="6841164" y="586846"/>
            <a:ext cx="1816523" cy="1077218"/>
          </a:xfrm>
          <a:prstGeom prst="rect">
            <a:avLst/>
          </a:prstGeom>
        </p:spPr>
        <p:txBody>
          <a:bodyPr wrap="none">
            <a:spAutoFit/>
          </a:bodyPr>
          <a:lstStyle/>
          <a:p>
            <a:pPr marL="571500" indent="-571500" algn="r">
              <a:buFont typeface="Wingdings" pitchFamily="2" charset="2"/>
              <a:buChar char="§"/>
            </a:pPr>
            <a:r>
              <a:rPr lang="en-US" sz="3200" b="1" dirty="0" smtClean="0">
                <a:solidFill>
                  <a:srgbClr val="002060"/>
                </a:solidFill>
                <a:latin typeface="Tahoma" pitchFamily="34" charset="0"/>
                <a:cs typeface="Tahoma" pitchFamily="34" charset="0"/>
              </a:rPr>
              <a:t>CSS3</a:t>
            </a:r>
            <a:endParaRPr lang="en-US" sz="3200" b="1" dirty="0">
              <a:solidFill>
                <a:srgbClr val="002060"/>
              </a:solidFill>
              <a:latin typeface="Tahoma" pitchFamily="34" charset="0"/>
              <a:cs typeface="Tahoma" pitchFamily="34" charset="0"/>
            </a:endParaRPr>
          </a:p>
          <a:p>
            <a:pPr marL="571500" indent="-571500" algn="r">
              <a:buFont typeface="Wingdings" pitchFamily="2" charset="2"/>
              <a:buChar char="§"/>
            </a:pPr>
            <a:r>
              <a:rPr lang="en-US" sz="3200" b="1" dirty="0">
                <a:solidFill>
                  <a:srgbClr val="002060"/>
                </a:solidFill>
                <a:latin typeface="Tahoma" pitchFamily="34" charset="0"/>
                <a:cs typeface="Tahoma" pitchFamily="34" charset="0"/>
              </a:rPr>
              <a:t> </a:t>
            </a:r>
          </a:p>
        </p:txBody>
      </p:sp>
    </p:spTree>
    <p:extLst>
      <p:ext uri="{BB962C8B-B14F-4D97-AF65-F5344CB8AC3E}">
        <p14:creationId xmlns:p14="http://schemas.microsoft.com/office/powerpoint/2010/main" val="2847777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39</a:t>
            </a:fld>
            <a:endParaRPr lang="en-US" dirty="0"/>
          </a:p>
        </p:txBody>
      </p:sp>
      <p:sp>
        <p:nvSpPr>
          <p:cNvPr id="12" name="Rectangle 11"/>
          <p:cNvSpPr/>
          <p:nvPr/>
        </p:nvSpPr>
        <p:spPr>
          <a:xfrm>
            <a:off x="5868141" y="586846"/>
            <a:ext cx="2789546" cy="1077218"/>
          </a:xfrm>
          <a:prstGeom prst="rect">
            <a:avLst/>
          </a:prstGeom>
        </p:spPr>
        <p:txBody>
          <a:bodyPr wrap="none">
            <a:spAutoFit/>
          </a:bodyPr>
          <a:lstStyle/>
          <a:p>
            <a:pPr marL="571500" indent="-571500" algn="r">
              <a:buFont typeface="Wingdings" pitchFamily="2" charset="2"/>
              <a:buChar char="§"/>
            </a:pPr>
            <a:r>
              <a:rPr lang="en-US" sz="3200" b="1" dirty="0" err="1" smtClean="0">
                <a:solidFill>
                  <a:srgbClr val="002060"/>
                </a:solidFill>
                <a:latin typeface="Tahoma" pitchFamily="34" charset="0"/>
                <a:cs typeface="Tahoma" pitchFamily="34" charset="0"/>
              </a:rPr>
              <a:t>Thảo</a:t>
            </a:r>
            <a:r>
              <a:rPr lang="en-US" sz="3200" b="1" dirty="0" smtClean="0">
                <a:solidFill>
                  <a:srgbClr val="002060"/>
                </a:solidFill>
                <a:latin typeface="Tahoma" pitchFamily="34" charset="0"/>
                <a:cs typeface="Tahoma" pitchFamily="34" charset="0"/>
              </a:rPr>
              <a:t> </a:t>
            </a:r>
            <a:r>
              <a:rPr lang="en-US" sz="3200" b="1" dirty="0" err="1" smtClean="0">
                <a:solidFill>
                  <a:srgbClr val="002060"/>
                </a:solidFill>
                <a:latin typeface="Tahoma" pitchFamily="34" charset="0"/>
                <a:cs typeface="Tahoma" pitchFamily="34" charset="0"/>
              </a:rPr>
              <a:t>luận</a:t>
            </a:r>
            <a:endParaRPr lang="en-US" sz="3200" b="1" dirty="0">
              <a:solidFill>
                <a:srgbClr val="002060"/>
              </a:solidFill>
              <a:latin typeface="Tahoma" pitchFamily="34" charset="0"/>
              <a:cs typeface="Tahoma" pitchFamily="34" charset="0"/>
            </a:endParaRPr>
          </a:p>
          <a:p>
            <a:pPr algn="r"/>
            <a:endParaRPr lang="en-US" sz="3200" b="1" dirty="0">
              <a:solidFill>
                <a:srgbClr val="002060"/>
              </a:solidFill>
              <a:latin typeface="Tahoma" pitchFamily="34" charset="0"/>
              <a:cs typeface="Tahoma" pitchFamily="34" charset="0"/>
            </a:endParaRPr>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133" y="1788809"/>
            <a:ext cx="5535991" cy="3998216"/>
          </a:xfrm>
          <a:prstGeom prst="rect">
            <a:avLst/>
          </a:prstGeom>
        </p:spPr>
      </p:pic>
    </p:spTree>
    <p:extLst>
      <p:ext uri="{BB962C8B-B14F-4D97-AF65-F5344CB8AC3E}">
        <p14:creationId xmlns:p14="http://schemas.microsoft.com/office/powerpoint/2010/main" val="3442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4</a:t>
            </a:fld>
            <a:endParaRPr lang="en-US" dirty="0"/>
          </a:p>
        </p:txBody>
      </p:sp>
      <p:sp>
        <p:nvSpPr>
          <p:cNvPr id="2" name="Rectangle 1"/>
          <p:cNvSpPr/>
          <p:nvPr/>
        </p:nvSpPr>
        <p:spPr>
          <a:xfrm>
            <a:off x="3048000" y="541415"/>
            <a:ext cx="5715000" cy="657359"/>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Định nghĩa về HTML5  </a:t>
            </a:r>
            <a:endParaRPr lang="en-US" sz="2800" b="1" dirty="0">
              <a:solidFill>
                <a:srgbClr val="002060"/>
              </a:solidFill>
              <a:latin typeface="Tahoma" pitchFamily="34" charset="0"/>
              <a:cs typeface="Tahoma"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963" y="1905000"/>
            <a:ext cx="3607594"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49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5</a:t>
            </a:fld>
            <a:endParaRPr lang="en-US" dirty="0"/>
          </a:p>
        </p:txBody>
      </p:sp>
      <p:sp>
        <p:nvSpPr>
          <p:cNvPr id="11" name="Rectangle 10"/>
          <p:cNvSpPr/>
          <p:nvPr/>
        </p:nvSpPr>
        <p:spPr>
          <a:xfrm>
            <a:off x="1027113" y="1295411"/>
            <a:ext cx="7315200" cy="657359"/>
          </a:xfrm>
          <a:prstGeom prst="rect">
            <a:avLst/>
          </a:prstGeom>
        </p:spPr>
        <p:txBody>
          <a:bodyPr wrap="square">
            <a:spAutoFit/>
          </a:bodyPr>
          <a:lstStyle/>
          <a:p>
            <a:pPr marL="342900" indent="-342900" algn="just">
              <a:lnSpc>
                <a:spcPct val="150000"/>
              </a:lnSpc>
              <a:buFont typeface="Wingdings" pitchFamily="2" charset="2"/>
              <a:buChar char="§"/>
            </a:pPr>
            <a:r>
              <a:rPr lang="en-US" sz="2800" dirty="0" err="1" smtClean="0">
                <a:solidFill>
                  <a:srgbClr val="002060"/>
                </a:solidFill>
                <a:latin typeface="Tahoma" pitchFamily="34" charset="0"/>
                <a:cs typeface="Tahoma" pitchFamily="34" charset="0"/>
              </a:rPr>
              <a:t>Thành</a:t>
            </a:r>
            <a:r>
              <a:rPr lang="en-US" sz="2800" dirty="0" smtClean="0">
                <a:solidFill>
                  <a:srgbClr val="002060"/>
                </a:solidFill>
                <a:latin typeface="Tahoma" pitchFamily="34" charset="0"/>
                <a:cs typeface="Tahoma" pitchFamily="34" charset="0"/>
              </a:rPr>
              <a:t> </a:t>
            </a:r>
            <a:r>
              <a:rPr lang="en-US" sz="2800" dirty="0" err="1" smtClean="0">
                <a:solidFill>
                  <a:srgbClr val="002060"/>
                </a:solidFill>
                <a:latin typeface="Tahoma" pitchFamily="34" charset="0"/>
                <a:cs typeface="Tahoma" pitchFamily="34" charset="0"/>
              </a:rPr>
              <a:t>phần</a:t>
            </a:r>
            <a:r>
              <a:rPr lang="en-US" sz="2800" dirty="0" smtClean="0">
                <a:solidFill>
                  <a:srgbClr val="002060"/>
                </a:solidFill>
                <a:latin typeface="Tahoma" pitchFamily="34" charset="0"/>
                <a:cs typeface="Tahoma" pitchFamily="34" charset="0"/>
              </a:rPr>
              <a:t> </a:t>
            </a:r>
            <a:r>
              <a:rPr lang="en-US" sz="2800" dirty="0" err="1" smtClean="0">
                <a:solidFill>
                  <a:srgbClr val="002060"/>
                </a:solidFill>
                <a:latin typeface="Tahoma" pitchFamily="34" charset="0"/>
                <a:cs typeface="Tahoma" pitchFamily="34" charset="0"/>
              </a:rPr>
              <a:t>của</a:t>
            </a:r>
            <a:r>
              <a:rPr lang="en-US" sz="2800" dirty="0" smtClean="0">
                <a:solidFill>
                  <a:srgbClr val="002060"/>
                </a:solidFill>
                <a:latin typeface="Tahoma" pitchFamily="34" charset="0"/>
                <a:cs typeface="Tahoma" pitchFamily="34" charset="0"/>
              </a:rPr>
              <a:t> </a:t>
            </a:r>
            <a:r>
              <a:rPr lang="vi-VN" sz="2800" dirty="0" smtClean="0">
                <a:solidFill>
                  <a:srgbClr val="002060"/>
                </a:solidFill>
                <a:latin typeface="Tahoma" pitchFamily="34" charset="0"/>
                <a:cs typeface="Tahoma" pitchFamily="34" charset="0"/>
              </a:rPr>
              <a:t>HTML5 </a:t>
            </a:r>
            <a:r>
              <a:rPr lang="vi-VN" sz="2800" dirty="0">
                <a:solidFill>
                  <a:srgbClr val="002060"/>
                </a:solidFill>
                <a:latin typeface="Tahoma" pitchFamily="34" charset="0"/>
                <a:cs typeface="Tahoma" pitchFamily="34" charset="0"/>
              </a:rPr>
              <a:t> </a:t>
            </a:r>
            <a:endParaRPr lang="en-US" sz="2800" dirty="0" smtClean="0">
              <a:solidFill>
                <a:srgbClr val="002060"/>
              </a:solidFill>
              <a:latin typeface="Tahoma" pitchFamily="34" charset="0"/>
              <a:cs typeface="Tahoma" pitchFamily="34" charset="0"/>
            </a:endParaRPr>
          </a:p>
        </p:txBody>
      </p:sp>
      <p:sp>
        <p:nvSpPr>
          <p:cNvPr id="2" name="Rectangle 1"/>
          <p:cNvSpPr/>
          <p:nvPr/>
        </p:nvSpPr>
        <p:spPr>
          <a:xfrm>
            <a:off x="3048000" y="541415"/>
            <a:ext cx="5715000" cy="657359"/>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Định nghĩa về HTML5  </a:t>
            </a:r>
            <a:endParaRPr lang="en-US" sz="2800" b="1" dirty="0">
              <a:solidFill>
                <a:srgbClr val="002060"/>
              </a:solidFill>
              <a:latin typeface="Tahoma" pitchFamily="34" charset="0"/>
              <a:cs typeface="Tahoma"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53013"/>
            <a:ext cx="7732713"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8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6</a:t>
            </a:fld>
            <a:endParaRPr lang="en-US" dirty="0"/>
          </a:p>
        </p:txBody>
      </p:sp>
      <p:sp>
        <p:nvSpPr>
          <p:cNvPr id="11" name="Rectangle 10"/>
          <p:cNvSpPr/>
          <p:nvPr/>
        </p:nvSpPr>
        <p:spPr>
          <a:xfrm>
            <a:off x="1027113" y="1524000"/>
            <a:ext cx="7315200" cy="4524315"/>
          </a:xfrm>
          <a:prstGeom prst="rect">
            <a:avLst/>
          </a:prstGeom>
        </p:spPr>
        <p:txBody>
          <a:bodyPr wrap="square">
            <a:spAutoFit/>
          </a:bodyPr>
          <a:lstStyle/>
          <a:p>
            <a:pPr marL="342900" indent="-342900" algn="just">
              <a:buFont typeface="Wingdings" pitchFamily="2" charset="2"/>
              <a:buChar char="§"/>
            </a:pPr>
            <a:r>
              <a:rPr lang="vi-VN" sz="2400" b="1" dirty="0" smtClean="0">
                <a:solidFill>
                  <a:srgbClr val="002060"/>
                </a:solidFill>
                <a:latin typeface="Tahoma" pitchFamily="34" charset="0"/>
                <a:cs typeface="Tahoma" pitchFamily="34" charset="0"/>
              </a:rPr>
              <a:t>HTML5</a:t>
            </a:r>
            <a:r>
              <a:rPr lang="vi-VN" sz="2400" b="1" dirty="0">
                <a:solidFill>
                  <a:srgbClr val="002060"/>
                </a:solidFill>
                <a:latin typeface="Tahoma" pitchFamily="34" charset="0"/>
                <a:cs typeface="Tahoma" pitchFamily="34" charset="0"/>
              </a:rPr>
              <a:t>: </a:t>
            </a:r>
            <a:endParaRPr lang="en-US" sz="2400" b="1" dirty="0" smtClean="0">
              <a:solidFill>
                <a:srgbClr val="002060"/>
              </a:solidFill>
              <a:latin typeface="Tahoma" pitchFamily="34" charset="0"/>
              <a:cs typeface="Tahoma" pitchFamily="34" charset="0"/>
            </a:endParaRPr>
          </a:p>
          <a:p>
            <a:pPr marL="342900" indent="-342900" algn="just">
              <a:buFont typeface="Arial" pitchFamily="34" charset="0"/>
              <a:buChar char="•"/>
            </a:pPr>
            <a:r>
              <a:rPr lang="vi-VN" sz="2400" dirty="0" smtClean="0">
                <a:solidFill>
                  <a:srgbClr val="002060"/>
                </a:solidFill>
                <a:latin typeface="Tahoma" pitchFamily="34" charset="0"/>
                <a:cs typeface="Tahoma" pitchFamily="34" charset="0"/>
              </a:rPr>
              <a:t>Là </a:t>
            </a:r>
            <a:r>
              <a:rPr lang="vi-VN" sz="2400" dirty="0">
                <a:solidFill>
                  <a:srgbClr val="002060"/>
                </a:solidFill>
                <a:latin typeface="Tahoma" pitchFamily="34" charset="0"/>
                <a:cs typeface="Tahoma" pitchFamily="34" charset="0"/>
              </a:rPr>
              <a:t>những thành phần đánh dấu/ cú pháp mới </a:t>
            </a:r>
            <a:endParaRPr lang="en-US" sz="2400" dirty="0" smtClean="0">
              <a:solidFill>
                <a:srgbClr val="002060"/>
              </a:solidFill>
              <a:latin typeface="Tahoma" pitchFamily="34" charset="0"/>
              <a:cs typeface="Tahoma" pitchFamily="34" charset="0"/>
            </a:endParaRPr>
          </a:p>
          <a:p>
            <a:pPr marL="342900" indent="-342900" algn="just">
              <a:buFont typeface="Arial" pitchFamily="34" charset="0"/>
              <a:buChar char="•"/>
            </a:pPr>
            <a:r>
              <a:rPr lang="vi-VN" sz="2400" dirty="0" smtClean="0">
                <a:solidFill>
                  <a:srgbClr val="002060"/>
                </a:solidFill>
                <a:latin typeface="Tahoma" pitchFamily="34" charset="0"/>
                <a:cs typeface="Tahoma" pitchFamily="34" charset="0"/>
              </a:rPr>
              <a:t>Các </a:t>
            </a:r>
            <a:r>
              <a:rPr lang="vi-VN" sz="2400" dirty="0">
                <a:solidFill>
                  <a:srgbClr val="002060"/>
                </a:solidFill>
                <a:latin typeface="Tahoma" pitchFamily="34" charset="0"/>
                <a:cs typeface="Tahoma" pitchFamily="34" charset="0"/>
              </a:rPr>
              <a:t>thẻ (tag) </a:t>
            </a:r>
            <a:endParaRPr lang="en-US" sz="2400" dirty="0" smtClean="0">
              <a:solidFill>
                <a:srgbClr val="002060"/>
              </a:solidFill>
              <a:latin typeface="Tahoma" pitchFamily="34" charset="0"/>
              <a:cs typeface="Tahoma" pitchFamily="34" charset="0"/>
            </a:endParaRPr>
          </a:p>
          <a:p>
            <a:pPr marL="342900" indent="-342900" algn="just">
              <a:buFont typeface="Arial" pitchFamily="34" charset="0"/>
              <a:buChar char="•"/>
            </a:pPr>
            <a:r>
              <a:rPr lang="vi-VN" sz="2400" dirty="0" smtClean="0">
                <a:solidFill>
                  <a:srgbClr val="002060"/>
                </a:solidFill>
                <a:latin typeface="Tahoma" pitchFamily="34" charset="0"/>
                <a:cs typeface="Tahoma" pitchFamily="34" charset="0"/>
              </a:rPr>
              <a:t>Ví </a:t>
            </a:r>
            <a:r>
              <a:rPr lang="vi-VN" sz="2400" dirty="0">
                <a:solidFill>
                  <a:srgbClr val="002060"/>
                </a:solidFill>
                <a:latin typeface="Tahoma" pitchFamily="34" charset="0"/>
                <a:cs typeface="Tahoma" pitchFamily="34" charset="0"/>
              </a:rPr>
              <a:t>dụ: &lt;ul&gt;, &lt;li&gt;, &lt;div&gt;, … </a:t>
            </a:r>
            <a:endParaRPr lang="en-US" sz="2400" dirty="0" smtClean="0">
              <a:solidFill>
                <a:srgbClr val="002060"/>
              </a:solidFill>
              <a:latin typeface="Tahoma" pitchFamily="34" charset="0"/>
              <a:cs typeface="Tahoma" pitchFamily="34" charset="0"/>
            </a:endParaRPr>
          </a:p>
          <a:p>
            <a:pPr algn="just"/>
            <a:r>
              <a:rPr lang="vi-VN" sz="2400" dirty="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a:p>
            <a:pPr marL="342900" indent="-342900" algn="just">
              <a:buFont typeface="Wingdings" pitchFamily="2" charset="2"/>
              <a:buChar char="§"/>
            </a:pPr>
            <a:r>
              <a:rPr lang="vi-VN" sz="2400" b="1" dirty="0" smtClean="0">
                <a:solidFill>
                  <a:srgbClr val="002060"/>
                </a:solidFill>
                <a:latin typeface="Tahoma" pitchFamily="34" charset="0"/>
                <a:cs typeface="Tahoma" pitchFamily="34" charset="0"/>
              </a:rPr>
              <a:t>Họ </a:t>
            </a:r>
            <a:r>
              <a:rPr lang="vi-VN" sz="2400" b="1" dirty="0">
                <a:solidFill>
                  <a:srgbClr val="002060"/>
                </a:solidFill>
                <a:latin typeface="Tahoma" pitchFamily="34" charset="0"/>
                <a:cs typeface="Tahoma" pitchFamily="34" charset="0"/>
              </a:rPr>
              <a:t>HTML5: </a:t>
            </a:r>
            <a:endParaRPr lang="en-US" sz="2400" b="1" dirty="0" smtClean="0">
              <a:solidFill>
                <a:srgbClr val="002060"/>
              </a:solidFill>
              <a:latin typeface="Tahoma" pitchFamily="34" charset="0"/>
              <a:cs typeface="Tahoma" pitchFamily="34" charset="0"/>
            </a:endParaRPr>
          </a:p>
          <a:p>
            <a:pPr marL="342900" indent="-342900" algn="just">
              <a:buFont typeface="Arial" pitchFamily="34" charset="0"/>
              <a:buChar char="•"/>
            </a:pPr>
            <a:r>
              <a:rPr lang="vi-VN" sz="2400" dirty="0" smtClean="0">
                <a:solidFill>
                  <a:srgbClr val="002060"/>
                </a:solidFill>
                <a:latin typeface="Tahoma" pitchFamily="34" charset="0"/>
                <a:cs typeface="Tahoma" pitchFamily="34" charset="0"/>
              </a:rPr>
              <a:t>Bao </a:t>
            </a:r>
            <a:r>
              <a:rPr lang="vi-VN" sz="2400" dirty="0">
                <a:solidFill>
                  <a:srgbClr val="002060"/>
                </a:solidFill>
                <a:latin typeface="Tahoma" pitchFamily="34" charset="0"/>
                <a:cs typeface="Tahoma" pitchFamily="34" charset="0"/>
              </a:rPr>
              <a:t>gồm các thẻ mới </a:t>
            </a:r>
            <a:endParaRPr lang="en-US" sz="2400" dirty="0" smtClean="0">
              <a:solidFill>
                <a:srgbClr val="002060"/>
              </a:solidFill>
              <a:latin typeface="Tahoma" pitchFamily="34" charset="0"/>
              <a:cs typeface="Tahoma" pitchFamily="34" charset="0"/>
            </a:endParaRPr>
          </a:p>
          <a:p>
            <a:pPr marL="342900" indent="-342900" algn="just">
              <a:buFont typeface="Arial" pitchFamily="34" charset="0"/>
              <a:buChar char="•"/>
            </a:pPr>
            <a:r>
              <a:rPr lang="vi-VN" sz="2400" dirty="0" smtClean="0">
                <a:solidFill>
                  <a:srgbClr val="002060"/>
                </a:solidFill>
                <a:latin typeface="Tahoma" pitchFamily="34" charset="0"/>
                <a:cs typeface="Tahoma" pitchFamily="34" charset="0"/>
              </a:rPr>
              <a:t>Công </a:t>
            </a:r>
            <a:r>
              <a:rPr lang="vi-VN" sz="2400" dirty="0">
                <a:solidFill>
                  <a:srgbClr val="002060"/>
                </a:solidFill>
                <a:latin typeface="Tahoma" pitchFamily="34" charset="0"/>
                <a:cs typeface="Tahoma" pitchFamily="34" charset="0"/>
              </a:rPr>
              <a:t>nghệ mới: CSS3, Geolocation, Web storage, web workers, web socket </a:t>
            </a:r>
            <a:endParaRPr lang="en-US" sz="2400" dirty="0" smtClean="0">
              <a:solidFill>
                <a:srgbClr val="002060"/>
              </a:solidFill>
              <a:latin typeface="Tahoma" pitchFamily="34" charset="0"/>
              <a:cs typeface="Tahoma" pitchFamily="34" charset="0"/>
            </a:endParaRPr>
          </a:p>
          <a:p>
            <a:pPr marL="342900" indent="-342900" algn="just">
              <a:buFont typeface="Arial" pitchFamily="34" charset="0"/>
              <a:buChar char="•"/>
            </a:pPr>
            <a:r>
              <a:rPr lang="vi-VN" sz="2400" dirty="0" smtClean="0">
                <a:solidFill>
                  <a:srgbClr val="002060"/>
                </a:solidFill>
                <a:latin typeface="Tahoma" pitchFamily="34" charset="0"/>
                <a:cs typeface="Tahoma" pitchFamily="34" charset="0"/>
              </a:rPr>
              <a:t>Tác </a:t>
            </a:r>
            <a:r>
              <a:rPr lang="vi-VN" sz="2400" dirty="0">
                <a:solidFill>
                  <a:srgbClr val="002060"/>
                </a:solidFill>
                <a:latin typeface="Tahoma" pitchFamily="34" charset="0"/>
                <a:cs typeface="Tahoma" pitchFamily="34" charset="0"/>
              </a:rPr>
              <a:t>dụng của công nghệ mới: </a:t>
            </a:r>
            <a:endParaRPr lang="en-US" sz="2400" dirty="0" smtClean="0">
              <a:solidFill>
                <a:srgbClr val="002060"/>
              </a:solidFill>
              <a:latin typeface="Tahoma" pitchFamily="34" charset="0"/>
              <a:cs typeface="Tahoma" pitchFamily="34" charset="0"/>
            </a:endParaRPr>
          </a:p>
          <a:p>
            <a:pPr algn="just"/>
            <a:r>
              <a:rPr lang="en-US" sz="2400" dirty="0" smtClean="0">
                <a:solidFill>
                  <a:srgbClr val="002060"/>
                </a:solidFill>
                <a:latin typeface="Tahoma" pitchFamily="34" charset="0"/>
                <a:cs typeface="Tahoma" pitchFamily="34" charset="0"/>
              </a:rPr>
              <a:t>    </a:t>
            </a:r>
            <a:r>
              <a:rPr lang="vi-VN" sz="2400" dirty="0" smtClean="0">
                <a:solidFill>
                  <a:srgbClr val="002060"/>
                </a:solidFill>
                <a:latin typeface="Tahoma" pitchFamily="34" charset="0"/>
                <a:cs typeface="Tahoma" pitchFamily="34" charset="0"/>
              </a:rPr>
              <a:t>–</a:t>
            </a:r>
            <a:r>
              <a:rPr lang="vi-VN" sz="2400" dirty="0">
                <a:solidFill>
                  <a:srgbClr val="002060"/>
                </a:solidFill>
                <a:latin typeface="Tahoma" pitchFamily="34" charset="0"/>
                <a:cs typeface="Tahoma" pitchFamily="34" charset="0"/>
              </a:rPr>
              <a:t>  Cung cấp tính năng mạnh mẽ cho bộ công </a:t>
            </a:r>
            <a:r>
              <a:rPr lang="vi-VN" sz="2400" dirty="0" smtClean="0">
                <a:solidFill>
                  <a:srgbClr val="002060"/>
                </a:solidFill>
                <a:latin typeface="Tahoma" pitchFamily="34" charset="0"/>
                <a:cs typeface="Tahoma" pitchFamily="34" charset="0"/>
              </a:rPr>
              <a:t>cụ</a:t>
            </a:r>
            <a:endParaRPr lang="en-US" sz="2400" dirty="0" smtClean="0">
              <a:solidFill>
                <a:srgbClr val="002060"/>
              </a:solidFill>
              <a:latin typeface="Tahoma" pitchFamily="34" charset="0"/>
              <a:cs typeface="Tahoma" pitchFamily="34" charset="0"/>
            </a:endParaRPr>
          </a:p>
          <a:p>
            <a:pPr algn="just"/>
            <a:r>
              <a:rPr lang="vi-VN" sz="2400" dirty="0" smtClean="0">
                <a:solidFill>
                  <a:srgbClr val="002060"/>
                </a:solidFill>
                <a:latin typeface="Tahoma" pitchFamily="34" charset="0"/>
                <a:cs typeface="Tahoma" pitchFamily="34" charset="0"/>
              </a:rPr>
              <a:t> </a:t>
            </a:r>
            <a:r>
              <a:rPr lang="en-US" sz="2400" dirty="0" smtClean="0">
                <a:solidFill>
                  <a:srgbClr val="002060"/>
                </a:solidFill>
                <a:latin typeface="Tahoma" pitchFamily="34" charset="0"/>
                <a:cs typeface="Tahoma" pitchFamily="34" charset="0"/>
              </a:rPr>
              <a:t>   </a:t>
            </a:r>
            <a:r>
              <a:rPr lang="vi-VN" sz="2400" dirty="0" smtClean="0">
                <a:solidFill>
                  <a:srgbClr val="002060"/>
                </a:solidFill>
                <a:latin typeface="Tahoma" pitchFamily="34" charset="0"/>
                <a:cs typeface="Tahoma" pitchFamily="34" charset="0"/>
              </a:rPr>
              <a:t>–</a:t>
            </a:r>
            <a:r>
              <a:rPr lang="vi-VN" sz="2400" dirty="0">
                <a:solidFill>
                  <a:srgbClr val="002060"/>
                </a:solidFill>
                <a:latin typeface="Tahoma" pitchFamily="34" charset="0"/>
                <a:cs typeface="Tahoma" pitchFamily="34" charset="0"/>
              </a:rPr>
              <a:t>  Tạo ra website hữu dụng &amp; tinh </a:t>
            </a:r>
            <a:r>
              <a:rPr lang="vi-VN" sz="2400" dirty="0" smtClean="0">
                <a:solidFill>
                  <a:srgbClr val="002060"/>
                </a:solidFill>
                <a:latin typeface="Tahoma" pitchFamily="34" charset="0"/>
                <a:cs typeface="Tahoma" pitchFamily="34" charset="0"/>
              </a:rPr>
              <a:t>xảo</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3048000" y="541415"/>
            <a:ext cx="5715000" cy="657359"/>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Định nghĩa về HTML5  </a:t>
            </a:r>
            <a:endParaRPr lang="en-US" sz="2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77301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7</a:t>
            </a:fld>
            <a:endParaRPr lang="en-US" dirty="0"/>
          </a:p>
        </p:txBody>
      </p:sp>
      <p:sp>
        <p:nvSpPr>
          <p:cNvPr id="11" name="Rectangle 10"/>
          <p:cNvSpPr/>
          <p:nvPr/>
        </p:nvSpPr>
        <p:spPr>
          <a:xfrm>
            <a:off x="1027113" y="1524000"/>
            <a:ext cx="7315200" cy="1569660"/>
          </a:xfrm>
          <a:prstGeom prst="rect">
            <a:avLst/>
          </a:prstGeom>
        </p:spPr>
        <p:txBody>
          <a:bodyPr wrap="square">
            <a:spAutoFit/>
          </a:bodyPr>
          <a:lstStyle/>
          <a:p>
            <a:pPr marL="342900" indent="-342900" algn="just">
              <a:buFont typeface="Wingdings" pitchFamily="2" charset="2"/>
              <a:buChar char="§"/>
            </a:pPr>
            <a:r>
              <a:rPr lang="vi-VN" sz="2400" b="1" dirty="0">
                <a:solidFill>
                  <a:srgbClr val="002060"/>
                </a:solidFill>
                <a:latin typeface="Tahoma" pitchFamily="34" charset="0"/>
                <a:cs typeface="Tahoma" pitchFamily="34" charset="0"/>
              </a:rPr>
              <a:t>Phạm vi sử dụng HTML5:   </a:t>
            </a:r>
            <a:endParaRPr lang="en-US" sz="2400" b="1" dirty="0" smtClean="0">
              <a:solidFill>
                <a:srgbClr val="002060"/>
              </a:solidFill>
              <a:latin typeface="Tahoma" pitchFamily="34" charset="0"/>
              <a:cs typeface="Tahoma" pitchFamily="34" charset="0"/>
            </a:endParaRPr>
          </a:p>
          <a:p>
            <a:pPr marL="342900" indent="-342900" algn="just">
              <a:buFont typeface="Arial" pitchFamily="34" charset="0"/>
              <a:buChar char="•"/>
            </a:pPr>
            <a:r>
              <a:rPr lang="vi-VN" sz="2400" dirty="0" smtClean="0">
                <a:solidFill>
                  <a:srgbClr val="002060"/>
                </a:solidFill>
                <a:latin typeface="Tahoma" pitchFamily="34" charset="0"/>
                <a:cs typeface="Tahoma" pitchFamily="34" charset="0"/>
              </a:rPr>
              <a:t>PC </a:t>
            </a:r>
            <a:r>
              <a:rPr lang="vi-VN" sz="2400" dirty="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a:p>
            <a:pPr marL="342900" indent="-342900" algn="just">
              <a:buFont typeface="Arial" pitchFamily="34" charset="0"/>
              <a:buChar char="•"/>
            </a:pPr>
            <a:r>
              <a:rPr lang="vi-VN" sz="2400" dirty="0" smtClean="0">
                <a:solidFill>
                  <a:srgbClr val="002060"/>
                </a:solidFill>
                <a:latin typeface="Tahoma" pitchFamily="34" charset="0"/>
                <a:cs typeface="Tahoma" pitchFamily="34" charset="0"/>
              </a:rPr>
              <a:t>Thiết </a:t>
            </a:r>
            <a:r>
              <a:rPr lang="vi-VN" sz="2400" dirty="0">
                <a:solidFill>
                  <a:srgbClr val="002060"/>
                </a:solidFill>
                <a:latin typeface="Tahoma" pitchFamily="34" charset="0"/>
                <a:cs typeface="Tahoma" pitchFamily="34" charset="0"/>
              </a:rPr>
              <a:t>bị di động &amp; </a:t>
            </a:r>
            <a:r>
              <a:rPr lang="vi-VN" sz="2400" dirty="0" smtClean="0">
                <a:solidFill>
                  <a:srgbClr val="002060"/>
                </a:solidFill>
                <a:latin typeface="Tahoma" pitchFamily="34" charset="0"/>
                <a:cs typeface="Tahoma" pitchFamily="34" charset="0"/>
              </a:rPr>
              <a:t>smartphone</a:t>
            </a:r>
            <a:endParaRPr lang="en-US" sz="2400" dirty="0" smtClean="0">
              <a:solidFill>
                <a:srgbClr val="002060"/>
              </a:solidFill>
              <a:latin typeface="Tahoma" pitchFamily="34" charset="0"/>
              <a:cs typeface="Tahoma" pitchFamily="34" charset="0"/>
            </a:endParaRPr>
          </a:p>
          <a:p>
            <a:pPr marL="342900" indent="-342900" algn="just">
              <a:buFont typeface="Arial" pitchFamily="34" charset="0"/>
              <a:buChar char="•"/>
            </a:pPr>
            <a:r>
              <a:rPr lang="en-US" sz="2400" dirty="0" smtClean="0">
                <a:solidFill>
                  <a:srgbClr val="002060"/>
                </a:solidFill>
                <a:latin typeface="Tahoma" pitchFamily="34" charset="0"/>
                <a:cs typeface="Tahoma" pitchFamily="34" charset="0"/>
              </a:rPr>
              <a:t>…</a:t>
            </a:r>
            <a:r>
              <a:rPr lang="vi-VN" sz="2400" dirty="0" smtClean="0">
                <a:solidFill>
                  <a:srgbClr val="002060"/>
                </a:solidFill>
                <a:latin typeface="Tahoma" pitchFamily="34" charset="0"/>
                <a:cs typeface="Tahoma" pitchFamily="34" charset="0"/>
              </a:rPr>
              <a:t> </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3048000" y="541415"/>
            <a:ext cx="5715000" cy="657359"/>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Định nghĩa về HTML5  </a:t>
            </a:r>
            <a:endParaRPr lang="en-US" sz="2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194727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8</a:t>
            </a:fld>
            <a:endParaRPr lang="en-US" dirty="0"/>
          </a:p>
        </p:txBody>
      </p:sp>
      <p:sp>
        <p:nvSpPr>
          <p:cNvPr id="11" name="Rectangle 10"/>
          <p:cNvSpPr/>
          <p:nvPr/>
        </p:nvSpPr>
        <p:spPr>
          <a:xfrm>
            <a:off x="1027113" y="1524000"/>
            <a:ext cx="7315200" cy="1200329"/>
          </a:xfrm>
          <a:prstGeom prst="rect">
            <a:avLst/>
          </a:prstGeom>
        </p:spPr>
        <p:txBody>
          <a:bodyPr wrap="square">
            <a:spAutoFit/>
          </a:bodyPr>
          <a:lstStyle/>
          <a:p>
            <a:pPr marL="342900" indent="-342900" algn="just">
              <a:buFont typeface="Wingdings" pitchFamily="2" charset="2"/>
              <a:buChar char="§"/>
            </a:pPr>
            <a:r>
              <a:rPr lang="vi-VN" sz="2400" dirty="0">
                <a:solidFill>
                  <a:srgbClr val="002060"/>
                </a:solidFill>
                <a:latin typeface="Tahoma" pitchFamily="34" charset="0"/>
                <a:cs typeface="Tahoma" pitchFamily="34" charset="0"/>
              </a:rPr>
              <a:t>Ngôn ngữ HTML5 giới thiệu một số thẻ/ thành phần mới giúp cấu trúc trang web được logic thiết thực hơn</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738664"/>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Tổng quát về cú pháp của HTML5  </a:t>
            </a:r>
            <a:endParaRPr lang="en-US" sz="2800" b="1" dirty="0">
              <a:solidFill>
                <a:srgbClr val="002060"/>
              </a:solidFill>
              <a:latin typeface="Tahoma" pitchFamily="34" charset="0"/>
              <a:cs typeface="Tahoma"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0"/>
            <a:ext cx="7046913"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05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smtClean="0"/>
              <a:t>Bài giảng Thiết kế Web</a:t>
            </a:r>
            <a:endParaRPr lang="en-US" dirty="0"/>
          </a:p>
        </p:txBody>
      </p:sp>
      <p:sp>
        <p:nvSpPr>
          <p:cNvPr id="7" name="Slide Number Placeholder 6"/>
          <p:cNvSpPr>
            <a:spLocks noGrp="1"/>
          </p:cNvSpPr>
          <p:nvPr>
            <p:ph type="sldNum" sz="quarter" idx="11"/>
          </p:nvPr>
        </p:nvSpPr>
        <p:spPr/>
        <p:txBody>
          <a:bodyPr/>
          <a:lstStyle/>
          <a:p>
            <a:r>
              <a:rPr lang="en-US" smtClean="0"/>
              <a:t>Trang </a:t>
            </a:r>
            <a:fld id="{B6F15528-21DE-4FAA-801E-634DDDAF4B2B}" type="slidenum">
              <a:rPr lang="en-US" smtClean="0"/>
              <a:pPr/>
              <a:t>9</a:t>
            </a:fld>
            <a:endParaRPr lang="en-US" dirty="0"/>
          </a:p>
        </p:txBody>
      </p:sp>
      <p:sp>
        <p:nvSpPr>
          <p:cNvPr id="11" name="Rectangle 10"/>
          <p:cNvSpPr/>
          <p:nvPr/>
        </p:nvSpPr>
        <p:spPr>
          <a:xfrm>
            <a:off x="1027113" y="1524000"/>
            <a:ext cx="4840287" cy="3785652"/>
          </a:xfrm>
          <a:prstGeom prst="rect">
            <a:avLst/>
          </a:prstGeom>
        </p:spPr>
        <p:txBody>
          <a:bodyPr wrap="square">
            <a:spAutoFit/>
          </a:bodyPr>
          <a:lstStyle/>
          <a:p>
            <a:pPr marL="342900" indent="-342900" algn="just">
              <a:buFont typeface="Wingdings" pitchFamily="2" charset="2"/>
              <a:buChar char="§"/>
            </a:pPr>
            <a:r>
              <a:rPr lang="vi-VN" sz="2400" dirty="0">
                <a:solidFill>
                  <a:srgbClr val="002060"/>
                </a:solidFill>
                <a:latin typeface="Tahoma" pitchFamily="34" charset="0"/>
                <a:cs typeface="Tahoma" pitchFamily="34" charset="0"/>
              </a:rPr>
              <a:t>Thành phần mới trong HTML5: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A</a:t>
            </a:r>
            <a:r>
              <a:rPr lang="vi-VN" sz="2400" dirty="0">
                <a:solidFill>
                  <a:srgbClr val="002060"/>
                </a:solidFill>
                <a:latin typeface="Tahoma" pitchFamily="34" charset="0"/>
                <a:cs typeface="Tahoma" pitchFamily="34" charset="0"/>
              </a:rPr>
              <a:t>: &lt;header&gt;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B</a:t>
            </a:r>
            <a:r>
              <a:rPr lang="vi-VN" sz="2400" dirty="0">
                <a:solidFill>
                  <a:srgbClr val="002060"/>
                </a:solidFill>
                <a:latin typeface="Tahoma" pitchFamily="34" charset="0"/>
                <a:cs typeface="Tahoma" pitchFamily="34" charset="0"/>
              </a:rPr>
              <a:t>: &lt;nav&gt;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C</a:t>
            </a:r>
            <a:r>
              <a:rPr lang="vi-VN" sz="2400" dirty="0">
                <a:solidFill>
                  <a:srgbClr val="002060"/>
                </a:solidFill>
                <a:latin typeface="Tahoma" pitchFamily="34" charset="0"/>
                <a:cs typeface="Tahoma" pitchFamily="34" charset="0"/>
              </a:rPr>
              <a:t>: &lt;section&gt;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D</a:t>
            </a:r>
            <a:r>
              <a:rPr lang="vi-VN" sz="2400" dirty="0">
                <a:solidFill>
                  <a:srgbClr val="002060"/>
                </a:solidFill>
                <a:latin typeface="Tahoma" pitchFamily="34" charset="0"/>
                <a:cs typeface="Tahoma" pitchFamily="34" charset="0"/>
              </a:rPr>
              <a:t>:&lt;article&gt;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E</a:t>
            </a:r>
            <a:r>
              <a:rPr lang="vi-VN" sz="2400" dirty="0">
                <a:solidFill>
                  <a:srgbClr val="002060"/>
                </a:solidFill>
                <a:latin typeface="Tahoma" pitchFamily="34" charset="0"/>
                <a:cs typeface="Tahoma" pitchFamily="34" charset="0"/>
              </a:rPr>
              <a:t>: &lt;aside&gt;   </a:t>
            </a:r>
            <a:endParaRPr lang="en-US" sz="2400" dirty="0" smtClean="0">
              <a:solidFill>
                <a:srgbClr val="002060"/>
              </a:solidFill>
              <a:latin typeface="Tahoma" pitchFamily="34" charset="0"/>
              <a:cs typeface="Tahoma" pitchFamily="34" charset="0"/>
            </a:endParaRPr>
          </a:p>
          <a:p>
            <a:pPr marL="342900" indent="-342900" algn="just">
              <a:lnSpc>
                <a:spcPct val="150000"/>
              </a:lnSpc>
              <a:buFont typeface="Wingdings" pitchFamily="2" charset="2"/>
              <a:buChar char="ü"/>
            </a:pPr>
            <a:r>
              <a:rPr lang="vi-VN" sz="2400" dirty="0" smtClean="0">
                <a:solidFill>
                  <a:srgbClr val="002060"/>
                </a:solidFill>
                <a:latin typeface="Tahoma" pitchFamily="34" charset="0"/>
                <a:cs typeface="Tahoma" pitchFamily="34" charset="0"/>
              </a:rPr>
              <a:t>F</a:t>
            </a:r>
            <a:r>
              <a:rPr lang="vi-VN" sz="2400" dirty="0">
                <a:solidFill>
                  <a:srgbClr val="002060"/>
                </a:solidFill>
                <a:latin typeface="Tahoma" pitchFamily="34" charset="0"/>
                <a:cs typeface="Tahoma" pitchFamily="34" charset="0"/>
              </a:rPr>
              <a:t>: &lt;footer&gt; </a:t>
            </a:r>
            <a:endParaRPr lang="en-US" sz="2400" dirty="0" smtClean="0">
              <a:solidFill>
                <a:srgbClr val="002060"/>
              </a:solidFill>
              <a:latin typeface="Tahoma" pitchFamily="34" charset="0"/>
              <a:cs typeface="Tahoma" pitchFamily="34" charset="0"/>
            </a:endParaRPr>
          </a:p>
        </p:txBody>
      </p:sp>
      <p:sp>
        <p:nvSpPr>
          <p:cNvPr id="2" name="Rectangle 1"/>
          <p:cNvSpPr/>
          <p:nvPr/>
        </p:nvSpPr>
        <p:spPr>
          <a:xfrm>
            <a:off x="1905000" y="541415"/>
            <a:ext cx="6858000" cy="738664"/>
          </a:xfrm>
          <a:prstGeom prst="rect">
            <a:avLst/>
          </a:prstGeom>
        </p:spPr>
        <p:txBody>
          <a:bodyPr wrap="square">
            <a:spAutoFit/>
          </a:bodyPr>
          <a:lstStyle/>
          <a:p>
            <a:pPr marL="342900" lvl="0" indent="-342900" algn="just">
              <a:lnSpc>
                <a:spcPct val="150000"/>
              </a:lnSpc>
              <a:buFont typeface="Wingdings" pitchFamily="2" charset="2"/>
              <a:buChar char="§"/>
            </a:pPr>
            <a:r>
              <a:rPr lang="vi-VN" sz="2800" b="1" dirty="0">
                <a:solidFill>
                  <a:srgbClr val="002060"/>
                </a:solidFill>
                <a:latin typeface="Tahoma" pitchFamily="34" charset="0"/>
                <a:cs typeface="Tahoma" pitchFamily="34" charset="0"/>
              </a:rPr>
              <a:t>Tổng quát về cú pháp của HTML5  </a:t>
            </a:r>
            <a:endParaRPr lang="en-US" sz="2800" b="1" dirty="0">
              <a:solidFill>
                <a:srgbClr val="002060"/>
              </a:solidFill>
              <a:latin typeface="Tahoma" pitchFamily="34" charset="0"/>
              <a:cs typeface="Tahoma"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274" y="1981200"/>
            <a:ext cx="5591994"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85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124</TotalTime>
  <Words>796</Words>
  <Application>Microsoft Office PowerPoint</Application>
  <PresentationFormat>On-screen Show (4:3)</PresentationFormat>
  <Paragraphs>251</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Century Gothic</vt:lpstr>
      <vt:lpstr>Courier New</vt:lpstr>
      <vt:lpstr>Palatino Linotype</vt:lpstr>
      <vt:lpstr>Tahoma</vt:lpstr>
      <vt:lpstr>Wingdings</vt:lpstr>
      <vt:lpstr>Executive</vt:lpstr>
      <vt:lpstr>THIẾT KẾ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WEB</dc:title>
  <dc:creator>VUONG</dc:creator>
  <cp:lastModifiedBy>Tan Vo Ngoc</cp:lastModifiedBy>
  <cp:revision>21</cp:revision>
  <dcterms:created xsi:type="dcterms:W3CDTF">2006-08-16T00:00:00Z</dcterms:created>
  <dcterms:modified xsi:type="dcterms:W3CDTF">2016-04-11T07:48:08Z</dcterms:modified>
</cp:coreProperties>
</file>