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4"/>
  </p:normalViewPr>
  <p:slideViewPr>
    <p:cSldViewPr snapToGrid="0" snapToObjects="1">
      <p:cViewPr>
        <p:scale>
          <a:sx n="179" d="100"/>
          <a:sy n="17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4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5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1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6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3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34E92-4683-8C4D-8159-CE5A6EF8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86" y="549275"/>
            <a:ext cx="6373812" cy="984885"/>
          </a:xfrm>
        </p:spPr>
        <p:txBody>
          <a:bodyPr wrap="square" anchor="ctr">
            <a:noAutofit/>
          </a:bodyPr>
          <a:lstStyle/>
          <a:p>
            <a:r>
              <a:rPr lang="en-US" sz="3600" dirty="0"/>
              <a:t>COVID-19 and Pre-existing health condition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D018-72BC-F142-949D-EDAD1BE63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5098" y="275736"/>
            <a:ext cx="5035794" cy="984885"/>
          </a:xfrm>
        </p:spPr>
        <p:txBody>
          <a:bodyPr anchor="ctr">
            <a:noAutofit/>
          </a:bodyPr>
          <a:lstStyle/>
          <a:p>
            <a:endParaRPr lang="en-US" sz="1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1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1000" dirty="0"/>
              <a:t>Does COVID-19 really worsen the pre-existing illness ?</a:t>
            </a:r>
          </a:p>
          <a:p>
            <a:r>
              <a:rPr lang="en-US" sz="1000" dirty="0"/>
              <a:t>Which underlying conditions can worsen the illness with COVID-19?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Is pre-existing lung or Immunocompromised(immune)  at highest risk for severe illness from COVID-19 ?</a:t>
            </a:r>
          </a:p>
          <a:p>
            <a:endParaRPr lang="en-US" sz="1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3526-1457-4920-AFB7-5116644F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90" b="1519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3526-1457-4920-AFB7-5116644F7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9" b="30171"/>
          <a:stretch/>
        </p:blipFill>
        <p:spPr>
          <a:xfrm>
            <a:off x="545465" y="2179911"/>
            <a:ext cx="6379210" cy="2498177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34E92-4683-8C4D-8159-CE5A6EF8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 err="1"/>
              <a:t>Olink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D018-72BC-F142-949D-EDAD1BE63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Collected from Massachusetts General Hospital (MGH) 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FF3EC00-15EA-CA4D-A630-733162AA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75" y="1398915"/>
            <a:ext cx="4500563" cy="4061757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8092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3526-1457-4920-AFB7-5116644F7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9" b="30171"/>
          <a:stretch/>
        </p:blipFill>
        <p:spPr>
          <a:xfrm>
            <a:off x="545465" y="2179911"/>
            <a:ext cx="6379210" cy="2498177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34E92-4683-8C4D-8159-CE5A6EF8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Start with Lung Disease patient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D018-72BC-F142-949D-EDAD1BE63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Compare NPX count between Lung+Covid vs Lung+No-Covid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338FDC3-82C0-764A-B7E7-655E8ACF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75" y="1280775"/>
            <a:ext cx="4500563" cy="4298037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388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3526-1457-4920-AFB7-5116644F7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9" b="30171"/>
          <a:stretch/>
        </p:blipFill>
        <p:spPr>
          <a:xfrm>
            <a:off x="545465" y="2179911"/>
            <a:ext cx="6379210" cy="2498177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34E92-4683-8C4D-8159-CE5A6EF8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Next is Kidney patients group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5423E-FA6D-4D43-8E8F-D3CF38C9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 descr="Scatter chart&#10;&#10;Description automatically generated">
            <a:extLst>
              <a:ext uri="{FF2B5EF4-FFF2-40B4-BE49-F238E27FC236}">
                <a16:creationId xmlns:a16="http://schemas.microsoft.com/office/drawing/2014/main" id="{AE5962AE-AEC0-7A49-BD87-8A30F885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75" y="1218893"/>
            <a:ext cx="4500563" cy="4421801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944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3526-1457-4920-AFB7-5116644F7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9" b="30171"/>
          <a:stretch/>
        </p:blipFill>
        <p:spPr>
          <a:xfrm>
            <a:off x="545465" y="2179911"/>
            <a:ext cx="6379210" cy="2498177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34E92-4683-8C4D-8159-CE5A6EF8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And </a:t>
            </a:r>
            <a:r>
              <a:rPr lang="en-US" err="1"/>
              <a:t>Immuno</a:t>
            </a:r>
            <a:r>
              <a:rPr lang="en-US"/>
              <a:t> patients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D018-72BC-F142-949D-EDAD1BE63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A563A-D13F-B146-867C-CB20B26D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75" y="1218893"/>
            <a:ext cx="4500563" cy="4421801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19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3526-1457-4920-AFB7-5116644F7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9" b="30171"/>
          <a:stretch/>
        </p:blipFill>
        <p:spPr>
          <a:xfrm>
            <a:off x="545465" y="2179911"/>
            <a:ext cx="6379210" cy="2498177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34E92-4683-8C4D-8159-CE5A6EF8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So, which group is the worst?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D018-72BC-F142-949D-EDAD1BE63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842" y="3826965"/>
            <a:ext cx="5437187" cy="226521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en-US" dirty="0">
                <a:solidFill>
                  <a:srgbClr val="FF0000"/>
                </a:solidFill>
              </a:rPr>
              <a:t>Kidney group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Immuno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group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this is new, so let’s do the hypothesis test to verify the frequency lung/immune case being sere vs the frequency that the kidney being severe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63512-C281-A445-AE94-128448CB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38029" y="782155"/>
            <a:ext cx="6217967" cy="4629511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7738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3526-1457-4920-AFB7-5116644F7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" b="30171"/>
          <a:stretch/>
        </p:blipFill>
        <p:spPr>
          <a:xfrm>
            <a:off x="70543" y="20271"/>
            <a:ext cx="12050913" cy="6446486"/>
          </a:xfrm>
          <a:custGeom>
            <a:avLst/>
            <a:gdLst/>
            <a:ahLst/>
            <a:cxnLst/>
            <a:rect l="l" t="t" r="r" b="b"/>
            <a:pathLst>
              <a:path w="5093106" h="3072225">
                <a:moveTo>
                  <a:pt x="0" y="0"/>
                </a:moveTo>
                <a:lnTo>
                  <a:pt x="5093106" y="0"/>
                </a:lnTo>
                <a:lnTo>
                  <a:pt x="5093106" y="3072225"/>
                </a:lnTo>
                <a:lnTo>
                  <a:pt x="0" y="30722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34E92-4683-8C4D-8159-CE5A6EF8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-My null hypothesis is that the frequency Lung disease case being severe  is equal to the frequency that Kidney being severe. My rejection threshold level is 3%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-Alternate hypothesis is the Kidney grp  has higher severe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D018-72BC-F142-949D-EDAD1BE63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546" y="4043509"/>
            <a:ext cx="5437187" cy="226521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Lung group has 66 patients with 16 being severe</a:t>
            </a:r>
            <a:endParaRPr lang="en-US" sz="1800" dirty="0">
              <a:solidFill>
                <a:schemeClr val="tx1">
                  <a:alpha val="60000"/>
                </a:schemeClr>
              </a:solidFill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à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  <a:sym typeface="Wingdings" pitchFamily="2" charset="2"/>
              </a:rPr>
              <a:t>Kidney group has 41 patients with 25 being severe 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sz="1800" dirty="0">
                <a:solidFill>
                  <a:schemeClr val="tx1">
                    <a:alpha val="60000"/>
                  </a:schemeClr>
                </a:solidFill>
                <a:sym typeface="Wingdings" pitchFamily="2" charset="2"/>
              </a:rPr>
              <a:t>With 1 being severe and 0 being non-severe</a:t>
            </a:r>
            <a:endParaRPr lang="en-US" sz="18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63512-C281-A445-AE94-128448CB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548031" y="1506044"/>
            <a:ext cx="5438042" cy="1237155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3F18132-1CE2-714E-8443-E866C2A85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13" y="3214637"/>
            <a:ext cx="5446305" cy="2986234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5227567-419F-1742-8B13-23E66A8CE666}"/>
              </a:ext>
            </a:extLst>
          </p:cNvPr>
          <p:cNvSpPr txBox="1">
            <a:spLocks/>
          </p:cNvSpPr>
          <p:nvPr/>
        </p:nvSpPr>
        <p:spPr>
          <a:xfrm>
            <a:off x="6548031" y="283904"/>
            <a:ext cx="4348569" cy="74001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/>
              <a:t>P value: 0.00019 with </a:t>
            </a:r>
            <a:r>
              <a:rPr lang="en-US" sz="2400" dirty="0" err="1"/>
              <a:t>Ttest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 value: 0.0001 with </a:t>
            </a:r>
            <a:r>
              <a:rPr lang="en-US" sz="2400" dirty="0" err="1"/>
              <a:t>ztest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Reject:Null</a:t>
            </a:r>
            <a:r>
              <a:rPr lang="en-US" sz="2400" dirty="0"/>
              <a:t> </a:t>
            </a:r>
            <a:r>
              <a:rPr lang="en-US" sz="2400" dirty="0" err="1"/>
              <a:t>Hyp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89687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D3526-1457-4920-AFB7-5116644F7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" b="30171"/>
          <a:stretch/>
        </p:blipFill>
        <p:spPr>
          <a:xfrm>
            <a:off x="65677" y="317500"/>
            <a:ext cx="12050913" cy="6446486"/>
          </a:xfrm>
          <a:custGeom>
            <a:avLst/>
            <a:gdLst/>
            <a:ahLst/>
            <a:cxnLst/>
            <a:rect l="l" t="t" r="r" b="b"/>
            <a:pathLst>
              <a:path w="5093106" h="3072225">
                <a:moveTo>
                  <a:pt x="0" y="0"/>
                </a:moveTo>
                <a:lnTo>
                  <a:pt x="5093106" y="0"/>
                </a:lnTo>
                <a:lnTo>
                  <a:pt x="5093106" y="3072225"/>
                </a:lnTo>
                <a:lnTo>
                  <a:pt x="0" y="30722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34E92-4683-8C4D-8159-CE5A6EF8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-My null hypothesis is that the frequency </a:t>
            </a:r>
            <a:r>
              <a:rPr lang="en-US" sz="2600" dirty="0" err="1"/>
              <a:t>Immuno</a:t>
            </a:r>
            <a:r>
              <a:rPr lang="en-US" sz="2600" dirty="0"/>
              <a:t> disease case being severe  is equal to the frequency that Kidney being severe. My rejection threshold level is 3%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-Alternate hypothesis is the Kidney grp  has higher severe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D018-72BC-F142-949D-EDAD1BE63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Immuno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 group has 25 patients with 14 being severe </a:t>
            </a:r>
            <a:endParaRPr lang="en-US" dirty="0">
              <a:solidFill>
                <a:schemeClr val="tx1">
                  <a:alpha val="60000"/>
                </a:schemeClr>
              </a:solidFill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à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sym typeface="Wingdings" pitchFamily="2" charset="2"/>
              </a:rPr>
              <a:t> Kidney group has 41 patients with 25 being severe 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sym typeface="Wingdings" pitchFamily="2" charset="2"/>
              </a:rPr>
              <a:t>With 1 being severe and 0 being non-severe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à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63512-C281-A445-AE94-128448CB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1554" y="1506044"/>
            <a:ext cx="5110996" cy="1237155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18132-1CE2-714E-8443-E866C2A852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18275" y="3214637"/>
            <a:ext cx="4887581" cy="2986234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CE5FB3E2-CBD8-F048-AA93-EC2F295B87B6}"/>
              </a:ext>
            </a:extLst>
          </p:cNvPr>
          <p:cNvSpPr txBox="1">
            <a:spLocks/>
          </p:cNvSpPr>
          <p:nvPr/>
        </p:nvSpPr>
        <p:spPr>
          <a:xfrm>
            <a:off x="6711554" y="549275"/>
            <a:ext cx="4348569" cy="74001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/>
              <a:t>P value: 0.69765 with </a:t>
            </a:r>
            <a:r>
              <a:rPr lang="en-US" sz="2400" dirty="0" err="1"/>
              <a:t>Ttest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 value: 0.65498 with </a:t>
            </a:r>
            <a:r>
              <a:rPr lang="en-US" sz="2400" dirty="0" err="1"/>
              <a:t>ztest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Can’t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8530837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D"/>
      </a:accent1>
      <a:accent2>
        <a:srgbClr val="B13B7D"/>
      </a:accent2>
      <a:accent3>
        <a:srgbClr val="C34DC0"/>
      </a:accent3>
      <a:accent4>
        <a:srgbClr val="833BB1"/>
      </a:accent4>
      <a:accent5>
        <a:srgbClr val="644DC3"/>
      </a:accent5>
      <a:accent6>
        <a:srgbClr val="3B55B1"/>
      </a:accent6>
      <a:hlink>
        <a:srgbClr val="7E55C6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292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Wingdings</vt:lpstr>
      <vt:lpstr>3DFloatVTI</vt:lpstr>
      <vt:lpstr>COVID-19 and Pre-existing health condition EDA</vt:lpstr>
      <vt:lpstr>Olink Data</vt:lpstr>
      <vt:lpstr>Start with Lung Disease patient group</vt:lpstr>
      <vt:lpstr>Next is Kidney patients group</vt:lpstr>
      <vt:lpstr>And Immuno patients group</vt:lpstr>
      <vt:lpstr>So, which group is the worst? </vt:lpstr>
      <vt:lpstr>-My null hypothesis is that the frequency Lung disease case being severe  is equal to the frequency that Kidney being severe. My rejection threshold level is 3%  -Alternate hypothesis is the Kidney grp  has higher severe frequency</vt:lpstr>
      <vt:lpstr>-My null hypothesis is that the frequency Immuno disease case being severe  is equal to the frequency that Kidney being severe. My rejection threshold level is 3%  -Alternate hypothesis is the Kidney grp  has higher severe frequency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Pre-existing health condition</dc:title>
  <dc:creator>Dung Quach</dc:creator>
  <cp:lastModifiedBy>Dung Quach</cp:lastModifiedBy>
  <cp:revision>4</cp:revision>
  <dcterms:created xsi:type="dcterms:W3CDTF">2020-10-30T20:44:49Z</dcterms:created>
  <dcterms:modified xsi:type="dcterms:W3CDTF">2020-10-31T16:41:31Z</dcterms:modified>
</cp:coreProperties>
</file>