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C131"/>
    <a:srgbClr val="2E751D"/>
    <a:srgbClr val="CEF0C6"/>
    <a:srgbClr val="7EC234"/>
    <a:srgbClr val="B4DF85"/>
    <a:srgbClr val="9CD45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89" autoAdjust="0"/>
  </p:normalViewPr>
  <p:slideViewPr>
    <p:cSldViewPr>
      <p:cViewPr>
        <p:scale>
          <a:sx n="69" d="100"/>
          <a:sy n="69" d="100"/>
        </p:scale>
        <p:origin x="-1834" y="-3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345FC-EEB9-47C9-B9D1-60C910D65F5E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CF429-C048-4207-9603-30CEF3D50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CF429-C048-4207-9603-30CEF3D50C1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ahnschrift SemiBold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ahnschrift SemiBold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ahnschrift SemiBold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52400"/>
            <a:ext cx="8305800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Bahnschrift SemiBold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Bahnschrift SemiBold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Bahnschrift SemiBold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Bahnschrift SemiBold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Bahnschrift SemiBold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Bahnschrift SemiBold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maxresdefaul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41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4953000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7EC234"/>
                </a:solidFill>
                <a:latin typeface="Bahnschrift SemiBold" pitchFamily="34" charset="0"/>
                <a:cs typeface="Arial" pitchFamily="34" charset="0"/>
              </a:rPr>
              <a:t>Kaggle</a:t>
            </a:r>
            <a:r>
              <a:rPr lang="en-US" sz="2400" b="1" dirty="0" smtClean="0">
                <a:solidFill>
                  <a:srgbClr val="7EC234"/>
                </a:solidFill>
                <a:latin typeface="Bahnschrift SemiBold" pitchFamily="34" charset="0"/>
                <a:cs typeface="Arial" pitchFamily="34" charset="0"/>
              </a:rPr>
              <a:t> Challenge</a:t>
            </a:r>
            <a:endParaRPr lang="en-US" sz="2400" b="1" dirty="0">
              <a:solidFill>
                <a:srgbClr val="7EC234"/>
              </a:solidFill>
              <a:latin typeface="Bahnschrift SemiBold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5410200"/>
            <a:ext cx="2339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Bahnschrift SemiBold" pitchFamily="34" charset="0"/>
                <a:cs typeface="Arial" pitchFamily="34" charset="0"/>
              </a:rPr>
              <a:t>A case of Banking Client</a:t>
            </a:r>
            <a:endParaRPr lang="en-US" sz="1600" dirty="0">
              <a:latin typeface="Bahnschrift SemiBold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5791200"/>
            <a:ext cx="1611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Bahnschrift SemiBold" pitchFamily="34" charset="0"/>
              </a:rPr>
              <a:t>Author: Tam NGUYEN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Bahnschrift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7EC234"/>
                </a:solidFill>
                <a:latin typeface="Bahnschrift SemiBold" pitchFamily="34" charset="0"/>
              </a:rPr>
              <a:t>Final Word</a:t>
            </a:r>
            <a:endParaRPr lang="en-US" dirty="0">
              <a:solidFill>
                <a:srgbClr val="7EC234"/>
              </a:solidFill>
              <a:latin typeface="Bahnschrift SemiBol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914400"/>
            <a:ext cx="533400" cy="76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914400"/>
            <a:ext cx="533400" cy="76200"/>
          </a:xfrm>
          <a:prstGeom prst="rect">
            <a:avLst/>
          </a:prstGeom>
          <a:solidFill>
            <a:srgbClr val="B4DF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914400"/>
            <a:ext cx="533400" cy="76200"/>
          </a:xfrm>
          <a:prstGeom prst="rect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143000" y="3124200"/>
            <a:ext cx="7071361" cy="59915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3600" dirty="0" err="1" smtClean="0">
                <a:solidFill>
                  <a:srgbClr val="4CC131"/>
                </a:solidFill>
              </a:rPr>
              <a:t>Thank</a:t>
            </a:r>
            <a:r>
              <a:rPr lang="fr-FR" sz="3600" dirty="0" smtClean="0">
                <a:solidFill>
                  <a:srgbClr val="4CC131"/>
                </a:solidFill>
              </a:rPr>
              <a:t> </a:t>
            </a:r>
            <a:r>
              <a:rPr lang="fr-FR" sz="3600" dirty="0" err="1" smtClean="0">
                <a:solidFill>
                  <a:srgbClr val="4CC131"/>
                </a:solidFill>
              </a:rPr>
              <a:t>you</a:t>
            </a:r>
            <a:r>
              <a:rPr lang="fr-FR" sz="3600" dirty="0" smtClean="0">
                <a:solidFill>
                  <a:srgbClr val="4CC131"/>
                </a:solidFill>
              </a:rPr>
              <a:t> for </a:t>
            </a:r>
            <a:r>
              <a:rPr lang="fr-FR" sz="3600" dirty="0" err="1" smtClean="0">
                <a:solidFill>
                  <a:srgbClr val="4CC131"/>
                </a:solidFill>
              </a:rPr>
              <a:t>your</a:t>
            </a:r>
            <a:r>
              <a:rPr lang="fr-FR" sz="3600" dirty="0" smtClean="0">
                <a:solidFill>
                  <a:srgbClr val="4CC131"/>
                </a:solidFill>
              </a:rPr>
              <a:t> </a:t>
            </a:r>
            <a:r>
              <a:rPr lang="fr-FR" sz="3600" dirty="0" err="1" smtClean="0">
                <a:solidFill>
                  <a:srgbClr val="4CC131"/>
                </a:solidFill>
              </a:rPr>
              <a:t>consideration</a:t>
            </a:r>
            <a:r>
              <a:rPr lang="fr-FR" sz="3600" dirty="0" smtClean="0">
                <a:solidFill>
                  <a:srgbClr val="4CC131"/>
                </a:solidFill>
              </a:rPr>
              <a:t>!</a:t>
            </a:r>
            <a:endParaRPr lang="fr-FR" sz="3600" dirty="0">
              <a:solidFill>
                <a:srgbClr val="4CC13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EC234"/>
                </a:solidFill>
                <a:effectLst/>
                <a:uLnTx/>
                <a:uFillTx/>
                <a:latin typeface="Bahnschrift SemiBold" pitchFamily="34" charset="0"/>
                <a:ea typeface="+mj-ea"/>
                <a:cs typeface="+mj-cs"/>
              </a:rPr>
              <a:t>Table of Contents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7EC234"/>
              </a:solidFill>
              <a:effectLst/>
              <a:uLnTx/>
              <a:uFillTx/>
              <a:latin typeface="Bahnschrift SemiBold" pitchFamily="34" charset="0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914400"/>
            <a:ext cx="533400" cy="76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19200" y="914400"/>
            <a:ext cx="533400" cy="76200"/>
          </a:xfrm>
          <a:prstGeom prst="rect">
            <a:avLst/>
          </a:prstGeom>
          <a:solidFill>
            <a:srgbClr val="B4DF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0" y="914400"/>
            <a:ext cx="533400" cy="76200"/>
          </a:xfrm>
          <a:prstGeom prst="rect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1524000"/>
            <a:ext cx="476596" cy="410094"/>
          </a:xfrm>
          <a:prstGeom prst="rect">
            <a:avLst/>
          </a:prstGeom>
          <a:solidFill>
            <a:srgbClr val="2E75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2133600"/>
            <a:ext cx="476596" cy="410094"/>
          </a:xfrm>
          <a:prstGeom prst="rect">
            <a:avLst/>
          </a:prstGeom>
          <a:solidFill>
            <a:srgbClr val="2E75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2819400"/>
            <a:ext cx="476596" cy="410094"/>
          </a:xfrm>
          <a:prstGeom prst="rect">
            <a:avLst/>
          </a:prstGeom>
          <a:solidFill>
            <a:srgbClr val="2E75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3505200"/>
            <a:ext cx="476596" cy="410094"/>
          </a:xfrm>
          <a:prstGeom prst="rect">
            <a:avLst/>
          </a:prstGeom>
          <a:solidFill>
            <a:srgbClr val="2E75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4191000"/>
            <a:ext cx="476596" cy="410094"/>
          </a:xfrm>
          <a:prstGeom prst="rect">
            <a:avLst/>
          </a:prstGeom>
          <a:solidFill>
            <a:srgbClr val="2E75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" y="4953000"/>
            <a:ext cx="476596" cy="410094"/>
          </a:xfrm>
          <a:prstGeom prst="rect">
            <a:avLst/>
          </a:prstGeom>
          <a:solidFill>
            <a:srgbClr val="2E75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3000" y="1524000"/>
            <a:ext cx="289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itchFamily="34" charset="0"/>
              </a:rPr>
              <a:t>Data Description</a:t>
            </a:r>
            <a:endParaRPr lang="en-US" b="1" dirty="0">
              <a:latin typeface="Bahnschrift SemiBold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3000" y="2133600"/>
            <a:ext cx="289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itchFamily="34" charset="0"/>
              </a:rPr>
              <a:t>Data Correlation</a:t>
            </a:r>
            <a:endParaRPr lang="en-US" b="1" dirty="0">
              <a:latin typeface="Bahnschrift SemiBold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0" y="2819400"/>
            <a:ext cx="289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itchFamily="34" charset="0"/>
              </a:rPr>
              <a:t>Feature Selection</a:t>
            </a:r>
            <a:endParaRPr lang="en-US" b="1" dirty="0">
              <a:latin typeface="Bahnschrift SemiBold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43000" y="3505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itchFamily="34" charset="0"/>
              </a:rPr>
              <a:t>Model Performance and Selection</a:t>
            </a:r>
            <a:endParaRPr lang="en-US" b="1" dirty="0">
              <a:latin typeface="Bahnschrift SemiBold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41910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itchFamily="34" charset="0"/>
              </a:rPr>
              <a:t>Model Improvement</a:t>
            </a:r>
            <a:endParaRPr lang="en-US" b="1" dirty="0">
              <a:latin typeface="Bahnschrift SemiBold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9200" y="49530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itchFamily="34" charset="0"/>
              </a:rPr>
              <a:t>Final Word</a:t>
            </a:r>
            <a:endParaRPr lang="en-US" b="1" dirty="0">
              <a:latin typeface="Bahnschrift SemiBold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5181600"/>
            <a:ext cx="9144000" cy="167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7EC234"/>
                </a:solidFill>
                <a:latin typeface="Bahnschrift SemiBold" pitchFamily="34" charset="0"/>
              </a:rPr>
              <a:t>Data Description</a:t>
            </a:r>
            <a:endParaRPr lang="en-US" dirty="0">
              <a:solidFill>
                <a:srgbClr val="7EC234"/>
              </a:solidFill>
              <a:latin typeface="Bahnschrift SemiBol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914400"/>
            <a:ext cx="533400" cy="76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914400"/>
            <a:ext cx="533400" cy="76200"/>
          </a:xfrm>
          <a:prstGeom prst="rect">
            <a:avLst/>
          </a:prstGeom>
          <a:solidFill>
            <a:srgbClr val="B4DF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914400"/>
            <a:ext cx="533400" cy="76200"/>
          </a:xfrm>
          <a:prstGeom prst="rect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1" y="1219200"/>
            <a:ext cx="838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itchFamily="34" charset="0"/>
              </a:rPr>
              <a:t>The data contains information of 10,000 clients in a bank, including their churn status (which is a categorical variable). Out of them, there are 2037 clients that have already churned out</a:t>
            </a:r>
            <a:endParaRPr lang="en-US" b="1" dirty="0">
              <a:latin typeface="Bahnschrift SemiBold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0" y="2514600"/>
          <a:ext cx="2209800" cy="2286000"/>
        </p:xfrm>
        <a:graphic>
          <a:graphicData uri="http://schemas.openxmlformats.org/drawingml/2006/table">
            <a:tbl>
              <a:tblPr/>
              <a:tblGrid>
                <a:gridCol w="994578"/>
                <a:gridCol w="1215222"/>
              </a:tblGrid>
              <a:tr h="28575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Bahnschrift SemiBold" pitchFamily="34" charset="0"/>
                          <a:ea typeface="Times New Roman"/>
                          <a:cs typeface="Calibri"/>
                        </a:rPr>
                        <a:t>Statistical </a:t>
                      </a:r>
                      <a:r>
                        <a:rPr lang="en-US" sz="1400" dirty="0" smtClean="0">
                          <a:solidFill>
                            <a:srgbClr val="FFFFFF"/>
                          </a:solidFill>
                          <a:latin typeface="Bahnschrift SemiBold" pitchFamily="34" charset="0"/>
                          <a:ea typeface="Times New Roman"/>
                          <a:cs typeface="Calibri"/>
                        </a:rPr>
                        <a:t>Description</a:t>
                      </a:r>
                      <a:endParaRPr lang="en-US" sz="1400" dirty="0">
                        <a:latin typeface="Bahnschrift SemiBold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C1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Bahnschrift SemiBold" pitchFamily="34" charset="0"/>
                          <a:ea typeface="Times New Roman"/>
                          <a:cs typeface="Calibri"/>
                        </a:rPr>
                        <a:t>n</a:t>
                      </a:r>
                      <a:endParaRPr lang="en-US" sz="1400" dirty="0">
                        <a:latin typeface="Bahnschrift SemiBold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Bahnschrift SemiBold" pitchFamily="34" charset="0"/>
                          <a:ea typeface="Times New Roman"/>
                          <a:cs typeface="Calibri"/>
                        </a:rPr>
                        <a:t>10,000</a:t>
                      </a:r>
                      <a:endParaRPr lang="en-US" sz="1400" dirty="0">
                        <a:latin typeface="Bahnschrift SemiBold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Bahnschrift SemiBold" pitchFamily="34" charset="0"/>
                          <a:ea typeface="Times New Roman"/>
                          <a:cs typeface="Calibri"/>
                        </a:rPr>
                        <a:t>mean</a:t>
                      </a:r>
                      <a:endParaRPr lang="en-US" sz="1400" dirty="0">
                        <a:latin typeface="Bahnschrift SemiBold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latin typeface="Bahnschrift SemiBold" pitchFamily="34" charset="0"/>
                          <a:ea typeface="+mn-ea"/>
                          <a:cs typeface="+mn-cs"/>
                        </a:rPr>
                        <a:t>0.203700 </a:t>
                      </a:r>
                      <a:endParaRPr lang="en-US" sz="1400" dirty="0">
                        <a:latin typeface="Bahnschrift SemiBold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Bahnschrift SemiBold" pitchFamily="34" charset="0"/>
                          <a:ea typeface="Times New Roman"/>
                          <a:cs typeface="Calibri"/>
                        </a:rPr>
                        <a:t>sd</a:t>
                      </a:r>
                      <a:endParaRPr lang="en-US" sz="1400" dirty="0">
                        <a:latin typeface="Bahnschrift SemiBold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latin typeface="Bahnschrift SemiBold" pitchFamily="34" charset="0"/>
                          <a:ea typeface="+mn-ea"/>
                          <a:cs typeface="+mn-cs"/>
                        </a:rPr>
                        <a:t>0.402769 </a:t>
                      </a:r>
                      <a:endParaRPr lang="en-US" sz="1400" dirty="0">
                        <a:latin typeface="Bahnschrift SemiBold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Bahnschrift SemiBold" pitchFamily="34" charset="0"/>
                          <a:ea typeface="Times New Roman"/>
                          <a:cs typeface="Calibri"/>
                        </a:rPr>
                        <a:t>min</a:t>
                      </a:r>
                      <a:endParaRPr lang="en-US" sz="1400" dirty="0">
                        <a:latin typeface="Bahnschrift SemiBold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smtClean="0">
                          <a:latin typeface="Bahnschrift SemiBold" pitchFamily="34" charset="0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Bahnschrift SemiBold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Bahnschrift SemiBold" pitchFamily="34" charset="0"/>
                          <a:ea typeface="Times New Roman"/>
                          <a:cs typeface="Calibri"/>
                        </a:rPr>
                        <a:t>max</a:t>
                      </a:r>
                      <a:endParaRPr lang="en-US" sz="1400">
                        <a:latin typeface="Bahnschrift SemiBold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Bahnschrift SemiBold" pitchFamily="34" charset="0"/>
                          <a:ea typeface="Times New Roman"/>
                          <a:cs typeface="Calibri"/>
                        </a:rPr>
                        <a:t>1</a:t>
                      </a:r>
                      <a:endParaRPr lang="en-US" sz="1400" dirty="0">
                        <a:latin typeface="Bahnschrift SemiBold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Bahnschrift SemiBold" pitchFamily="34" charset="0"/>
                          <a:ea typeface="Times New Roman"/>
                          <a:cs typeface="Calibri"/>
                        </a:rPr>
                        <a:t>skew</a:t>
                      </a:r>
                      <a:endParaRPr lang="en-US" sz="1400" dirty="0">
                        <a:latin typeface="Bahnschrift SemiBold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latin typeface="Bahnschrift SemiBold" pitchFamily="34" charset="0"/>
                          <a:ea typeface="+mn-ea"/>
                          <a:cs typeface="+mn-cs"/>
                        </a:rPr>
                        <a:t>1.47139</a:t>
                      </a:r>
                      <a:endParaRPr lang="en-US" sz="1400" dirty="0">
                        <a:latin typeface="Bahnschrift SemiBold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Bahnschrift SemiBold" pitchFamily="34" charset="0"/>
                          <a:ea typeface="Times New Roman"/>
                          <a:cs typeface="Calibri"/>
                        </a:rPr>
                        <a:t>kurtosis</a:t>
                      </a:r>
                      <a:endParaRPr lang="en-US" sz="1400" dirty="0">
                        <a:latin typeface="Bahnschrift SemiBold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latin typeface="Bahnschrift SemiBold" pitchFamily="34" charset="0"/>
                          <a:ea typeface="+mn-ea"/>
                          <a:cs typeface="+mn-cs"/>
                        </a:rPr>
                        <a:t>0.164988</a:t>
                      </a:r>
                      <a:endParaRPr lang="en-US" sz="1400" dirty="0">
                        <a:latin typeface="Bahnschrift SemiBold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981200"/>
            <a:ext cx="311571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28600" y="55626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1400" b="1" dirty="0" smtClean="0">
                <a:latin typeface="Bahnschrift SemiBold" pitchFamily="34" charset="0"/>
              </a:rPr>
              <a:t> There are 413 clients having tenure length equal zero while the balance amount is different from zero. So, the missing value might be encoded as ‘zero’ in this case</a:t>
            </a:r>
            <a:endParaRPr lang="en-US" sz="1400" b="1" dirty="0">
              <a:latin typeface="Bahnschrift SemiBold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6172200"/>
            <a:ext cx="662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1400" b="1" dirty="0" err="1" smtClean="0">
                <a:latin typeface="Bahnschrift SemiBold" pitchFamily="34" charset="0"/>
              </a:rPr>
              <a:t>IsActiveMember</a:t>
            </a:r>
            <a:r>
              <a:rPr lang="en-US" sz="1400" b="1" dirty="0" smtClean="0">
                <a:latin typeface="Bahnschrift SemiBold" pitchFamily="34" charset="0"/>
              </a:rPr>
              <a:t> is a subjective record</a:t>
            </a:r>
          </a:p>
        </p:txBody>
      </p:sp>
      <p:sp>
        <p:nvSpPr>
          <p:cNvPr id="16" name="Right Brace 15"/>
          <p:cNvSpPr/>
          <p:nvPr/>
        </p:nvSpPr>
        <p:spPr>
          <a:xfrm>
            <a:off x="6934200" y="5562600"/>
            <a:ext cx="304800" cy="990600"/>
          </a:xfrm>
          <a:prstGeom prst="righ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15200" y="5486400"/>
            <a:ext cx="1676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Bahnschrift SemiBold" pitchFamily="34" charset="0"/>
              </a:rPr>
              <a:t>We would exclude these clients and the variable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  <a:latin typeface="Bahnschrift SemiBold" pitchFamily="34" charset="0"/>
              </a:rPr>
              <a:t>IsActiveMember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Bahnschrift SemiBold" pitchFamily="34" charset="0"/>
              </a:rPr>
              <a:t> from the model.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Bahnschrift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7EC234"/>
                </a:solidFill>
                <a:latin typeface="Bahnschrift SemiBold" pitchFamily="34" charset="0"/>
              </a:rPr>
              <a:t>Data Description </a:t>
            </a:r>
            <a:r>
              <a:rPr lang="en-US" sz="2200" dirty="0" smtClean="0">
                <a:solidFill>
                  <a:srgbClr val="7EC234"/>
                </a:solidFill>
                <a:latin typeface="Bahnschrift SemiBold" pitchFamily="34" charset="0"/>
              </a:rPr>
              <a:t>(cont.)</a:t>
            </a:r>
            <a:endParaRPr lang="en-US" sz="2200" dirty="0">
              <a:solidFill>
                <a:srgbClr val="7EC234"/>
              </a:solidFill>
              <a:latin typeface="Bahnschrift SemiBol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914400"/>
            <a:ext cx="533400" cy="76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914400"/>
            <a:ext cx="533400" cy="76200"/>
          </a:xfrm>
          <a:prstGeom prst="rect">
            <a:avLst/>
          </a:prstGeom>
          <a:solidFill>
            <a:srgbClr val="B4DF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914400"/>
            <a:ext cx="533400" cy="76200"/>
          </a:xfrm>
          <a:prstGeom prst="rect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95400"/>
            <a:ext cx="2637108" cy="2092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399" y="1295400"/>
            <a:ext cx="270408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399" y="3429000"/>
            <a:ext cx="2667000" cy="2106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3429000"/>
            <a:ext cx="2743200" cy="2216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 rot="5400000">
            <a:off x="4114800" y="2209800"/>
            <a:ext cx="6248400" cy="2743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762000"/>
            <a:ext cx="2362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6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1400" dirty="0" smtClean="0">
                <a:latin typeface="Bahnschrift SemiBold" pitchFamily="34" charset="0"/>
              </a:rPr>
              <a:t> Most of exited clients are female while male clients tend to stay back.</a:t>
            </a:r>
            <a:endParaRPr lang="en-US" sz="1400" dirty="0">
              <a:latin typeface="Bahnschrift SemiBold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0" y="1600200"/>
            <a:ext cx="2362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6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1400" dirty="0" smtClean="0">
                <a:latin typeface="Bahnschrift SemiBold" pitchFamily="34" charset="0"/>
              </a:rPr>
              <a:t> The majority of non-churn clients are from France. The number of churn clients from Germany and Spain is fairly the same as French clients. </a:t>
            </a:r>
            <a:endParaRPr lang="en-US" sz="1400" dirty="0">
              <a:latin typeface="Bahnschrift SemiBold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0" y="3886200"/>
            <a:ext cx="2286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6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1400" dirty="0" smtClean="0">
                <a:latin typeface="Bahnschrift SemiBold" pitchFamily="34" charset="0"/>
              </a:rPr>
              <a:t> Client uses one two products tend to stay back. Clients that use more than that might have more motivation to exit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6000" y="3048000"/>
            <a:ext cx="2286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6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1400" dirty="0" smtClean="0">
                <a:latin typeface="Bahnschrift SemiBold" pitchFamily="34" charset="0"/>
              </a:rPr>
              <a:t> The distribution of </a:t>
            </a:r>
            <a:r>
              <a:rPr lang="en-US" sz="1400" dirty="0" err="1" smtClean="0">
                <a:latin typeface="Bahnschrift SemiBold" pitchFamily="34" charset="0"/>
              </a:rPr>
              <a:t>HasCrCard</a:t>
            </a:r>
            <a:r>
              <a:rPr lang="en-US" sz="1400" dirty="0" smtClean="0">
                <a:latin typeface="Bahnschrift SemiBold" pitchFamily="34" charset="0"/>
              </a:rPr>
              <a:t> in both Group is the same</a:t>
            </a:r>
          </a:p>
        </p:txBody>
      </p:sp>
      <p:sp>
        <p:nvSpPr>
          <p:cNvPr id="16" name="Right Brace 15"/>
          <p:cNvSpPr/>
          <p:nvPr/>
        </p:nvSpPr>
        <p:spPr>
          <a:xfrm rot="5400000">
            <a:off x="7010400" y="4343400"/>
            <a:ext cx="381000" cy="2057400"/>
          </a:xfrm>
          <a:prstGeom prst="righ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324600" y="5638800"/>
            <a:ext cx="236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Bahnschrift SemiBold" pitchFamily="34" charset="0"/>
              </a:rPr>
              <a:t>Gender, Geography and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  <a:latin typeface="Bahnschrift SemiBold" pitchFamily="34" charset="0"/>
              </a:rPr>
              <a:t>NumOfProducts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Bahnschrift SemiBold" pitchFamily="34" charset="0"/>
              </a:rPr>
              <a:t> might effect significantly customer behavior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Bahnschrift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7EC234"/>
                </a:solidFill>
                <a:latin typeface="Bahnschrift SemiBold" pitchFamily="34" charset="0"/>
              </a:rPr>
              <a:t>Data Description </a:t>
            </a:r>
            <a:r>
              <a:rPr lang="en-US" sz="2200" dirty="0" smtClean="0">
                <a:solidFill>
                  <a:srgbClr val="7EC234"/>
                </a:solidFill>
              </a:rPr>
              <a:t>(cont.)</a:t>
            </a:r>
            <a:endParaRPr lang="en-US" sz="2200" dirty="0">
              <a:solidFill>
                <a:srgbClr val="7EC234"/>
              </a:solidFill>
              <a:latin typeface="Bahnschrift SemiBol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914400"/>
            <a:ext cx="533400" cy="76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914400"/>
            <a:ext cx="533400" cy="76200"/>
          </a:xfrm>
          <a:prstGeom prst="rect">
            <a:avLst/>
          </a:prstGeom>
          <a:solidFill>
            <a:srgbClr val="B4DF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914400"/>
            <a:ext cx="533400" cy="76200"/>
          </a:xfrm>
          <a:prstGeom prst="rect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066801"/>
            <a:ext cx="3203532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990600"/>
            <a:ext cx="342244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3047999"/>
            <a:ext cx="3505200" cy="2106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0" y="3124200"/>
            <a:ext cx="3276600" cy="2125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0" y="5410200"/>
            <a:ext cx="9144000" cy="1447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55626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1400" b="1" dirty="0" smtClean="0">
                <a:latin typeface="Bahnschrift SemiBold" pitchFamily="34" charset="0"/>
              </a:rPr>
              <a:t> The distribution of Tenure or </a:t>
            </a:r>
            <a:r>
              <a:rPr lang="en-US" sz="1400" b="1" dirty="0" err="1" smtClean="0">
                <a:latin typeface="Bahnschrift SemiBold" pitchFamily="34" charset="0"/>
              </a:rPr>
              <a:t>EstimatedSalary</a:t>
            </a:r>
            <a:r>
              <a:rPr lang="en-US" sz="1400" b="1" dirty="0" smtClean="0">
                <a:latin typeface="Bahnschrift SemiBold" pitchFamily="34" charset="0"/>
              </a:rPr>
              <a:t> between Churn and Not-Churn group are not different </a:t>
            </a:r>
            <a:endParaRPr lang="en-US" sz="1400" b="1" dirty="0">
              <a:latin typeface="Bahnschrift SemiBold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6019800"/>
            <a:ext cx="693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1400" b="1" dirty="0" smtClean="0">
                <a:latin typeface="Bahnschrift SemiBold" pitchFamily="34" charset="0"/>
              </a:rPr>
              <a:t> The Churn group seems to have higher Balance bank amount than the counterpart.</a:t>
            </a:r>
            <a:endParaRPr lang="en-US" sz="1400" b="1" dirty="0">
              <a:latin typeface="Bahnschrift SemiBold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6324600"/>
            <a:ext cx="693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1400" b="1" dirty="0" smtClean="0">
                <a:latin typeface="Bahnschrift SemiBold" pitchFamily="34" charset="0"/>
              </a:rPr>
              <a:t> The older age the client get, the more inclination of churning it is.</a:t>
            </a:r>
            <a:endParaRPr lang="en-US" sz="1400" b="1" dirty="0">
              <a:latin typeface="Bahnschrift SemiBold" pitchFamily="34" charset="0"/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6934200" y="5562600"/>
            <a:ext cx="304800" cy="990600"/>
          </a:xfrm>
          <a:prstGeom prst="righ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315200" y="5562600"/>
            <a:ext cx="167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Bahnschrift SemiBold" pitchFamily="34" charset="0"/>
              </a:rPr>
              <a:t> Age and Balance might effect significantly customer behavior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Bahnschrift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7EC234"/>
                </a:solidFill>
                <a:latin typeface="Bahnschrift SemiBold" pitchFamily="34" charset="0"/>
              </a:rPr>
              <a:t>Data Correlation</a:t>
            </a:r>
            <a:endParaRPr lang="en-US" dirty="0">
              <a:solidFill>
                <a:srgbClr val="7EC234"/>
              </a:solidFill>
              <a:latin typeface="Bahnschrift SemiBol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914400"/>
            <a:ext cx="533400" cy="76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1219200" y="914400"/>
            <a:ext cx="533400" cy="76200"/>
          </a:xfrm>
          <a:prstGeom prst="rect">
            <a:avLst/>
          </a:prstGeom>
          <a:solidFill>
            <a:srgbClr val="B4DF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Rectangle 5"/>
          <p:cNvSpPr/>
          <p:nvPr/>
        </p:nvSpPr>
        <p:spPr>
          <a:xfrm>
            <a:off x="1828800" y="914400"/>
            <a:ext cx="533400" cy="76200"/>
          </a:xfrm>
          <a:prstGeom prst="rect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462188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257800" y="609600"/>
            <a:ext cx="3429000" cy="4876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914400"/>
            <a:ext cx="297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6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1400" dirty="0" smtClean="0">
                <a:latin typeface="Bahnschrift SemiBold" pitchFamily="34" charset="0"/>
              </a:rPr>
              <a:t> Between categorical variables, the correlation coefficient is measured by applying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Bahnschrift SemiBold" pitchFamily="34" charset="0"/>
              </a:rPr>
              <a:t>Cramer</a:t>
            </a:r>
            <a:r>
              <a:rPr lang="en-US" sz="1400" dirty="0" smtClean="0">
                <a:latin typeface="Bahnschrift SemiBold" pitchFamily="34" charset="0"/>
              </a:rPr>
              <a:t> statistics </a:t>
            </a:r>
            <a:r>
              <a:rPr lang="en-US" sz="1400" i="1" dirty="0" smtClean="0">
                <a:solidFill>
                  <a:srgbClr val="4CC131"/>
                </a:solidFill>
                <a:latin typeface="Bahnschrift SemiBold" pitchFamily="34" charset="0"/>
              </a:rPr>
              <a:t>(*)</a:t>
            </a:r>
            <a:endParaRPr lang="en-US" sz="1400" i="1" dirty="0">
              <a:solidFill>
                <a:srgbClr val="4CC131"/>
              </a:solidFill>
              <a:latin typeface="Bahnschrift SemiBold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86400" y="1981200"/>
            <a:ext cx="2971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6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1400" dirty="0" smtClean="0">
                <a:latin typeface="Bahnschrift SemiBold" pitchFamily="34" charset="0"/>
              </a:rPr>
              <a:t> Between continuous variables, the correlation coefficient is measured by applying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Bahnschrift SemiBold" pitchFamily="34" charset="0"/>
              </a:rPr>
              <a:t>Pearson</a:t>
            </a:r>
            <a:r>
              <a:rPr lang="en-US" sz="1400" dirty="0" smtClean="0">
                <a:latin typeface="Bahnschrift SemiBold" pitchFamily="34" charset="0"/>
              </a:rPr>
              <a:t> Correlation Coefficient</a:t>
            </a:r>
            <a:endParaRPr lang="en-US" sz="1400" dirty="0">
              <a:latin typeface="Bahnschrift SemiBold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86400" y="3124200"/>
            <a:ext cx="2819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6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1400" dirty="0" smtClean="0">
                <a:latin typeface="Bahnschrift SemiBold" pitchFamily="34" charset="0"/>
              </a:rPr>
              <a:t> Between continuous and categorical variables, the correlation coefficient is measured by applying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Bahnschrift SemiBold" pitchFamily="34" charset="0"/>
              </a:rPr>
              <a:t>Correlation ratio </a:t>
            </a:r>
            <a:r>
              <a:rPr lang="en-US" sz="1400" i="1" dirty="0" smtClean="0">
                <a:solidFill>
                  <a:srgbClr val="4CC131"/>
                </a:solidFill>
                <a:latin typeface="Bahnschrift SemiBold" pitchFamily="34" charset="0"/>
              </a:rPr>
              <a:t>(**)</a:t>
            </a:r>
            <a:endParaRPr lang="en-US" sz="1400" i="1" dirty="0">
              <a:solidFill>
                <a:srgbClr val="4CC131"/>
              </a:solidFill>
              <a:latin typeface="Bahnschrift SemiBold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86400" y="4495800"/>
            <a:ext cx="3048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1400" dirty="0" smtClean="0">
                <a:latin typeface="Bahnschrift SemiBold" pitchFamily="34" charset="0"/>
              </a:rPr>
              <a:t> </a:t>
            </a:r>
            <a:r>
              <a:rPr lang="en-US" sz="1400" u="sng" dirty="0" smtClean="0">
                <a:solidFill>
                  <a:schemeClr val="accent6">
                    <a:lumMod val="75000"/>
                  </a:schemeClr>
                </a:solidFill>
                <a:latin typeface="Bahnschrift SemiBold" pitchFamily="34" charset="0"/>
              </a:rPr>
              <a:t>Result</a:t>
            </a:r>
            <a:r>
              <a:rPr lang="en-US" sz="1400" dirty="0" smtClean="0">
                <a:latin typeface="Bahnschrift SemiBold" pitchFamily="34" charset="0"/>
              </a:rPr>
              <a:t>: No significant correlation is detected</a:t>
            </a:r>
            <a:endParaRPr lang="en-US" sz="1400" dirty="0">
              <a:latin typeface="Bahnschrift SemiBold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" y="6248400"/>
            <a:ext cx="6248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CC131"/>
                </a:solidFill>
                <a:latin typeface="Bahnschrift SemiBold" pitchFamily="34" charset="0"/>
              </a:rPr>
              <a:t>(*)</a:t>
            </a:r>
            <a:r>
              <a:rPr lang="en-US" sz="1200" dirty="0" smtClean="0">
                <a:latin typeface="Bahnschrift SemiBold" pitchFamily="34" charset="0"/>
              </a:rPr>
              <a:t> https://en.wikipedia.org/wiki/Cram%C3%A9r%27s_V</a:t>
            </a:r>
            <a:endParaRPr lang="en-US" sz="1200" dirty="0">
              <a:latin typeface="Bahnschrift SemiBold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00" y="6581001"/>
            <a:ext cx="6248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CC131"/>
                </a:solidFill>
                <a:latin typeface="Bahnschrift SemiBold" pitchFamily="34" charset="0"/>
              </a:rPr>
              <a:t>(**) </a:t>
            </a:r>
            <a:r>
              <a:rPr lang="en-US" sz="1200" dirty="0" smtClean="0">
                <a:latin typeface="Bahnschrift SemiBold" pitchFamily="34" charset="0"/>
              </a:rPr>
              <a:t>https://en.wikipedia.org/wiki/Correlation_ratio</a:t>
            </a:r>
            <a:endParaRPr lang="en-US" sz="1200" dirty="0">
              <a:latin typeface="Bahnschrift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7EC234"/>
                </a:solidFill>
              </a:rPr>
              <a:t>Feature Selection</a:t>
            </a:r>
            <a:endParaRPr lang="en-US" dirty="0">
              <a:solidFill>
                <a:srgbClr val="7EC234"/>
              </a:solidFill>
              <a:latin typeface="Bahnschrift SemiBol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914400"/>
            <a:ext cx="533400" cy="76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914400"/>
            <a:ext cx="533400" cy="76200"/>
          </a:xfrm>
          <a:prstGeom prst="rect">
            <a:avLst/>
          </a:prstGeom>
          <a:solidFill>
            <a:srgbClr val="B4DF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914400"/>
            <a:ext cx="533400" cy="76200"/>
          </a:xfrm>
          <a:prstGeom prst="rect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4648200" y="2057400"/>
            <a:ext cx="5181600" cy="304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67400" y="1295400"/>
            <a:ext cx="275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6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1400" dirty="0" smtClean="0">
                <a:latin typeface="Bahnschrift SemiBold" pitchFamily="34" charset="0"/>
              </a:rPr>
              <a:t> We </a:t>
            </a:r>
            <a:r>
              <a:rPr lang="en-US" sz="1400" dirty="0" err="1" smtClean="0">
                <a:latin typeface="Bahnschrift SemiBold" pitchFamily="34" charset="0"/>
              </a:rPr>
              <a:t>discretize</a:t>
            </a:r>
            <a:r>
              <a:rPr lang="en-US" sz="1400" dirty="0" smtClean="0">
                <a:latin typeface="Bahnschrift SemiBold" pitchFamily="34" charset="0"/>
              </a:rPr>
              <a:t> variable “</a:t>
            </a:r>
            <a:r>
              <a:rPr lang="en-US" sz="1400" dirty="0" smtClean="0">
                <a:solidFill>
                  <a:srgbClr val="4CC131"/>
                </a:solidFill>
                <a:latin typeface="Bahnschrift SemiBold" pitchFamily="34" charset="0"/>
              </a:rPr>
              <a:t>Age</a:t>
            </a:r>
            <a:r>
              <a:rPr lang="en-US" sz="1400" dirty="0" smtClean="0">
                <a:latin typeface="Bahnschrift SemiBold" pitchFamily="34" charset="0"/>
              </a:rPr>
              <a:t>’ and ‘</a:t>
            </a:r>
            <a:r>
              <a:rPr lang="en-US" sz="1400" dirty="0" smtClean="0">
                <a:solidFill>
                  <a:srgbClr val="4CC131"/>
                </a:solidFill>
                <a:latin typeface="Bahnschrift SemiBold" pitchFamily="34" charset="0"/>
              </a:rPr>
              <a:t>Tenure</a:t>
            </a:r>
            <a:r>
              <a:rPr lang="en-US" sz="1400" dirty="0" smtClean="0">
                <a:latin typeface="Bahnschrift SemiBold" pitchFamily="34" charset="0"/>
              </a:rPr>
              <a:t>’ beforehand</a:t>
            </a:r>
            <a:endParaRPr lang="en-US" sz="1400" dirty="0">
              <a:latin typeface="Bahnschrift SemiBold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7400" y="2057400"/>
            <a:ext cx="27559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6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1400" dirty="0" smtClean="0">
                <a:latin typeface="Bahnschrift SemiBold" pitchFamily="34" charset="0"/>
              </a:rPr>
              <a:t> Feature Selection is for categorical variables as there are only two continuous variables: “</a:t>
            </a:r>
            <a:r>
              <a:rPr lang="en-US" sz="1400" dirty="0" smtClean="0">
                <a:solidFill>
                  <a:srgbClr val="4CC131"/>
                </a:solidFill>
                <a:latin typeface="Bahnschrift SemiBold" pitchFamily="34" charset="0"/>
              </a:rPr>
              <a:t>Balance</a:t>
            </a:r>
            <a:r>
              <a:rPr lang="en-US" sz="1400" dirty="0" smtClean="0">
                <a:latin typeface="Bahnschrift SemiBold" pitchFamily="34" charset="0"/>
              </a:rPr>
              <a:t>’ and ‘</a:t>
            </a:r>
            <a:r>
              <a:rPr lang="en-US" sz="1400" dirty="0" err="1" smtClean="0">
                <a:solidFill>
                  <a:srgbClr val="4CC131"/>
                </a:solidFill>
                <a:latin typeface="Bahnschrift SemiBold" pitchFamily="34" charset="0"/>
              </a:rPr>
              <a:t>EstimatedSalary</a:t>
            </a:r>
            <a:r>
              <a:rPr lang="en-US" sz="1400" dirty="0" smtClean="0">
                <a:latin typeface="Bahnschrift SemiBold" pitchFamily="34" charset="0"/>
              </a:rPr>
              <a:t>’ </a:t>
            </a:r>
            <a:endParaRPr lang="en-US" sz="1400" dirty="0">
              <a:latin typeface="Bahnschrift SemiBold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7400" y="4876800"/>
            <a:ext cx="26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6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1400" dirty="0" smtClean="0">
                <a:latin typeface="Bahnschrift SemiBold" pitchFamily="34" charset="0"/>
              </a:rPr>
              <a:t> "</a:t>
            </a:r>
            <a:r>
              <a:rPr lang="en-US" sz="1400" dirty="0" smtClean="0">
                <a:solidFill>
                  <a:srgbClr val="4CC131"/>
                </a:solidFill>
                <a:latin typeface="Bahnschrift SemiBold" pitchFamily="34" charset="0"/>
              </a:rPr>
              <a:t>Age</a:t>
            </a:r>
            <a:r>
              <a:rPr lang="en-US" sz="1400" dirty="0" smtClean="0">
                <a:latin typeface="Bahnschrift SemiBold" pitchFamily="34" charset="0"/>
              </a:rPr>
              <a:t>" and "</a:t>
            </a:r>
            <a:r>
              <a:rPr lang="en-US" sz="1400" dirty="0" err="1" smtClean="0">
                <a:solidFill>
                  <a:srgbClr val="4CC131"/>
                </a:solidFill>
                <a:latin typeface="Bahnschrift SemiBold" pitchFamily="34" charset="0"/>
              </a:rPr>
              <a:t>NumOfProducts</a:t>
            </a:r>
            <a:r>
              <a:rPr lang="en-US" sz="1400" dirty="0" smtClean="0">
                <a:latin typeface="Bahnschrift SemiBold" pitchFamily="34" charset="0"/>
              </a:rPr>
              <a:t>" have highest chi square value which indicates the most important variables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67400" y="3581400"/>
            <a:ext cx="2667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6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1400" dirty="0" smtClean="0">
                <a:latin typeface="Bahnschrift SemiBold" pitchFamily="34" charset="0"/>
              </a:rPr>
              <a:t> From the graph, we would exclude variable  ‘</a:t>
            </a:r>
            <a:r>
              <a:rPr lang="en-US" sz="1400" dirty="0" smtClean="0">
                <a:solidFill>
                  <a:srgbClr val="4CC131"/>
                </a:solidFill>
                <a:latin typeface="Bahnschrift SemiBold" pitchFamily="34" charset="0"/>
              </a:rPr>
              <a:t>Tenure</a:t>
            </a:r>
            <a:r>
              <a:rPr lang="en-US" sz="1400" dirty="0" smtClean="0">
                <a:latin typeface="Bahnschrift SemiBold" pitchFamily="34" charset="0"/>
              </a:rPr>
              <a:t>’ and ‘</a:t>
            </a:r>
            <a:r>
              <a:rPr lang="en-US" sz="1400" dirty="0" err="1" smtClean="0">
                <a:solidFill>
                  <a:srgbClr val="4CC131"/>
                </a:solidFill>
                <a:latin typeface="Bahnschrift SemiBold" pitchFamily="34" charset="0"/>
              </a:rPr>
              <a:t>HasCrCard</a:t>
            </a:r>
            <a:r>
              <a:rPr lang="en-US" sz="1400" dirty="0" smtClean="0">
                <a:latin typeface="Bahnschrift SemiBold" pitchFamily="34" charset="0"/>
              </a:rPr>
              <a:t>’ because of low chi square value</a:t>
            </a: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518339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2000" y="4876800"/>
            <a:ext cx="3733800" cy="167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7EC234"/>
                </a:solidFill>
                <a:latin typeface="Bahnschrift SemiBold" pitchFamily="34" charset="0"/>
              </a:rPr>
              <a:t>Model Performance and Selection</a:t>
            </a:r>
            <a:endParaRPr lang="en-US" dirty="0">
              <a:solidFill>
                <a:srgbClr val="7EC234"/>
              </a:solidFill>
              <a:latin typeface="Bahnschrift SemiBol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914400"/>
            <a:ext cx="533400" cy="76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914400"/>
            <a:ext cx="533400" cy="76200"/>
          </a:xfrm>
          <a:prstGeom prst="rect">
            <a:avLst/>
          </a:prstGeom>
          <a:solidFill>
            <a:srgbClr val="B4DF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914400"/>
            <a:ext cx="533400" cy="76200"/>
          </a:xfrm>
          <a:prstGeom prst="rect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1143000"/>
            <a:ext cx="8242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6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1400" dirty="0" smtClean="0">
                <a:latin typeface="Bahnschrift SemiBold" pitchFamily="34" charset="0"/>
              </a:rPr>
              <a:t> We built the models based on two classical </a:t>
            </a:r>
            <a:r>
              <a:rPr lang="en-US" sz="1400" dirty="0" err="1" smtClean="0">
                <a:latin typeface="Bahnschrift SemiBold" pitchFamily="34" charset="0"/>
              </a:rPr>
              <a:t>alogrithms</a:t>
            </a:r>
            <a:r>
              <a:rPr lang="en-US" sz="1400" dirty="0" smtClean="0">
                <a:latin typeface="Bahnschrift SemiBold" pitchFamily="34" charset="0"/>
              </a:rPr>
              <a:t>: “Logistic Regression’ and ‘Random Forest’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1447800"/>
            <a:ext cx="8242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6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1400" dirty="0" smtClean="0">
                <a:latin typeface="Bahnschrift SemiBold" pitchFamily="34" charset="0"/>
              </a:rPr>
              <a:t>We applied cross validation (10 folds)  to avoid over-fitting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48200" y="4953000"/>
            <a:ext cx="365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ahnschrift SemiBold" pitchFamily="34" charset="0"/>
              </a:rPr>
              <a:t>Logistic model gives poor result (it predicts  all clients would not churn out) ending in poor AUC and lower metrics performance values.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Bahnschrift SemiBold" pitchFamily="34" charset="0"/>
              </a:rPr>
              <a:t>So Random Forest is a better model than Logistic regression in this case.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Bahnschrift SemiBold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33400" y="4876800"/>
          <a:ext cx="3810000" cy="1778188"/>
        </p:xfrm>
        <a:graphic>
          <a:graphicData uri="http://schemas.openxmlformats.org/drawingml/2006/table">
            <a:tbl>
              <a:tblPr/>
              <a:tblGrid>
                <a:gridCol w="1270000"/>
                <a:gridCol w="1244600"/>
                <a:gridCol w="1295400"/>
              </a:tblGrid>
              <a:tr h="5230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400" dirty="0">
                        <a:latin typeface="Bahnschrift SemiBold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Bahnschrift SemiBold" pitchFamily="34" charset="0"/>
                          <a:ea typeface="Calibri"/>
                          <a:cs typeface="Times New Roman"/>
                        </a:rPr>
                        <a:t>Logistic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Bahnschrift SemiBold" pitchFamily="34" charset="0"/>
                          <a:ea typeface="Calibri"/>
                          <a:cs typeface="Times New Roman"/>
                        </a:rPr>
                        <a:t> Regression</a:t>
                      </a:r>
                      <a:endParaRPr lang="en-US" sz="1400" dirty="0">
                        <a:solidFill>
                          <a:schemeClr val="bg1"/>
                        </a:solidFill>
                        <a:latin typeface="Bahnschrift SemiBold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Bahnschrift SemiBold" pitchFamily="34" charset="0"/>
                          <a:ea typeface="Calibri"/>
                          <a:cs typeface="Times New Roman"/>
                        </a:rPr>
                        <a:t>Random Forest</a:t>
                      </a:r>
                      <a:endParaRPr lang="en-US" sz="1400" dirty="0">
                        <a:solidFill>
                          <a:schemeClr val="bg1"/>
                        </a:solidFill>
                        <a:latin typeface="Bahnschrift SemiBold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1D"/>
                    </a:solidFill>
                  </a:tcPr>
                </a:tc>
              </a:tr>
              <a:tr h="3889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Bahnschrift SemiBold" pitchFamily="34" charset="0"/>
                          <a:ea typeface="Calibri"/>
                          <a:cs typeface="Calibri"/>
                        </a:rPr>
                        <a:t>Precision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Bahnschrift SemiBold" pitchFamily="34" charset="0"/>
                          <a:ea typeface="Calibri"/>
                          <a:cs typeface="Calibri"/>
                        </a:rPr>
                        <a:t> score</a:t>
                      </a:r>
                      <a:endParaRPr lang="en-US" sz="1400" dirty="0">
                        <a:latin typeface="Bahnschrift SemiBold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Bahnschrift SemiBold" pitchFamily="34" charset="0"/>
                          <a:ea typeface="Times New Roman"/>
                          <a:cs typeface="Calibri"/>
                        </a:rPr>
                        <a:t>0</a:t>
                      </a:r>
                      <a:endParaRPr lang="en-US" sz="1400" dirty="0">
                        <a:latin typeface="Bahnschrift SemiBold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latin typeface="Bahnschrift SemiBold" pitchFamily="34" charset="0"/>
                          <a:ea typeface="+mn-ea"/>
                          <a:cs typeface="+mn-cs"/>
                        </a:rPr>
                        <a:t>0.663018</a:t>
                      </a:r>
                      <a:endParaRPr lang="en-US" sz="1400" dirty="0">
                        <a:latin typeface="Bahnschrift SemiBold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7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Bahnschrift SemiBold" pitchFamily="34" charset="0"/>
                          <a:ea typeface="Times New Roman"/>
                          <a:cs typeface="Calibri"/>
                        </a:rPr>
                        <a:t>Recall score</a:t>
                      </a:r>
                      <a:endParaRPr lang="en-US" sz="1400" dirty="0">
                        <a:latin typeface="Bahnschrift SemiBold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latin typeface="Bahnschrift SemiBold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1400" dirty="0">
                        <a:latin typeface="Bahnschrift SemiBold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latin typeface="Bahnschrift SemiBold" pitchFamily="34" charset="0"/>
                          <a:ea typeface="+mn-ea"/>
                          <a:cs typeface="+mn-cs"/>
                        </a:rPr>
                        <a:t>0.452026</a:t>
                      </a:r>
                      <a:endParaRPr lang="en-US" sz="1400" dirty="0">
                        <a:latin typeface="Bahnschrift SemiBold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7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Bahnschrift SemiBold" pitchFamily="34" charset="0"/>
                          <a:ea typeface="Times New Roman"/>
                          <a:cs typeface="Calibri"/>
                        </a:rPr>
                        <a:t>F1 score</a:t>
                      </a:r>
                      <a:endParaRPr lang="en-US" sz="1400" dirty="0">
                        <a:latin typeface="Bahnschrift SemiBold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latin typeface="Bahnschrift SemiBold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1400" dirty="0">
                        <a:latin typeface="Bahnschrift SemiBold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latin typeface="Bahnschrift SemiBold" pitchFamily="34" charset="0"/>
                          <a:ea typeface="+mn-ea"/>
                          <a:cs typeface="+mn-cs"/>
                        </a:rPr>
                        <a:t>0.537559</a:t>
                      </a:r>
                      <a:endParaRPr lang="en-US" sz="1400" dirty="0">
                        <a:latin typeface="Bahnschrift SemiBold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7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Bahnschrift SemiBold" pitchFamily="34" charset="0"/>
                          <a:ea typeface="Times New Roman"/>
                          <a:cs typeface="Calibri"/>
                        </a:rPr>
                        <a:t>Accuracy</a:t>
                      </a:r>
                      <a:endParaRPr lang="en-US" sz="1400" dirty="0">
                        <a:latin typeface="Bahnschrift SemiBold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latin typeface="Bahnschrift SemiBold" pitchFamily="34" charset="0"/>
                          <a:ea typeface="+mn-ea"/>
                          <a:cs typeface="+mn-cs"/>
                        </a:rPr>
                        <a:t>0.795687</a:t>
                      </a:r>
                      <a:endParaRPr lang="en-US" sz="1400" dirty="0">
                        <a:latin typeface="Bahnschrift SemiBold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latin typeface="Bahnschrift SemiBold" pitchFamily="34" charset="0"/>
                          <a:ea typeface="+mn-ea"/>
                          <a:cs typeface="+mn-cs"/>
                        </a:rPr>
                        <a:t>0.841102</a:t>
                      </a:r>
                      <a:endParaRPr lang="en-US" sz="1400" dirty="0">
                        <a:latin typeface="Bahnschrift SemiBold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828800"/>
            <a:ext cx="3794761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1828800"/>
            <a:ext cx="368603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7EC234"/>
                </a:solidFill>
                <a:latin typeface="Bahnschrift SemiBold" pitchFamily="34" charset="0"/>
              </a:rPr>
              <a:t>Model Improvement</a:t>
            </a:r>
            <a:endParaRPr lang="en-US" dirty="0">
              <a:solidFill>
                <a:srgbClr val="7EC234"/>
              </a:solidFill>
              <a:latin typeface="Bahnschrift SemiBol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914400"/>
            <a:ext cx="533400" cy="76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914400"/>
            <a:ext cx="533400" cy="76200"/>
          </a:xfrm>
          <a:prstGeom prst="rect">
            <a:avLst/>
          </a:prstGeom>
          <a:solidFill>
            <a:srgbClr val="B4DF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914400"/>
            <a:ext cx="533400" cy="76200"/>
          </a:xfrm>
          <a:prstGeom prst="rect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1066800"/>
            <a:ext cx="838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itchFamily="34" charset="0"/>
              </a:rPr>
              <a:t>What to do to improve the model?</a:t>
            </a:r>
            <a:endParaRPr lang="en-US" b="1" dirty="0">
              <a:latin typeface="Bahnschrift SemiBold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1752600"/>
            <a:ext cx="476596" cy="4100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0600" y="1752600"/>
            <a:ext cx="838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itchFamily="34" charset="0"/>
              </a:rPr>
              <a:t>Adding outlier detection process</a:t>
            </a:r>
            <a:endParaRPr lang="en-US" b="1" dirty="0">
              <a:latin typeface="Bahnschrift SemiBold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2362200"/>
            <a:ext cx="476596" cy="4100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0600" y="2362200"/>
            <a:ext cx="838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itchFamily="34" charset="0"/>
              </a:rPr>
              <a:t>Creating a pipeline including Feature Selection process</a:t>
            </a:r>
            <a:endParaRPr lang="en-US" b="1" dirty="0">
              <a:latin typeface="Bahnschrift SemiBold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3048000"/>
            <a:ext cx="476596" cy="4100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600" y="3048000"/>
            <a:ext cx="838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itchFamily="34" charset="0"/>
              </a:rPr>
              <a:t>Testing more combination of variables</a:t>
            </a:r>
            <a:endParaRPr lang="en-US" b="1" dirty="0">
              <a:latin typeface="Bahnschrift SemiBold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3733800"/>
            <a:ext cx="476596" cy="4100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0600" y="3733800"/>
            <a:ext cx="838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Bahnschrift SemiBold" pitchFamily="34" charset="0"/>
              </a:rPr>
              <a:t>Hyperparameter</a:t>
            </a:r>
            <a:r>
              <a:rPr lang="en-US" b="1" dirty="0" smtClean="0">
                <a:latin typeface="Bahnschrift SemiBold" pitchFamily="34" charset="0"/>
              </a:rPr>
              <a:t> </a:t>
            </a:r>
            <a:r>
              <a:rPr lang="en-US" b="1" dirty="0" err="1" smtClean="0">
                <a:latin typeface="Bahnschrift SemiBold" pitchFamily="34" charset="0"/>
              </a:rPr>
              <a:t>Tunning</a:t>
            </a:r>
            <a:endParaRPr lang="en-US" b="1" dirty="0">
              <a:latin typeface="Bahnschrift SemiBold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" y="4419600"/>
            <a:ext cx="476596" cy="4100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0600" y="4419600"/>
            <a:ext cx="838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itchFamily="34" charset="0"/>
              </a:rPr>
              <a:t>Trying other </a:t>
            </a:r>
            <a:r>
              <a:rPr lang="en-US" b="1" dirty="0" err="1" smtClean="0">
                <a:latin typeface="Bahnschrift SemiBold" pitchFamily="34" charset="0"/>
              </a:rPr>
              <a:t>alogrithms</a:t>
            </a:r>
            <a:r>
              <a:rPr lang="en-US" b="1" dirty="0" smtClean="0">
                <a:latin typeface="Bahnschrift SemiBold" pitchFamily="34" charset="0"/>
              </a:rPr>
              <a:t> including Gradient </a:t>
            </a:r>
            <a:r>
              <a:rPr lang="en-US" b="1" dirty="0" smtClean="0">
                <a:latin typeface="Bahnschrift SemiBold" pitchFamily="34" charset="0"/>
              </a:rPr>
              <a:t>Boosting</a:t>
            </a:r>
            <a:endParaRPr lang="en-US" b="1" dirty="0">
              <a:latin typeface="Bahnschrift SemiBold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" y="5181600"/>
            <a:ext cx="476596" cy="4100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0600" y="5181600"/>
            <a:ext cx="838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itchFamily="34" charset="0"/>
              </a:rPr>
              <a:t>Adding more performance criteria including: Lift Chart, Gain Chart, KS Statistics </a:t>
            </a:r>
            <a:endParaRPr lang="en-US" b="1" dirty="0">
              <a:latin typeface="Bahnschrift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588</Words>
  <Application>Microsoft Office PowerPoint</Application>
  <PresentationFormat>On-screen Show (4:3)</PresentationFormat>
  <Paragraphs>94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Data Description</vt:lpstr>
      <vt:lpstr>Data Description (cont.)</vt:lpstr>
      <vt:lpstr>Data Description (cont.)</vt:lpstr>
      <vt:lpstr>Data Correlation</vt:lpstr>
      <vt:lpstr>Feature Selection</vt:lpstr>
      <vt:lpstr>Model Performance and Selection</vt:lpstr>
      <vt:lpstr>Model Improvement</vt:lpstr>
      <vt:lpstr>Final Word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Tybeo2301</dc:creator>
  <cp:lastModifiedBy>Windows User</cp:lastModifiedBy>
  <cp:revision>25</cp:revision>
  <dcterms:created xsi:type="dcterms:W3CDTF">2006-08-16T00:00:00Z</dcterms:created>
  <dcterms:modified xsi:type="dcterms:W3CDTF">2019-08-30T16:43:41Z</dcterms:modified>
</cp:coreProperties>
</file>