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sldIdLst>
    <p:sldId id="2194" r:id="rId2"/>
    <p:sldId id="2156" r:id="rId3"/>
    <p:sldId id="2191" r:id="rId4"/>
    <p:sldId id="2192" r:id="rId5"/>
    <p:sldId id="2193" r:id="rId6"/>
    <p:sldId id="315" r:id="rId7"/>
    <p:sldId id="268" r:id="rId8"/>
    <p:sldId id="2162" r:id="rId9"/>
    <p:sldId id="2163" r:id="rId10"/>
    <p:sldId id="2165" r:id="rId11"/>
    <p:sldId id="2166" r:id="rId12"/>
    <p:sldId id="2167" r:id="rId13"/>
    <p:sldId id="2168" r:id="rId14"/>
    <p:sldId id="2169" r:id="rId15"/>
    <p:sldId id="2170" r:id="rId16"/>
    <p:sldId id="2171" r:id="rId17"/>
    <p:sldId id="2172" r:id="rId18"/>
    <p:sldId id="2173" r:id="rId19"/>
    <p:sldId id="301" r:id="rId20"/>
    <p:sldId id="2174" r:id="rId21"/>
    <p:sldId id="429" r:id="rId22"/>
    <p:sldId id="2175" r:id="rId23"/>
    <p:sldId id="318" r:id="rId24"/>
    <p:sldId id="2176" r:id="rId25"/>
    <p:sldId id="2177" r:id="rId26"/>
    <p:sldId id="2180" r:id="rId27"/>
    <p:sldId id="2178" r:id="rId28"/>
    <p:sldId id="2179" r:id="rId29"/>
    <p:sldId id="2182" r:id="rId30"/>
    <p:sldId id="2183" r:id="rId31"/>
    <p:sldId id="2184" r:id="rId32"/>
    <p:sldId id="2185" r:id="rId33"/>
    <p:sldId id="2186" r:id="rId34"/>
    <p:sldId id="2187" r:id="rId35"/>
    <p:sldId id="2188" r:id="rId36"/>
    <p:sldId id="2189" r:id="rId37"/>
    <p:sldId id="2190" r:id="rId38"/>
    <p:sldId id="284" r:id="rId39"/>
    <p:sldId id="28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B72"/>
    <a:srgbClr val="D23527"/>
    <a:srgbClr val="FE682D"/>
    <a:srgbClr val="2F2A60"/>
    <a:srgbClr val="3A337D"/>
    <a:srgbClr val="76B8D8"/>
    <a:srgbClr val="C5DBF0"/>
    <a:srgbClr val="FFFFFF"/>
    <a:srgbClr val="132475"/>
    <a:srgbClr val="14A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C424-7131-4FA1-9174-D5677D630EF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D4EDC-1AAC-422F-9AEE-8DE0993B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76263-683E-2C4A-D139-C7BA2730B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F6A8C0-9439-4C4A-17E6-B062A78C3215}"/>
              </a:ext>
            </a:extLst>
          </p:cNvPr>
          <p:cNvSpPr/>
          <p:nvPr userDrawn="1"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2B9BC41E-6D13-5C07-F8A5-BD46298F62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466" y="311468"/>
            <a:ext cx="711855" cy="711855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C59254-9D56-1A41-7F32-5AE23A323A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711855" cy="711855"/>
          </a:xfrm>
          <a:prstGeom prst="rect">
            <a:avLst/>
          </a:prstGeom>
        </p:spPr>
      </p:pic>
      <p:pic>
        <p:nvPicPr>
          <p:cNvPr id="11" name="Picture 2" descr="Membumi untuk Mendunia, Jargon Baru ITS di Dunia Internasional - ITS News">
            <a:extLst>
              <a:ext uri="{FF2B5EF4-FFF2-40B4-BE49-F238E27FC236}">
                <a16:creationId xmlns:a16="http://schemas.microsoft.com/office/drawing/2014/main" id="{5BE0A393-C393-AA7F-A736-4E5235220D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3" t="7941" r="26895" b="9898"/>
          <a:stretch/>
        </p:blipFill>
        <p:spPr bwMode="auto">
          <a:xfrm>
            <a:off x="2147753" y="300417"/>
            <a:ext cx="749451" cy="7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D7FCEE3-A442-BF8D-D337-62AACFABA263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69267515-5FE0-AD33-DDF1-5522BFD07E98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B8DB40-8A6E-78DA-4AB4-3F86F4F74AAB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6C21D98-B4BC-8D57-A555-D06FC34C6792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6C2116-5693-AC41-28AE-89E4364C9A73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7" name="TextBox 2">
            <a:extLst>
              <a:ext uri="{FF2B5EF4-FFF2-40B4-BE49-F238E27FC236}">
                <a16:creationId xmlns:a16="http://schemas.microsoft.com/office/drawing/2014/main" id="{690FA5A0-2A0E-6537-15F7-DABFE506F8C9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6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4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953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600A96-FA4E-4D30-8FBE-90C251ADF286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7B8EC49-CEC1-4253-A789-503481FE5E83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B37D76-22ED-4168-A7B0-A5BB4A2CBE2C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1C9FC8-8498-49D6-B3FA-72F3D589D6FF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A0278F-B028-45A4-9A1E-C10DF7135B92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DFDBC0FF-0356-472A-988C-C51707B739E0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8F4950-D4BA-4195-9E87-F2E2D85F7D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F521131-A440-4CC3-9DA3-FC83AEDA7AD2}"/>
              </a:ext>
            </a:extLst>
          </p:cNvPr>
          <p:cNvSpPr/>
          <p:nvPr userDrawn="1"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72F278A6-78AC-421A-94F2-AA40D46AF8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1262435"/>
            <a:ext cx="11578802" cy="796948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/>
              <a:t>JUDUL HALAMAN</a:t>
            </a:r>
            <a:endParaRPr lang="id-ID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704D2C1-6B1B-4A23-B687-144684060B5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9725" y="2238375"/>
            <a:ext cx="11579005" cy="3937000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err="1"/>
              <a:t>Konten</a:t>
            </a:r>
            <a:r>
              <a:rPr lang="en-US"/>
              <a:t> level 1</a:t>
            </a:r>
          </a:p>
          <a:p>
            <a:pPr lvl="1"/>
            <a:r>
              <a:rPr lang="en-US" err="1"/>
              <a:t>Konten</a:t>
            </a:r>
            <a:r>
              <a:rPr lang="en-US"/>
              <a:t> level 2</a:t>
            </a:r>
          </a:p>
          <a:p>
            <a:pPr lvl="2"/>
            <a:r>
              <a:rPr lang="en-US" err="1"/>
              <a:t>Konten</a:t>
            </a:r>
            <a:r>
              <a:rPr lang="en-US"/>
              <a:t> level 3</a:t>
            </a:r>
          </a:p>
          <a:p>
            <a:pPr lvl="3"/>
            <a:r>
              <a:rPr lang="en-US" err="1"/>
              <a:t>Konten</a:t>
            </a:r>
            <a:r>
              <a:rPr lang="en-US"/>
              <a:t> level 4</a:t>
            </a:r>
          </a:p>
          <a:p>
            <a:pPr lvl="4"/>
            <a:r>
              <a:rPr lang="en-US" err="1"/>
              <a:t>Konten</a:t>
            </a:r>
            <a:r>
              <a:rPr lang="en-US"/>
              <a:t> level 5</a:t>
            </a:r>
            <a:endParaRPr lang="id-ID"/>
          </a:p>
        </p:txBody>
      </p:sp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4F219B24-AFA1-3C4D-9EFA-710E46C455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466" y="311468"/>
            <a:ext cx="711855" cy="711855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246678-AD75-B54D-BA22-69EE1107C5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711855" cy="711855"/>
          </a:xfrm>
          <a:prstGeom prst="rect">
            <a:avLst/>
          </a:prstGeom>
        </p:spPr>
      </p:pic>
      <p:pic>
        <p:nvPicPr>
          <p:cNvPr id="1026" name="Picture 2" descr="Membumi untuk Mendunia, Jargon Baru ITS di Dunia Internasional - ITS News">
            <a:extLst>
              <a:ext uri="{FF2B5EF4-FFF2-40B4-BE49-F238E27FC236}">
                <a16:creationId xmlns:a16="http://schemas.microsoft.com/office/drawing/2014/main" id="{94BC7E2C-8B22-0F13-D54C-9AC64BE84F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3" t="7941" r="26895" b="9898"/>
          <a:stretch/>
        </p:blipFill>
        <p:spPr bwMode="auto">
          <a:xfrm>
            <a:off x="2147753" y="300417"/>
            <a:ext cx="749451" cy="7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20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600A96-FA4E-4D30-8FBE-90C251ADF286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7B8EC49-CEC1-4253-A789-503481FE5E83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B37D76-22ED-4168-A7B0-A5BB4A2CBE2C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1C9FC8-8498-49D6-B3FA-72F3D589D6FF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A0278F-B028-45A4-9A1E-C10DF7135B92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DFDBC0FF-0356-472A-988C-C51707B739E0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8F4950-D4BA-4195-9E87-F2E2D85F7D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F521131-A440-4CC3-9DA3-FC83AEDA7AD2}"/>
              </a:ext>
            </a:extLst>
          </p:cNvPr>
          <p:cNvSpPr/>
          <p:nvPr userDrawn="1"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72F278A6-78AC-421A-94F2-AA40D46AF8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1262435"/>
            <a:ext cx="11578802" cy="796948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/>
              <a:t>JUDUL HALAMAN</a:t>
            </a:r>
            <a:endParaRPr lang="id-ID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704D2C1-6B1B-4A23-B687-144684060B5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9725" y="2238375"/>
            <a:ext cx="11579005" cy="3937000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err="1"/>
              <a:t>Konten</a:t>
            </a:r>
            <a:r>
              <a:rPr lang="en-US"/>
              <a:t> level 1</a:t>
            </a:r>
          </a:p>
          <a:p>
            <a:pPr lvl="1"/>
            <a:r>
              <a:rPr lang="en-US" err="1"/>
              <a:t>Konten</a:t>
            </a:r>
            <a:r>
              <a:rPr lang="en-US"/>
              <a:t> level 2</a:t>
            </a:r>
          </a:p>
          <a:p>
            <a:pPr lvl="2"/>
            <a:r>
              <a:rPr lang="en-US" err="1"/>
              <a:t>Konten</a:t>
            </a:r>
            <a:r>
              <a:rPr lang="en-US"/>
              <a:t> level 3</a:t>
            </a:r>
          </a:p>
          <a:p>
            <a:pPr lvl="3"/>
            <a:r>
              <a:rPr lang="en-US" err="1"/>
              <a:t>Konten</a:t>
            </a:r>
            <a:r>
              <a:rPr lang="en-US"/>
              <a:t> level 4</a:t>
            </a:r>
          </a:p>
          <a:p>
            <a:pPr lvl="4"/>
            <a:r>
              <a:rPr lang="en-US" err="1"/>
              <a:t>Konten</a:t>
            </a:r>
            <a:r>
              <a:rPr lang="en-US"/>
              <a:t> level 5</a:t>
            </a:r>
            <a:endParaRPr lang="id-ID"/>
          </a:p>
        </p:txBody>
      </p:sp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4F219B24-AFA1-3C4D-9EFA-710E46C455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466" y="311468"/>
            <a:ext cx="711855" cy="711855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246678-AD75-B54D-BA22-69EE1107C5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711855" cy="711855"/>
          </a:xfrm>
          <a:prstGeom prst="rect">
            <a:avLst/>
          </a:prstGeom>
        </p:spPr>
      </p:pic>
      <p:pic>
        <p:nvPicPr>
          <p:cNvPr id="1026" name="Picture 2" descr="Membumi untuk Mendunia, Jargon Baru ITS di Dunia Internasional - ITS News">
            <a:extLst>
              <a:ext uri="{FF2B5EF4-FFF2-40B4-BE49-F238E27FC236}">
                <a16:creationId xmlns:a16="http://schemas.microsoft.com/office/drawing/2014/main" id="{94BC7E2C-8B22-0F13-D54C-9AC64BE84F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3" t="7941" r="26895" b="9898"/>
          <a:stretch/>
        </p:blipFill>
        <p:spPr bwMode="auto">
          <a:xfrm>
            <a:off x="2147753" y="300417"/>
            <a:ext cx="749451" cy="7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1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72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2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60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73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93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71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13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EB80-0546-4C11-B00A-5B29EF47FF59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57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7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1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F92E-CFA8-4E72-8FFE-E35658AF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0" y="1377943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GB" sz="8000" b="1" dirty="0">
                <a:solidFill>
                  <a:srgbClr val="14A9BC"/>
                </a:solidFill>
                <a:latin typeface="Amasis MT Pro" panose="02040504050005020304" pitchFamily="18" charset="0"/>
              </a:rPr>
              <a:t>Database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51152-56F7-45F1-984D-658F4287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12411"/>
            <a:ext cx="12192000" cy="457201"/>
          </a:xfrm>
        </p:spPr>
        <p:txBody>
          <a:bodyPr>
            <a:noAutofit/>
          </a:bodyPr>
          <a:lstStyle/>
          <a:p>
            <a:r>
              <a:rPr lang="en-GB" sz="3500" b="1" dirty="0">
                <a:solidFill>
                  <a:srgbClr val="132475"/>
                </a:solidFill>
              </a:rPr>
              <a:t>Kelly Rossa Sungkono</a:t>
            </a:r>
          </a:p>
        </p:txBody>
      </p:sp>
    </p:spTree>
    <p:extLst>
      <p:ext uri="{BB962C8B-B14F-4D97-AF65-F5344CB8AC3E}">
        <p14:creationId xmlns:p14="http://schemas.microsoft.com/office/powerpoint/2010/main" val="971317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DDL for create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FF270-3E1B-7673-F7C2-3614E9CAF002}"/>
              </a:ext>
            </a:extLst>
          </p:cNvPr>
          <p:cNvSpPr txBox="1"/>
          <p:nvPr/>
        </p:nvSpPr>
        <p:spPr>
          <a:xfrm>
            <a:off x="445805" y="2041919"/>
            <a:ext cx="10481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Example: </a:t>
            </a:r>
            <a:r>
              <a:rPr lang="en-US" sz="2400" i="1" dirty="0"/>
              <a:t>Create Table Medicine Type in Database Pharmacy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E35A1-1EE6-0819-10CF-9E482B28B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12" y="2622684"/>
            <a:ext cx="3897314" cy="1548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B7223E-DF40-E9AE-2C8E-F137293CD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75"/>
          <a:stretch/>
        </p:blipFill>
        <p:spPr>
          <a:xfrm>
            <a:off x="542260" y="2705067"/>
            <a:ext cx="6484346" cy="120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7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DDL for create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FF270-3E1B-7673-F7C2-3614E9CAF002}"/>
              </a:ext>
            </a:extLst>
          </p:cNvPr>
          <p:cNvSpPr txBox="1"/>
          <p:nvPr/>
        </p:nvSpPr>
        <p:spPr>
          <a:xfrm>
            <a:off x="445805" y="2041919"/>
            <a:ext cx="10481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Example: </a:t>
            </a:r>
            <a:r>
              <a:rPr lang="en-US" sz="2400" i="1" dirty="0"/>
              <a:t>Create Table Medicine in Database Pharmacy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F0C1C-C170-3328-02AD-B09EBF797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90" y="2588107"/>
            <a:ext cx="4146584" cy="2632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2D7DF-1056-4587-628E-2E46A3C04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26" y="2503584"/>
            <a:ext cx="5398011" cy="32857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A68121C-A9C4-61B3-4C23-1964D9C7A90E}"/>
              </a:ext>
            </a:extLst>
          </p:cNvPr>
          <p:cNvSpPr/>
          <p:nvPr/>
        </p:nvSpPr>
        <p:spPr>
          <a:xfrm>
            <a:off x="445805" y="4338084"/>
            <a:ext cx="5444632" cy="11483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8BB93-5893-BFBF-8144-D1EB20F0BC9F}"/>
              </a:ext>
            </a:extLst>
          </p:cNvPr>
          <p:cNvSpPr txBox="1"/>
          <p:nvPr/>
        </p:nvSpPr>
        <p:spPr>
          <a:xfrm>
            <a:off x="328847" y="5927015"/>
            <a:ext cx="813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Define the column for Foreign key and add constraint foreign key </a:t>
            </a:r>
          </a:p>
        </p:txBody>
      </p:sp>
    </p:spTree>
    <p:extLst>
      <p:ext uri="{BB962C8B-B14F-4D97-AF65-F5344CB8AC3E}">
        <p14:creationId xmlns:p14="http://schemas.microsoft.com/office/powerpoint/2010/main" val="45049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DDL for alter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FF270-3E1B-7673-F7C2-3614E9CAF002}"/>
              </a:ext>
            </a:extLst>
          </p:cNvPr>
          <p:cNvSpPr txBox="1"/>
          <p:nvPr/>
        </p:nvSpPr>
        <p:spPr>
          <a:xfrm>
            <a:off x="445805" y="2041919"/>
            <a:ext cx="104817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Alter table can be used for: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Add column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Modify column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Drop column</a:t>
            </a:r>
          </a:p>
        </p:txBody>
      </p:sp>
    </p:spTree>
    <p:extLst>
      <p:ext uri="{BB962C8B-B14F-4D97-AF65-F5344CB8AC3E}">
        <p14:creationId xmlns:p14="http://schemas.microsoft.com/office/powerpoint/2010/main" val="371309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DDL for alter Table – Add Column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E3177-9B00-82B2-995D-905F92B401BB}"/>
              </a:ext>
            </a:extLst>
          </p:cNvPr>
          <p:cNvSpPr txBox="1"/>
          <p:nvPr/>
        </p:nvSpPr>
        <p:spPr>
          <a:xfrm>
            <a:off x="445805" y="2047263"/>
            <a:ext cx="104817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Syntax : 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table_name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datatype;</a:t>
            </a:r>
          </a:p>
          <a:p>
            <a:pPr>
              <a:defRPr/>
            </a:pPr>
            <a:endParaRPr lang="en-US" altLang="en-US" sz="2400" b="1" dirty="0"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2400" b="1" dirty="0">
                <a:cs typeface="Consolas" panose="020B0609020204030204" pitchFamily="49" charset="0"/>
              </a:rPr>
              <a:t>Example: </a:t>
            </a:r>
            <a:r>
              <a:rPr lang="en-US" altLang="en-US" sz="2400" dirty="0">
                <a:cs typeface="Consolas" panose="020B0609020204030204" pitchFamily="49" charset="0"/>
              </a:rPr>
              <a:t>add column “</a:t>
            </a:r>
            <a:r>
              <a:rPr lang="en-US" altLang="en-US" sz="2400" dirty="0" err="1">
                <a:cs typeface="Consolas" panose="020B0609020204030204" pitchFamily="49" charset="0"/>
              </a:rPr>
              <a:t>MedType_Desc</a:t>
            </a:r>
            <a:r>
              <a:rPr lang="en-US" altLang="en-US" sz="2400" dirty="0">
                <a:cs typeface="Consolas" panose="020B0609020204030204" pitchFamily="49" charset="0"/>
              </a:rPr>
              <a:t>” in Medicine Type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2718E-555B-8347-6D40-73BC28C0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9" y="3986255"/>
            <a:ext cx="6873062" cy="10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609413"/>
            <a:ext cx="10675851" cy="796948"/>
          </a:xfrm>
        </p:spPr>
        <p:txBody>
          <a:bodyPr/>
          <a:lstStyle/>
          <a:p>
            <a:r>
              <a:rPr lang="en-US" dirty="0"/>
              <a:t>DDL for alter Table – Modify Column (Datatype)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E3177-9B00-82B2-995D-905F92B401BB}"/>
              </a:ext>
            </a:extLst>
          </p:cNvPr>
          <p:cNvSpPr txBox="1"/>
          <p:nvPr/>
        </p:nvSpPr>
        <p:spPr>
          <a:xfrm>
            <a:off x="445805" y="2404695"/>
            <a:ext cx="104817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Syntax : 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table_name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Column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Type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datatype;</a:t>
            </a:r>
          </a:p>
          <a:p>
            <a:pPr>
              <a:defRPr/>
            </a:pPr>
            <a:endParaRPr lang="en-US" altLang="en-US" sz="2400" b="1" dirty="0"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2400" b="1" dirty="0">
                <a:cs typeface="Consolas" panose="020B0609020204030204" pitchFamily="49" charset="0"/>
              </a:rPr>
              <a:t>Example: </a:t>
            </a:r>
            <a:r>
              <a:rPr lang="en-US" altLang="en-US" sz="2400" dirty="0">
                <a:cs typeface="Consolas" panose="020B0609020204030204" pitchFamily="49" charset="0"/>
              </a:rPr>
              <a:t>modify datatype column “</a:t>
            </a:r>
            <a:r>
              <a:rPr lang="en-US" altLang="en-US" sz="2400" dirty="0" err="1">
                <a:cs typeface="Consolas" panose="020B0609020204030204" pitchFamily="49" charset="0"/>
              </a:rPr>
              <a:t>MedType_Desc</a:t>
            </a:r>
            <a:r>
              <a:rPr lang="en-US" altLang="en-US" sz="2400" dirty="0">
                <a:cs typeface="Consolas" panose="020B0609020204030204" pitchFamily="49" charset="0"/>
              </a:rPr>
              <a:t>” to varchar(300)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FD1AB-78D7-A203-A3E1-5A28E3CFA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27" y="4343687"/>
            <a:ext cx="7548453" cy="93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4" y="1548026"/>
            <a:ext cx="10675851" cy="796948"/>
          </a:xfrm>
        </p:spPr>
        <p:txBody>
          <a:bodyPr/>
          <a:lstStyle/>
          <a:p>
            <a:r>
              <a:rPr lang="en-US" dirty="0"/>
              <a:t>DDL for alter Table – Modify Column (Rename Column)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E3177-9B00-82B2-995D-905F92B401BB}"/>
              </a:ext>
            </a:extLst>
          </p:cNvPr>
          <p:cNvSpPr txBox="1"/>
          <p:nvPr/>
        </p:nvSpPr>
        <p:spPr>
          <a:xfrm>
            <a:off x="445804" y="2344974"/>
            <a:ext cx="104817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Syntax : 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table_name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Rename Column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To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datatype;</a:t>
            </a:r>
          </a:p>
          <a:p>
            <a:pPr>
              <a:defRPr/>
            </a:pPr>
            <a:endParaRPr lang="en-US" altLang="en-US" sz="2400" b="1" dirty="0"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2400" b="1" dirty="0">
                <a:cs typeface="Consolas" panose="020B0609020204030204" pitchFamily="49" charset="0"/>
              </a:rPr>
              <a:t>Example: </a:t>
            </a:r>
            <a:r>
              <a:rPr lang="en-US" altLang="en-US" sz="2400" dirty="0">
                <a:cs typeface="Consolas" panose="020B0609020204030204" pitchFamily="49" charset="0"/>
              </a:rPr>
              <a:t>modify name column “</a:t>
            </a:r>
            <a:r>
              <a:rPr lang="en-US" altLang="en-US" sz="2400" dirty="0" err="1">
                <a:cs typeface="Consolas" panose="020B0609020204030204" pitchFamily="49" charset="0"/>
              </a:rPr>
              <a:t>MedType_Desc</a:t>
            </a:r>
            <a:r>
              <a:rPr lang="en-US" altLang="en-US" sz="2400" dirty="0">
                <a:cs typeface="Consolas" panose="020B0609020204030204" pitchFamily="49" charset="0"/>
              </a:rPr>
              <a:t>” to “</a:t>
            </a:r>
            <a:r>
              <a:rPr lang="en-US" altLang="en-US" sz="2400" dirty="0" err="1">
                <a:cs typeface="Consolas" panose="020B0609020204030204" pitchFamily="49" charset="0"/>
              </a:rPr>
              <a:t>MedicineType_Desc</a:t>
            </a:r>
            <a:r>
              <a:rPr lang="en-US" altLang="en-US" sz="2400" dirty="0">
                <a:cs typeface="Consolas" panose="020B0609020204030204" pitchFamily="49" charset="0"/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342A9-39C7-C1DA-46E0-9A94FF498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84" y="4283966"/>
            <a:ext cx="7764549" cy="7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7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4" y="1314110"/>
            <a:ext cx="10675851" cy="796948"/>
          </a:xfrm>
        </p:spPr>
        <p:txBody>
          <a:bodyPr/>
          <a:lstStyle/>
          <a:p>
            <a:r>
              <a:rPr lang="en-US" dirty="0"/>
              <a:t>DDL for alter Table – Drop Column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E3177-9B00-82B2-995D-905F92B401BB}"/>
              </a:ext>
            </a:extLst>
          </p:cNvPr>
          <p:cNvSpPr txBox="1"/>
          <p:nvPr/>
        </p:nvSpPr>
        <p:spPr>
          <a:xfrm>
            <a:off x="445804" y="2111058"/>
            <a:ext cx="104817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Syntax : 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table_name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 Column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endParaRPr lang="en-US" altLang="en-US" sz="2400" b="1" dirty="0"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2400" b="1" dirty="0">
                <a:cs typeface="Consolas" panose="020B0609020204030204" pitchFamily="49" charset="0"/>
              </a:rPr>
              <a:t>Example: </a:t>
            </a:r>
            <a:r>
              <a:rPr lang="en-US" altLang="en-US" sz="2400" dirty="0">
                <a:cs typeface="Consolas" panose="020B0609020204030204" pitchFamily="49" charset="0"/>
              </a:rPr>
              <a:t>drop column “</a:t>
            </a:r>
            <a:r>
              <a:rPr lang="en-US" altLang="en-US" sz="2400" dirty="0" err="1">
                <a:cs typeface="Consolas" panose="020B0609020204030204" pitchFamily="49" charset="0"/>
              </a:rPr>
              <a:t>MedicineType_Desc</a:t>
            </a:r>
            <a:r>
              <a:rPr lang="en-US" altLang="en-US" sz="2400" dirty="0">
                <a:cs typeface="Consolas" panose="020B0609020204030204" pitchFamily="49" charset="0"/>
              </a:rPr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0F024-07B2-441D-CBC8-270E16D1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3" y="4086770"/>
            <a:ext cx="6438604" cy="99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7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F19B-2D27-4E92-8B43-A3962C41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>
                <a:solidFill>
                  <a:srgbClr val="FFFFFF"/>
                </a:solidFill>
              </a:rPr>
              <a:t>Review of Data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00899-39DF-8E0B-2F6B-7F8CE3A6147D}"/>
              </a:ext>
            </a:extLst>
          </p:cNvPr>
          <p:cNvSpPr txBox="1"/>
          <p:nvPr/>
        </p:nvSpPr>
        <p:spPr>
          <a:xfrm>
            <a:off x="1135251" y="2076653"/>
            <a:ext cx="9971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111B72"/>
                </a:solidFill>
              </a:rPr>
              <a:t>Data Manipulation Language (DML)</a:t>
            </a:r>
          </a:p>
        </p:txBody>
      </p:sp>
    </p:spTree>
    <p:extLst>
      <p:ext uri="{BB962C8B-B14F-4D97-AF65-F5344CB8AC3E}">
        <p14:creationId xmlns:p14="http://schemas.microsoft.com/office/powerpoint/2010/main" val="474869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4" y="1314110"/>
            <a:ext cx="10675851" cy="796948"/>
          </a:xfrm>
        </p:spPr>
        <p:txBody>
          <a:bodyPr/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8EE9F-0AA3-D2A9-B7F0-90333EAA3A29}"/>
              </a:ext>
            </a:extLst>
          </p:cNvPr>
          <p:cNvSpPr txBox="1">
            <a:spLocks noChangeArrowheads="1"/>
          </p:cNvSpPr>
          <p:nvPr/>
        </p:nvSpPr>
        <p:spPr>
          <a:xfrm>
            <a:off x="691357" y="2252274"/>
            <a:ext cx="10809286" cy="3685914"/>
          </a:xfrm>
          <a:prstGeom prst="rect">
            <a:avLst/>
          </a:prstGeom>
          <a:solidFill>
            <a:srgbClr val="99CCFF">
              <a:alpha val="34117"/>
            </a:srgb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DML (Data Manipulation Language ) </a:t>
            </a:r>
            <a:r>
              <a:rPr lang="en-US" dirty="0">
                <a:sym typeface="Wingdings" pitchFamily="2" charset="2"/>
              </a:rPr>
              <a:t> SQL language used to manipulate data in a table. </a:t>
            </a:r>
          </a:p>
          <a:p>
            <a:r>
              <a:rPr lang="en-US" dirty="0">
                <a:sym typeface="Wingdings" pitchFamily="2" charset="2"/>
              </a:rPr>
              <a:t>DML commands include:</a:t>
            </a:r>
          </a:p>
          <a:p>
            <a:pPr marL="749808" lvl="1" indent="-457200"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b="1" dirty="0"/>
              <a:t>INSERT</a:t>
            </a:r>
            <a:r>
              <a:rPr lang="en-US" dirty="0"/>
              <a:t> – Insert/add new data into tables in the database</a:t>
            </a:r>
          </a:p>
          <a:p>
            <a:pPr marL="749808" lvl="1" indent="-457200"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b="1" dirty="0"/>
              <a:t>UPDATE</a:t>
            </a:r>
            <a:r>
              <a:rPr lang="en-US" dirty="0"/>
              <a:t> – Updating data in tables in the database</a:t>
            </a:r>
            <a:endParaRPr lang="id-ID" dirty="0"/>
          </a:p>
          <a:p>
            <a:pPr marL="749808" lvl="1" indent="-457200"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b="1" dirty="0"/>
              <a:t>DELETE</a:t>
            </a:r>
            <a:r>
              <a:rPr lang="en-US" dirty="0"/>
              <a:t> – Delete data from tables in the database</a:t>
            </a:r>
          </a:p>
          <a:p>
            <a:pPr marL="749808" lvl="1" indent="-457200"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b="1" dirty="0"/>
              <a:t>SELECT</a:t>
            </a:r>
            <a:r>
              <a:rPr lang="en-US" dirty="0"/>
              <a:t> – Extract/display data from tables in the database</a:t>
            </a:r>
            <a:endParaRPr lang="id-ID" dirty="0"/>
          </a:p>
          <a:p>
            <a:pPr marL="749808" lvl="1" indent="-457200">
              <a:buClr>
                <a:schemeClr val="tx2"/>
              </a:buClr>
              <a:buSzPct val="100000"/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114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99315" y="3671662"/>
            <a:ext cx="11140974" cy="1743871"/>
          </a:xfrm>
        </p:spPr>
        <p:txBody>
          <a:bodyPr>
            <a:noAutofit/>
          </a:bodyPr>
          <a:lstStyle/>
          <a:p>
            <a:r>
              <a:rPr lang="en-US" sz="1800" dirty="0"/>
              <a:t>The part inside the brackets is optional</a:t>
            </a:r>
          </a:p>
          <a:p>
            <a:r>
              <a:rPr lang="en-US" sz="1800" dirty="0" err="1"/>
              <a:t>table_name</a:t>
            </a:r>
            <a:r>
              <a:rPr lang="en-US" sz="1800" dirty="0"/>
              <a:t> is the name of the table whose data will be manipulated</a:t>
            </a:r>
          </a:p>
          <a:p>
            <a:r>
              <a:rPr lang="en-US" sz="1800" dirty="0"/>
              <a:t>col_1 etc. are the column names of the table </a:t>
            </a:r>
          </a:p>
          <a:p>
            <a:r>
              <a:rPr lang="en-US" sz="1800" dirty="0"/>
              <a:t>If data is to be filled in all the columns (fields) of a table, then it is not necessary to mention the column names, but the fields must be entered in order.</a:t>
            </a:r>
          </a:p>
          <a:p>
            <a:r>
              <a:rPr lang="en-US" sz="1800" dirty="0"/>
              <a:t>If the data will only be filled in to certain columns (fields), the column names must be mentioned.</a:t>
            </a:r>
            <a:endParaRPr lang="en-US" sz="1800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87E74-600D-4057-B615-16869901D821}"/>
              </a:ext>
            </a:extLst>
          </p:cNvPr>
          <p:cNvSpPr txBox="1"/>
          <p:nvPr/>
        </p:nvSpPr>
        <p:spPr>
          <a:xfrm>
            <a:off x="499315" y="324433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Raleway" pitchFamily="2" charset="0"/>
              </a:rPr>
              <a:t>Note: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24AAE4-6658-4349-9EA0-9172A72D1019}"/>
              </a:ext>
            </a:extLst>
          </p:cNvPr>
          <p:cNvSpPr txBox="1">
            <a:spLocks/>
          </p:cNvSpPr>
          <p:nvPr/>
        </p:nvSpPr>
        <p:spPr>
          <a:xfrm>
            <a:off x="416945" y="2066682"/>
            <a:ext cx="6769864" cy="36933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Used to ADD new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07CEB-73B1-2EE7-3B2C-24B58E4D4963}"/>
              </a:ext>
            </a:extLst>
          </p:cNvPr>
          <p:cNvSpPr txBox="1"/>
          <p:nvPr/>
        </p:nvSpPr>
        <p:spPr>
          <a:xfrm>
            <a:off x="4193756" y="1972787"/>
            <a:ext cx="6970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Syntax : 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table_name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[col_1,….,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col_n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(value_col_1,…,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value_col_n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7722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EF87B1FD-82EE-E67E-24A3-0BBB4A45E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7" r="31850" b="2"/>
          <a:stretch/>
        </p:blipFill>
        <p:spPr>
          <a:xfrm>
            <a:off x="21" y="1133598"/>
            <a:ext cx="4735608" cy="529720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B83C7-410E-78D9-37B5-DD7CD8E4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2F2A60"/>
                </a:solidFill>
                <a:cs typeface="+mj-cs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0095-8F6A-F97A-F541-16E34AC7E2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dirty="0">
                <a:latin typeface="+mn-lt"/>
              </a:rPr>
              <a:t>Review Last Exercise</a:t>
            </a:r>
          </a:p>
          <a:p>
            <a:r>
              <a:rPr lang="en-US" sz="3000" dirty="0">
                <a:latin typeface="+mn-lt"/>
              </a:rPr>
              <a:t>Data Definition Language</a:t>
            </a:r>
          </a:p>
          <a:p>
            <a:r>
              <a:rPr lang="en-US" sz="3000" dirty="0">
                <a:latin typeface="+mn-lt"/>
              </a:rPr>
              <a:t>Data Manipulation Language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49B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3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24AAE4-6658-4349-9EA0-9172A72D1019}"/>
              </a:ext>
            </a:extLst>
          </p:cNvPr>
          <p:cNvSpPr txBox="1">
            <a:spLocks/>
          </p:cNvSpPr>
          <p:nvPr/>
        </p:nvSpPr>
        <p:spPr>
          <a:xfrm>
            <a:off x="416945" y="2066682"/>
            <a:ext cx="6769864" cy="36933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07CEB-73B1-2EE7-3B2C-24B58E4D4963}"/>
              </a:ext>
            </a:extLst>
          </p:cNvPr>
          <p:cNvSpPr txBox="1"/>
          <p:nvPr/>
        </p:nvSpPr>
        <p:spPr>
          <a:xfrm>
            <a:off x="316662" y="1986009"/>
            <a:ext cx="6970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Example: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C1D268-25C2-CA3B-A707-2BBF3DBBC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45" y="2436014"/>
            <a:ext cx="8110367" cy="426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CED086-FB9E-4A34-FBCB-7CEA9FA68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5" y="2904977"/>
            <a:ext cx="11699383" cy="524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19BD3-B3CD-0866-D23E-78B8ED7BD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663" y="4292427"/>
            <a:ext cx="4584987" cy="1732363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D47D8220-B3FE-143F-F989-F262280FE4B8}"/>
              </a:ext>
            </a:extLst>
          </p:cNvPr>
          <p:cNvSpPr/>
          <p:nvPr/>
        </p:nvSpPr>
        <p:spPr>
          <a:xfrm>
            <a:off x="4455042" y="3615070"/>
            <a:ext cx="701749" cy="563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034F8C-62F6-A718-D533-B0F995E79FBA}"/>
              </a:ext>
            </a:extLst>
          </p:cNvPr>
          <p:cNvSpPr txBox="1"/>
          <p:nvPr/>
        </p:nvSpPr>
        <p:spPr>
          <a:xfrm>
            <a:off x="5156791" y="3697107"/>
            <a:ext cx="160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04842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0C439E-ED27-4936-AFA9-FA260D011BEB}"/>
              </a:ext>
            </a:extLst>
          </p:cNvPr>
          <p:cNvSpPr txBox="1">
            <a:spLocks/>
          </p:cNvSpPr>
          <p:nvPr/>
        </p:nvSpPr>
        <p:spPr>
          <a:xfrm>
            <a:off x="339928" y="2077315"/>
            <a:ext cx="6791898" cy="39737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Used to change or update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235E7-AE15-447C-BFA5-181ECCE5BF8A}"/>
              </a:ext>
            </a:extLst>
          </p:cNvPr>
          <p:cNvSpPr txBox="1"/>
          <p:nvPr/>
        </p:nvSpPr>
        <p:spPr>
          <a:xfrm>
            <a:off x="467299" y="367596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Raleway" pitchFamily="2" charset="0"/>
              </a:rPr>
              <a:t>Note: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0F97F2-282B-499D-89AC-639136830B29}"/>
              </a:ext>
            </a:extLst>
          </p:cNvPr>
          <p:cNvSpPr txBox="1">
            <a:spLocks/>
          </p:cNvSpPr>
          <p:nvPr/>
        </p:nvSpPr>
        <p:spPr>
          <a:xfrm>
            <a:off x="467298" y="4045294"/>
            <a:ext cx="10696887" cy="12861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US" b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Table_name</a:t>
            </a: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contains the name of the table where the data to be modified is located.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US" b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Col_name</a:t>
            </a: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contains the name of the column where the column of data is located.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Value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is the replacement data value to be entered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Condition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are the conditions of the data to be changed.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6EE17-CB3D-3F6B-C8E7-62E790B76BE9}"/>
              </a:ext>
            </a:extLst>
          </p:cNvPr>
          <p:cNvSpPr txBox="1"/>
          <p:nvPr/>
        </p:nvSpPr>
        <p:spPr>
          <a:xfrm>
            <a:off x="4948300" y="1932817"/>
            <a:ext cx="6970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Syntax : 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table_name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col_name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=value</a:t>
            </a:r>
          </a:p>
          <a:p>
            <a:pPr>
              <a:defRPr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condition];</a:t>
            </a:r>
          </a:p>
        </p:txBody>
      </p:sp>
    </p:spTree>
    <p:extLst>
      <p:ext uri="{BB962C8B-B14F-4D97-AF65-F5344CB8AC3E}">
        <p14:creationId xmlns:p14="http://schemas.microsoft.com/office/powerpoint/2010/main" val="371977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388BD-DFB3-99D6-F069-2D667FF1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49" y="2064698"/>
            <a:ext cx="10390055" cy="604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D60DB-BDFD-DC1B-04D2-6860F565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203" y="3573659"/>
            <a:ext cx="5976254" cy="172420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588097C-148D-B6FA-97EB-794C5A7F8068}"/>
              </a:ext>
            </a:extLst>
          </p:cNvPr>
          <p:cNvSpPr/>
          <p:nvPr/>
        </p:nvSpPr>
        <p:spPr>
          <a:xfrm>
            <a:off x="4561368" y="2865475"/>
            <a:ext cx="701749" cy="563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17BC-CABC-8D8E-56B2-636BEE2EA55D}"/>
              </a:ext>
            </a:extLst>
          </p:cNvPr>
          <p:cNvSpPr txBox="1"/>
          <p:nvPr/>
        </p:nvSpPr>
        <p:spPr>
          <a:xfrm>
            <a:off x="5263117" y="2947512"/>
            <a:ext cx="160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96022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7" y="1256110"/>
            <a:ext cx="10684935" cy="796948"/>
          </a:xfrm>
        </p:spPr>
        <p:txBody>
          <a:bodyPr/>
          <a:lstStyle/>
          <a:p>
            <a:r>
              <a:rPr lang="en-US" b="1"/>
              <a:t>Perintah DELETE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FAB964-0EEB-4FC5-B127-DB6B1ABE2BF5}"/>
              </a:ext>
            </a:extLst>
          </p:cNvPr>
          <p:cNvSpPr txBox="1">
            <a:spLocks/>
          </p:cNvSpPr>
          <p:nvPr/>
        </p:nvSpPr>
        <p:spPr>
          <a:xfrm>
            <a:off x="330197" y="2053058"/>
            <a:ext cx="6791898" cy="39737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Used to delete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D5D6E-BFF8-8006-1354-6FAEB19C733A}"/>
              </a:ext>
            </a:extLst>
          </p:cNvPr>
          <p:cNvSpPr txBox="1"/>
          <p:nvPr/>
        </p:nvSpPr>
        <p:spPr>
          <a:xfrm>
            <a:off x="4735648" y="1954082"/>
            <a:ext cx="6970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Syntax : 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table_name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condition];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21FC2-D854-D44A-C8F9-C177C6C7DD61}"/>
              </a:ext>
            </a:extLst>
          </p:cNvPr>
          <p:cNvSpPr txBox="1"/>
          <p:nvPr/>
        </p:nvSpPr>
        <p:spPr>
          <a:xfrm>
            <a:off x="467299" y="367596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Raleway" pitchFamily="2" charset="0"/>
              </a:rPr>
              <a:t>Note: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8F6AB5-A9AD-6A88-AE43-18E8B2BFAFA5}"/>
              </a:ext>
            </a:extLst>
          </p:cNvPr>
          <p:cNvSpPr txBox="1">
            <a:spLocks/>
          </p:cNvSpPr>
          <p:nvPr/>
        </p:nvSpPr>
        <p:spPr>
          <a:xfrm>
            <a:off x="467299" y="4045294"/>
            <a:ext cx="10696887" cy="12861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US" b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Table_name</a:t>
            </a: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contains the name of the table where the data to be deleted is located.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Condition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are the conditions of the data to be deleted.</a:t>
            </a:r>
          </a:p>
        </p:txBody>
      </p:sp>
    </p:spTree>
    <p:extLst>
      <p:ext uri="{BB962C8B-B14F-4D97-AF65-F5344CB8AC3E}">
        <p14:creationId xmlns:p14="http://schemas.microsoft.com/office/powerpoint/2010/main" val="305618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588097C-148D-B6FA-97EB-794C5A7F8068}"/>
              </a:ext>
            </a:extLst>
          </p:cNvPr>
          <p:cNvSpPr/>
          <p:nvPr/>
        </p:nvSpPr>
        <p:spPr>
          <a:xfrm>
            <a:off x="4561368" y="2865475"/>
            <a:ext cx="701749" cy="563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17BC-CABC-8D8E-56B2-636BEE2EA55D}"/>
              </a:ext>
            </a:extLst>
          </p:cNvPr>
          <p:cNvSpPr txBox="1"/>
          <p:nvPr/>
        </p:nvSpPr>
        <p:spPr>
          <a:xfrm>
            <a:off x="5263117" y="2947512"/>
            <a:ext cx="160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C689A-FF64-66C7-B32B-8B772C9A7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55" y="2005705"/>
            <a:ext cx="8092817" cy="716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735C51-1F67-B8AC-9985-A0E987815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00" y="3593640"/>
            <a:ext cx="5192001" cy="11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2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20ED4-678C-E94C-B1C7-05E432F3E589}"/>
              </a:ext>
            </a:extLst>
          </p:cNvPr>
          <p:cNvSpPr txBox="1">
            <a:spLocks noChangeArrowheads="1"/>
          </p:cNvSpPr>
          <p:nvPr/>
        </p:nvSpPr>
        <p:spPr>
          <a:xfrm>
            <a:off x="519555" y="2176308"/>
            <a:ext cx="8528751" cy="2505384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  <a:prstDash val="sysDash"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r>
              <a:rPr lang="id-ID" dirty="0"/>
              <a:t>	</a:t>
            </a:r>
            <a:r>
              <a:rPr lang="en-US" b="1" dirty="0">
                <a:solidFill>
                  <a:srgbClr val="294FF1"/>
                </a:solidFill>
                <a:latin typeface="Consolas" panose="020B0609020204030204" pitchFamily="49" charset="0"/>
              </a:rPr>
              <a:t>SELECT </a:t>
            </a:r>
            <a:r>
              <a:rPr lang="en-US" b="1" dirty="0">
                <a:latin typeface="Consolas" panose="020B0609020204030204" pitchFamily="49" charset="0"/>
              </a:rPr>
              <a:t>[DISTINCT] </a:t>
            </a:r>
            <a:r>
              <a:rPr lang="en-US" b="1" dirty="0" err="1">
                <a:latin typeface="Consolas" panose="020B0609020204030204" pitchFamily="49" charset="0"/>
              </a:rPr>
              <a:t>select_list</a:t>
            </a:r>
            <a:endParaRPr lang="en-US" b="1" dirty="0">
              <a:latin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id-ID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294FF1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table_source</a:t>
            </a:r>
            <a:endParaRPr lang="en-US" b="1" dirty="0">
              <a:latin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id-ID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94FF1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search_condition</a:t>
            </a:r>
            <a:r>
              <a:rPr lang="en-US" b="1" dirty="0">
                <a:latin typeface="Consolas" panose="020B0609020204030204" pitchFamily="49" charset="0"/>
              </a:rPr>
              <a:t>]</a:t>
            </a:r>
          </a:p>
          <a:p>
            <a:pPr lvl="1">
              <a:buFont typeface="Wingdings" pitchFamily="2" charset="2"/>
              <a:buNone/>
            </a:pPr>
            <a:r>
              <a:rPr lang="id-ID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94FF1"/>
                </a:solidFill>
                <a:latin typeface="Consolas" panose="020B0609020204030204" pitchFamily="49" charset="0"/>
              </a:rPr>
              <a:t>GROUP BY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group_by_expression</a:t>
            </a:r>
            <a:r>
              <a:rPr lang="en-US" b="1" dirty="0">
                <a:latin typeface="Consolas" panose="020B0609020204030204" pitchFamily="49" charset="0"/>
              </a:rPr>
              <a:t>]</a:t>
            </a:r>
          </a:p>
          <a:p>
            <a:pPr lvl="1">
              <a:buFont typeface="Wingdings" pitchFamily="2" charset="2"/>
              <a:buNone/>
            </a:pPr>
            <a:r>
              <a:rPr lang="id-ID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94FF1"/>
                </a:solidFill>
                <a:latin typeface="Consolas" panose="020B0609020204030204" pitchFamily="49" charset="0"/>
              </a:rPr>
              <a:t>HAVING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search_condition</a:t>
            </a:r>
            <a:r>
              <a:rPr lang="en-US" b="1" dirty="0">
                <a:latin typeface="Consolas" panose="020B0609020204030204" pitchFamily="49" charset="0"/>
              </a:rPr>
              <a:t>]</a:t>
            </a:r>
          </a:p>
          <a:p>
            <a:pPr lvl="1">
              <a:buFont typeface="Wingdings" pitchFamily="2" charset="2"/>
              <a:buNone/>
            </a:pPr>
            <a:r>
              <a:rPr lang="id-ID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94FF1"/>
                </a:solidFill>
                <a:latin typeface="Consolas" panose="020B0609020204030204" pitchFamily="49" charset="0"/>
              </a:rPr>
              <a:t>ORDER BY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order_expression</a:t>
            </a:r>
            <a:r>
              <a:rPr lang="en-US" b="1" dirty="0">
                <a:latin typeface="Consolas" panose="020B0609020204030204" pitchFamily="49" charset="0"/>
              </a:rPr>
              <a:t> [ASC | DESC]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1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D07CEB-73B1-2EE7-3B2C-24B58E4D4963}"/>
              </a:ext>
            </a:extLst>
          </p:cNvPr>
          <p:cNvSpPr txBox="1"/>
          <p:nvPr/>
        </p:nvSpPr>
        <p:spPr>
          <a:xfrm>
            <a:off x="416945" y="1420895"/>
            <a:ext cx="6970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i="1" dirty="0"/>
              <a:t>Please insert the data below by using INSERT syntax: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C974E-DA05-BA83-8FDE-C63799296826}"/>
              </a:ext>
            </a:extLst>
          </p:cNvPr>
          <p:cNvSpPr txBox="1"/>
          <p:nvPr/>
        </p:nvSpPr>
        <p:spPr>
          <a:xfrm>
            <a:off x="416945" y="1883157"/>
            <a:ext cx="438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Table: </a:t>
            </a:r>
            <a:r>
              <a:rPr lang="en-US" sz="2400" dirty="0" err="1"/>
              <a:t>Medicine_Type</a:t>
            </a:r>
            <a:r>
              <a:rPr lang="en-US" sz="2400" dirty="0"/>
              <a:t>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1F652D3-B46A-3D54-1D3F-ECB9D87CB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10410"/>
              </p:ext>
            </p:extLst>
          </p:nvPr>
        </p:nvGraphicFramePr>
        <p:xfrm>
          <a:off x="4598077" y="2344225"/>
          <a:ext cx="7176977" cy="30099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03344">
                  <a:extLst>
                    <a:ext uri="{9D8B030D-6E8A-4147-A177-3AD203B41FA5}">
                      <a16:colId xmlns:a16="http://schemas.microsoft.com/office/drawing/2014/main" val="1190578660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401112740"/>
                    </a:ext>
                  </a:extLst>
                </a:gridCol>
                <a:gridCol w="2009554">
                  <a:extLst>
                    <a:ext uri="{9D8B030D-6E8A-4147-A177-3AD203B41FA5}">
                      <a16:colId xmlns:a16="http://schemas.microsoft.com/office/drawing/2014/main" val="2937509248"/>
                    </a:ext>
                  </a:extLst>
                </a:gridCol>
                <a:gridCol w="1421041">
                  <a:extLst>
                    <a:ext uri="{9D8B030D-6E8A-4147-A177-3AD203B41FA5}">
                      <a16:colId xmlns:a16="http://schemas.microsoft.com/office/drawing/2014/main" val="1007141707"/>
                    </a:ext>
                  </a:extLst>
                </a:gridCol>
                <a:gridCol w="1033485">
                  <a:extLst>
                    <a:ext uri="{9D8B030D-6E8A-4147-A177-3AD203B41FA5}">
                      <a16:colId xmlns:a16="http://schemas.microsoft.com/office/drawing/2014/main" val="655285567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1371228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 err="1">
                          <a:effectLst/>
                        </a:rPr>
                        <a:t>Med_ID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 err="1">
                          <a:effectLst/>
                        </a:rPr>
                        <a:t>Med_Name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 err="1">
                          <a:effectLst/>
                        </a:rPr>
                        <a:t>Med_Desc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 err="1">
                          <a:effectLst/>
                        </a:rPr>
                        <a:t>Med_Price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 err="1">
                          <a:effectLst/>
                        </a:rPr>
                        <a:t>Med_Stock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 err="1">
                          <a:effectLst/>
                        </a:rPr>
                        <a:t>Medicine_Type_Me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extLst>
                  <a:ext uri="{0D108BD9-81ED-4DB2-BD59-A6C34878D82A}">
                    <a16:rowId xmlns:a16="http://schemas.microsoft.com/office/drawing/2014/main" val="390196875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Panadol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Panadol is flu medicine containing Paracetamol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12000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extLst>
                  <a:ext uri="{0D108BD9-81ED-4DB2-BD59-A6C34878D82A}">
                    <a16:rowId xmlns:a16="http://schemas.microsoft.com/office/drawing/2014/main" val="20230978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Vicks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Vicks is a cough syrup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17000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40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extLst>
                  <a:ext uri="{0D108BD9-81ED-4DB2-BD59-A6C34878D82A}">
                    <a16:rowId xmlns:a16="http://schemas.microsoft.com/office/drawing/2014/main" val="209268579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OBH Combi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OBH Combi is flu medicine containing OBH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16000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extLst>
                  <a:ext uri="{0D108BD9-81ED-4DB2-BD59-A6C34878D82A}">
                    <a16:rowId xmlns:a16="http://schemas.microsoft.com/office/drawing/2014/main" val="375970982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Loratadine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Loratadine is for allergy symptoms such as hay fever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5800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20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extLst>
                  <a:ext uri="{0D108BD9-81ED-4DB2-BD59-A6C34878D82A}">
                    <a16:rowId xmlns:a16="http://schemas.microsoft.com/office/drawing/2014/main" val="48244675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Claritin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Claritin is for allergy symptoms such as hay fever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72000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10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extLst>
                  <a:ext uri="{0D108BD9-81ED-4DB2-BD59-A6C34878D82A}">
                    <a16:rowId xmlns:a16="http://schemas.microsoft.com/office/drawing/2014/main" val="392557619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615325D-1D31-3958-0207-CE1B985587C5}"/>
              </a:ext>
            </a:extLst>
          </p:cNvPr>
          <p:cNvSpPr txBox="1"/>
          <p:nvPr/>
        </p:nvSpPr>
        <p:spPr>
          <a:xfrm>
            <a:off x="4483986" y="1861295"/>
            <a:ext cx="438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Table: </a:t>
            </a:r>
            <a:r>
              <a:rPr lang="en-US" sz="2400" dirty="0"/>
              <a:t>Medicine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E4964AF-49EB-3B94-0A9F-EB5D3184E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15367"/>
              </p:ext>
            </p:extLst>
          </p:nvPr>
        </p:nvGraphicFramePr>
        <p:xfrm>
          <a:off x="614916" y="2344225"/>
          <a:ext cx="3733799" cy="9715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18265">
                  <a:extLst>
                    <a:ext uri="{9D8B030D-6E8A-4147-A177-3AD203B41FA5}">
                      <a16:colId xmlns:a16="http://schemas.microsoft.com/office/drawing/2014/main" val="3244493576"/>
                    </a:ext>
                  </a:extLst>
                </a:gridCol>
                <a:gridCol w="2315534">
                  <a:extLst>
                    <a:ext uri="{9D8B030D-6E8A-4147-A177-3AD203B41FA5}">
                      <a16:colId xmlns:a16="http://schemas.microsoft.com/office/drawing/2014/main" val="339214026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 err="1">
                          <a:effectLst/>
                        </a:rPr>
                        <a:t>Medtype_ID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 err="1">
                          <a:effectLst/>
                        </a:rPr>
                        <a:t>MedType_Name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extLst>
                  <a:ext uri="{0D108BD9-81ED-4DB2-BD59-A6C34878D82A}">
                    <a16:rowId xmlns:a16="http://schemas.microsoft.com/office/drawing/2014/main" val="28712945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</a:t>
                      </a:r>
                    </a:p>
                  </a:txBody>
                  <a:tcPr marL="27432" marR="6350" marT="6350" marB="0" anchor="ctr"/>
                </a:tc>
                <a:extLst>
                  <a:ext uri="{0D108BD9-81ED-4DB2-BD59-A6C34878D82A}">
                    <a16:rowId xmlns:a16="http://schemas.microsoft.com/office/drawing/2014/main" val="21660082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Allergy</a:t>
                      </a:r>
                    </a:p>
                  </a:txBody>
                  <a:tcPr marL="27432" marR="6350" marT="6350" marB="0" anchor="ctr"/>
                </a:tc>
                <a:extLst>
                  <a:ext uri="{0D108BD9-81ED-4DB2-BD59-A6C34878D82A}">
                    <a16:rowId xmlns:a16="http://schemas.microsoft.com/office/drawing/2014/main" val="2863180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43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D3042-A7B3-E04D-6B7F-BB8276DEA158}"/>
              </a:ext>
            </a:extLst>
          </p:cNvPr>
          <p:cNvSpPr txBox="1"/>
          <p:nvPr/>
        </p:nvSpPr>
        <p:spPr>
          <a:xfrm>
            <a:off x="339928" y="2059383"/>
            <a:ext cx="10481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b="1" dirty="0">
                <a:cs typeface="Consolas" panose="020B0609020204030204" pitchFamily="49" charset="0"/>
              </a:rPr>
              <a:t>Example: </a:t>
            </a:r>
            <a:r>
              <a:rPr lang="en-US" altLang="en-US" sz="2400" dirty="0">
                <a:cs typeface="Consolas" panose="020B0609020204030204" pitchFamily="49" charset="0"/>
              </a:rPr>
              <a:t>Select data in Table “</a:t>
            </a:r>
            <a:r>
              <a:rPr lang="en-US" altLang="en-US" sz="2400" dirty="0" err="1">
                <a:cs typeface="Consolas" panose="020B0609020204030204" pitchFamily="49" charset="0"/>
              </a:rPr>
              <a:t>Medicine_Type</a:t>
            </a:r>
            <a:r>
              <a:rPr lang="en-US" altLang="en-US" sz="2400" dirty="0"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BD9FF1-868F-1E17-85B9-807589F4852C}"/>
              </a:ext>
            </a:extLst>
          </p:cNvPr>
          <p:cNvGrpSpPr/>
          <p:nvPr/>
        </p:nvGrpSpPr>
        <p:grpSpPr>
          <a:xfrm>
            <a:off x="473642" y="2643461"/>
            <a:ext cx="6777763" cy="2163847"/>
            <a:chOff x="473642" y="2643461"/>
            <a:chExt cx="6777763" cy="216384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1BD92B-CFDF-F033-A242-DB776988B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643" y="2643461"/>
              <a:ext cx="6777762" cy="216384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7CAA89-B0EC-0652-8716-6DC74FF1EB7B}"/>
                </a:ext>
              </a:extLst>
            </p:cNvPr>
            <p:cNvSpPr/>
            <p:nvPr/>
          </p:nvSpPr>
          <p:spPr>
            <a:xfrm>
              <a:off x="473642" y="2781903"/>
              <a:ext cx="1727297" cy="2590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5918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D3042-A7B3-E04D-6B7F-BB8276DEA158}"/>
              </a:ext>
            </a:extLst>
          </p:cNvPr>
          <p:cNvSpPr txBox="1"/>
          <p:nvPr/>
        </p:nvSpPr>
        <p:spPr>
          <a:xfrm>
            <a:off x="339928" y="2059383"/>
            <a:ext cx="10481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b="1" dirty="0">
                <a:cs typeface="Consolas" panose="020B0609020204030204" pitchFamily="49" charset="0"/>
              </a:rPr>
              <a:t>Example: </a:t>
            </a:r>
            <a:r>
              <a:rPr lang="en-US" altLang="en-US" sz="2400" dirty="0">
                <a:cs typeface="Consolas" panose="020B0609020204030204" pitchFamily="49" charset="0"/>
              </a:rPr>
              <a:t>Select data in Table “</a:t>
            </a:r>
            <a:r>
              <a:rPr lang="en-US" altLang="en-US" sz="2400" dirty="0" err="1">
                <a:cs typeface="Consolas" panose="020B0609020204030204" pitchFamily="49" charset="0"/>
              </a:rPr>
              <a:t>Medicine_Type</a:t>
            </a:r>
            <a:r>
              <a:rPr lang="en-US" altLang="en-US" sz="2400" dirty="0">
                <a:cs typeface="Consolas" panose="020B0609020204030204" pitchFamily="49" charset="0"/>
              </a:rPr>
              <a:t>” where ID =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021160-991B-B1EF-3E00-CC0A99DC50CF}"/>
              </a:ext>
            </a:extLst>
          </p:cNvPr>
          <p:cNvGrpSpPr/>
          <p:nvPr/>
        </p:nvGrpSpPr>
        <p:grpSpPr>
          <a:xfrm>
            <a:off x="473642" y="2703079"/>
            <a:ext cx="8481969" cy="1633873"/>
            <a:chOff x="473642" y="2703079"/>
            <a:chExt cx="8481969" cy="16338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1F5888-656B-AE57-EA02-B14EF40A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179" y="2703079"/>
              <a:ext cx="8466432" cy="163387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D1CE50-F04C-885B-FC4E-07009CB2C374}"/>
                </a:ext>
              </a:extLst>
            </p:cNvPr>
            <p:cNvSpPr/>
            <p:nvPr/>
          </p:nvSpPr>
          <p:spPr>
            <a:xfrm>
              <a:off x="473642" y="2781904"/>
              <a:ext cx="1535911" cy="2802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0614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UNION, INTERSECT dan EXCEPT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D3CBA7-4E8A-7761-F656-2DBAA69F8132}"/>
              </a:ext>
            </a:extLst>
          </p:cNvPr>
          <p:cNvGrpSpPr/>
          <p:nvPr/>
        </p:nvGrpSpPr>
        <p:grpSpPr>
          <a:xfrm>
            <a:off x="2458954" y="2059383"/>
            <a:ext cx="6858000" cy="4211637"/>
            <a:chOff x="1000125" y="1857375"/>
            <a:chExt cx="6858000" cy="4211637"/>
          </a:xfrm>
        </p:grpSpPr>
        <p:graphicFrame>
          <p:nvGraphicFramePr>
            <p:cNvPr id="25" name="Content Placeholder 3">
              <a:extLst>
                <a:ext uri="{FF2B5EF4-FFF2-40B4-BE49-F238E27FC236}">
                  <a16:creationId xmlns:a16="http://schemas.microsoft.com/office/drawing/2014/main" id="{5735FBCF-8332-A18F-73B4-35059EB307A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00125" y="1857375"/>
            <a:ext cx="6858000" cy="421163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21876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791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16005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40387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/>
                          <a:t>UNION</a:t>
                        </a:r>
                      </a:p>
                    </a:txBody>
                    <a:tcPr marL="91439" marR="91439" marT="45716" marB="45716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800" b="1" dirty="0"/>
                      </a:p>
                    </a:txBody>
                    <a:tcPr marL="91439" marR="91439" marT="45716" marB="45716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800" b="1" dirty="0"/>
                      </a:p>
                    </a:txBody>
                    <a:tcPr marL="91439" marR="91439" marT="45716" marB="45716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0387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/>
                          <a:t>INTERSECTION</a:t>
                        </a:r>
                      </a:p>
                    </a:txBody>
                    <a:tcPr marL="91439" marR="91439" marT="45716" marB="45716" anchor="ctr"/>
                  </a:tc>
                  <a:tc>
                    <a:txBody>
                      <a:bodyPr/>
                      <a:lstStyle/>
                      <a:p>
                        <a:endParaRPr lang="en-US" sz="1800" dirty="0"/>
                      </a:p>
                    </a:txBody>
                    <a:tcPr marL="91439" marR="91439" marT="45716" marB="45716" anchor="ctr"/>
                  </a:tc>
                  <a:tc>
                    <a:txBody>
                      <a:bodyPr/>
                      <a:lstStyle/>
                      <a:p>
                        <a:endParaRPr lang="en-US" sz="1800" dirty="0"/>
                      </a:p>
                    </a:txBody>
                    <a:tcPr marL="91439" marR="91439" marT="45716" marB="45716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0387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/>
                          <a:t>EXCEPTS</a:t>
                        </a:r>
                      </a:p>
                    </a:txBody>
                    <a:tcPr marL="91439" marR="91439" marT="45716" marB="45716" anchor="ctr"/>
                  </a:tc>
                  <a:tc>
                    <a:txBody>
                      <a:bodyPr/>
                      <a:lstStyle/>
                      <a:p>
                        <a:endParaRPr lang="en-US" sz="1800" dirty="0"/>
                      </a:p>
                    </a:txBody>
                    <a:tcPr marL="91439" marR="91439" marT="45716" marB="45716" anchor="ctr"/>
                  </a:tc>
                  <a:tc>
                    <a:txBody>
                      <a:bodyPr/>
                      <a:lstStyle/>
                      <a:p>
                        <a:endParaRPr lang="en-US" sz="1800" dirty="0"/>
                      </a:p>
                    </a:txBody>
                    <a:tcPr marL="91439" marR="91439" marT="45716" marB="45716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pSp>
          <p:nvGrpSpPr>
            <p:cNvPr id="26" name="Group 24">
              <a:extLst>
                <a:ext uri="{FF2B5EF4-FFF2-40B4-BE49-F238E27FC236}">
                  <a16:creationId xmlns:a16="http://schemas.microsoft.com/office/drawing/2014/main" id="{3AF251E9-93AA-CDE6-F9A5-D1CC215699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4938" y="1862138"/>
              <a:ext cx="2000250" cy="1352550"/>
              <a:chOff x="3071802" y="1719258"/>
              <a:chExt cx="2000250" cy="1352552"/>
            </a:xfrm>
          </p:grpSpPr>
          <p:pic>
            <p:nvPicPr>
              <p:cNvPr id="38" name="Picture 2">
                <a:extLst>
                  <a:ext uri="{FF2B5EF4-FFF2-40B4-BE49-F238E27FC236}">
                    <a16:creationId xmlns:a16="http://schemas.microsoft.com/office/drawing/2014/main" id="{433A936E-4467-071F-18E2-BD5D03EBD3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802" y="2005010"/>
                <a:ext cx="200025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B21846C-2A2F-3D9E-4628-F7F63539D1E8}"/>
                  </a:ext>
                </a:extLst>
              </p:cNvPr>
              <p:cNvSpPr/>
              <p:nvPr/>
            </p:nvSpPr>
            <p:spPr>
              <a:xfrm>
                <a:off x="3500427" y="1719258"/>
                <a:ext cx="357187" cy="3571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/>
                  <a:t>A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A5840E5-BE62-43AB-7024-059217F2E534}"/>
                  </a:ext>
                </a:extLst>
              </p:cNvPr>
              <p:cNvSpPr/>
              <p:nvPr/>
            </p:nvSpPr>
            <p:spPr>
              <a:xfrm>
                <a:off x="4286239" y="1719258"/>
                <a:ext cx="357188" cy="3571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/>
                  <a:t>B</a:t>
                </a:r>
              </a:p>
            </p:txBody>
          </p:sp>
        </p:grpSp>
        <p:grpSp>
          <p:nvGrpSpPr>
            <p:cNvPr id="27" name="Group 15">
              <a:extLst>
                <a:ext uri="{FF2B5EF4-FFF2-40B4-BE49-F238E27FC236}">
                  <a16:creationId xmlns:a16="http://schemas.microsoft.com/office/drawing/2014/main" id="{91FB0A65-0E46-00BC-9236-50E268A59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4938" y="3248025"/>
              <a:ext cx="2038350" cy="1395413"/>
              <a:chOff x="3071802" y="3143248"/>
              <a:chExt cx="2038350" cy="1395414"/>
            </a:xfrm>
          </p:grpSpPr>
          <p:pic>
            <p:nvPicPr>
              <p:cNvPr id="35" name="Picture 5">
                <a:extLst>
                  <a:ext uri="{FF2B5EF4-FFF2-40B4-BE49-F238E27FC236}">
                    <a16:creationId xmlns:a16="http://schemas.microsoft.com/office/drawing/2014/main" id="{3CE0C813-2F54-DEA2-4B76-5037B3121D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802" y="3357562"/>
                <a:ext cx="2038350" cy="1181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4D02173-83D9-9CF1-079D-8C5ADF6F0F01}"/>
                  </a:ext>
                </a:extLst>
              </p:cNvPr>
              <p:cNvSpPr/>
              <p:nvPr/>
            </p:nvSpPr>
            <p:spPr>
              <a:xfrm>
                <a:off x="3500427" y="3143248"/>
                <a:ext cx="357187" cy="3571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/>
                  <a:t>A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86EB14C-2B50-3A89-DF0B-80F8C80E7EBC}"/>
                  </a:ext>
                </a:extLst>
              </p:cNvPr>
              <p:cNvSpPr/>
              <p:nvPr/>
            </p:nvSpPr>
            <p:spPr>
              <a:xfrm>
                <a:off x="4286239" y="3143248"/>
                <a:ext cx="357188" cy="3571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/>
                  <a:t>B</a:t>
                </a:r>
              </a:p>
            </p:txBody>
          </p:sp>
        </p:grpSp>
        <p:grpSp>
          <p:nvGrpSpPr>
            <p:cNvPr id="28" name="Group 22">
              <a:extLst>
                <a:ext uri="{FF2B5EF4-FFF2-40B4-BE49-F238E27FC236}">
                  <a16:creationId xmlns:a16="http://schemas.microsoft.com/office/drawing/2014/main" id="{7718B4E1-24BB-EA05-A60C-942F07464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6375" y="4672013"/>
              <a:ext cx="1990725" cy="1328737"/>
              <a:chOff x="3286116" y="4714884"/>
              <a:chExt cx="1990725" cy="1328739"/>
            </a:xfrm>
          </p:grpSpPr>
          <p:pic>
            <p:nvPicPr>
              <p:cNvPr id="32" name="Picture 6">
                <a:extLst>
                  <a:ext uri="{FF2B5EF4-FFF2-40B4-BE49-F238E27FC236}">
                    <a16:creationId xmlns:a16="http://schemas.microsoft.com/office/drawing/2014/main" id="{E7B4FAD2-0A07-F5D9-34E2-473751DBB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6116" y="4929198"/>
                <a:ext cx="1990725" cy="111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A8B8B4B-7727-AB72-AA47-4B3D4118CBD2}"/>
                  </a:ext>
                </a:extLst>
              </p:cNvPr>
              <p:cNvSpPr/>
              <p:nvPr/>
            </p:nvSpPr>
            <p:spPr>
              <a:xfrm>
                <a:off x="3652829" y="4714884"/>
                <a:ext cx="357187" cy="3571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/>
                  <a:t>A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F6B61DA-B83D-E3DB-F1FC-CE4280E48614}"/>
                  </a:ext>
                </a:extLst>
              </p:cNvPr>
              <p:cNvSpPr/>
              <p:nvPr/>
            </p:nvSpPr>
            <p:spPr>
              <a:xfrm>
                <a:off x="4438641" y="4714884"/>
                <a:ext cx="357188" cy="3571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/>
                  <a:t>B</a:t>
                </a:r>
              </a:p>
            </p:txBody>
          </p:sp>
        </p:grpSp>
        <p:graphicFrame>
          <p:nvGraphicFramePr>
            <p:cNvPr id="29" name="Object 2">
              <a:extLst>
                <a:ext uri="{FF2B5EF4-FFF2-40B4-BE49-F238E27FC236}">
                  <a16:creationId xmlns:a16="http://schemas.microsoft.com/office/drawing/2014/main" id="{15479B48-9B37-C254-BED5-A9E5CB2666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3775" y="2419350"/>
            <a:ext cx="75247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18918" imgH="165028" progId="Equation.3">
                    <p:embed/>
                  </p:oleObj>
                </mc:Choice>
                <mc:Fallback>
                  <p:oleObj name="Equation" r:id="rId5" imgW="418918" imgH="165028" progId="Equation.3">
                    <p:embed/>
                    <p:pic>
                      <p:nvPicPr>
                        <p:cNvPr id="17" name="Object 2">
                          <a:extLst>
                            <a:ext uri="{FF2B5EF4-FFF2-40B4-BE49-F238E27FC236}">
                              <a16:creationId xmlns:a16="http://schemas.microsoft.com/office/drawing/2014/main" id="{AD071C1A-D2B7-44F6-8A7B-0D45150B6F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775" y="2419350"/>
                          <a:ext cx="752475" cy="29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">
              <a:extLst>
                <a:ext uri="{FF2B5EF4-FFF2-40B4-BE49-F238E27FC236}">
                  <a16:creationId xmlns:a16="http://schemas.microsoft.com/office/drawing/2014/main" id="{35AC74EC-B3B2-B740-180A-34129B2CD9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450" y="3802063"/>
            <a:ext cx="685800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18918" imgH="165028" progId="Equation.3">
                    <p:embed/>
                  </p:oleObj>
                </mc:Choice>
                <mc:Fallback>
                  <p:oleObj name="Equation" r:id="rId7" imgW="418918" imgH="165028" progId="Equation.3">
                    <p:embed/>
                    <p:pic>
                      <p:nvPicPr>
                        <p:cNvPr id="18" name="Object 3">
                          <a:extLst>
                            <a:ext uri="{FF2B5EF4-FFF2-40B4-BE49-F238E27FC236}">
                              <a16:creationId xmlns:a16="http://schemas.microsoft.com/office/drawing/2014/main" id="{8A589A16-3ED0-431C-884A-B8358334A4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450" y="3802063"/>
                          <a:ext cx="685800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4">
              <a:extLst>
                <a:ext uri="{FF2B5EF4-FFF2-40B4-BE49-F238E27FC236}">
                  <a16:creationId xmlns:a16="http://schemas.microsoft.com/office/drawing/2014/main" id="{6E7E1989-204A-FFF8-9240-601F7B5E0F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1875" y="5214938"/>
            <a:ext cx="677863" cy="290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55292" imgH="152268" progId="Equation.3">
                    <p:embed/>
                  </p:oleObj>
                </mc:Choice>
                <mc:Fallback>
                  <p:oleObj name="Equation" r:id="rId9" imgW="355292" imgH="152268" progId="Equation.3">
                    <p:embed/>
                    <p:pic>
                      <p:nvPicPr>
                        <p:cNvPr id="19" name="Object 4">
                          <a:extLst>
                            <a:ext uri="{FF2B5EF4-FFF2-40B4-BE49-F238E27FC236}">
                              <a16:creationId xmlns:a16="http://schemas.microsoft.com/office/drawing/2014/main" id="{B380C1A5-934F-4BD3-A227-26E3D8AE5C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75" y="5214938"/>
                          <a:ext cx="677863" cy="290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8909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F19B-2D27-4E92-8B43-A3962C41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>
                <a:solidFill>
                  <a:srgbClr val="FFFFFF"/>
                </a:solidFill>
              </a:rPr>
              <a:t>Review of Data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00899-39DF-8E0B-2F6B-7F8CE3A6147D}"/>
              </a:ext>
            </a:extLst>
          </p:cNvPr>
          <p:cNvSpPr txBox="1"/>
          <p:nvPr/>
        </p:nvSpPr>
        <p:spPr>
          <a:xfrm>
            <a:off x="1135251" y="2076653"/>
            <a:ext cx="9971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111B72"/>
                </a:solidFill>
              </a:rPr>
              <a:t>Review Last Exercise</a:t>
            </a:r>
          </a:p>
        </p:txBody>
      </p:sp>
    </p:spTree>
    <p:extLst>
      <p:ext uri="{BB962C8B-B14F-4D97-AF65-F5344CB8AC3E}">
        <p14:creationId xmlns:p14="http://schemas.microsoft.com/office/powerpoint/2010/main" val="3734716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9864A7-6F3F-7E84-5BC4-EDA927F1E25E}"/>
              </a:ext>
            </a:extLst>
          </p:cNvPr>
          <p:cNvSpPr txBox="1"/>
          <p:nvPr/>
        </p:nvSpPr>
        <p:spPr>
          <a:xfrm>
            <a:off x="585536" y="2178858"/>
            <a:ext cx="107401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𝐴∪𝐵 returns a relation instance that contains all tuples that satisfy relation instance A or relation instance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and B must be union-compatible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relation instances are said to be union-compatible,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have the same number of fields (columns),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Related fields, from left to right, have the same domain</a:t>
            </a:r>
          </a:p>
        </p:txBody>
      </p:sp>
    </p:spTree>
    <p:extLst>
      <p:ext uri="{BB962C8B-B14F-4D97-AF65-F5344CB8AC3E}">
        <p14:creationId xmlns:p14="http://schemas.microsoft.com/office/powerpoint/2010/main" val="96974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421CF-D0B6-9C9D-FB81-D1AEADDEFA77}"/>
              </a:ext>
            </a:extLst>
          </p:cNvPr>
          <p:cNvSpPr txBox="1"/>
          <p:nvPr/>
        </p:nvSpPr>
        <p:spPr>
          <a:xfrm>
            <a:off x="339928" y="2059383"/>
            <a:ext cx="10481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b="1" dirty="0">
                <a:cs typeface="Consolas" panose="020B0609020204030204" pitchFamily="49" charset="0"/>
              </a:rPr>
              <a:t>Example: </a:t>
            </a:r>
            <a:r>
              <a:rPr lang="en-US" altLang="en-US" sz="2400" dirty="0">
                <a:cs typeface="Consolas" panose="020B0609020204030204" pitchFamily="49" charset="0"/>
              </a:rPr>
              <a:t>Show name of medicines which are classified as flu-type </a:t>
            </a:r>
            <a:r>
              <a:rPr lang="en-US" altLang="en-US" sz="2400" b="1" dirty="0">
                <a:cs typeface="Consolas" panose="020B0609020204030204" pitchFamily="49" charset="0"/>
              </a:rPr>
              <a:t>OR </a:t>
            </a:r>
            <a:r>
              <a:rPr lang="en-US" altLang="en-US" sz="2400" dirty="0">
                <a:cs typeface="Consolas" panose="020B0609020204030204" pitchFamily="49" charset="0"/>
              </a:rPr>
              <a:t>allergy-type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73C63-4C10-02FC-2A04-292C0C47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6" y="2521048"/>
            <a:ext cx="7812807" cy="1276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CCC2E-6E8E-33C9-98B1-C7D521390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94"/>
          <a:stretch/>
        </p:blipFill>
        <p:spPr>
          <a:xfrm>
            <a:off x="419416" y="3902291"/>
            <a:ext cx="5325680" cy="2370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27A45A-EBE2-86BD-2946-B59C9FA2BC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176"/>
          <a:stretch/>
        </p:blipFill>
        <p:spPr>
          <a:xfrm>
            <a:off x="9417823" y="3317996"/>
            <a:ext cx="2440655" cy="2165980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0FD9FA1F-759A-2EC8-35CB-E6B94F436D1F}"/>
              </a:ext>
            </a:extLst>
          </p:cNvPr>
          <p:cNvSpPr/>
          <p:nvPr/>
        </p:nvSpPr>
        <p:spPr>
          <a:xfrm>
            <a:off x="8484781" y="2977116"/>
            <a:ext cx="680484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0B0C1A-8993-E6DD-2CFA-AD4F374BDE92}"/>
              </a:ext>
            </a:extLst>
          </p:cNvPr>
          <p:cNvSpPr txBox="1"/>
          <p:nvPr/>
        </p:nvSpPr>
        <p:spPr>
          <a:xfrm>
            <a:off x="8926032" y="2734856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424392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INTERSECTION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9864A7-6F3F-7E84-5BC4-EDA927F1E25E}"/>
              </a:ext>
            </a:extLst>
          </p:cNvPr>
          <p:cNvSpPr txBox="1"/>
          <p:nvPr/>
        </p:nvSpPr>
        <p:spPr>
          <a:xfrm>
            <a:off x="585536" y="2178858"/>
            <a:ext cx="10740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𝐴∩𝐵 returns a relation instance that contains all tuples that satisfy relation instance A and relation instance 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Relations A and B must be union-compatible</a:t>
            </a:r>
          </a:p>
        </p:txBody>
      </p:sp>
    </p:spTree>
    <p:extLst>
      <p:ext uri="{BB962C8B-B14F-4D97-AF65-F5344CB8AC3E}">
        <p14:creationId xmlns:p14="http://schemas.microsoft.com/office/powerpoint/2010/main" val="1647502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INTERSECTION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421CF-D0B6-9C9D-FB81-D1AEADDEFA77}"/>
              </a:ext>
            </a:extLst>
          </p:cNvPr>
          <p:cNvSpPr txBox="1"/>
          <p:nvPr/>
        </p:nvSpPr>
        <p:spPr>
          <a:xfrm>
            <a:off x="339927" y="2059383"/>
            <a:ext cx="11185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b="1" dirty="0">
                <a:cs typeface="Consolas" panose="020B0609020204030204" pitchFamily="49" charset="0"/>
              </a:rPr>
              <a:t>Example: </a:t>
            </a:r>
            <a:r>
              <a:rPr lang="en-US" altLang="en-US" sz="2400" dirty="0">
                <a:cs typeface="Consolas" panose="020B0609020204030204" pitchFamily="49" charset="0"/>
              </a:rPr>
              <a:t>Show name of medicines which are classified as flu-type </a:t>
            </a:r>
            <a:r>
              <a:rPr lang="en-US" altLang="en-US" sz="2400" b="1" dirty="0">
                <a:cs typeface="Consolas" panose="020B0609020204030204" pitchFamily="49" charset="0"/>
              </a:rPr>
              <a:t>AND </a:t>
            </a:r>
            <a:r>
              <a:rPr lang="en-US" altLang="en-US" sz="2400" dirty="0">
                <a:cs typeface="Consolas" panose="020B0609020204030204" pitchFamily="49" charset="0"/>
              </a:rPr>
              <a:t>the stock &gt; 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14323-DFB2-E2BA-92C1-A1D3EB3D3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7" y="2521048"/>
            <a:ext cx="5798689" cy="2338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DA8C5-1BBB-089E-0450-D73C2860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76" y="2521048"/>
            <a:ext cx="5731027" cy="1423631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FEE6DA5C-D394-B3A3-DC44-6334A94F76FF}"/>
              </a:ext>
            </a:extLst>
          </p:cNvPr>
          <p:cNvSpPr/>
          <p:nvPr/>
        </p:nvSpPr>
        <p:spPr>
          <a:xfrm rot="5400000">
            <a:off x="5879343" y="3825558"/>
            <a:ext cx="461666" cy="27715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AA2EB-D3E8-A3A3-E113-5D4B0DE5AF75}"/>
              </a:ext>
            </a:extLst>
          </p:cNvPr>
          <p:cNvSpPr txBox="1"/>
          <p:nvPr/>
        </p:nvSpPr>
        <p:spPr>
          <a:xfrm>
            <a:off x="7331148" y="4611169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5860FE-0C19-ACA7-52FF-788BA2C42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599" y="5360379"/>
            <a:ext cx="1940085" cy="8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1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9864A7-6F3F-7E84-5BC4-EDA927F1E25E}"/>
              </a:ext>
            </a:extLst>
          </p:cNvPr>
          <p:cNvSpPr txBox="1"/>
          <p:nvPr/>
        </p:nvSpPr>
        <p:spPr>
          <a:xfrm>
            <a:off x="585536" y="2178858"/>
            <a:ext cx="10740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𝐴−𝐵 returns a relation instance that contains all the tuples that are in relation instance A, but not in relation instance B</a:t>
            </a:r>
          </a:p>
        </p:txBody>
      </p:sp>
    </p:spTree>
    <p:extLst>
      <p:ext uri="{BB962C8B-B14F-4D97-AF65-F5344CB8AC3E}">
        <p14:creationId xmlns:p14="http://schemas.microsoft.com/office/powerpoint/2010/main" val="1024427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421CF-D0B6-9C9D-FB81-D1AEADDEFA77}"/>
              </a:ext>
            </a:extLst>
          </p:cNvPr>
          <p:cNvSpPr txBox="1"/>
          <p:nvPr/>
        </p:nvSpPr>
        <p:spPr>
          <a:xfrm>
            <a:off x="339927" y="2059383"/>
            <a:ext cx="11185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b="1" dirty="0">
                <a:cs typeface="Consolas" panose="020B0609020204030204" pitchFamily="49" charset="0"/>
              </a:rPr>
              <a:t>Example: </a:t>
            </a:r>
            <a:r>
              <a:rPr lang="en-US" altLang="en-US" sz="2400" dirty="0">
                <a:cs typeface="Consolas" panose="020B0609020204030204" pitchFamily="49" charset="0"/>
              </a:rPr>
              <a:t>Show the name of flu medicine which costs not in (12000 or 16000).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E6664-3298-DC5A-5A7E-FB6F3EA7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17" y="2671181"/>
            <a:ext cx="5628484" cy="1629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B6E2AB-2A50-200E-0F6C-F69BF858F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30" y="2686798"/>
            <a:ext cx="4824023" cy="2257342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4CE2B55E-0450-04C5-88AB-4E30BA7F287B}"/>
              </a:ext>
            </a:extLst>
          </p:cNvPr>
          <p:cNvSpPr/>
          <p:nvPr/>
        </p:nvSpPr>
        <p:spPr>
          <a:xfrm rot="5400000">
            <a:off x="5865166" y="4158530"/>
            <a:ext cx="461666" cy="27715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A5C1A-FFB1-5756-56A4-3BBCE330CCD6}"/>
              </a:ext>
            </a:extLst>
          </p:cNvPr>
          <p:cNvSpPr txBox="1"/>
          <p:nvPr/>
        </p:nvSpPr>
        <p:spPr>
          <a:xfrm>
            <a:off x="7316971" y="4944141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9FFC30-E374-D91E-EBDC-9172C0989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717" y="5703121"/>
            <a:ext cx="1396542" cy="4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66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OPERATIONS - ANY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421CF-D0B6-9C9D-FB81-D1AEADDEFA77}"/>
              </a:ext>
            </a:extLst>
          </p:cNvPr>
          <p:cNvSpPr txBox="1"/>
          <p:nvPr/>
        </p:nvSpPr>
        <p:spPr>
          <a:xfrm>
            <a:off x="339927" y="2059383"/>
            <a:ext cx="11185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b="1" dirty="0">
                <a:cs typeface="Consolas" panose="020B0609020204030204" pitchFamily="49" charset="0"/>
              </a:rPr>
              <a:t>Example: </a:t>
            </a:r>
            <a:r>
              <a:rPr lang="en-US" altLang="en-US" sz="2400" dirty="0">
                <a:cs typeface="Consolas" panose="020B0609020204030204" pitchFamily="49" charset="0"/>
              </a:rPr>
              <a:t>Show the name of medicines that cost more than </a:t>
            </a:r>
            <a:r>
              <a:rPr lang="en-US" altLang="en-US" sz="2400" b="1" dirty="0">
                <a:cs typeface="Consolas" panose="020B0609020204030204" pitchFamily="49" charset="0"/>
              </a:rPr>
              <a:t>some </a:t>
            </a:r>
            <a:r>
              <a:rPr lang="en-US" altLang="en-US" sz="2400" dirty="0">
                <a:cs typeface="Consolas" panose="020B0609020204030204" pitchFamily="49" charset="0"/>
              </a:rPr>
              <a:t>allergy-type medicine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BAECF-3865-DD7D-DC66-8E3832310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99" y="2880066"/>
            <a:ext cx="6113822" cy="217510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BADDC6-0C97-C9AE-F0DE-C6F77B6C7E49}"/>
              </a:ext>
            </a:extLst>
          </p:cNvPr>
          <p:cNvSpPr/>
          <p:nvPr/>
        </p:nvSpPr>
        <p:spPr>
          <a:xfrm>
            <a:off x="6709144" y="3429000"/>
            <a:ext cx="648586" cy="951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E80B8-EF96-ED94-7E9D-5F6DBDE3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11" y="3142655"/>
            <a:ext cx="2213003" cy="16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03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OPERATIONS - ALL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421CF-D0B6-9C9D-FB81-D1AEADDEFA77}"/>
              </a:ext>
            </a:extLst>
          </p:cNvPr>
          <p:cNvSpPr txBox="1"/>
          <p:nvPr/>
        </p:nvSpPr>
        <p:spPr>
          <a:xfrm>
            <a:off x="339927" y="2059383"/>
            <a:ext cx="11185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b="1" dirty="0">
                <a:cs typeface="Consolas" panose="020B0609020204030204" pitchFamily="49" charset="0"/>
              </a:rPr>
              <a:t>Example: </a:t>
            </a:r>
            <a:r>
              <a:rPr lang="en-US" altLang="en-US" sz="2400" dirty="0">
                <a:cs typeface="Consolas" panose="020B0609020204030204" pitchFamily="49" charset="0"/>
              </a:rPr>
              <a:t>Show the name of medicines that cost more than </a:t>
            </a:r>
            <a:r>
              <a:rPr lang="en-US" altLang="en-US" sz="2400" b="1" dirty="0">
                <a:cs typeface="Consolas" panose="020B0609020204030204" pitchFamily="49" charset="0"/>
              </a:rPr>
              <a:t>every </a:t>
            </a:r>
            <a:r>
              <a:rPr lang="en-US" altLang="en-US" sz="2400" dirty="0">
                <a:cs typeface="Consolas" panose="020B0609020204030204" pitchFamily="49" charset="0"/>
              </a:rPr>
              <a:t>price of allergy-type medicine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EBADDC6-0C97-C9AE-F0DE-C6F77B6C7E49}"/>
              </a:ext>
            </a:extLst>
          </p:cNvPr>
          <p:cNvSpPr/>
          <p:nvPr/>
        </p:nvSpPr>
        <p:spPr>
          <a:xfrm>
            <a:off x="6709144" y="3429000"/>
            <a:ext cx="648586" cy="951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4DC68-8D9D-5EF8-7024-A881C1BB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23" y="2931639"/>
            <a:ext cx="6150498" cy="2342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E6D69-B6F9-7802-6D3A-F5AF059EA5AF}"/>
              </a:ext>
            </a:extLst>
          </p:cNvPr>
          <p:cNvSpPr txBox="1"/>
          <p:nvPr/>
        </p:nvSpPr>
        <p:spPr>
          <a:xfrm>
            <a:off x="7462453" y="3429000"/>
            <a:ext cx="385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 Result because there is no medicine costs more than allergy-type medicine: Claritin</a:t>
            </a:r>
          </a:p>
        </p:txBody>
      </p:sp>
    </p:spTree>
    <p:extLst>
      <p:ext uri="{BB962C8B-B14F-4D97-AF65-F5344CB8AC3E}">
        <p14:creationId xmlns:p14="http://schemas.microsoft.com/office/powerpoint/2010/main" val="2752840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89F3-501E-46A6-B7A7-3DACCC4C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BA83-BD12-40D4-8974-FA405D2C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en-US" sz="2400" dirty="0"/>
              <a:t>Database ‘Boat Rental’ Scheme:</a:t>
            </a:r>
          </a:p>
          <a:p>
            <a:pPr lvl="1"/>
            <a:r>
              <a:rPr lang="en-US" altLang="en-US" sz="2000" dirty="0"/>
              <a:t>Sailors(</a:t>
            </a:r>
            <a:r>
              <a:rPr lang="en-US" altLang="en-US" sz="2000" dirty="0" err="1"/>
              <a:t>sid</a:t>
            </a:r>
            <a:r>
              <a:rPr lang="en-US" altLang="en-US" sz="2000" dirty="0"/>
              <a:t>: integer, </a:t>
            </a:r>
            <a:r>
              <a:rPr lang="en-US" altLang="en-US" sz="2000" dirty="0" err="1"/>
              <a:t>sname</a:t>
            </a:r>
            <a:r>
              <a:rPr lang="en-US" altLang="en-US" sz="2000" dirty="0"/>
              <a:t>: varchar(10), rating: integer, age: decimal(4,1))</a:t>
            </a:r>
          </a:p>
          <a:p>
            <a:pPr lvl="1"/>
            <a:r>
              <a:rPr lang="en-US" altLang="en-US" sz="2000" dirty="0"/>
              <a:t>Boats(bid: integer, </a:t>
            </a:r>
            <a:r>
              <a:rPr lang="en-US" altLang="en-US" sz="2000" dirty="0" err="1"/>
              <a:t>bname</a:t>
            </a:r>
            <a:r>
              <a:rPr lang="en-US" altLang="en-US" sz="2000" dirty="0"/>
              <a:t>: varchar(10), color: varchar(10))</a:t>
            </a:r>
          </a:p>
          <a:p>
            <a:pPr lvl="1"/>
            <a:r>
              <a:rPr lang="en-US" altLang="en-US" sz="2000" dirty="0"/>
              <a:t>Reserves(</a:t>
            </a:r>
            <a:r>
              <a:rPr lang="en-US" altLang="en-US" sz="2000" dirty="0" err="1"/>
              <a:t>sid</a:t>
            </a:r>
            <a:r>
              <a:rPr lang="en-US" altLang="en-US" sz="2000" dirty="0"/>
              <a:t>: integer, bid: integer, day: date). The format of day is Month/Day/Year</a:t>
            </a:r>
          </a:p>
          <a:p>
            <a:endParaRPr lang="en-GB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B5FBEC8-F081-4EA2-AB96-9843B30E0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3187700"/>
            <a:ext cx="29495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18CAFEA-7875-4D0E-AB5A-8E65E1D7A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11" y="3132932"/>
            <a:ext cx="2198688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18D18B2-63C4-4165-B96D-E2D5C3AD1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187700"/>
            <a:ext cx="27686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593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26A6-0DCF-4880-ABC5-353C79EC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D32C-8FF6-440C-BBCB-E042F39D8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60" y="1527912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Create database </a:t>
            </a:r>
            <a:r>
              <a:rPr lang="en-US" altLang="en-US" sz="2800" dirty="0"/>
              <a:t>‘Boat Rental’ and its tables based on the Scheme</a:t>
            </a: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Insert the data based on the Scheme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the name and </a:t>
            </a:r>
            <a:r>
              <a:rPr lang="en-US" dirty="0" err="1"/>
              <a:t>sid</a:t>
            </a:r>
            <a:r>
              <a:rPr lang="en-US" dirty="0"/>
              <a:t> of Sailor who has a 35 years old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the name of Sailor who has rating more than 5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the </a:t>
            </a:r>
            <a:r>
              <a:rPr lang="en-US" dirty="0" err="1"/>
              <a:t>sid</a:t>
            </a:r>
            <a:r>
              <a:rPr lang="en-US" dirty="0"/>
              <a:t>, bid and day from table Reserves in October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the name of Sailor who borrowed Red and Green Boats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the name of Sailor who borrowed Red or Green Boats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the name of Sailor who borrowed Red but not borrowed Green Boat</a:t>
            </a:r>
          </a:p>
        </p:txBody>
      </p:sp>
    </p:spTree>
    <p:extLst>
      <p:ext uri="{BB962C8B-B14F-4D97-AF65-F5344CB8AC3E}">
        <p14:creationId xmlns:p14="http://schemas.microsoft.com/office/powerpoint/2010/main" val="319066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F19B-2D27-4E92-8B43-A3962C41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>
                <a:solidFill>
                  <a:srgbClr val="FFFFFF"/>
                </a:solidFill>
              </a:rPr>
              <a:t>Review of Data 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39BB3-677E-DA0D-6F13-595E05ABA540}"/>
              </a:ext>
            </a:extLst>
          </p:cNvPr>
          <p:cNvSpPr txBox="1"/>
          <p:nvPr/>
        </p:nvSpPr>
        <p:spPr>
          <a:xfrm>
            <a:off x="413356" y="1268131"/>
            <a:ext cx="17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111B72"/>
                </a:solidFill>
              </a:rPr>
              <a:t>CDM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F186D-2810-CD26-EA35-5A515D52F603}"/>
              </a:ext>
            </a:extLst>
          </p:cNvPr>
          <p:cNvSpPr txBox="1"/>
          <p:nvPr/>
        </p:nvSpPr>
        <p:spPr>
          <a:xfrm>
            <a:off x="226488" y="2283794"/>
            <a:ext cx="3296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Format decimal in </a:t>
            </a:r>
            <a:r>
              <a:rPr lang="en-US" b="1" dirty="0" err="1"/>
              <a:t>Vertabelo</a:t>
            </a:r>
            <a:r>
              <a:rPr lang="en-US" b="1" dirty="0"/>
              <a:t> </a:t>
            </a:r>
            <a:r>
              <a:rPr lang="en-US" dirty="0"/>
              <a:t>: </a:t>
            </a:r>
          </a:p>
          <a:p>
            <a:pPr marL="288925"/>
            <a:r>
              <a:rPr lang="en-US" dirty="0"/>
              <a:t>Decimal(Scale, Precision)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b="1" dirty="0"/>
              <a:t>Common format decimal :</a:t>
            </a:r>
          </a:p>
          <a:p>
            <a:pPr marL="288925"/>
            <a:r>
              <a:rPr lang="en-US" dirty="0"/>
              <a:t>Decimal(</a:t>
            </a:r>
            <a:r>
              <a:rPr lang="en-US" dirty="0" err="1"/>
              <a:t>Precision,Scale</a:t>
            </a:r>
            <a:r>
              <a:rPr lang="en-US" dirty="0"/>
              <a:t>)</a:t>
            </a:r>
          </a:p>
          <a:p>
            <a:pPr marL="288925"/>
            <a:endParaRPr lang="en-US" dirty="0"/>
          </a:p>
          <a:p>
            <a:pPr marL="288925"/>
            <a:r>
              <a:rPr lang="en-US" dirty="0"/>
              <a:t>Precision : digits in a number</a:t>
            </a:r>
          </a:p>
          <a:p>
            <a:pPr marL="288925"/>
            <a:r>
              <a:rPr lang="en-US" dirty="0"/>
              <a:t>Scale : digits to the right of decimal point in a number</a:t>
            </a:r>
          </a:p>
          <a:p>
            <a:pPr marL="288925"/>
            <a:r>
              <a:rPr lang="en-US" dirty="0"/>
              <a:t>Example : </a:t>
            </a:r>
          </a:p>
          <a:p>
            <a:pPr marL="288925"/>
            <a:r>
              <a:rPr lang="en-US" dirty="0"/>
              <a:t>5000.00 =&gt; Precision 6 Scale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ACBFD-275C-A369-0FD5-C7FA396D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193" y="611710"/>
            <a:ext cx="7397309" cy="563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9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F19B-2D27-4E92-8B43-A3962C41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>
                <a:solidFill>
                  <a:srgbClr val="FFFFFF"/>
                </a:solidFill>
              </a:rPr>
              <a:t>Review of Data 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39BB3-677E-DA0D-6F13-595E05ABA540}"/>
              </a:ext>
            </a:extLst>
          </p:cNvPr>
          <p:cNvSpPr txBox="1"/>
          <p:nvPr/>
        </p:nvSpPr>
        <p:spPr>
          <a:xfrm>
            <a:off x="413356" y="1268131"/>
            <a:ext cx="17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111B72"/>
                </a:solidFill>
              </a:rPr>
              <a:t>PDM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6B983-1EAA-0380-EF53-D5ADE401C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873" y="128356"/>
            <a:ext cx="8294191" cy="609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4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F19B-2D27-4E92-8B43-A3962C41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>
                <a:solidFill>
                  <a:srgbClr val="FFFFFF"/>
                </a:solidFill>
              </a:rPr>
              <a:t>Review of Data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00899-39DF-8E0B-2F6B-7F8CE3A6147D}"/>
              </a:ext>
            </a:extLst>
          </p:cNvPr>
          <p:cNvSpPr txBox="1"/>
          <p:nvPr/>
        </p:nvSpPr>
        <p:spPr>
          <a:xfrm>
            <a:off x="1135251" y="2076653"/>
            <a:ext cx="9971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111B72"/>
                </a:solidFill>
              </a:rPr>
              <a:t>Data Definition Language (DDL)</a:t>
            </a:r>
          </a:p>
        </p:txBody>
      </p:sp>
    </p:spTree>
    <p:extLst>
      <p:ext uri="{BB962C8B-B14F-4D97-AF65-F5344CB8AC3E}">
        <p14:creationId xmlns:p14="http://schemas.microsoft.com/office/powerpoint/2010/main" val="369279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Data Definition Language (DDL)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FF270-3E1B-7673-F7C2-3614E9CAF002}"/>
              </a:ext>
            </a:extLst>
          </p:cNvPr>
          <p:cNvSpPr txBox="1"/>
          <p:nvPr/>
        </p:nvSpPr>
        <p:spPr>
          <a:xfrm>
            <a:off x="575733" y="2264602"/>
            <a:ext cx="104817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Data Definition Language (DDL) is the language in the DBMS that is used to create or define objects in the database.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Generally used to create objects in tables and views.</a:t>
            </a:r>
          </a:p>
        </p:txBody>
      </p:sp>
    </p:spTree>
    <p:extLst>
      <p:ext uri="{BB962C8B-B14F-4D97-AF65-F5344CB8AC3E}">
        <p14:creationId xmlns:p14="http://schemas.microsoft.com/office/powerpoint/2010/main" val="116368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DDL for create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FF270-3E1B-7673-F7C2-3614E9CAF002}"/>
              </a:ext>
            </a:extLst>
          </p:cNvPr>
          <p:cNvSpPr txBox="1"/>
          <p:nvPr/>
        </p:nvSpPr>
        <p:spPr>
          <a:xfrm>
            <a:off x="517982" y="2168349"/>
            <a:ext cx="10481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Syntax :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database &lt;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nameOfDatabase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>
              <a:defRPr/>
            </a:pPr>
            <a:r>
              <a:rPr lang="en-US" altLang="en-US" sz="2400" b="1" dirty="0">
                <a:cs typeface="Consolas" panose="020B0609020204030204" pitchFamily="49" charset="0"/>
              </a:rPr>
              <a:t>Example: </a:t>
            </a:r>
            <a:r>
              <a:rPr lang="en-US" altLang="en-US" sz="2400" dirty="0">
                <a:cs typeface="Consolas" panose="020B0609020204030204" pitchFamily="49" charset="0"/>
              </a:rPr>
              <a:t>Create database named “pharmacy”</a:t>
            </a:r>
            <a:endParaRPr lang="en-US" altLang="en-US" sz="2400" b="1" dirty="0">
              <a:cs typeface="Consolas" panose="020B0609020204030204" pitchFamily="49" charset="0"/>
            </a:endParaRPr>
          </a:p>
          <a:p>
            <a:pPr>
              <a:defRPr/>
            </a:pPr>
            <a:endParaRPr lang="en-US" altLang="en-US" sz="2400" dirty="0"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4B2E1-F985-59BE-AE53-6AFAC7390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88" r="59678" b="87287"/>
          <a:stretch/>
        </p:blipFill>
        <p:spPr>
          <a:xfrm>
            <a:off x="673232" y="3082640"/>
            <a:ext cx="5422768" cy="5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0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DDL for create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FF270-3E1B-7673-F7C2-3614E9CAF002}"/>
              </a:ext>
            </a:extLst>
          </p:cNvPr>
          <p:cNvSpPr txBox="1"/>
          <p:nvPr/>
        </p:nvSpPr>
        <p:spPr>
          <a:xfrm>
            <a:off x="517982" y="2168349"/>
            <a:ext cx="1048173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CREATE TABLES</a:t>
            </a:r>
          </a:p>
          <a:p>
            <a:pPr>
              <a:defRPr/>
            </a:pPr>
            <a:r>
              <a:rPr lang="en-US" sz="2400" dirty="0"/>
              <a:t>Used to create tables and their attributes (columns)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/>
              <a:t>ALTER TABLES</a:t>
            </a:r>
          </a:p>
          <a:p>
            <a:pPr>
              <a:defRPr/>
            </a:pPr>
            <a:r>
              <a:rPr lang="en-US" sz="2400" dirty="0"/>
              <a:t>Used to add, delete and change attributes (columns) in a table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/>
              <a:t>DROP TABLES</a:t>
            </a:r>
          </a:p>
          <a:p>
            <a:pPr>
              <a:defRPr/>
            </a:pPr>
            <a:r>
              <a:rPr lang="en-US" sz="2400" dirty="0"/>
              <a:t>Used to delete a table</a:t>
            </a:r>
            <a:endParaRPr lang="en-US" altLang="en-US" sz="2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0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2188</TotalTime>
  <Words>1313</Words>
  <Application>Microsoft Office PowerPoint</Application>
  <PresentationFormat>Widescreen</PresentationFormat>
  <Paragraphs>222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Amasis MT Pro</vt:lpstr>
      <vt:lpstr>Arial</vt:lpstr>
      <vt:lpstr>Calibri</vt:lpstr>
      <vt:lpstr>Calibri (Body)</vt:lpstr>
      <vt:lpstr>Calibri Light</vt:lpstr>
      <vt:lpstr>Consolas</vt:lpstr>
      <vt:lpstr>Myriad Pro</vt:lpstr>
      <vt:lpstr>Raleway</vt:lpstr>
      <vt:lpstr>Raleway ExtraBold</vt:lpstr>
      <vt:lpstr>Raleway SemiBold</vt:lpstr>
      <vt:lpstr>Wingdings</vt:lpstr>
      <vt:lpstr>Wingdings 2</vt:lpstr>
      <vt:lpstr>Office Theme</vt:lpstr>
      <vt:lpstr>Equation</vt:lpstr>
      <vt:lpstr>Database Management</vt:lpstr>
      <vt:lpstr>Agenda</vt:lpstr>
      <vt:lpstr>Review of Data Modelling</vt:lpstr>
      <vt:lpstr>Review of Data Modelling</vt:lpstr>
      <vt:lpstr>Review of Data Modelling</vt:lpstr>
      <vt:lpstr>Review of Data Modelling</vt:lpstr>
      <vt:lpstr>Data Definition Language (DDL)</vt:lpstr>
      <vt:lpstr>DDL for create Database</vt:lpstr>
      <vt:lpstr>DDL for create Table</vt:lpstr>
      <vt:lpstr>DDL for create Table</vt:lpstr>
      <vt:lpstr>DDL for create Table</vt:lpstr>
      <vt:lpstr>DDL for alter Table</vt:lpstr>
      <vt:lpstr>DDL for alter Table – Add Column</vt:lpstr>
      <vt:lpstr>DDL for alter Table – Modify Column (Datatype)</vt:lpstr>
      <vt:lpstr>DDL for alter Table – Modify Column (Rename Column)</vt:lpstr>
      <vt:lpstr>DDL for alter Table – Drop Column</vt:lpstr>
      <vt:lpstr>Review of Data Modelling</vt:lpstr>
      <vt:lpstr>Data Manipulation Language</vt:lpstr>
      <vt:lpstr>INSERT</vt:lpstr>
      <vt:lpstr>INSERT</vt:lpstr>
      <vt:lpstr>UPDATE</vt:lpstr>
      <vt:lpstr>UPDATE</vt:lpstr>
      <vt:lpstr>Perintah DELETE</vt:lpstr>
      <vt:lpstr>DELETE</vt:lpstr>
      <vt:lpstr>SELECT</vt:lpstr>
      <vt:lpstr>PowerPoint Presentation</vt:lpstr>
      <vt:lpstr>SELECT</vt:lpstr>
      <vt:lpstr>SELECT</vt:lpstr>
      <vt:lpstr>UNION, INTERSECT dan EXCEPT</vt:lpstr>
      <vt:lpstr>UNION</vt:lpstr>
      <vt:lpstr>UNION</vt:lpstr>
      <vt:lpstr>INTERSECTION</vt:lpstr>
      <vt:lpstr>INTERSECTION</vt:lpstr>
      <vt:lpstr>EXCEPT</vt:lpstr>
      <vt:lpstr>EXCEPT</vt:lpstr>
      <vt:lpstr>SET OPERATIONS - ANY</vt:lpstr>
      <vt:lpstr>SET OPERATIONS - ALL</vt:lpstr>
      <vt:lpstr>Individual Task</vt:lpstr>
      <vt:lpstr>Individual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Basis Data</dc:title>
  <dc:creator>Ratih Anggraini</dc:creator>
  <cp:lastModifiedBy>Kelly Sungkono</cp:lastModifiedBy>
  <cp:revision>59</cp:revision>
  <dcterms:created xsi:type="dcterms:W3CDTF">2021-03-08T06:01:25Z</dcterms:created>
  <dcterms:modified xsi:type="dcterms:W3CDTF">2023-02-22T22:08:02Z</dcterms:modified>
</cp:coreProperties>
</file>