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sldIdLst>
    <p:sldId id="256" r:id="rId2"/>
    <p:sldId id="2156" r:id="rId3"/>
    <p:sldId id="2191" r:id="rId4"/>
    <p:sldId id="2206" r:id="rId5"/>
    <p:sldId id="2207" r:id="rId6"/>
    <p:sldId id="2208" r:id="rId7"/>
    <p:sldId id="2209" r:id="rId8"/>
    <p:sldId id="2210" r:id="rId9"/>
    <p:sldId id="2211" r:id="rId10"/>
    <p:sldId id="2212" r:id="rId11"/>
    <p:sldId id="2213" r:id="rId12"/>
    <p:sldId id="2205" r:id="rId13"/>
    <p:sldId id="2192" r:id="rId14"/>
    <p:sldId id="2193" r:id="rId15"/>
    <p:sldId id="2194" r:id="rId16"/>
    <p:sldId id="2195" r:id="rId17"/>
    <p:sldId id="2196" r:id="rId18"/>
    <p:sldId id="2197" r:id="rId19"/>
    <p:sldId id="2198" r:id="rId20"/>
    <p:sldId id="2199" r:id="rId21"/>
    <p:sldId id="2200" r:id="rId22"/>
    <p:sldId id="2201" r:id="rId23"/>
    <p:sldId id="2202" r:id="rId24"/>
    <p:sldId id="2203" r:id="rId25"/>
    <p:sldId id="315" r:id="rId26"/>
    <p:sldId id="257" r:id="rId27"/>
    <p:sldId id="268" r:id="rId28"/>
    <p:sldId id="270" r:id="rId29"/>
    <p:sldId id="273" r:id="rId30"/>
    <p:sldId id="274" r:id="rId31"/>
    <p:sldId id="278" r:id="rId32"/>
    <p:sldId id="2214" r:id="rId33"/>
    <p:sldId id="2215" r:id="rId34"/>
    <p:sldId id="2216" r:id="rId35"/>
    <p:sldId id="275" r:id="rId36"/>
    <p:sldId id="220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37D"/>
    <a:srgbClr val="111B72"/>
    <a:srgbClr val="D23527"/>
    <a:srgbClr val="FE682D"/>
    <a:srgbClr val="2F2A60"/>
    <a:srgbClr val="76B8D8"/>
    <a:srgbClr val="C5DBF0"/>
    <a:srgbClr val="FFFFFF"/>
    <a:srgbClr val="132475"/>
    <a:srgbClr val="14A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C424-7131-4FA1-9174-D5677D630EF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D4EDC-1AAC-422F-9AEE-8DE0993B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76263-683E-2C4A-D139-C7BA2730B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F6A8C0-9439-4C4A-17E6-B062A78C3215}"/>
              </a:ext>
            </a:extLst>
          </p:cNvPr>
          <p:cNvSpPr/>
          <p:nvPr userDrawn="1"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2B9BC41E-6D13-5C07-F8A5-BD46298F62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466" y="311468"/>
            <a:ext cx="711855" cy="711855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C59254-9D56-1A41-7F32-5AE23A323A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711855" cy="711855"/>
          </a:xfrm>
          <a:prstGeom prst="rect">
            <a:avLst/>
          </a:prstGeom>
        </p:spPr>
      </p:pic>
      <p:pic>
        <p:nvPicPr>
          <p:cNvPr id="11" name="Picture 2" descr="Membumi untuk Mendunia, Jargon Baru ITS di Dunia Internasional - ITS News">
            <a:extLst>
              <a:ext uri="{FF2B5EF4-FFF2-40B4-BE49-F238E27FC236}">
                <a16:creationId xmlns:a16="http://schemas.microsoft.com/office/drawing/2014/main" id="{5BE0A393-C393-AA7F-A736-4E5235220D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7941" r="26895" b="9898"/>
          <a:stretch/>
        </p:blipFill>
        <p:spPr bwMode="auto">
          <a:xfrm>
            <a:off x="2147753" y="300417"/>
            <a:ext cx="749451" cy="7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7FCEE3-A442-BF8D-D337-62AACFABA263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9267515-5FE0-AD33-DDF1-5522BFD07E98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B8DB40-8A6E-78DA-4AB4-3F86F4F74AAB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C21D98-B4BC-8D57-A555-D06FC34C6792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6C2116-5693-AC41-28AE-89E4364C9A73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:a16="http://schemas.microsoft.com/office/drawing/2014/main" id="{690FA5A0-2A0E-6537-15F7-DABFE506F8C9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4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95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600A96-FA4E-4D30-8FBE-90C251ADF286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7B8EC49-CEC1-4253-A789-503481FE5E8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B37D76-22ED-4168-A7B0-A5BB4A2CBE2C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1C9FC8-8498-49D6-B3FA-72F3D589D6FF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A0278F-B028-45A4-9A1E-C10DF7135B9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DFDBC0FF-0356-472A-988C-C51707B739E0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F4950-D4BA-4195-9E87-F2E2D85F7D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521131-A440-4CC3-9DA3-FC83AEDA7AD2}"/>
              </a:ext>
            </a:extLst>
          </p:cNvPr>
          <p:cNvSpPr/>
          <p:nvPr userDrawn="1"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72F278A6-78AC-421A-94F2-AA40D46A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1262435"/>
            <a:ext cx="11578802" cy="796948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/>
              <a:t>JUDUL HALAMAN</a:t>
            </a:r>
            <a:endParaRPr lang="id-ID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704D2C1-6B1B-4A23-B687-144684060B5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725" y="2238375"/>
            <a:ext cx="11579005" cy="3937000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err="1"/>
              <a:t>Konten</a:t>
            </a:r>
            <a:r>
              <a:rPr lang="en-US"/>
              <a:t> level 1</a:t>
            </a:r>
          </a:p>
          <a:p>
            <a:pPr lvl="1"/>
            <a:r>
              <a:rPr lang="en-US" err="1"/>
              <a:t>Konten</a:t>
            </a:r>
            <a:r>
              <a:rPr lang="en-US"/>
              <a:t> level 2</a:t>
            </a:r>
          </a:p>
          <a:p>
            <a:pPr lvl="2"/>
            <a:r>
              <a:rPr lang="en-US" err="1"/>
              <a:t>Konten</a:t>
            </a:r>
            <a:r>
              <a:rPr lang="en-US"/>
              <a:t> level 3</a:t>
            </a:r>
          </a:p>
          <a:p>
            <a:pPr lvl="3"/>
            <a:r>
              <a:rPr lang="en-US" err="1"/>
              <a:t>Konten</a:t>
            </a:r>
            <a:r>
              <a:rPr lang="en-US"/>
              <a:t> level 4</a:t>
            </a:r>
          </a:p>
          <a:p>
            <a:pPr lvl="4"/>
            <a:r>
              <a:rPr lang="en-US" err="1"/>
              <a:t>Konten</a:t>
            </a:r>
            <a:r>
              <a:rPr lang="en-US"/>
              <a:t> level 5</a:t>
            </a:r>
            <a:endParaRPr lang="id-ID"/>
          </a:p>
        </p:txBody>
      </p:sp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4F219B24-AFA1-3C4D-9EFA-710E46C455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466" y="311468"/>
            <a:ext cx="711855" cy="71185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246678-AD75-B54D-BA22-69EE1107C5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711855" cy="711855"/>
          </a:xfrm>
          <a:prstGeom prst="rect">
            <a:avLst/>
          </a:prstGeom>
        </p:spPr>
      </p:pic>
      <p:pic>
        <p:nvPicPr>
          <p:cNvPr id="1026" name="Picture 2" descr="Membumi untuk Mendunia, Jargon Baru ITS di Dunia Internasional - ITS News">
            <a:extLst>
              <a:ext uri="{FF2B5EF4-FFF2-40B4-BE49-F238E27FC236}">
                <a16:creationId xmlns:a16="http://schemas.microsoft.com/office/drawing/2014/main" id="{94BC7E2C-8B22-0F13-D54C-9AC64BE84F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7941" r="26895" b="9898"/>
          <a:stretch/>
        </p:blipFill>
        <p:spPr bwMode="auto">
          <a:xfrm>
            <a:off x="2147753" y="300417"/>
            <a:ext cx="749451" cy="7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2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600A96-FA4E-4D30-8FBE-90C251ADF286}"/>
              </a:ext>
            </a:extLst>
          </p:cNvPr>
          <p:cNvSpPr/>
          <p:nvPr userDrawn="1"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7B8EC49-CEC1-4253-A789-503481FE5E83}"/>
              </a:ext>
            </a:extLst>
          </p:cNvPr>
          <p:cNvSpPr txBox="1"/>
          <p:nvPr userDrawn="1"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B37D76-22ED-4168-A7B0-A5BB4A2CBE2C}"/>
              </a:ext>
            </a:extLst>
          </p:cNvPr>
          <p:cNvGrpSpPr/>
          <p:nvPr userDrawn="1"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1C9FC8-8498-49D6-B3FA-72F3D589D6FF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A0278F-B028-45A4-9A1E-C10DF7135B9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DFDBC0FF-0356-472A-988C-C51707B739E0}"/>
              </a:ext>
            </a:extLst>
          </p:cNvPr>
          <p:cNvSpPr txBox="1"/>
          <p:nvPr userDrawn="1"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F4950-D4BA-4195-9E87-F2E2D85F7D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521131-A440-4CC3-9DA3-FC83AEDA7AD2}"/>
              </a:ext>
            </a:extLst>
          </p:cNvPr>
          <p:cNvSpPr/>
          <p:nvPr userDrawn="1"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4">
            <a:extLst>
              <a:ext uri="{FF2B5EF4-FFF2-40B4-BE49-F238E27FC236}">
                <a16:creationId xmlns:a16="http://schemas.microsoft.com/office/drawing/2014/main" id="{72F278A6-78AC-421A-94F2-AA40D46AF8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928" y="1262435"/>
            <a:ext cx="11578802" cy="796948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>
              <a:defRPr lang="id-ID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/>
              <a:t>JUDUL HALAMAN</a:t>
            </a:r>
            <a:endParaRPr lang="id-ID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704D2C1-6B1B-4A23-B687-144684060B5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9725" y="2238375"/>
            <a:ext cx="11579005" cy="3937000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en-US" err="1"/>
              <a:t>Konten</a:t>
            </a:r>
            <a:r>
              <a:rPr lang="en-US"/>
              <a:t> level 1</a:t>
            </a:r>
          </a:p>
          <a:p>
            <a:pPr lvl="1"/>
            <a:r>
              <a:rPr lang="en-US" err="1"/>
              <a:t>Konten</a:t>
            </a:r>
            <a:r>
              <a:rPr lang="en-US"/>
              <a:t> level 2</a:t>
            </a:r>
          </a:p>
          <a:p>
            <a:pPr lvl="2"/>
            <a:r>
              <a:rPr lang="en-US" err="1"/>
              <a:t>Konten</a:t>
            </a:r>
            <a:r>
              <a:rPr lang="en-US"/>
              <a:t> level 3</a:t>
            </a:r>
          </a:p>
          <a:p>
            <a:pPr lvl="3"/>
            <a:r>
              <a:rPr lang="en-US" err="1"/>
              <a:t>Konten</a:t>
            </a:r>
            <a:r>
              <a:rPr lang="en-US"/>
              <a:t> level 4</a:t>
            </a:r>
          </a:p>
          <a:p>
            <a:pPr lvl="4"/>
            <a:r>
              <a:rPr lang="en-US" err="1"/>
              <a:t>Konten</a:t>
            </a:r>
            <a:r>
              <a:rPr lang="en-US"/>
              <a:t> level 5</a:t>
            </a:r>
            <a:endParaRPr lang="id-ID"/>
          </a:p>
        </p:txBody>
      </p:sp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4F219B24-AFA1-3C4D-9EFA-710E46C455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466" y="311468"/>
            <a:ext cx="711855" cy="71185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246678-AD75-B54D-BA22-69EE1107C5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711855" cy="711855"/>
          </a:xfrm>
          <a:prstGeom prst="rect">
            <a:avLst/>
          </a:prstGeom>
        </p:spPr>
      </p:pic>
      <p:pic>
        <p:nvPicPr>
          <p:cNvPr id="1026" name="Picture 2" descr="Membumi untuk Mendunia, Jargon Baru ITS di Dunia Internasional - ITS News">
            <a:extLst>
              <a:ext uri="{FF2B5EF4-FFF2-40B4-BE49-F238E27FC236}">
                <a16:creationId xmlns:a16="http://schemas.microsoft.com/office/drawing/2014/main" id="{94BC7E2C-8B22-0F13-D54C-9AC64BE84F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7941" r="26895" b="9898"/>
          <a:stretch/>
        </p:blipFill>
        <p:spPr bwMode="auto">
          <a:xfrm>
            <a:off x="2147753" y="300417"/>
            <a:ext cx="749451" cy="7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1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25C1-B776-43A0-8347-E161345057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236BAA-2429-4269-BF42-0D809BE17C23}"/>
              </a:ext>
            </a:extLst>
          </p:cNvPr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366F1-6388-4E36-8461-07C71003C6BA}"/>
              </a:ext>
            </a:extLst>
          </p:cNvPr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808CA-4F2D-4379-9DFC-250B63107593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22EC492-3CAC-426C-9EB4-CEEF0E59CA94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DC3BFD-A3C0-48FD-9E5B-3CF09AF6BE1F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982FB-862E-4103-8D43-29F072E9FF4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C49F5-B70A-478D-90A0-54D66E556B2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5" name="TextBox 2">
            <a:extLst>
              <a:ext uri="{FF2B5EF4-FFF2-40B4-BE49-F238E27FC236}">
                <a16:creationId xmlns:a16="http://schemas.microsoft.com/office/drawing/2014/main" id="{2F095FA0-DCCD-4262-928D-53B2B208D1B9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29B4-4665-4B6D-B635-DD165BE33DCB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4">
            <a:extLst>
              <a:ext uri="{FF2B5EF4-FFF2-40B4-BE49-F238E27FC236}">
                <a16:creationId xmlns:a16="http://schemas.microsoft.com/office/drawing/2014/main" id="{6C277F0C-63E6-4089-90E4-E5A9C5FA02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50D0469A-E5DF-4326-BFAF-B3DBF08033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2038866"/>
            <a:ext cx="11483795" cy="310560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2pPr>
            <a:lvl3pPr>
              <a:defRPr>
                <a:solidFill>
                  <a:schemeClr val="bg1"/>
                </a:solidFill>
                <a:latin typeface="Raleway" panose="020B0503030101060003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6075235D-A4FC-4249-AA16-83E505C9BF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3" name="Picture 22" descr="A picture containing plate&#10;&#10;Description automatically generated">
            <a:extLst>
              <a:ext uri="{FF2B5EF4-FFF2-40B4-BE49-F238E27FC236}">
                <a16:creationId xmlns:a16="http://schemas.microsoft.com/office/drawing/2014/main" id="{FD1FA716-CEF5-6340-83C2-478DC7A91BA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60346B-B6DA-DD40-A37E-88BA0520AF2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325EED-B7D0-48D5-8FB9-18767AD87B4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10C2B4-5EE9-4999-85E7-E3DB9ECDEDFF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www.its.ac.id/informatika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7D3611-A30C-40D2-A1B4-A9BB021BA96D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E5A2B1-77B7-4249-895C-82BF0DE69952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0B80ED-0DFD-40BD-87E8-098258BE3C6E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517187E2-C86F-4CFF-A219-B50C36961A5A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Departemen Teknik Informatika, INSTITUT TEKNOLOGI SEPULUH NOPEMBER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73E0B-B975-4BA5-86E2-D7E56977A377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4">
            <a:extLst>
              <a:ext uri="{FF2B5EF4-FFF2-40B4-BE49-F238E27FC236}">
                <a16:creationId xmlns:a16="http://schemas.microsoft.com/office/drawing/2014/main" id="{9F2BD308-4E0A-456D-88C1-48FC186D1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0662" y="204745"/>
            <a:ext cx="8106615" cy="693360"/>
          </a:xfrm>
          <a:noFill/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id-ID" sz="4000" b="1" baseline="0" dirty="0">
                <a:solidFill>
                  <a:srgbClr val="002060"/>
                </a:solidFill>
                <a:latin typeface="Raleway ExtraBold" pitchFamily="2" charset="0"/>
                <a:cs typeface="Myriad Arabic" panose="01010101010101010101" pitchFamily="50" charset="-78"/>
              </a:defRPr>
            </a:lvl1pPr>
          </a:lstStyle>
          <a:p>
            <a:pPr marL="0" lvl="0"/>
            <a:r>
              <a:rPr lang="en-US" dirty="0"/>
              <a:t>JUDUL HALAMAN</a:t>
            </a:r>
            <a:endParaRPr lang="id-ID" dirty="0"/>
          </a:p>
        </p:txBody>
      </p:sp>
      <p:sp>
        <p:nvSpPr>
          <p:cNvPr id="24" name="Content Placeholder 25">
            <a:extLst>
              <a:ext uri="{FF2B5EF4-FFF2-40B4-BE49-F238E27FC236}">
                <a16:creationId xmlns:a16="http://schemas.microsoft.com/office/drawing/2014/main" id="{9D930B1D-5F17-4549-9275-698BF021070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3481" y="1217611"/>
            <a:ext cx="11483795" cy="4957763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 baseline="0"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 baseline="0">
                <a:latin typeface="Raleway" panose="020B0503030101060003" pitchFamily="34" charset="0"/>
              </a:defRPr>
            </a:lvl4pPr>
            <a:lvl5pPr>
              <a:defRPr baseline="0">
                <a:latin typeface="Raleway" panose="020B0503030101060003" pitchFamily="34" charset="0"/>
              </a:defRPr>
            </a:lvl5pPr>
          </a:lstStyle>
          <a:p>
            <a:pPr lvl="0"/>
            <a:r>
              <a:rPr lang="en-US" dirty="0" err="1"/>
              <a:t>Konten</a:t>
            </a:r>
            <a:r>
              <a:rPr lang="en-US" dirty="0"/>
              <a:t> level 1</a:t>
            </a:r>
          </a:p>
          <a:p>
            <a:pPr lvl="1"/>
            <a:r>
              <a:rPr lang="en-US" dirty="0" err="1"/>
              <a:t>Konten</a:t>
            </a:r>
            <a:r>
              <a:rPr lang="en-US" dirty="0"/>
              <a:t> level 2</a:t>
            </a:r>
          </a:p>
          <a:p>
            <a:pPr lvl="2"/>
            <a:r>
              <a:rPr lang="en-US" dirty="0" err="1"/>
              <a:t>Konten</a:t>
            </a:r>
            <a:r>
              <a:rPr lang="en-US" dirty="0"/>
              <a:t> level 3</a:t>
            </a:r>
          </a:p>
          <a:p>
            <a:pPr lvl="3"/>
            <a:r>
              <a:rPr lang="en-US" dirty="0" err="1"/>
              <a:t>Konten</a:t>
            </a:r>
            <a:r>
              <a:rPr lang="en-US" dirty="0"/>
              <a:t> level 4</a:t>
            </a:r>
          </a:p>
          <a:p>
            <a:pPr lvl="4"/>
            <a:r>
              <a:rPr lang="en-US" dirty="0" err="1"/>
              <a:t>Konten</a:t>
            </a:r>
            <a:r>
              <a:rPr lang="en-US" dirty="0"/>
              <a:t> level 5</a:t>
            </a:r>
            <a:endParaRPr lang="id-ID" dirty="0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3A57031C-4761-A749-8CB6-45F700C4EE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45" t="10794" r="9492" b="12464"/>
          <a:stretch/>
        </p:blipFill>
        <p:spPr>
          <a:xfrm>
            <a:off x="1846266" y="275190"/>
            <a:ext cx="578735" cy="547201"/>
          </a:xfrm>
          <a:prstGeom prst="rect">
            <a:avLst/>
          </a:prstGeom>
        </p:spPr>
      </p:pic>
      <p:pic>
        <p:nvPicPr>
          <p:cNvPr id="21" name="Picture 20" descr="A picture containing plate&#10;&#10;Description automatically generated">
            <a:extLst>
              <a:ext uri="{FF2B5EF4-FFF2-40B4-BE49-F238E27FC236}">
                <a16:creationId xmlns:a16="http://schemas.microsoft.com/office/drawing/2014/main" id="{06CF1C9E-F3A6-6649-AED4-8E194F750C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612" y="275191"/>
            <a:ext cx="547200" cy="54720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09CA87-8A5A-B04E-BF3E-D934673A2C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0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72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2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60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73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93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1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EB80-0546-4C11-B00A-5B29EF47FF5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3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EB80-0546-4C11-B00A-5B29EF47FF59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D45A-6A06-4428-A2CB-D919314B9C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57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1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F92E-CFA8-4E72-8FFE-E35658AF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0" y="1377943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GB" sz="8000" b="1" dirty="0">
                <a:solidFill>
                  <a:srgbClr val="14A9BC"/>
                </a:solidFill>
                <a:latin typeface="Amasis MT Pro" panose="02040504050005020304" pitchFamily="18" charset="0"/>
              </a:rPr>
              <a:t>Database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51152-56F7-45F1-984D-658F4287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12411"/>
            <a:ext cx="12192000" cy="457201"/>
          </a:xfrm>
        </p:spPr>
        <p:txBody>
          <a:bodyPr>
            <a:noAutofit/>
          </a:bodyPr>
          <a:lstStyle/>
          <a:p>
            <a:r>
              <a:rPr lang="en-GB" sz="3500" b="1" dirty="0">
                <a:solidFill>
                  <a:srgbClr val="132475"/>
                </a:solidFill>
              </a:rPr>
              <a:t>Kelly Rossa Sungkono</a:t>
            </a:r>
          </a:p>
        </p:txBody>
      </p:sp>
    </p:spTree>
    <p:extLst>
      <p:ext uri="{BB962C8B-B14F-4D97-AF65-F5344CB8AC3E}">
        <p14:creationId xmlns:p14="http://schemas.microsoft.com/office/powerpoint/2010/main" val="97526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30" y="1305453"/>
            <a:ext cx="11637027" cy="796948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7. Select the name of Sailor who borrowed Red or Green Boats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64DB9-2815-5043-ED8A-90D647AC1682}"/>
              </a:ext>
            </a:extLst>
          </p:cNvPr>
          <p:cNvSpPr txBox="1"/>
          <p:nvPr/>
        </p:nvSpPr>
        <p:spPr>
          <a:xfrm>
            <a:off x="461930" y="2131532"/>
            <a:ext cx="640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 </a:t>
            </a:r>
            <a:r>
              <a:rPr lang="en-US" dirty="0" err="1"/>
              <a:t>sname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dirty="0"/>
              <a:t>Sailors</a:t>
            </a:r>
          </a:p>
          <a:p>
            <a:r>
              <a:rPr lang="en-US" b="1" dirty="0"/>
              <a:t>WHERE </a:t>
            </a:r>
            <a:r>
              <a:rPr lang="en-US" dirty="0" err="1"/>
              <a:t>sid</a:t>
            </a:r>
            <a:r>
              <a:rPr lang="en-US" dirty="0"/>
              <a:t> in (</a:t>
            </a:r>
          </a:p>
          <a:p>
            <a:r>
              <a:rPr lang="en-US" dirty="0"/>
              <a:t>	</a:t>
            </a:r>
            <a:r>
              <a:rPr lang="en-US" b="1" dirty="0"/>
              <a:t>SELECT </a:t>
            </a:r>
            <a:r>
              <a:rPr lang="en-US" dirty="0" err="1"/>
              <a:t>S.sid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Sailors S, Boats B, Reserves R</a:t>
            </a:r>
          </a:p>
          <a:p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S.sid</a:t>
            </a:r>
            <a:r>
              <a:rPr lang="en-US" dirty="0"/>
              <a:t> = </a:t>
            </a:r>
            <a:r>
              <a:rPr lang="en-US" dirty="0" err="1"/>
              <a:t>R.sid</a:t>
            </a:r>
            <a:r>
              <a:rPr lang="en-US" dirty="0"/>
              <a:t> and </a:t>
            </a:r>
            <a:r>
              <a:rPr lang="en-US" dirty="0" err="1"/>
              <a:t>B.bid</a:t>
            </a:r>
            <a:r>
              <a:rPr lang="en-US" dirty="0"/>
              <a:t> = </a:t>
            </a:r>
            <a:r>
              <a:rPr lang="en-US" dirty="0" err="1"/>
              <a:t>R.bid</a:t>
            </a:r>
            <a:r>
              <a:rPr lang="en-US" dirty="0"/>
              <a:t> and </a:t>
            </a:r>
            <a:r>
              <a:rPr lang="en-US" dirty="0" err="1"/>
              <a:t>B.color</a:t>
            </a:r>
            <a:r>
              <a:rPr lang="en-US" dirty="0"/>
              <a:t> = 'green'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UNION</a:t>
            </a:r>
          </a:p>
          <a:p>
            <a:r>
              <a:rPr lang="en-US" dirty="0"/>
              <a:t>	</a:t>
            </a:r>
            <a:r>
              <a:rPr lang="en-US" b="1" dirty="0"/>
              <a:t>SELECT </a:t>
            </a:r>
            <a:r>
              <a:rPr lang="en-US" dirty="0" err="1"/>
              <a:t>S.sid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Sailors S, Boats B, Reserves R</a:t>
            </a:r>
          </a:p>
          <a:p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S.sid</a:t>
            </a:r>
            <a:r>
              <a:rPr lang="en-US" dirty="0"/>
              <a:t> = </a:t>
            </a:r>
            <a:r>
              <a:rPr lang="en-US" dirty="0" err="1"/>
              <a:t>R.sid</a:t>
            </a:r>
            <a:r>
              <a:rPr lang="en-US" dirty="0"/>
              <a:t> and </a:t>
            </a:r>
            <a:r>
              <a:rPr lang="en-US" dirty="0" err="1"/>
              <a:t>B.bid</a:t>
            </a:r>
            <a:r>
              <a:rPr lang="en-US" dirty="0"/>
              <a:t> = </a:t>
            </a:r>
            <a:r>
              <a:rPr lang="en-US" dirty="0" err="1"/>
              <a:t>R.bid</a:t>
            </a:r>
            <a:r>
              <a:rPr lang="en-US" dirty="0"/>
              <a:t> and </a:t>
            </a:r>
            <a:r>
              <a:rPr lang="en-US" dirty="0" err="1"/>
              <a:t>B.color</a:t>
            </a:r>
            <a:r>
              <a:rPr lang="en-US" dirty="0"/>
              <a:t> = 'red');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29B55-8AC7-E986-3999-0A42B1C3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01" y="2131532"/>
            <a:ext cx="3283694" cy="2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3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30" y="1305453"/>
            <a:ext cx="11637027" cy="796948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8. Select the name of Sailor who borrowed Red but not Green Boats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64DB9-2815-5043-ED8A-90D647AC1682}"/>
              </a:ext>
            </a:extLst>
          </p:cNvPr>
          <p:cNvSpPr txBox="1"/>
          <p:nvPr/>
        </p:nvSpPr>
        <p:spPr>
          <a:xfrm>
            <a:off x="461930" y="2131532"/>
            <a:ext cx="640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 </a:t>
            </a:r>
            <a:r>
              <a:rPr lang="en-US" dirty="0" err="1"/>
              <a:t>sname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dirty="0"/>
              <a:t>Sailors</a:t>
            </a:r>
          </a:p>
          <a:p>
            <a:r>
              <a:rPr lang="en-US" b="1" dirty="0"/>
              <a:t>WHERE </a:t>
            </a:r>
            <a:r>
              <a:rPr lang="en-US" dirty="0" err="1"/>
              <a:t>sid</a:t>
            </a:r>
            <a:r>
              <a:rPr lang="en-US" dirty="0"/>
              <a:t> in (</a:t>
            </a:r>
          </a:p>
          <a:p>
            <a:r>
              <a:rPr lang="en-US" dirty="0"/>
              <a:t>	</a:t>
            </a:r>
            <a:r>
              <a:rPr lang="en-US" b="1" dirty="0"/>
              <a:t>SELECT </a:t>
            </a:r>
            <a:r>
              <a:rPr lang="en-US" dirty="0" err="1"/>
              <a:t>S.sid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Sailors S, Boats B, Reserves R</a:t>
            </a:r>
          </a:p>
          <a:p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S.sid</a:t>
            </a:r>
            <a:r>
              <a:rPr lang="en-US" dirty="0"/>
              <a:t> = </a:t>
            </a:r>
            <a:r>
              <a:rPr lang="en-US" dirty="0" err="1"/>
              <a:t>R.sid</a:t>
            </a:r>
            <a:r>
              <a:rPr lang="en-US" dirty="0"/>
              <a:t> and </a:t>
            </a:r>
            <a:r>
              <a:rPr lang="en-US" dirty="0" err="1"/>
              <a:t>B.bid</a:t>
            </a:r>
            <a:r>
              <a:rPr lang="en-US" dirty="0"/>
              <a:t> = </a:t>
            </a:r>
            <a:r>
              <a:rPr lang="en-US" dirty="0" err="1"/>
              <a:t>R.bid</a:t>
            </a:r>
            <a:r>
              <a:rPr lang="en-US" dirty="0"/>
              <a:t> and </a:t>
            </a:r>
            <a:r>
              <a:rPr lang="en-US" dirty="0" err="1"/>
              <a:t>B.color</a:t>
            </a:r>
            <a:r>
              <a:rPr lang="en-US" dirty="0"/>
              <a:t> = 'red'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EXCEPT</a:t>
            </a:r>
          </a:p>
          <a:p>
            <a:r>
              <a:rPr lang="en-US" dirty="0"/>
              <a:t>	</a:t>
            </a:r>
            <a:r>
              <a:rPr lang="en-US" b="1" dirty="0"/>
              <a:t>SELECT </a:t>
            </a:r>
            <a:r>
              <a:rPr lang="en-US" dirty="0" err="1"/>
              <a:t>S.sid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Sailors S, Boats B, Reserves R</a:t>
            </a:r>
          </a:p>
          <a:p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S.sid</a:t>
            </a:r>
            <a:r>
              <a:rPr lang="en-US" dirty="0"/>
              <a:t> = </a:t>
            </a:r>
            <a:r>
              <a:rPr lang="en-US" dirty="0" err="1"/>
              <a:t>R.sid</a:t>
            </a:r>
            <a:r>
              <a:rPr lang="en-US" dirty="0"/>
              <a:t> and </a:t>
            </a:r>
            <a:r>
              <a:rPr lang="en-US" dirty="0" err="1"/>
              <a:t>B.bid</a:t>
            </a:r>
            <a:r>
              <a:rPr lang="en-US" dirty="0"/>
              <a:t> = </a:t>
            </a:r>
            <a:r>
              <a:rPr lang="en-US" dirty="0" err="1"/>
              <a:t>R.bid</a:t>
            </a:r>
            <a:r>
              <a:rPr lang="en-US" dirty="0"/>
              <a:t> and </a:t>
            </a:r>
            <a:r>
              <a:rPr lang="en-US" dirty="0" err="1"/>
              <a:t>B.color</a:t>
            </a:r>
            <a:r>
              <a:rPr lang="en-US" dirty="0"/>
              <a:t> = ‘green');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67926-1A95-533F-50E7-9628BB81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709" y="2208869"/>
            <a:ext cx="3464709" cy="122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F19B-2D27-4E92-8B43-A3962C41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>
                <a:solidFill>
                  <a:srgbClr val="FFFFFF"/>
                </a:solidFill>
              </a:rPr>
              <a:t>Review of Data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00899-39DF-8E0B-2F6B-7F8CE3A6147D}"/>
              </a:ext>
            </a:extLst>
          </p:cNvPr>
          <p:cNvSpPr txBox="1"/>
          <p:nvPr/>
        </p:nvSpPr>
        <p:spPr>
          <a:xfrm>
            <a:off x="1135251" y="2702295"/>
            <a:ext cx="997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111B72"/>
                </a:solidFill>
              </a:rPr>
              <a:t>Aggregation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27419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FF270-3E1B-7673-F7C2-3614E9CAF002}"/>
              </a:ext>
            </a:extLst>
          </p:cNvPr>
          <p:cNvSpPr txBox="1"/>
          <p:nvPr/>
        </p:nvSpPr>
        <p:spPr>
          <a:xfrm>
            <a:off x="445805" y="2179936"/>
            <a:ext cx="104817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200" dirty="0"/>
              <a:t>Aggregation functions summarize the result of an expression or a number of rows, returning a single value. The commonly used aggregation syntax is as follows: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BC03-A749-A940-3B84-97D635260549}"/>
              </a:ext>
            </a:extLst>
          </p:cNvPr>
          <p:cNvSpPr txBox="1"/>
          <p:nvPr/>
        </p:nvSpPr>
        <p:spPr>
          <a:xfrm>
            <a:off x="445805" y="3244334"/>
            <a:ext cx="8765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>
                <a:solidFill>
                  <a:srgbClr val="3A337D"/>
                </a:solidFill>
                <a:latin typeface="Consolas" panose="020B0609020204030204" pitchFamily="49" charset="0"/>
              </a:rPr>
              <a:t>aggregate_function</a:t>
            </a:r>
            <a:r>
              <a:rPr lang="en-US" altLang="en-US" sz="2000" dirty="0">
                <a:solidFill>
                  <a:srgbClr val="3A337D"/>
                </a:solidFill>
                <a:latin typeface="Consolas" panose="020B0609020204030204" pitchFamily="49" charset="0"/>
              </a:rPr>
              <a:t> ([DISTINCT|ALL] expression)</a:t>
            </a:r>
          </a:p>
        </p:txBody>
      </p:sp>
    </p:spTree>
    <p:extLst>
      <p:ext uri="{BB962C8B-B14F-4D97-AF65-F5344CB8AC3E}">
        <p14:creationId xmlns:p14="http://schemas.microsoft.com/office/powerpoint/2010/main" val="425770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Aggregation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DBB2C-55F8-0DFE-F77D-7939B9596F2D}"/>
              </a:ext>
            </a:extLst>
          </p:cNvPr>
          <p:cNvSpPr txBox="1"/>
          <p:nvPr/>
        </p:nvSpPr>
        <p:spPr>
          <a:xfrm>
            <a:off x="445805" y="2292403"/>
            <a:ext cx="64008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/>
              <a:t>SUM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/>
              <a:t>COUNT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/>
              <a:t>AVG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/>
              <a:t>MIN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/>
              <a:t>MAX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693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DBB2C-55F8-0DFE-F77D-7939B9596F2D}"/>
              </a:ext>
            </a:extLst>
          </p:cNvPr>
          <p:cNvSpPr txBox="1"/>
          <p:nvPr/>
        </p:nvSpPr>
        <p:spPr>
          <a:xfrm>
            <a:off x="445805" y="1940155"/>
            <a:ext cx="98835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600" b="1" dirty="0">
                <a:cs typeface="Times New Roman" panose="02020603050405020304" pitchFamily="18" charset="0"/>
              </a:rPr>
              <a:t>Create Employee Table</a:t>
            </a:r>
            <a:r>
              <a:rPr lang="en-US" altLang="en-US" sz="2600" b="1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solidFill>
                  <a:srgbClr val="3A337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EMPLOYEE ( EMP_ID, NAME, DEPT_NAME, SALARY)</a:t>
            </a:r>
          </a:p>
          <a:p>
            <a:pPr lvl="1" eaLnBrk="1" hangingPunct="1"/>
            <a:endParaRPr lang="en-GB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51D9D-9299-BFE6-69BA-10FDAF9D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38" y="2934195"/>
            <a:ext cx="7457436" cy="24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7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Employee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DBB2C-55F8-0DFE-F77D-7939B9596F2D}"/>
              </a:ext>
            </a:extLst>
          </p:cNvPr>
          <p:cNvSpPr txBox="1"/>
          <p:nvPr/>
        </p:nvSpPr>
        <p:spPr>
          <a:xfrm>
            <a:off x="445805" y="2047263"/>
            <a:ext cx="98835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600" b="1" dirty="0"/>
              <a:t>Insert data in </a:t>
            </a:r>
            <a:r>
              <a:rPr lang="en-US" altLang="en-US" sz="2600" b="1" dirty="0">
                <a:cs typeface="Times New Roman" panose="02020603050405020304" pitchFamily="18" charset="0"/>
              </a:rPr>
              <a:t>Employee </a:t>
            </a:r>
            <a:r>
              <a:rPr lang="en-US" altLang="en-US" sz="2600" b="1" dirty="0"/>
              <a:t>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CCF87-AE4B-44B9-D44F-5CD9E1FA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79" y="2608227"/>
            <a:ext cx="8374721" cy="32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0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Select on Employee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69C8C2-2D90-3F40-2679-5C35A4F3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05" y="2508928"/>
            <a:ext cx="5868857" cy="31009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FBD796-C3F6-2FF3-93B7-D0C304C1F921}"/>
              </a:ext>
            </a:extLst>
          </p:cNvPr>
          <p:cNvSpPr txBox="1"/>
          <p:nvPr/>
        </p:nvSpPr>
        <p:spPr>
          <a:xfrm>
            <a:off x="445805" y="2047263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400" b="1" dirty="0">
                <a:solidFill>
                  <a:srgbClr val="3A33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FROM EMPLOYEE;</a:t>
            </a:r>
          </a:p>
        </p:txBody>
      </p:sp>
    </p:spTree>
    <p:extLst>
      <p:ext uri="{BB962C8B-B14F-4D97-AF65-F5344CB8AC3E}">
        <p14:creationId xmlns:p14="http://schemas.microsoft.com/office/powerpoint/2010/main" val="364045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3FC8-1E80-AC53-6669-E7346249E23A}"/>
              </a:ext>
            </a:extLst>
          </p:cNvPr>
          <p:cNvSpPr txBox="1">
            <a:spLocks/>
          </p:cNvSpPr>
          <p:nvPr/>
        </p:nvSpPr>
        <p:spPr>
          <a:xfrm>
            <a:off x="445805" y="2047263"/>
            <a:ext cx="1130039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Query 1: </a:t>
            </a:r>
            <a:r>
              <a:rPr lang="en-US" altLang="en-US" b="1" dirty="0"/>
              <a:t>Find the sum of all salaries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3A33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SUM(SALARY) FROM EMPLOYEE;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Query 2: Find the total salary in each department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3A33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DEPT_NAME, SUM(SALARY) 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3A33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 GROUP BY DEPT_NAME;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7F997-241C-D8D8-B9C8-289EE737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36" y="2168017"/>
            <a:ext cx="1723780" cy="1591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DEB7D-61C3-E23F-A425-8A29E9D5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86" y="4084038"/>
            <a:ext cx="3136301" cy="22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8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3FC8-1E80-AC53-6669-E7346249E23A}"/>
              </a:ext>
            </a:extLst>
          </p:cNvPr>
          <p:cNvSpPr txBox="1">
            <a:spLocks/>
          </p:cNvSpPr>
          <p:nvPr/>
        </p:nvSpPr>
        <p:spPr>
          <a:xfrm>
            <a:off x="445805" y="2047263"/>
            <a:ext cx="1130039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/>
              <a:t>Find total salary of ‘ENG’ Department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3A33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DEPT_NAME, SUM(SALARY)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3A33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 GROUP BY DEPT_NAME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3A33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DEPT_NAME = ‘ENG’;</a:t>
            </a:r>
            <a:endParaRPr lang="en-US" altLang="en-US" dirty="0"/>
          </a:p>
          <a:p>
            <a:endParaRPr lang="en-US" alt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2DF02-8EF9-7D3B-2455-95AAFF0B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2" y="4483153"/>
            <a:ext cx="8481408" cy="524220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4246E5A5-8873-56CD-8E5F-AE50A38556A9}"/>
              </a:ext>
            </a:extLst>
          </p:cNvPr>
          <p:cNvSpPr/>
          <p:nvPr/>
        </p:nvSpPr>
        <p:spPr>
          <a:xfrm>
            <a:off x="513182" y="2186919"/>
            <a:ext cx="4292867" cy="1896357"/>
          </a:xfrm>
          <a:prstGeom prst="mathMultiply">
            <a:avLst>
              <a:gd name="adj1" fmla="val 923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ECDC741-263F-EE59-FB37-177AFB8EC3E0}"/>
              </a:ext>
            </a:extLst>
          </p:cNvPr>
          <p:cNvSpPr/>
          <p:nvPr/>
        </p:nvSpPr>
        <p:spPr>
          <a:xfrm>
            <a:off x="2659615" y="3840480"/>
            <a:ext cx="786229" cy="51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32F60-A284-3F02-E15A-85A277E17FE5}"/>
              </a:ext>
            </a:extLst>
          </p:cNvPr>
          <p:cNvSpPr txBox="1"/>
          <p:nvPr/>
        </p:nvSpPr>
        <p:spPr>
          <a:xfrm>
            <a:off x="7680960" y="1925053"/>
            <a:ext cx="32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cannot add “where” after group by</a:t>
            </a:r>
          </a:p>
        </p:txBody>
      </p:sp>
    </p:spTree>
    <p:extLst>
      <p:ext uri="{BB962C8B-B14F-4D97-AF65-F5344CB8AC3E}">
        <p14:creationId xmlns:p14="http://schemas.microsoft.com/office/powerpoint/2010/main" val="17750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EF87B1FD-82EE-E67E-24A3-0BBB4A45E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7" r="31850" b="2"/>
          <a:stretch/>
        </p:blipFill>
        <p:spPr>
          <a:xfrm>
            <a:off x="21" y="1133598"/>
            <a:ext cx="4735608" cy="529720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B83C7-410E-78D9-37B5-DD7CD8E4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2F2A60"/>
                </a:solidFill>
                <a:cs typeface="+mj-cs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0095-8F6A-F97A-F541-16E34AC7E2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dirty="0">
                <a:latin typeface="+mn-lt"/>
              </a:rPr>
              <a:t>Review Last Exercise</a:t>
            </a:r>
          </a:p>
          <a:p>
            <a:r>
              <a:rPr lang="en-US" sz="3000" dirty="0">
                <a:latin typeface="+mn-lt"/>
              </a:rPr>
              <a:t>Aggregation Operations</a:t>
            </a:r>
          </a:p>
          <a:p>
            <a:r>
              <a:rPr lang="en-US" sz="3000" dirty="0">
                <a:latin typeface="+mn-lt"/>
              </a:rPr>
              <a:t>Join</a:t>
            </a:r>
          </a:p>
          <a:p>
            <a:r>
              <a:rPr lang="en-US" sz="3000" dirty="0">
                <a:latin typeface="+mn-lt"/>
              </a:rPr>
              <a:t>Class Exercise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49B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3FC8-1E80-AC53-6669-E7346249E23A}"/>
              </a:ext>
            </a:extLst>
          </p:cNvPr>
          <p:cNvSpPr txBox="1">
            <a:spLocks/>
          </p:cNvSpPr>
          <p:nvPr/>
        </p:nvSpPr>
        <p:spPr>
          <a:xfrm>
            <a:off x="445805" y="2047263"/>
            <a:ext cx="1130039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/>
              <a:t>Find total salary of ‘ENG’ Department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3A33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DEPT_NAME, SUM(SALARY)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3A33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EMPLOYEE GROUP BY DEPT_NAME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 DEPT_NAME = ‘ENG’;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32F60-A284-3F02-E15A-85A277E17FE5}"/>
              </a:ext>
            </a:extLst>
          </p:cNvPr>
          <p:cNvSpPr txBox="1"/>
          <p:nvPr/>
        </p:nvSpPr>
        <p:spPr>
          <a:xfrm>
            <a:off x="7680960" y="1925053"/>
            <a:ext cx="32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use “having” for select using group by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1AA859B-179D-1765-EC6A-2D52225AFDE1}"/>
              </a:ext>
            </a:extLst>
          </p:cNvPr>
          <p:cNvSpPr/>
          <p:nvPr/>
        </p:nvSpPr>
        <p:spPr>
          <a:xfrm>
            <a:off x="2659615" y="3792354"/>
            <a:ext cx="786229" cy="51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E7667-C8DD-CDB1-3D20-58FEB457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87" y="4495054"/>
            <a:ext cx="4023075" cy="15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2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3FC8-1E80-AC53-6669-E7346249E23A}"/>
              </a:ext>
            </a:extLst>
          </p:cNvPr>
          <p:cNvSpPr txBox="1">
            <a:spLocks/>
          </p:cNvSpPr>
          <p:nvPr/>
        </p:nvSpPr>
        <p:spPr>
          <a:xfrm>
            <a:off x="445805" y="2047263"/>
            <a:ext cx="1130039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Query 1: </a:t>
            </a:r>
            <a:r>
              <a:rPr lang="en-US" altLang="en-US" b="1" dirty="0"/>
              <a:t>calculate the AVG of all salaries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3A33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AVG(SALARY) FROM EMPLOYEE;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 Employee table has 7 records </a:t>
            </a:r>
          </a:p>
          <a:p>
            <a:pPr marL="0" indent="0">
              <a:buNone/>
            </a:pPr>
            <a:r>
              <a:rPr lang="en-US" altLang="en-US" dirty="0"/>
              <a:t>and the average salary should be:</a:t>
            </a:r>
          </a:p>
          <a:p>
            <a:pPr marL="0" indent="0">
              <a:buNone/>
            </a:pPr>
            <a:r>
              <a:rPr lang="en-US" altLang="en-US" dirty="0"/>
              <a:t>(50000+60000+50000+70000+75000+70000+null)/7 </a:t>
            </a:r>
            <a:r>
              <a:rPr lang="en-US" altLang="en-US" b="1" dirty="0"/>
              <a:t>= 53571</a:t>
            </a:r>
          </a:p>
          <a:p>
            <a:endParaRPr lang="en-US" alt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0CB88-5455-2DD4-CB65-EF1F39E2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881" y="2139325"/>
            <a:ext cx="4077201" cy="1450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D29809-66AD-5AEA-6D8F-4D383BD8B113}"/>
                  </a:ext>
                </a:extLst>
              </p:cNvPr>
              <p:cNvSpPr txBox="1"/>
              <p:nvPr/>
            </p:nvSpPr>
            <p:spPr>
              <a:xfrm>
                <a:off x="9548481" y="3789787"/>
                <a:ext cx="665247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8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D29809-66AD-5AEA-6D8F-4D383BD8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481" y="3789787"/>
                <a:ext cx="665247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0E46012-224A-F7B0-6B2E-8916672AC266}"/>
              </a:ext>
            </a:extLst>
          </p:cNvPr>
          <p:cNvSpPr txBox="1"/>
          <p:nvPr/>
        </p:nvSpPr>
        <p:spPr>
          <a:xfrm>
            <a:off x="10068026" y="4023360"/>
            <a:ext cx="1360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different</a:t>
            </a:r>
          </a:p>
        </p:txBody>
      </p:sp>
    </p:spTree>
    <p:extLst>
      <p:ext uri="{BB962C8B-B14F-4D97-AF65-F5344CB8AC3E}">
        <p14:creationId xmlns:p14="http://schemas.microsoft.com/office/powerpoint/2010/main" val="193031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3FC8-1E80-AC53-6669-E7346249E23A}"/>
              </a:ext>
            </a:extLst>
          </p:cNvPr>
          <p:cNvSpPr txBox="1">
            <a:spLocks/>
          </p:cNvSpPr>
          <p:nvPr/>
        </p:nvSpPr>
        <p:spPr>
          <a:xfrm>
            <a:off x="445805" y="2047263"/>
            <a:ext cx="776686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dirty="0"/>
              <a:t>Note: COUNT(*) is the only function that </a:t>
            </a:r>
            <a:r>
              <a:rPr lang="en-US" altLang="en-US" b="1" dirty="0"/>
              <a:t>does not ignore null</a:t>
            </a:r>
            <a:r>
              <a:rPr lang="en-US" altLang="en-US" dirty="0"/>
              <a:t>. Other functions like </a:t>
            </a:r>
            <a:r>
              <a:rPr lang="en-US" altLang="en-US" b="1" dirty="0"/>
              <a:t>SUM, AVG, MIN, MAX ignore null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/>
              <a:t>Because in the data there are employees whose salary is null, then in the previous query:</a:t>
            </a:r>
          </a:p>
          <a:p>
            <a:pPr marL="236538" indent="0">
              <a:buNone/>
            </a:pPr>
            <a:r>
              <a:rPr lang="en-US" altLang="en-US" sz="2400" b="1" dirty="0">
                <a:solidFill>
                  <a:srgbClr val="3A33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AVG(SALARY) FROM EMPLOYEE</a:t>
            </a:r>
          </a:p>
          <a:p>
            <a:pPr marL="236538" indent="0" algn="just">
              <a:buNone/>
            </a:pPr>
            <a:r>
              <a:rPr lang="en-US" altLang="en-US" dirty="0"/>
              <a:t>ignore null, so the average result is:</a:t>
            </a:r>
          </a:p>
          <a:p>
            <a:pPr marL="236538" indent="0" algn="just">
              <a:buNone/>
            </a:pPr>
            <a:r>
              <a:rPr lang="en-US" altLang="en-US" dirty="0"/>
              <a:t>(50000+60000+50000+70000+75000+70000)/6 </a:t>
            </a:r>
          </a:p>
          <a:p>
            <a:pPr marL="236538" indent="0" algn="just">
              <a:buNone/>
            </a:pPr>
            <a:r>
              <a:rPr lang="en-US" altLang="en-US" dirty="0"/>
              <a:t>= </a:t>
            </a:r>
            <a:r>
              <a:rPr lang="en-US" altLang="en-US" b="1" dirty="0"/>
              <a:t>62500</a:t>
            </a:r>
          </a:p>
          <a:p>
            <a:pPr marL="236538" indent="0">
              <a:buNone/>
            </a:pPr>
            <a:endParaRPr lang="en-US" altLang="en-US" sz="2400" b="1" dirty="0">
              <a:solidFill>
                <a:srgbClr val="3A33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480D6-510E-25B7-DA46-A04E2EA3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67" y="4810738"/>
            <a:ext cx="3572933" cy="12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15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3FC8-1E80-AC53-6669-E7346249E23A}"/>
              </a:ext>
            </a:extLst>
          </p:cNvPr>
          <p:cNvSpPr txBox="1">
            <a:spLocks/>
          </p:cNvSpPr>
          <p:nvPr/>
        </p:nvSpPr>
        <p:spPr>
          <a:xfrm>
            <a:off x="445805" y="2062526"/>
            <a:ext cx="565019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solidFill>
                  <a:srgbClr val="3A33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COUNT(*),COUNT(SALARY) FROM EMPLOYEE</a:t>
            </a:r>
          </a:p>
          <a:p>
            <a:pPr marL="0" indent="0" algn="just">
              <a:buNone/>
            </a:pP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AADE-CB94-94AD-DEB9-0A505B4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38" y="2887684"/>
            <a:ext cx="3494662" cy="1772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F30F6A-BA3E-963A-0226-1EFED8D09984}"/>
              </a:ext>
            </a:extLst>
          </p:cNvPr>
          <p:cNvSpPr txBox="1"/>
          <p:nvPr/>
        </p:nvSpPr>
        <p:spPr>
          <a:xfrm>
            <a:off x="445804" y="4810738"/>
            <a:ext cx="56501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COUNT(*) = not ignore null. </a:t>
            </a:r>
          </a:p>
          <a:p>
            <a:r>
              <a:rPr lang="en-US" sz="2400" dirty="0"/>
              <a:t>COUNT(SALARY) = ignore null</a:t>
            </a:r>
          </a:p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D1BD0-E147-E38D-A618-C37DEFC51B23}"/>
              </a:ext>
            </a:extLst>
          </p:cNvPr>
          <p:cNvSpPr/>
          <p:nvPr/>
        </p:nvSpPr>
        <p:spPr>
          <a:xfrm>
            <a:off x="6518162" y="2062526"/>
            <a:ext cx="4708638" cy="1366474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SELECT SUM(SALARY)/COUNT(*)</a:t>
            </a:r>
          </a:p>
          <a:p>
            <a:pPr eaLnBrk="1" hangingPunct="1"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FROM EMPLOYEE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B363EC-51B0-F046-37A9-24302E11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61" y="3774103"/>
            <a:ext cx="2354905" cy="19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6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MIN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3FC8-1E80-AC53-6669-E7346249E23A}"/>
              </a:ext>
            </a:extLst>
          </p:cNvPr>
          <p:cNvSpPr txBox="1">
            <a:spLocks/>
          </p:cNvSpPr>
          <p:nvPr/>
        </p:nvSpPr>
        <p:spPr>
          <a:xfrm>
            <a:off x="445805" y="2062526"/>
            <a:ext cx="986659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minimum and maximum salary of each department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A6FD83-1F0B-896C-8F6F-F5895CE8529D}"/>
              </a:ext>
            </a:extLst>
          </p:cNvPr>
          <p:cNvSpPr/>
          <p:nvPr/>
        </p:nvSpPr>
        <p:spPr>
          <a:xfrm>
            <a:off x="445805" y="2590799"/>
            <a:ext cx="5717404" cy="1032933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MIN(SALARY),MAX(SALARY),DEPT_NAME 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DEPT_NAME;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58C3F-1C96-0B3C-46D4-0DC68C01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88" y="2645250"/>
            <a:ext cx="4219676" cy="22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01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F19B-2D27-4E92-8B43-A3962C41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>
                <a:solidFill>
                  <a:srgbClr val="FFFFFF"/>
                </a:solidFill>
              </a:rPr>
              <a:t>Review of Data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00899-39DF-8E0B-2F6B-7F8CE3A6147D}"/>
              </a:ext>
            </a:extLst>
          </p:cNvPr>
          <p:cNvSpPr txBox="1"/>
          <p:nvPr/>
        </p:nvSpPr>
        <p:spPr>
          <a:xfrm>
            <a:off x="1135251" y="2538317"/>
            <a:ext cx="997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111B72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692791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ACF9-82DF-48E4-A7D2-63591C2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662" y="204745"/>
            <a:ext cx="8106615" cy="693360"/>
          </a:xfrm>
        </p:spPr>
        <p:txBody>
          <a:bodyPr anchor="b">
            <a:normAutofit/>
          </a:bodyPr>
          <a:lstStyle/>
          <a:p>
            <a:r>
              <a:rPr lang="en-GB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F979-603C-484A-9E6B-5597E49827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481" y="2038866"/>
            <a:ext cx="11483795" cy="3105602"/>
          </a:xfrm>
        </p:spPr>
        <p:txBody>
          <a:bodyPr>
            <a:normAutofit/>
          </a:bodyPr>
          <a:lstStyle/>
          <a:p>
            <a:r>
              <a:rPr lang="en-US" dirty="0"/>
              <a:t>A join is a special form of cross product between two tables</a:t>
            </a:r>
          </a:p>
          <a:p>
            <a:r>
              <a:rPr lang="en-US" dirty="0"/>
              <a:t>Joins are performed by connecting tuples in one table with tuples in another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453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9928" y="2059383"/>
            <a:ext cx="11579005" cy="3937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Linking </a:t>
            </a:r>
            <a:r>
              <a:rPr lang="en-US" dirty="0"/>
              <a:t>tuples in </a:t>
            </a:r>
            <a:r>
              <a:rPr lang="en-US" dirty="0">
                <a:solidFill>
                  <a:srgbClr val="FF0000"/>
                </a:solidFill>
              </a:rPr>
              <a:t>two relations </a:t>
            </a:r>
            <a:r>
              <a:rPr lang="en-US" dirty="0"/>
              <a:t>that have </a:t>
            </a:r>
            <a:r>
              <a:rPr lang="en-US" i="1" u="sng" dirty="0">
                <a:solidFill>
                  <a:srgbClr val="FF0000"/>
                </a:solidFill>
              </a:rPr>
              <a:t>common attributes </a:t>
            </a:r>
            <a:r>
              <a:rPr lang="en-US" dirty="0"/>
              <a:t>(for example, having a </a:t>
            </a:r>
            <a:r>
              <a:rPr lang="en-US" dirty="0">
                <a:solidFill>
                  <a:srgbClr val="FF0000"/>
                </a:solidFill>
              </a:rPr>
              <a:t>foreign key </a:t>
            </a:r>
            <a:r>
              <a:rPr lang="en-US" dirty="0"/>
              <a:t>that connects to other relations).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DBBDB-7B18-4AB7-8E0C-92335B1DB9A1}"/>
              </a:ext>
            </a:extLst>
          </p:cNvPr>
          <p:cNvSpPr txBox="1"/>
          <p:nvPr/>
        </p:nvSpPr>
        <p:spPr>
          <a:xfrm>
            <a:off x="451059" y="3042905"/>
            <a:ext cx="755715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select_list</a:t>
            </a:r>
            <a:r>
              <a:rPr lang="en-GB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GB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NATURAL [INNER, LEFT, RIGHT, FULL] </a:t>
            </a:r>
          </a:p>
          <a:p>
            <a:r>
              <a:rPr lang="en-GB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GB" sz="2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</a:p>
        </p:txBody>
      </p:sp>
    </p:spTree>
    <p:extLst>
      <p:ext uri="{BB962C8B-B14F-4D97-AF65-F5344CB8AC3E}">
        <p14:creationId xmlns:p14="http://schemas.microsoft.com/office/powerpoint/2010/main" val="2417519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CA5C7B-24A7-4675-9FE0-F764CE736CCC}"/>
              </a:ext>
            </a:extLst>
          </p:cNvPr>
          <p:cNvGrpSpPr/>
          <p:nvPr/>
        </p:nvGrpSpPr>
        <p:grpSpPr>
          <a:xfrm>
            <a:off x="513978" y="2227003"/>
            <a:ext cx="8355736" cy="2258645"/>
            <a:chOff x="833772" y="1786598"/>
            <a:chExt cx="8355736" cy="2258645"/>
          </a:xfrm>
        </p:grpSpPr>
        <p:graphicFrame>
          <p:nvGraphicFramePr>
            <p:cNvPr id="6" name="Content Placeholder 3"/>
            <p:cNvGraphicFramePr>
              <a:graphicFrameLocks/>
            </p:cNvGraphicFramePr>
            <p:nvPr/>
          </p:nvGraphicFramePr>
          <p:xfrm>
            <a:off x="901449" y="2191043"/>
            <a:ext cx="1972139" cy="1854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87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8473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Father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Child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Adam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Cain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Adam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Abel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Henry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Leah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Henry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Lewis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833772" y="1786598"/>
              <a:ext cx="105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Paternity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/>
          </p:nvGraphicFramePr>
          <p:xfrm>
            <a:off x="3529763" y="2191043"/>
            <a:ext cx="1972139" cy="1854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87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8473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Mother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Child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Eve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Cain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Eve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Seth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Sarah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Leah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Heather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Lewis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462086" y="1786598"/>
              <a:ext cx="1141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Maternity</a:t>
              </a:r>
            </a:p>
          </p:txBody>
        </p:sp>
        <p:graphicFrame>
          <p:nvGraphicFramePr>
            <p:cNvPr id="10" name="Content Placeholder 3"/>
            <p:cNvGraphicFramePr>
              <a:graphicFrameLocks/>
            </p:cNvGraphicFramePr>
            <p:nvPr/>
          </p:nvGraphicFramePr>
          <p:xfrm>
            <a:off x="6643729" y="2191043"/>
            <a:ext cx="2545779" cy="14833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4131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500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544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Father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Child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Mother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Adam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Cain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Eve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Henry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Leah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Sarah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Henry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Lewis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Heather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576052" y="1786598"/>
              <a:ext cx="2497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Paternity</a:t>
              </a:r>
              <a:r>
                <a:rPr lang="en-US" dirty="0"/>
                <a:t> ⋈</a:t>
              </a:r>
              <a:r>
                <a:rPr lang="en-US" b="1" u="sng" dirty="0"/>
                <a:t>Maternity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7CF6AE-D5BD-B76C-B25D-027439B3878F}"/>
              </a:ext>
            </a:extLst>
          </p:cNvPr>
          <p:cNvSpPr txBox="1"/>
          <p:nvPr/>
        </p:nvSpPr>
        <p:spPr>
          <a:xfrm>
            <a:off x="581655" y="4686873"/>
            <a:ext cx="6030901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P.Father</a:t>
            </a:r>
            <a:r>
              <a:rPr lang="en-GB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P.Child</a:t>
            </a:r>
            <a:r>
              <a:rPr lang="en-GB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M.Mother</a:t>
            </a:r>
            <a:endParaRPr lang="en-GB" sz="2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Paternity P</a:t>
            </a:r>
          </a:p>
          <a:p>
            <a:r>
              <a:rPr lang="en-GB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 Maternity M</a:t>
            </a:r>
            <a:endParaRPr lang="en-GB" sz="2200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DB7F3-7D5D-A838-9BCA-D8D17A4B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38" y="4618790"/>
            <a:ext cx="3018555" cy="13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65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join that can return a value even if the side of the related table is NULL</a:t>
            </a:r>
          </a:p>
          <a:p>
            <a:r>
              <a:rPr lang="en-US" dirty="0"/>
              <a:t>Outer Join:</a:t>
            </a:r>
          </a:p>
          <a:p>
            <a:pPr lvl="1"/>
            <a:r>
              <a:rPr lang="en-US" dirty="0"/>
              <a:t>Left outer join, notation: </a:t>
            </a:r>
          </a:p>
          <a:p>
            <a:pPr lvl="1"/>
            <a:r>
              <a:rPr lang="en-US" dirty="0"/>
              <a:t>Right outer join, notation:</a:t>
            </a:r>
          </a:p>
          <a:p>
            <a:pPr lvl="1"/>
            <a:r>
              <a:rPr lang="en-US" dirty="0"/>
              <a:t>Full outer join, notation: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73" y="3585995"/>
            <a:ext cx="352425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95" y="3986045"/>
            <a:ext cx="352425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097" y="4386095"/>
            <a:ext cx="4857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4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F19B-2D27-4E92-8B43-A3962C41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>
                <a:solidFill>
                  <a:srgbClr val="FFFFFF"/>
                </a:solidFill>
              </a:rPr>
              <a:t>Review of Data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00899-39DF-8E0B-2F6B-7F8CE3A6147D}"/>
              </a:ext>
            </a:extLst>
          </p:cNvPr>
          <p:cNvSpPr txBox="1"/>
          <p:nvPr/>
        </p:nvSpPr>
        <p:spPr>
          <a:xfrm>
            <a:off x="1135251" y="2702295"/>
            <a:ext cx="997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111B72"/>
                </a:solidFill>
              </a:rPr>
              <a:t>Review Last Exercise</a:t>
            </a:r>
          </a:p>
        </p:txBody>
      </p:sp>
    </p:spTree>
    <p:extLst>
      <p:ext uri="{BB962C8B-B14F-4D97-AF65-F5344CB8AC3E}">
        <p14:creationId xmlns:p14="http://schemas.microsoft.com/office/powerpoint/2010/main" val="3734716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Outer Join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724" y="43479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       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9131" y="43479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       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4419" y="434794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         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65B0E-1614-7F4D-BD94-C8A46B66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141" y="4385978"/>
            <a:ext cx="258348" cy="293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2E7B94-CFEB-A204-5670-DC4B4B15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55" y="4385978"/>
            <a:ext cx="258348" cy="2932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396022-0041-08C1-710D-B120BBAFC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709" y="4385978"/>
            <a:ext cx="367787" cy="302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DC0E839-03A0-CE14-0A97-541008E56758}"/>
              </a:ext>
            </a:extLst>
          </p:cNvPr>
          <p:cNvGrpSpPr/>
          <p:nvPr/>
        </p:nvGrpSpPr>
        <p:grpSpPr>
          <a:xfrm>
            <a:off x="339928" y="1906417"/>
            <a:ext cx="4668130" cy="2258645"/>
            <a:chOff x="833772" y="1786598"/>
            <a:chExt cx="4668130" cy="2258645"/>
          </a:xfrm>
        </p:grpSpPr>
        <p:graphicFrame>
          <p:nvGraphicFramePr>
            <p:cNvPr id="18" name="Content Placeholder 3">
              <a:extLst>
                <a:ext uri="{FF2B5EF4-FFF2-40B4-BE49-F238E27FC236}">
                  <a16:creationId xmlns:a16="http://schemas.microsoft.com/office/drawing/2014/main" id="{6EB1924B-3D71-E9B1-A12F-B3CD034E1C5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01449" y="2191043"/>
            <a:ext cx="1972139" cy="1854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87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8473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Father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Child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Adam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Cain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Adam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Abel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Henry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Leah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Henry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Lewis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4919C6-5450-B3D4-C96E-45BCA2503C0C}"/>
                </a:ext>
              </a:extLst>
            </p:cNvPr>
            <p:cNvSpPr txBox="1"/>
            <p:nvPr/>
          </p:nvSpPr>
          <p:spPr>
            <a:xfrm>
              <a:off x="833772" y="1786598"/>
              <a:ext cx="1379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Paternity (P)</a:t>
              </a:r>
            </a:p>
          </p:txBody>
        </p:sp>
        <p:graphicFrame>
          <p:nvGraphicFramePr>
            <p:cNvPr id="20" name="Content Placeholder 3">
              <a:extLst>
                <a:ext uri="{FF2B5EF4-FFF2-40B4-BE49-F238E27FC236}">
                  <a16:creationId xmlns:a16="http://schemas.microsoft.com/office/drawing/2014/main" id="{9F6D0F9B-7E92-B333-5F6D-BF152282DB1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29763" y="2191043"/>
            <a:ext cx="1972139" cy="1854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874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8473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Mother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Child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Eve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Cain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Eve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Seth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Sarah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Leah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dirty="0"/>
                          <a:t>Heather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Lewis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E44743-39D8-F10D-38E9-211E6266B873}"/>
                </a:ext>
              </a:extLst>
            </p:cNvPr>
            <p:cNvSpPr txBox="1"/>
            <p:nvPr/>
          </p:nvSpPr>
          <p:spPr>
            <a:xfrm>
              <a:off x="3462086" y="1786598"/>
              <a:ext cx="1540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Maternity (M)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9BDA0F0-1ACB-27C3-3E58-37159101B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24" y="4752897"/>
            <a:ext cx="3208684" cy="16286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CDE0C0-F7C0-67CB-C610-D5B7BA494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294" y="4755303"/>
            <a:ext cx="2904007" cy="16262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F37435F-9BCC-49F2-7B31-127AD2C7A1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8898" y="4717274"/>
            <a:ext cx="2787649" cy="16795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1B593B0-D3B7-2BB3-4320-DB50C9C762BC}"/>
              </a:ext>
            </a:extLst>
          </p:cNvPr>
          <p:cNvSpPr txBox="1"/>
          <p:nvPr/>
        </p:nvSpPr>
        <p:spPr>
          <a:xfrm>
            <a:off x="6129329" y="1106911"/>
            <a:ext cx="6030901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P.Father</a:t>
            </a:r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P.Child</a:t>
            </a:r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M.Mother</a:t>
            </a:r>
            <a:endParaRPr lang="en-GB" sz="15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Paternity P</a:t>
            </a:r>
          </a:p>
          <a:p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LEFT JOIN Maternity M</a:t>
            </a:r>
          </a:p>
          <a:p>
            <a:endParaRPr lang="en-GB" sz="1500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P.Father</a:t>
            </a:r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P.Child</a:t>
            </a:r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M.Mother</a:t>
            </a:r>
            <a:endParaRPr lang="en-GB" sz="15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Paternity P</a:t>
            </a:r>
          </a:p>
          <a:p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RIGHT JOIN Maternity M</a:t>
            </a:r>
            <a:endParaRPr lang="en-GB" sz="1500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500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P.Father</a:t>
            </a:r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P.Child</a:t>
            </a:r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M.Mother</a:t>
            </a:r>
            <a:endParaRPr lang="en-GB" sz="15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Paternity P</a:t>
            </a:r>
          </a:p>
          <a:p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FULL JOIN Maternity M</a:t>
            </a:r>
            <a:endParaRPr lang="en-GB" sz="1500" b="1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23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0EBBC-E497-4BEE-B649-C0B0AE6F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Join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651C3-7683-4AF5-84F3-D13072E84A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9726" y="2238375"/>
            <a:ext cx="5531686" cy="393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Cross join is used to produce Cartesian product between two tables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01524-05AC-AA56-8F64-F41B00AE821C}"/>
              </a:ext>
            </a:extLst>
          </p:cNvPr>
          <p:cNvSpPr txBox="1"/>
          <p:nvPr/>
        </p:nvSpPr>
        <p:spPr>
          <a:xfrm>
            <a:off x="436334" y="3599853"/>
            <a:ext cx="389056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P.Father</a:t>
            </a:r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P.Child</a:t>
            </a:r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5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M.Mother</a:t>
            </a:r>
            <a:endParaRPr lang="en-GB" sz="15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Paternity P</a:t>
            </a:r>
          </a:p>
          <a:p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 JOIN Maternity 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7AB9C-40DE-E572-82C8-25A0BF5C1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257" y="1385075"/>
            <a:ext cx="3323922" cy="50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94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F19B-2D27-4E92-8B43-A3962C41D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>
                <a:solidFill>
                  <a:srgbClr val="FFFFFF"/>
                </a:solidFill>
              </a:rPr>
              <a:t>Review of Data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00899-39DF-8E0B-2F6B-7F8CE3A6147D}"/>
              </a:ext>
            </a:extLst>
          </p:cNvPr>
          <p:cNvSpPr txBox="1"/>
          <p:nvPr/>
        </p:nvSpPr>
        <p:spPr>
          <a:xfrm>
            <a:off x="1135251" y="2702295"/>
            <a:ext cx="997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111B72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870875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ABA0-99C1-C2DF-43A3-F009FF98BC7C}"/>
              </a:ext>
            </a:extLst>
          </p:cNvPr>
          <p:cNvSpPr txBox="1">
            <a:spLocks/>
          </p:cNvSpPr>
          <p:nvPr/>
        </p:nvSpPr>
        <p:spPr>
          <a:xfrm>
            <a:off x="693821" y="1103547"/>
            <a:ext cx="10515600" cy="4486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/>
              <a:t>Database ‘Boat Rental’ Scheme:</a:t>
            </a:r>
          </a:p>
          <a:p>
            <a:pPr lvl="1"/>
            <a:r>
              <a:rPr lang="en-US" altLang="en-US" sz="2000"/>
              <a:t>Sailors(sid: integer, sname: varchar(10), rating: integer, age: decimal(4,1))</a:t>
            </a:r>
          </a:p>
          <a:p>
            <a:pPr lvl="1"/>
            <a:r>
              <a:rPr lang="en-US" altLang="en-US" sz="2000"/>
              <a:t>Boats(bid: integer, bname: varchar(10), color: varchar(10))</a:t>
            </a:r>
          </a:p>
          <a:p>
            <a:pPr lvl="1"/>
            <a:r>
              <a:rPr lang="en-US" altLang="en-US" sz="2000"/>
              <a:t>Reserves(sid: integer, bid: integer, day: date). The format of day is Month/Day/Year</a:t>
            </a:r>
          </a:p>
          <a:p>
            <a:endParaRPr lang="en-GB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C70E9B7-56C6-0894-1BB6-902570B9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71" y="2600559"/>
            <a:ext cx="29495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5E83DA8-CB5D-FCDD-BD5B-B23CE9672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332" y="2545791"/>
            <a:ext cx="2198688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5DB452F-3041-6445-E7EC-9437E9713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46" y="2600559"/>
            <a:ext cx="27686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250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547874" y="13739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  <a:defRPr/>
            </a:pPr>
            <a:r>
              <a:rPr lang="en-US" dirty="0"/>
              <a:t>Select the </a:t>
            </a:r>
            <a:r>
              <a:rPr lang="en-US" dirty="0" err="1"/>
              <a:t>sid</a:t>
            </a:r>
            <a:r>
              <a:rPr lang="en-US" dirty="0"/>
              <a:t> and name of sailor that has a rating greater than the rating average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dirty="0"/>
              <a:t>Select the </a:t>
            </a:r>
            <a:r>
              <a:rPr lang="en-US" dirty="0" err="1"/>
              <a:t>sid</a:t>
            </a:r>
            <a:r>
              <a:rPr lang="en-US" dirty="0"/>
              <a:t> and name of sailor that has the most number of reservations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dirty="0"/>
              <a:t>Select the average age of sailors reserving ‘Interlake’ or ‘Marine’ boats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the month and the number of reservations for each month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the percentage of red boat reservations of all reservations</a:t>
            </a:r>
          </a:p>
        </p:txBody>
      </p:sp>
    </p:spTree>
    <p:extLst>
      <p:ext uri="{BB962C8B-B14F-4D97-AF65-F5344CB8AC3E}">
        <p14:creationId xmlns:p14="http://schemas.microsoft.com/office/powerpoint/2010/main" val="3851477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013C6-5B0B-4D4A-9A31-3FCBE7FC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3" y="1113172"/>
            <a:ext cx="4298510" cy="2591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69BF08-7326-4EFF-9C5A-144BFC04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666" y="1107698"/>
            <a:ext cx="5630751" cy="3190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49D3F-3103-4306-8589-284E5DAE93A6}"/>
              </a:ext>
            </a:extLst>
          </p:cNvPr>
          <p:cNvSpPr txBox="1"/>
          <p:nvPr/>
        </p:nvSpPr>
        <p:spPr>
          <a:xfrm>
            <a:off x="369743" y="4423398"/>
            <a:ext cx="78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 need to define FK in ‘Kota’ table</a:t>
            </a:r>
          </a:p>
        </p:txBody>
      </p:sp>
    </p:spTree>
    <p:extLst>
      <p:ext uri="{BB962C8B-B14F-4D97-AF65-F5344CB8AC3E}">
        <p14:creationId xmlns:p14="http://schemas.microsoft.com/office/powerpoint/2010/main" val="2744379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FAD-3D1D-45E4-B5F2-044F27B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2F68F9-5EDA-F5BD-8982-D46F577666FC}"/>
              </a:ext>
            </a:extLst>
          </p:cNvPr>
          <p:cNvSpPr txBox="1">
            <a:spLocks/>
          </p:cNvSpPr>
          <p:nvPr/>
        </p:nvSpPr>
        <p:spPr>
          <a:xfrm>
            <a:off x="923260" y="152791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a number of city of “</a:t>
            </a:r>
            <a:r>
              <a:rPr lang="en-US" dirty="0" err="1"/>
              <a:t>Jawa</a:t>
            </a:r>
            <a:r>
              <a:rPr lang="en-US" dirty="0"/>
              <a:t> Timur”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the name of province that has maximum number of city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all province’s name and the number of their cities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name of provinces and name of cities of those provinces (if the province didn’t have city, the column ‘</a:t>
            </a:r>
            <a:r>
              <a:rPr lang="en-US" dirty="0" err="1"/>
              <a:t>nama_kota</a:t>
            </a:r>
            <a:r>
              <a:rPr lang="en-US" dirty="0"/>
              <a:t>’ will be null)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Select name of provinces that don't have a city</a:t>
            </a:r>
          </a:p>
        </p:txBody>
      </p:sp>
    </p:spTree>
    <p:extLst>
      <p:ext uri="{BB962C8B-B14F-4D97-AF65-F5344CB8AC3E}">
        <p14:creationId xmlns:p14="http://schemas.microsoft.com/office/powerpoint/2010/main" val="403190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Create Table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C9518-9144-1D51-88DD-0B8B9BC3B23E}"/>
              </a:ext>
            </a:extLst>
          </p:cNvPr>
          <p:cNvSpPr txBox="1"/>
          <p:nvPr/>
        </p:nvSpPr>
        <p:spPr>
          <a:xfrm>
            <a:off x="524577" y="2047263"/>
            <a:ext cx="38549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CREATE TABLE Sailors(</a:t>
            </a:r>
          </a:p>
          <a:p>
            <a:r>
              <a:rPr lang="en-US"/>
              <a:t>sid int PRIMARY KEY NOT NULL,</a:t>
            </a:r>
          </a:p>
          <a:p>
            <a:r>
              <a:rPr lang="en-US"/>
              <a:t>sname varchar(10) NOT NULL,</a:t>
            </a:r>
          </a:p>
          <a:p>
            <a:r>
              <a:rPr lang="en-US"/>
              <a:t>rating int NOT NULL,</a:t>
            </a:r>
          </a:p>
          <a:p>
            <a:r>
              <a:rPr lang="en-US"/>
              <a:t>age decimal(4,1) NOT NULL);</a:t>
            </a:r>
          </a:p>
          <a:p>
            <a:endParaRPr lang="en-US"/>
          </a:p>
          <a:p>
            <a:r>
              <a:rPr lang="en-US"/>
              <a:t>CREATE TABLE Boats(</a:t>
            </a:r>
          </a:p>
          <a:p>
            <a:r>
              <a:rPr lang="en-US"/>
              <a:t>bid int PRIMARY KEY NOT NULL,</a:t>
            </a:r>
          </a:p>
          <a:p>
            <a:r>
              <a:rPr lang="en-US"/>
              <a:t>bname varchar(10) NOT NULL,</a:t>
            </a:r>
          </a:p>
          <a:p>
            <a:r>
              <a:rPr lang="en-US"/>
              <a:t>color varchar(10) NOT NULL);</a:t>
            </a:r>
          </a:p>
          <a:p>
            <a:endParaRPr lang="en-US"/>
          </a:p>
          <a:p>
            <a:r>
              <a:rPr lang="en-US"/>
              <a:t>CREATE TABLE Reserves(</a:t>
            </a:r>
          </a:p>
          <a:p>
            <a:r>
              <a:rPr lang="en-US"/>
              <a:t>sid int NOT NULL,</a:t>
            </a:r>
          </a:p>
          <a:p>
            <a:r>
              <a:rPr lang="en-US"/>
              <a:t>bid int NOT NULL,</a:t>
            </a:r>
          </a:p>
          <a:p>
            <a:r>
              <a:rPr lang="en-US"/>
              <a:t>day date NOT NULL);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9BA10-B5E7-53E9-4C61-B9832D40975B}"/>
              </a:ext>
            </a:extLst>
          </p:cNvPr>
          <p:cNvSpPr txBox="1"/>
          <p:nvPr/>
        </p:nvSpPr>
        <p:spPr>
          <a:xfrm>
            <a:off x="3893056" y="2047263"/>
            <a:ext cx="44058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ALTER TABLE Reserves</a:t>
            </a:r>
          </a:p>
          <a:p>
            <a:r>
              <a:rPr lang="en-US" dirty="0"/>
              <a:t>ADD CONSTRAINT </a:t>
            </a:r>
            <a:r>
              <a:rPr lang="en-US" dirty="0" err="1"/>
              <a:t>fk_sid</a:t>
            </a:r>
            <a:r>
              <a:rPr lang="en-US" dirty="0"/>
              <a:t> FOREIGN KEY (</a:t>
            </a:r>
            <a:r>
              <a:rPr lang="en-US" dirty="0" err="1"/>
              <a:t>sid</a:t>
            </a:r>
            <a:r>
              <a:rPr lang="en-US" dirty="0"/>
              <a:t>) REFERENCES Sailors(</a:t>
            </a:r>
            <a:r>
              <a:rPr lang="en-US" dirty="0" err="1"/>
              <a:t>sid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ALTER TABLE Reserves</a:t>
            </a:r>
          </a:p>
          <a:p>
            <a:r>
              <a:rPr lang="en-US" dirty="0"/>
              <a:t>ADD CONSTRAINT </a:t>
            </a:r>
            <a:r>
              <a:rPr lang="en-US" dirty="0" err="1"/>
              <a:t>fk_bid</a:t>
            </a:r>
            <a:r>
              <a:rPr lang="en-US" dirty="0"/>
              <a:t> FOREIGN KEY (bid) REFERENCES Boats(bid);</a:t>
            </a:r>
          </a:p>
        </p:txBody>
      </p:sp>
    </p:spTree>
    <p:extLst>
      <p:ext uri="{BB962C8B-B14F-4D97-AF65-F5344CB8AC3E}">
        <p14:creationId xmlns:p14="http://schemas.microsoft.com/office/powerpoint/2010/main" val="292564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05" y="1250315"/>
            <a:ext cx="9748062" cy="796948"/>
          </a:xfrm>
        </p:spPr>
        <p:txBody>
          <a:bodyPr/>
          <a:lstStyle/>
          <a:p>
            <a:r>
              <a:rPr lang="en-US" dirty="0"/>
              <a:t>Insert Table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C9518-9144-1D51-88DD-0B8B9BC3B23E}"/>
              </a:ext>
            </a:extLst>
          </p:cNvPr>
          <p:cNvSpPr txBox="1"/>
          <p:nvPr/>
        </p:nvSpPr>
        <p:spPr>
          <a:xfrm>
            <a:off x="524577" y="2047263"/>
            <a:ext cx="38549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INTO Sailors Values</a:t>
            </a:r>
          </a:p>
          <a:p>
            <a:r>
              <a:rPr lang="en-US" dirty="0"/>
              <a:t>(22,'Dustin',7,45.0),</a:t>
            </a:r>
          </a:p>
          <a:p>
            <a:r>
              <a:rPr lang="en-US" dirty="0"/>
              <a:t>(29,'Brutus',1,33.0),</a:t>
            </a:r>
          </a:p>
          <a:p>
            <a:r>
              <a:rPr lang="en-US" dirty="0"/>
              <a:t>(31,'Lubbor',8,55.5),</a:t>
            </a:r>
          </a:p>
          <a:p>
            <a:r>
              <a:rPr lang="en-US" dirty="0"/>
              <a:t>(32,'Andy',8,25.5),</a:t>
            </a:r>
          </a:p>
          <a:p>
            <a:r>
              <a:rPr lang="en-US" dirty="0"/>
              <a:t>(58,'Rusty',10,35.0),</a:t>
            </a:r>
          </a:p>
          <a:p>
            <a:r>
              <a:rPr lang="en-US" dirty="0"/>
              <a:t>(64,'Horatio',7,35.0),</a:t>
            </a:r>
          </a:p>
          <a:p>
            <a:r>
              <a:rPr lang="en-US" dirty="0"/>
              <a:t>(71,'Zorba',10,16.0),</a:t>
            </a:r>
          </a:p>
          <a:p>
            <a:r>
              <a:rPr lang="en-US" dirty="0"/>
              <a:t>(74,'Horatio',9,35.0),</a:t>
            </a:r>
          </a:p>
          <a:p>
            <a:r>
              <a:rPr lang="en-US" dirty="0"/>
              <a:t>(85,'Art',3,25.5),</a:t>
            </a:r>
          </a:p>
          <a:p>
            <a:r>
              <a:rPr lang="en-US" dirty="0"/>
              <a:t>(95,'Bob',3,63.5);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0550E-FA73-DA6F-F1CA-7E6CB9CEB751}"/>
              </a:ext>
            </a:extLst>
          </p:cNvPr>
          <p:cNvSpPr txBox="1"/>
          <p:nvPr/>
        </p:nvSpPr>
        <p:spPr>
          <a:xfrm>
            <a:off x="3793067" y="2081311"/>
            <a:ext cx="26847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INTO Boats Values</a:t>
            </a:r>
          </a:p>
          <a:p>
            <a:r>
              <a:rPr lang="en-US" dirty="0"/>
              <a:t>(101,'Interlake','blue'),</a:t>
            </a:r>
          </a:p>
          <a:p>
            <a:r>
              <a:rPr lang="en-US" dirty="0"/>
              <a:t>(102,'Interlake','red'),</a:t>
            </a:r>
          </a:p>
          <a:p>
            <a:r>
              <a:rPr lang="en-US" dirty="0"/>
              <a:t>(103,'Clipper','green'),</a:t>
            </a:r>
          </a:p>
          <a:p>
            <a:r>
              <a:rPr lang="en-US" dirty="0"/>
              <a:t>(104,'Marine','red');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B41F9-9371-F7D1-7013-AD444EEDF754}"/>
              </a:ext>
            </a:extLst>
          </p:cNvPr>
          <p:cNvSpPr txBox="1"/>
          <p:nvPr/>
        </p:nvSpPr>
        <p:spPr>
          <a:xfrm>
            <a:off x="6642145" y="2088018"/>
            <a:ext cx="34066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INTO Reserves Values</a:t>
            </a:r>
          </a:p>
          <a:p>
            <a:r>
              <a:rPr lang="en-US" dirty="0"/>
              <a:t>(22,101,'1998-10-10'),</a:t>
            </a:r>
          </a:p>
          <a:p>
            <a:r>
              <a:rPr lang="en-US" dirty="0"/>
              <a:t>(22,102,'1998-10-10'),</a:t>
            </a:r>
          </a:p>
          <a:p>
            <a:r>
              <a:rPr lang="en-US" dirty="0"/>
              <a:t>(22,103,'1998-10-08'),</a:t>
            </a:r>
          </a:p>
          <a:p>
            <a:r>
              <a:rPr lang="en-US" dirty="0"/>
              <a:t>(22,104,'1998-10-07'),</a:t>
            </a:r>
          </a:p>
          <a:p>
            <a:r>
              <a:rPr lang="en-US" dirty="0"/>
              <a:t>(31,102,'1998-11-10'),</a:t>
            </a:r>
          </a:p>
          <a:p>
            <a:r>
              <a:rPr lang="en-US" dirty="0"/>
              <a:t>(31,103,'1998-11-06'),</a:t>
            </a:r>
          </a:p>
          <a:p>
            <a:r>
              <a:rPr lang="en-US" dirty="0"/>
              <a:t>(31,104,'1998-11-12'),</a:t>
            </a:r>
          </a:p>
          <a:p>
            <a:r>
              <a:rPr lang="en-US" dirty="0"/>
              <a:t>(64,101,'1998-09-05'),</a:t>
            </a:r>
          </a:p>
          <a:p>
            <a:r>
              <a:rPr lang="en-US" dirty="0"/>
              <a:t>(64,102,'1998-09-08'),</a:t>
            </a:r>
          </a:p>
          <a:p>
            <a:r>
              <a:rPr lang="en-US" dirty="0"/>
              <a:t>(74,103,'1998-09-08');</a:t>
            </a:r>
          </a:p>
        </p:txBody>
      </p:sp>
    </p:spTree>
    <p:extLst>
      <p:ext uri="{BB962C8B-B14F-4D97-AF65-F5344CB8AC3E}">
        <p14:creationId xmlns:p14="http://schemas.microsoft.com/office/powerpoint/2010/main" val="189382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4" y="1096311"/>
            <a:ext cx="11287391" cy="796948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3. Select the name and </a:t>
            </a:r>
            <a:r>
              <a:rPr lang="en-US" sz="3000" dirty="0" err="1"/>
              <a:t>sid</a:t>
            </a:r>
            <a:r>
              <a:rPr lang="en-US" sz="3000" dirty="0"/>
              <a:t> of Sailor who has a 35 years 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3ED76-9970-9043-8729-461C755B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18" y="2202852"/>
            <a:ext cx="5139624" cy="19273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34DB0F-0381-5058-C1E6-1A60C6728F9E}"/>
              </a:ext>
            </a:extLst>
          </p:cNvPr>
          <p:cNvSpPr txBox="1"/>
          <p:nvPr/>
        </p:nvSpPr>
        <p:spPr>
          <a:xfrm>
            <a:off x="650246" y="2202852"/>
            <a:ext cx="39506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SELECT</a:t>
            </a:r>
            <a:r>
              <a:rPr lang="en-US" sz="2200" dirty="0"/>
              <a:t> </a:t>
            </a:r>
            <a:r>
              <a:rPr lang="en-US" sz="2200" dirty="0" err="1"/>
              <a:t>sname,sid</a:t>
            </a:r>
            <a:r>
              <a:rPr lang="en-US" sz="2200" dirty="0"/>
              <a:t> </a:t>
            </a:r>
            <a:r>
              <a:rPr lang="en-US" sz="2200" b="1" dirty="0"/>
              <a:t>FROM </a:t>
            </a:r>
            <a:r>
              <a:rPr lang="en-US" sz="2200" dirty="0"/>
              <a:t>Sailors </a:t>
            </a:r>
          </a:p>
          <a:p>
            <a:r>
              <a:rPr lang="en-US" sz="2200" b="1" dirty="0"/>
              <a:t>WHERE</a:t>
            </a:r>
            <a:r>
              <a:rPr lang="en-US" sz="2200" dirty="0"/>
              <a:t> age = 35.0;</a:t>
            </a:r>
          </a:p>
        </p:txBody>
      </p:sp>
    </p:spTree>
    <p:extLst>
      <p:ext uri="{BB962C8B-B14F-4D97-AF65-F5344CB8AC3E}">
        <p14:creationId xmlns:p14="http://schemas.microsoft.com/office/powerpoint/2010/main" val="281334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4" y="1096311"/>
            <a:ext cx="11287391" cy="796948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4. Select the name of Sailor who has rating more than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D99CC-0AD7-6991-A4FB-80A079DE819D}"/>
              </a:ext>
            </a:extLst>
          </p:cNvPr>
          <p:cNvSpPr txBox="1"/>
          <p:nvPr/>
        </p:nvSpPr>
        <p:spPr>
          <a:xfrm>
            <a:off x="851836" y="2092777"/>
            <a:ext cx="38164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SELECT</a:t>
            </a:r>
            <a:r>
              <a:rPr lang="en-US" sz="2200" dirty="0"/>
              <a:t> </a:t>
            </a:r>
            <a:r>
              <a:rPr lang="en-US" sz="2200" dirty="0" err="1"/>
              <a:t>sname</a:t>
            </a:r>
            <a:r>
              <a:rPr lang="en-US" sz="2200" dirty="0"/>
              <a:t> </a:t>
            </a:r>
            <a:r>
              <a:rPr lang="en-US" sz="2200" b="1" dirty="0"/>
              <a:t>FROM</a:t>
            </a:r>
            <a:r>
              <a:rPr lang="en-US" sz="2200" dirty="0"/>
              <a:t> Sailors </a:t>
            </a:r>
          </a:p>
          <a:p>
            <a:r>
              <a:rPr lang="en-US" sz="2200" b="1" dirty="0"/>
              <a:t>WHERE</a:t>
            </a:r>
            <a:r>
              <a:rPr lang="en-US" sz="2200" dirty="0"/>
              <a:t> rating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8FB1D4-2AF2-F49C-EDFB-0D18057E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18" y="2092777"/>
            <a:ext cx="2923931" cy="31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4" y="1096311"/>
            <a:ext cx="11637027" cy="796948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5. Select the </a:t>
            </a:r>
            <a:r>
              <a:rPr lang="en-US" sz="3000" dirty="0" err="1"/>
              <a:t>sid</a:t>
            </a:r>
            <a:r>
              <a:rPr lang="en-US" sz="3000" dirty="0"/>
              <a:t>, bid and day from table Reserves in October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97060-151D-F551-5572-EED00605E46E}"/>
              </a:ext>
            </a:extLst>
          </p:cNvPr>
          <p:cNvSpPr txBox="1"/>
          <p:nvPr/>
        </p:nvSpPr>
        <p:spPr>
          <a:xfrm>
            <a:off x="543827" y="2102401"/>
            <a:ext cx="59435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SELECT</a:t>
            </a:r>
            <a:r>
              <a:rPr lang="en-US" sz="2200" dirty="0"/>
              <a:t> </a:t>
            </a:r>
            <a:r>
              <a:rPr lang="en-US" sz="2200" dirty="0" err="1"/>
              <a:t>sid,bid</a:t>
            </a:r>
            <a:r>
              <a:rPr lang="en-US" sz="2200" dirty="0"/>
              <a:t>, </a:t>
            </a:r>
            <a:r>
              <a:rPr lang="en-US" sz="2200" dirty="0" err="1"/>
              <a:t>to_char</a:t>
            </a:r>
            <a:r>
              <a:rPr lang="en-US" sz="2200" dirty="0"/>
              <a:t>(</a:t>
            </a:r>
            <a:r>
              <a:rPr lang="en-US" sz="2200" dirty="0" err="1"/>
              <a:t>day,'MM</a:t>
            </a:r>
            <a:r>
              <a:rPr lang="en-US" sz="2200" dirty="0"/>
              <a:t>/DD/YY’) as day </a:t>
            </a:r>
          </a:p>
          <a:p>
            <a:r>
              <a:rPr lang="en-US" sz="2200" b="1" dirty="0"/>
              <a:t>FROM </a:t>
            </a:r>
            <a:r>
              <a:rPr lang="en-US" sz="2200" dirty="0"/>
              <a:t>Reserves</a:t>
            </a:r>
          </a:p>
          <a:p>
            <a:r>
              <a:rPr lang="en-US" sz="2200" b="1" dirty="0"/>
              <a:t>WHERE</a:t>
            </a:r>
            <a:r>
              <a:rPr lang="en-US" sz="2200" dirty="0"/>
              <a:t> extract(month from day) = 10;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C05E7C-4849-9902-9901-17978C60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06" y="2152590"/>
            <a:ext cx="5026567" cy="255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2202-7C21-8846-AA32-D4F46761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30" y="1305453"/>
            <a:ext cx="11637027" cy="796948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6. Select the name of Sailor who borrowed Red and Green Boats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AFD3F-342A-9F04-6D56-EE23B746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94" y="2299092"/>
            <a:ext cx="4192447" cy="2082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464DB9-2815-5043-ED8A-90D647AC1682}"/>
              </a:ext>
            </a:extLst>
          </p:cNvPr>
          <p:cNvSpPr txBox="1"/>
          <p:nvPr/>
        </p:nvSpPr>
        <p:spPr>
          <a:xfrm>
            <a:off x="461930" y="2131532"/>
            <a:ext cx="640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 </a:t>
            </a:r>
            <a:r>
              <a:rPr lang="en-US" dirty="0" err="1"/>
              <a:t>sname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dirty="0"/>
              <a:t>Sailors</a:t>
            </a:r>
          </a:p>
          <a:p>
            <a:r>
              <a:rPr lang="en-US" b="1" dirty="0"/>
              <a:t>WHERE </a:t>
            </a:r>
            <a:r>
              <a:rPr lang="en-US" dirty="0" err="1"/>
              <a:t>sid</a:t>
            </a:r>
            <a:r>
              <a:rPr lang="en-US" dirty="0"/>
              <a:t> in (</a:t>
            </a:r>
          </a:p>
          <a:p>
            <a:r>
              <a:rPr lang="en-US" dirty="0"/>
              <a:t>	</a:t>
            </a:r>
            <a:r>
              <a:rPr lang="en-US" b="1" dirty="0"/>
              <a:t>SELECT </a:t>
            </a:r>
            <a:r>
              <a:rPr lang="en-US" dirty="0" err="1"/>
              <a:t>S.sid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Sailors S, Boats B, Reserves R</a:t>
            </a:r>
          </a:p>
          <a:p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S.sid</a:t>
            </a:r>
            <a:r>
              <a:rPr lang="en-US" dirty="0"/>
              <a:t> = </a:t>
            </a:r>
            <a:r>
              <a:rPr lang="en-US" dirty="0" err="1"/>
              <a:t>R.sid</a:t>
            </a:r>
            <a:r>
              <a:rPr lang="en-US" dirty="0"/>
              <a:t> and </a:t>
            </a:r>
            <a:r>
              <a:rPr lang="en-US" dirty="0" err="1"/>
              <a:t>B.bid</a:t>
            </a:r>
            <a:r>
              <a:rPr lang="en-US" dirty="0"/>
              <a:t> = </a:t>
            </a:r>
            <a:r>
              <a:rPr lang="en-US" dirty="0" err="1"/>
              <a:t>R.bid</a:t>
            </a:r>
            <a:r>
              <a:rPr lang="en-US" dirty="0"/>
              <a:t> and </a:t>
            </a:r>
            <a:r>
              <a:rPr lang="en-US" dirty="0" err="1"/>
              <a:t>B.color</a:t>
            </a:r>
            <a:r>
              <a:rPr lang="en-US" dirty="0"/>
              <a:t> = 'green'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INTERSECT</a:t>
            </a:r>
          </a:p>
          <a:p>
            <a:r>
              <a:rPr lang="en-US" dirty="0"/>
              <a:t>	</a:t>
            </a:r>
            <a:r>
              <a:rPr lang="en-US" b="1" dirty="0"/>
              <a:t>SELECT </a:t>
            </a:r>
            <a:r>
              <a:rPr lang="en-US" dirty="0" err="1"/>
              <a:t>S.sid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Sailors S, Boats B, Reserves R</a:t>
            </a:r>
          </a:p>
          <a:p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S.sid</a:t>
            </a:r>
            <a:r>
              <a:rPr lang="en-US" dirty="0"/>
              <a:t> = </a:t>
            </a:r>
            <a:r>
              <a:rPr lang="en-US" dirty="0" err="1"/>
              <a:t>R.sid</a:t>
            </a:r>
            <a:r>
              <a:rPr lang="en-US" dirty="0"/>
              <a:t> and </a:t>
            </a:r>
            <a:r>
              <a:rPr lang="en-US" dirty="0" err="1"/>
              <a:t>B.bid</a:t>
            </a:r>
            <a:r>
              <a:rPr lang="en-US" dirty="0"/>
              <a:t> = </a:t>
            </a:r>
            <a:r>
              <a:rPr lang="en-US" dirty="0" err="1"/>
              <a:t>R.bid</a:t>
            </a:r>
            <a:r>
              <a:rPr lang="en-US" dirty="0"/>
              <a:t> and </a:t>
            </a:r>
            <a:r>
              <a:rPr lang="en-US" dirty="0" err="1"/>
              <a:t>B.color</a:t>
            </a:r>
            <a:r>
              <a:rPr lang="en-US" dirty="0"/>
              <a:t> = 'red');</a:t>
            </a:r>
          </a:p>
        </p:txBody>
      </p:sp>
    </p:spTree>
    <p:extLst>
      <p:ext uri="{BB962C8B-B14F-4D97-AF65-F5344CB8AC3E}">
        <p14:creationId xmlns:p14="http://schemas.microsoft.com/office/powerpoint/2010/main" val="25150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2394</TotalTime>
  <Words>1618</Words>
  <Application>Microsoft Office PowerPoint</Application>
  <PresentationFormat>Widescreen</PresentationFormat>
  <Paragraphs>287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Amasis MT Pro</vt:lpstr>
      <vt:lpstr>Arial</vt:lpstr>
      <vt:lpstr>Calibri</vt:lpstr>
      <vt:lpstr>Calibri Light</vt:lpstr>
      <vt:lpstr>Cambria Math</vt:lpstr>
      <vt:lpstr>Consolas</vt:lpstr>
      <vt:lpstr>Courier New</vt:lpstr>
      <vt:lpstr>Myriad Pro</vt:lpstr>
      <vt:lpstr>Raleway</vt:lpstr>
      <vt:lpstr>Raleway ExtraBold</vt:lpstr>
      <vt:lpstr>Raleway SemiBold</vt:lpstr>
      <vt:lpstr>Times New Roman</vt:lpstr>
      <vt:lpstr>Wingdings</vt:lpstr>
      <vt:lpstr>Office Theme</vt:lpstr>
      <vt:lpstr>Database Management</vt:lpstr>
      <vt:lpstr>Agenda</vt:lpstr>
      <vt:lpstr>Review of Data Modelling</vt:lpstr>
      <vt:lpstr>Create Table </vt:lpstr>
      <vt:lpstr>Insert Table </vt:lpstr>
      <vt:lpstr>3. Select the name and sid of Sailor who has a 35 years old</vt:lpstr>
      <vt:lpstr>4. Select the name of Sailor who has rating more than 5</vt:lpstr>
      <vt:lpstr>5. Select the sid, bid and day from table Reserves in October</vt:lpstr>
      <vt:lpstr>6. Select the name of Sailor who borrowed Red and Green Boats</vt:lpstr>
      <vt:lpstr>7. Select the name of Sailor who borrowed Red or Green Boats</vt:lpstr>
      <vt:lpstr>8. Select the name of Sailor who borrowed Red but not Green Boats</vt:lpstr>
      <vt:lpstr>Review of Data Modelling</vt:lpstr>
      <vt:lpstr>Definition</vt:lpstr>
      <vt:lpstr>Aggregation Function</vt:lpstr>
      <vt:lpstr>Example</vt:lpstr>
      <vt:lpstr>Employee Table</vt:lpstr>
      <vt:lpstr>Select on Employee</vt:lpstr>
      <vt:lpstr>SUM</vt:lpstr>
      <vt:lpstr>SUM</vt:lpstr>
      <vt:lpstr>SUM</vt:lpstr>
      <vt:lpstr>AVG</vt:lpstr>
      <vt:lpstr>AVG</vt:lpstr>
      <vt:lpstr>COUNT</vt:lpstr>
      <vt:lpstr>MIN MAX</vt:lpstr>
      <vt:lpstr>Review of Data Modelling</vt:lpstr>
      <vt:lpstr>JOIN</vt:lpstr>
      <vt:lpstr>Natural Join</vt:lpstr>
      <vt:lpstr>Natural Join</vt:lpstr>
      <vt:lpstr>Outer Join</vt:lpstr>
      <vt:lpstr>Example: Outer Join</vt:lpstr>
      <vt:lpstr>Cross Join</vt:lpstr>
      <vt:lpstr>Review of Data Modelling</vt:lpstr>
      <vt:lpstr>Class Assignment</vt:lpstr>
      <vt:lpstr>Class Assignment</vt:lpstr>
      <vt:lpstr>Class Exercise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Basis Data</dc:title>
  <dc:creator>Ratih Anggraini</dc:creator>
  <cp:lastModifiedBy>Kelly Sungkono</cp:lastModifiedBy>
  <cp:revision>70</cp:revision>
  <dcterms:created xsi:type="dcterms:W3CDTF">2021-03-08T06:01:25Z</dcterms:created>
  <dcterms:modified xsi:type="dcterms:W3CDTF">2023-03-01T16:30:07Z</dcterms:modified>
</cp:coreProperties>
</file>