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194" r:id="rId2"/>
    <p:sldId id="2156" r:id="rId3"/>
    <p:sldId id="2225" r:id="rId4"/>
    <p:sldId id="2216" r:id="rId5"/>
    <p:sldId id="2217" r:id="rId6"/>
    <p:sldId id="2218" r:id="rId7"/>
    <p:sldId id="2219" r:id="rId8"/>
    <p:sldId id="2220" r:id="rId9"/>
    <p:sldId id="2204" r:id="rId10"/>
    <p:sldId id="2221" r:id="rId11"/>
    <p:sldId id="2222" r:id="rId12"/>
    <p:sldId id="2223" r:id="rId13"/>
    <p:sldId id="2224" r:id="rId14"/>
    <p:sldId id="2195" r:id="rId15"/>
    <p:sldId id="325" r:id="rId16"/>
    <p:sldId id="326" r:id="rId17"/>
    <p:sldId id="351" r:id="rId18"/>
    <p:sldId id="352" r:id="rId19"/>
    <p:sldId id="292" r:id="rId20"/>
    <p:sldId id="294" r:id="rId21"/>
    <p:sldId id="354" r:id="rId22"/>
    <p:sldId id="36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27" r:id="rId33"/>
    <p:sldId id="328" r:id="rId34"/>
    <p:sldId id="333" r:id="rId35"/>
    <p:sldId id="337" r:id="rId36"/>
    <p:sldId id="339" r:id="rId37"/>
    <p:sldId id="343" r:id="rId38"/>
    <p:sldId id="344" r:id="rId39"/>
    <p:sldId id="366" r:id="rId40"/>
    <p:sldId id="367" r:id="rId41"/>
    <p:sldId id="345" r:id="rId42"/>
    <p:sldId id="368" r:id="rId43"/>
    <p:sldId id="369" r:id="rId44"/>
    <p:sldId id="295" r:id="rId45"/>
    <p:sldId id="2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CB8122-3C97-4211-8344-EF04B5D6A085}">
          <p14:sldIdLst>
            <p14:sldId id="2194"/>
            <p14:sldId id="2156"/>
            <p14:sldId id="2225"/>
          </p14:sldIdLst>
        </p14:section>
        <p14:section name="Last Exercise" id="{B46D4059-53CE-4346-8E7D-B71FA3BD012F}">
          <p14:sldIdLst>
            <p14:sldId id="2216"/>
            <p14:sldId id="2217"/>
            <p14:sldId id="2218"/>
            <p14:sldId id="2219"/>
            <p14:sldId id="2220"/>
            <p14:sldId id="2204"/>
            <p14:sldId id="2221"/>
            <p14:sldId id="2222"/>
            <p14:sldId id="2223"/>
            <p14:sldId id="2224"/>
          </p14:sldIdLst>
        </p14:section>
        <p14:section name="Passive and Active Database" id="{152AF422-8082-4D65-A331-9E4C0AD5B589}">
          <p14:sldIdLst>
            <p14:sldId id="2195"/>
            <p14:sldId id="325"/>
            <p14:sldId id="326"/>
          </p14:sldIdLst>
        </p14:section>
        <p14:section name="View" id="{E06C989F-4073-43C2-9477-EC7DF8DC64D9}">
          <p14:sldIdLst>
            <p14:sldId id="351"/>
            <p14:sldId id="352"/>
            <p14:sldId id="292"/>
            <p14:sldId id="294"/>
            <p14:sldId id="354"/>
            <p14:sldId id="364"/>
          </p14:sldIdLst>
        </p14:section>
        <p14:section name="Procedure" id="{8EA4CED3-7E67-4DB9-B7C5-E599B5E99CF5}">
          <p14:sldIdLst>
            <p14:sldId id="355"/>
            <p14:sldId id="356"/>
            <p14:sldId id="357"/>
            <p14:sldId id="358"/>
          </p14:sldIdLst>
        </p14:section>
        <p14:section name="Function" id="{CF4EC87C-A578-414B-AF5F-8EDFE87BC865}">
          <p14:sldIdLst>
            <p14:sldId id="359"/>
            <p14:sldId id="360"/>
            <p14:sldId id="361"/>
            <p14:sldId id="362"/>
            <p14:sldId id="363"/>
          </p14:sldIdLst>
        </p14:section>
        <p14:section name="Trigger" id="{516D4F9E-AD68-4416-B070-1A0175A677E5}">
          <p14:sldIdLst>
            <p14:sldId id="327"/>
            <p14:sldId id="328"/>
            <p14:sldId id="333"/>
            <p14:sldId id="337"/>
            <p14:sldId id="339"/>
            <p14:sldId id="343"/>
            <p14:sldId id="344"/>
            <p14:sldId id="366"/>
            <p14:sldId id="367"/>
            <p14:sldId id="345"/>
            <p14:sldId id="368"/>
            <p14:sldId id="369"/>
          </p14:sldIdLst>
        </p14:section>
        <p14:section name="Practices" id="{666D6E31-6C36-4938-9AA4-C3A250E5A78A}">
          <p14:sldIdLst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5B9BD5"/>
    <a:srgbClr val="FFFF00"/>
    <a:srgbClr val="6A8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7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099D6-A28B-49BD-B4D3-BA9E2F8B5C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D4A2A7B-983F-4712-A7D5-E3BE7A55A301}">
      <dgm:prSet phldrT="[Text]"/>
      <dgm:spPr/>
      <dgm:t>
        <a:bodyPr/>
        <a:lstStyle/>
        <a:p>
          <a:r>
            <a:rPr lang="en-ID" dirty="0"/>
            <a:t>Inventory control</a:t>
          </a:r>
        </a:p>
      </dgm:t>
    </dgm:pt>
    <dgm:pt modelId="{A202B372-8D08-493D-BCA4-7AD633435D67}" type="parTrans" cxnId="{3C6588AE-8970-4EF0-8495-13151DF7612D}">
      <dgm:prSet/>
      <dgm:spPr/>
      <dgm:t>
        <a:bodyPr/>
        <a:lstStyle/>
        <a:p>
          <a:endParaRPr lang="en-ID"/>
        </a:p>
      </dgm:t>
    </dgm:pt>
    <dgm:pt modelId="{D645992C-8610-48C1-A3E7-68EABD714D5A}" type="sibTrans" cxnId="{3C6588AE-8970-4EF0-8495-13151DF7612D}">
      <dgm:prSet/>
      <dgm:spPr/>
      <dgm:t>
        <a:bodyPr/>
        <a:lstStyle/>
        <a:p>
          <a:endParaRPr lang="en-ID"/>
        </a:p>
      </dgm:t>
    </dgm:pt>
    <dgm:pt modelId="{B574D377-6384-4F36-8A33-1D58173953CE}">
      <dgm:prSet phldrT="[Text]"/>
      <dgm:spPr/>
      <dgm:t>
        <a:bodyPr/>
        <a:lstStyle/>
        <a:p>
          <a:r>
            <a:rPr lang="en-US" dirty="0"/>
            <a:t>Re-order items when the amount of stock in the warehouse is reduced to below the threshold</a:t>
          </a:r>
          <a:r>
            <a:rPr lang="en-ID" dirty="0"/>
            <a:t>.</a:t>
          </a:r>
        </a:p>
      </dgm:t>
    </dgm:pt>
    <dgm:pt modelId="{494A355F-CB57-4711-920B-CEBB0956C9AD}" type="parTrans" cxnId="{5BCBC1ED-0D2F-4A9A-B865-828465C0DB69}">
      <dgm:prSet/>
      <dgm:spPr/>
      <dgm:t>
        <a:bodyPr/>
        <a:lstStyle/>
        <a:p>
          <a:endParaRPr lang="en-ID"/>
        </a:p>
      </dgm:t>
    </dgm:pt>
    <dgm:pt modelId="{743F60BB-4C0A-44E5-B724-A4DB0EEF41D9}" type="sibTrans" cxnId="{5BCBC1ED-0D2F-4A9A-B865-828465C0DB69}">
      <dgm:prSet/>
      <dgm:spPr/>
      <dgm:t>
        <a:bodyPr/>
        <a:lstStyle/>
        <a:p>
          <a:endParaRPr lang="en-ID"/>
        </a:p>
      </dgm:t>
    </dgm:pt>
    <dgm:pt modelId="{C5665F56-FADD-4C55-9FD8-FD44F4721AD1}">
      <dgm:prSet phldrT="[Text]"/>
      <dgm:spPr/>
      <dgm:t>
        <a:bodyPr/>
        <a:lstStyle/>
        <a:p>
          <a:r>
            <a:rPr lang="en-ID" dirty="0"/>
            <a:t>Travel waiting list</a:t>
          </a:r>
        </a:p>
      </dgm:t>
    </dgm:pt>
    <dgm:pt modelId="{B771EF40-A950-46F8-A72B-405E53F2A64A}" type="parTrans" cxnId="{2767F982-F04A-45A0-8992-5498CF3A43F9}">
      <dgm:prSet/>
      <dgm:spPr/>
      <dgm:t>
        <a:bodyPr/>
        <a:lstStyle/>
        <a:p>
          <a:endParaRPr lang="en-ID"/>
        </a:p>
      </dgm:t>
    </dgm:pt>
    <dgm:pt modelId="{227397AE-36D2-42C2-A3B0-9736044CF802}" type="sibTrans" cxnId="{2767F982-F04A-45A0-8992-5498CF3A43F9}">
      <dgm:prSet/>
      <dgm:spPr/>
      <dgm:t>
        <a:bodyPr/>
        <a:lstStyle/>
        <a:p>
          <a:endParaRPr lang="en-ID"/>
        </a:p>
      </dgm:t>
    </dgm:pt>
    <dgm:pt modelId="{D6C2F759-998C-415D-919A-34538734BAF5}">
      <dgm:prSet phldrT="[Text]"/>
      <dgm:spPr/>
      <dgm:t>
        <a:bodyPr/>
        <a:lstStyle/>
        <a:p>
          <a:r>
            <a:rPr lang="en-US" dirty="0"/>
            <a:t>Buy /sell stock when the price is above /below the threshold</a:t>
          </a:r>
          <a:r>
            <a:rPr lang="en-ID" dirty="0"/>
            <a:t>. </a:t>
          </a:r>
        </a:p>
      </dgm:t>
    </dgm:pt>
    <dgm:pt modelId="{9486B293-D451-4A41-A70C-68727592C0EE}" type="parTrans" cxnId="{F1A2F896-C183-4C89-8F09-8C9A641DFD39}">
      <dgm:prSet/>
      <dgm:spPr/>
      <dgm:t>
        <a:bodyPr/>
        <a:lstStyle/>
        <a:p>
          <a:endParaRPr lang="en-ID"/>
        </a:p>
      </dgm:t>
    </dgm:pt>
    <dgm:pt modelId="{DCD3A207-3A6C-42C6-8B33-78A2D73F8FF8}" type="sibTrans" cxnId="{F1A2F896-C183-4C89-8F09-8C9A641DFD39}">
      <dgm:prSet/>
      <dgm:spPr/>
      <dgm:t>
        <a:bodyPr/>
        <a:lstStyle/>
        <a:p>
          <a:endParaRPr lang="en-ID"/>
        </a:p>
      </dgm:t>
    </dgm:pt>
    <dgm:pt modelId="{3C9009AA-1FB4-42C2-8FB9-099E435BE91E}">
      <dgm:prSet phldrT="[Text]"/>
      <dgm:spPr/>
      <dgm:t>
        <a:bodyPr/>
        <a:lstStyle/>
        <a:p>
          <a:r>
            <a:rPr lang="en-ID" dirty="0"/>
            <a:t>Stock market</a:t>
          </a:r>
        </a:p>
      </dgm:t>
    </dgm:pt>
    <dgm:pt modelId="{99769E79-1174-4EA8-A8C0-F193B6E9BB25}" type="parTrans" cxnId="{738AD817-C798-4815-9116-E25C8CB170EC}">
      <dgm:prSet/>
      <dgm:spPr/>
      <dgm:t>
        <a:bodyPr/>
        <a:lstStyle/>
        <a:p>
          <a:endParaRPr lang="en-ID"/>
        </a:p>
      </dgm:t>
    </dgm:pt>
    <dgm:pt modelId="{AFBE6D95-9D48-4B4D-AC83-CFE66DC5EDE7}" type="sibTrans" cxnId="{738AD817-C798-4815-9116-E25C8CB170EC}">
      <dgm:prSet/>
      <dgm:spPr/>
      <dgm:t>
        <a:bodyPr/>
        <a:lstStyle/>
        <a:p>
          <a:endParaRPr lang="en-ID"/>
        </a:p>
      </dgm:t>
    </dgm:pt>
    <dgm:pt modelId="{1D01226F-5CCD-444F-A117-3797895B00FB}">
      <dgm:prSet phldrT="[Text]"/>
      <dgm:spPr/>
      <dgm:t>
        <a:bodyPr/>
        <a:lstStyle/>
        <a:p>
          <a:r>
            <a:rPr lang="en-US" dirty="0"/>
            <a:t>Order tickets as soon as possible after the right one is available</a:t>
          </a:r>
          <a:r>
            <a:rPr lang="en-ID" dirty="0"/>
            <a:t>. </a:t>
          </a:r>
        </a:p>
      </dgm:t>
    </dgm:pt>
    <dgm:pt modelId="{A4D8F9B3-1384-40A5-9AF6-457672DFB7FC}" type="parTrans" cxnId="{176BF6B4-85E4-42C1-8D7B-577B81D6A42E}">
      <dgm:prSet/>
      <dgm:spPr/>
      <dgm:t>
        <a:bodyPr/>
        <a:lstStyle/>
        <a:p>
          <a:endParaRPr lang="en-ID"/>
        </a:p>
      </dgm:t>
    </dgm:pt>
    <dgm:pt modelId="{B3C76628-BDFB-4038-AB80-81D7FF080110}" type="sibTrans" cxnId="{176BF6B4-85E4-42C1-8D7B-577B81D6A42E}">
      <dgm:prSet/>
      <dgm:spPr/>
      <dgm:t>
        <a:bodyPr/>
        <a:lstStyle/>
        <a:p>
          <a:endParaRPr lang="en-ID"/>
        </a:p>
      </dgm:t>
    </dgm:pt>
    <dgm:pt modelId="{7BCAFEDB-F3DB-4A20-8BB7-A6B61CEE560E}" type="pres">
      <dgm:prSet presAssocID="{E95099D6-A28B-49BD-B4D3-BA9E2F8B5C5A}" presName="linear" presStyleCnt="0">
        <dgm:presLayoutVars>
          <dgm:animLvl val="lvl"/>
          <dgm:resizeHandles val="exact"/>
        </dgm:presLayoutVars>
      </dgm:prSet>
      <dgm:spPr/>
    </dgm:pt>
    <dgm:pt modelId="{98DEAA71-517B-4D0A-9C22-95F12E047864}" type="pres">
      <dgm:prSet presAssocID="{4D4A2A7B-983F-4712-A7D5-E3BE7A55A3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D8BC46-020A-437B-B347-2BF362AD27C7}" type="pres">
      <dgm:prSet presAssocID="{4D4A2A7B-983F-4712-A7D5-E3BE7A55A301}" presName="childText" presStyleLbl="revTx" presStyleIdx="0" presStyleCnt="3">
        <dgm:presLayoutVars>
          <dgm:bulletEnabled val="1"/>
        </dgm:presLayoutVars>
      </dgm:prSet>
      <dgm:spPr/>
    </dgm:pt>
    <dgm:pt modelId="{2942E85C-AB42-4AAA-A59D-8734FEDFCB19}" type="pres">
      <dgm:prSet presAssocID="{C5665F56-FADD-4C55-9FD8-FD44F4721A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DF2736-B47B-4327-98B2-C0E830217C51}" type="pres">
      <dgm:prSet presAssocID="{C5665F56-FADD-4C55-9FD8-FD44F4721AD1}" presName="childText" presStyleLbl="revTx" presStyleIdx="1" presStyleCnt="3">
        <dgm:presLayoutVars>
          <dgm:bulletEnabled val="1"/>
        </dgm:presLayoutVars>
      </dgm:prSet>
      <dgm:spPr/>
    </dgm:pt>
    <dgm:pt modelId="{884E1911-FBA6-4313-9397-2A084EB2F40E}" type="pres">
      <dgm:prSet presAssocID="{3C9009AA-1FB4-42C2-8FB9-099E435BE91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5D917C8-25A1-4955-83E6-B948B0B51E76}" type="pres">
      <dgm:prSet presAssocID="{3C9009AA-1FB4-42C2-8FB9-099E435BE91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D19B014-27F7-4FC4-885D-3084ADBF70C5}" type="presOf" srcId="{E95099D6-A28B-49BD-B4D3-BA9E2F8B5C5A}" destId="{7BCAFEDB-F3DB-4A20-8BB7-A6B61CEE560E}" srcOrd="0" destOrd="0" presId="urn:microsoft.com/office/officeart/2005/8/layout/vList2"/>
    <dgm:cxn modelId="{738AD817-C798-4815-9116-E25C8CB170EC}" srcId="{E95099D6-A28B-49BD-B4D3-BA9E2F8B5C5A}" destId="{3C9009AA-1FB4-42C2-8FB9-099E435BE91E}" srcOrd="2" destOrd="0" parTransId="{99769E79-1174-4EA8-A8C0-F193B6E9BB25}" sibTransId="{AFBE6D95-9D48-4B4D-AC83-CFE66DC5EDE7}"/>
    <dgm:cxn modelId="{DC0DB51A-E336-4501-AAA4-72BDDAE4174C}" type="presOf" srcId="{4D4A2A7B-983F-4712-A7D5-E3BE7A55A301}" destId="{98DEAA71-517B-4D0A-9C22-95F12E047864}" srcOrd="0" destOrd="0" presId="urn:microsoft.com/office/officeart/2005/8/layout/vList2"/>
    <dgm:cxn modelId="{D018E329-3418-4951-A90A-27725739FB15}" type="presOf" srcId="{B574D377-6384-4F36-8A33-1D58173953CE}" destId="{B0D8BC46-020A-437B-B347-2BF362AD27C7}" srcOrd="0" destOrd="0" presId="urn:microsoft.com/office/officeart/2005/8/layout/vList2"/>
    <dgm:cxn modelId="{47E7E339-AA01-4073-93B1-A33B76A796B3}" type="presOf" srcId="{D6C2F759-998C-415D-919A-34538734BAF5}" destId="{B5D917C8-25A1-4955-83E6-B948B0B51E76}" srcOrd="0" destOrd="0" presId="urn:microsoft.com/office/officeart/2005/8/layout/vList2"/>
    <dgm:cxn modelId="{5AEBC83D-F7E0-48A1-B45F-9E1080BDDAC0}" type="presOf" srcId="{C5665F56-FADD-4C55-9FD8-FD44F4721AD1}" destId="{2942E85C-AB42-4AAA-A59D-8734FEDFCB19}" srcOrd="0" destOrd="0" presId="urn:microsoft.com/office/officeart/2005/8/layout/vList2"/>
    <dgm:cxn modelId="{2767F982-F04A-45A0-8992-5498CF3A43F9}" srcId="{E95099D6-A28B-49BD-B4D3-BA9E2F8B5C5A}" destId="{C5665F56-FADD-4C55-9FD8-FD44F4721AD1}" srcOrd="1" destOrd="0" parTransId="{B771EF40-A950-46F8-A72B-405E53F2A64A}" sibTransId="{227397AE-36D2-42C2-A3B0-9736044CF802}"/>
    <dgm:cxn modelId="{F1A2F896-C183-4C89-8F09-8C9A641DFD39}" srcId="{3C9009AA-1FB4-42C2-8FB9-099E435BE91E}" destId="{D6C2F759-998C-415D-919A-34538734BAF5}" srcOrd="0" destOrd="0" parTransId="{9486B293-D451-4A41-A70C-68727592C0EE}" sibTransId="{DCD3A207-3A6C-42C6-8B33-78A2D73F8FF8}"/>
    <dgm:cxn modelId="{ECDF669A-6099-487A-ACDE-16FA899A4F50}" type="presOf" srcId="{1D01226F-5CCD-444F-A117-3797895B00FB}" destId="{F8DF2736-B47B-4327-98B2-C0E830217C51}" srcOrd="0" destOrd="0" presId="urn:microsoft.com/office/officeart/2005/8/layout/vList2"/>
    <dgm:cxn modelId="{3C6588AE-8970-4EF0-8495-13151DF7612D}" srcId="{E95099D6-A28B-49BD-B4D3-BA9E2F8B5C5A}" destId="{4D4A2A7B-983F-4712-A7D5-E3BE7A55A301}" srcOrd="0" destOrd="0" parTransId="{A202B372-8D08-493D-BCA4-7AD633435D67}" sibTransId="{D645992C-8610-48C1-A3E7-68EABD714D5A}"/>
    <dgm:cxn modelId="{176BF6B4-85E4-42C1-8D7B-577B81D6A42E}" srcId="{C5665F56-FADD-4C55-9FD8-FD44F4721AD1}" destId="{1D01226F-5CCD-444F-A117-3797895B00FB}" srcOrd="0" destOrd="0" parTransId="{A4D8F9B3-1384-40A5-9AF6-457672DFB7FC}" sibTransId="{B3C76628-BDFB-4038-AB80-81D7FF080110}"/>
    <dgm:cxn modelId="{5BCBC1ED-0D2F-4A9A-B865-828465C0DB69}" srcId="{4D4A2A7B-983F-4712-A7D5-E3BE7A55A301}" destId="{B574D377-6384-4F36-8A33-1D58173953CE}" srcOrd="0" destOrd="0" parTransId="{494A355F-CB57-4711-920B-CEBB0956C9AD}" sibTransId="{743F60BB-4C0A-44E5-B724-A4DB0EEF41D9}"/>
    <dgm:cxn modelId="{DBC787F4-6A99-4015-A41D-25A4CE015D87}" type="presOf" srcId="{3C9009AA-1FB4-42C2-8FB9-099E435BE91E}" destId="{884E1911-FBA6-4313-9397-2A084EB2F40E}" srcOrd="0" destOrd="0" presId="urn:microsoft.com/office/officeart/2005/8/layout/vList2"/>
    <dgm:cxn modelId="{DBB8696F-7427-4C7B-96EA-762240AC65AF}" type="presParOf" srcId="{7BCAFEDB-F3DB-4A20-8BB7-A6B61CEE560E}" destId="{98DEAA71-517B-4D0A-9C22-95F12E047864}" srcOrd="0" destOrd="0" presId="urn:microsoft.com/office/officeart/2005/8/layout/vList2"/>
    <dgm:cxn modelId="{5B9AFC13-8527-47B1-B445-3B06645B9081}" type="presParOf" srcId="{7BCAFEDB-F3DB-4A20-8BB7-A6B61CEE560E}" destId="{B0D8BC46-020A-437B-B347-2BF362AD27C7}" srcOrd="1" destOrd="0" presId="urn:microsoft.com/office/officeart/2005/8/layout/vList2"/>
    <dgm:cxn modelId="{A47EBB58-B54D-4A24-B7FB-8C6433881526}" type="presParOf" srcId="{7BCAFEDB-F3DB-4A20-8BB7-A6B61CEE560E}" destId="{2942E85C-AB42-4AAA-A59D-8734FEDFCB19}" srcOrd="2" destOrd="0" presId="urn:microsoft.com/office/officeart/2005/8/layout/vList2"/>
    <dgm:cxn modelId="{487CD0D9-9DCE-43AD-94B7-5572C34B742C}" type="presParOf" srcId="{7BCAFEDB-F3DB-4A20-8BB7-A6B61CEE560E}" destId="{F8DF2736-B47B-4327-98B2-C0E830217C51}" srcOrd="3" destOrd="0" presId="urn:microsoft.com/office/officeart/2005/8/layout/vList2"/>
    <dgm:cxn modelId="{C8DB8942-EDB6-46E1-BE94-3832316D9998}" type="presParOf" srcId="{7BCAFEDB-F3DB-4A20-8BB7-A6B61CEE560E}" destId="{884E1911-FBA6-4313-9397-2A084EB2F40E}" srcOrd="4" destOrd="0" presId="urn:microsoft.com/office/officeart/2005/8/layout/vList2"/>
    <dgm:cxn modelId="{3A3C6F8E-1197-480F-B0FF-08781B31A25C}" type="presParOf" srcId="{7BCAFEDB-F3DB-4A20-8BB7-A6B61CEE560E}" destId="{B5D917C8-25A1-4955-83E6-B948B0B51E7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AD9200-EB55-41AC-AE0D-994C8123F16A}" type="doc">
      <dgm:prSet loTypeId="urn:microsoft.com/office/officeart/2005/8/layout/hProcess7#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138B9BA-7ED4-4604-85EC-F690ADFF8BD9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US" b="1" dirty="0"/>
            <a:t>Create</a:t>
          </a:r>
          <a:endParaRPr lang="en-US" dirty="0"/>
        </a:p>
      </dgm:t>
    </dgm:pt>
    <dgm:pt modelId="{0F5876B7-9CA7-4DE2-8953-C29DFCA8EBE3}" type="parTrans" cxnId="{C4C2D0A9-B50A-453B-B645-A16A12B64404}">
      <dgm:prSet/>
      <dgm:spPr/>
      <dgm:t>
        <a:bodyPr/>
        <a:lstStyle/>
        <a:p>
          <a:endParaRPr lang="en-US"/>
        </a:p>
      </dgm:t>
    </dgm:pt>
    <dgm:pt modelId="{5B57033D-F04A-4D57-B1DE-606FB8E371DA}" type="sibTrans" cxnId="{C4C2D0A9-B50A-453B-B645-A16A12B64404}">
      <dgm:prSet/>
      <dgm:spPr/>
      <dgm:t>
        <a:bodyPr/>
        <a:lstStyle/>
        <a:p>
          <a:endParaRPr lang="en-US"/>
        </a:p>
      </dgm:t>
    </dgm:pt>
    <dgm:pt modelId="{53164ABB-DAD0-4531-86C0-D03309878932}">
      <dgm:prSet custT="1"/>
      <dgm:spPr/>
      <dgm:t>
        <a:bodyPr anchor="ctr"/>
        <a:lstStyle/>
        <a:p>
          <a:pPr rtl="0"/>
          <a:r>
            <a:rPr lang="en-US" sz="2000" b="1" dirty="0"/>
            <a:t>CREATE VIEW </a:t>
          </a:r>
          <a:r>
            <a:rPr lang="en-US" sz="2000" b="0" dirty="0" err="1"/>
            <a:t>view_name</a:t>
          </a:r>
          <a:r>
            <a:rPr lang="en-US" sz="2000" b="0" dirty="0"/>
            <a:t> </a:t>
          </a:r>
          <a:r>
            <a:rPr lang="en-US" sz="2000" b="1" dirty="0"/>
            <a:t>AS</a:t>
          </a:r>
          <a:br>
            <a:rPr lang="en-US" sz="2000" b="0" dirty="0"/>
          </a:br>
          <a:r>
            <a:rPr lang="en-US" sz="2000" b="1" dirty="0"/>
            <a:t>SELECT </a:t>
          </a:r>
          <a:r>
            <a:rPr lang="en-US" sz="2000" b="0" dirty="0" err="1"/>
            <a:t>column_name</a:t>
          </a:r>
          <a:r>
            <a:rPr lang="en-US" sz="2000" b="0" dirty="0"/>
            <a:t>(s)</a:t>
          </a:r>
          <a:br>
            <a:rPr lang="en-US" sz="2000" b="0" dirty="0"/>
          </a:br>
          <a:r>
            <a:rPr lang="en-US" sz="2000" b="1" dirty="0"/>
            <a:t>FROM</a:t>
          </a:r>
          <a:r>
            <a:rPr lang="en-US" sz="2000" b="0" dirty="0"/>
            <a:t> </a:t>
          </a:r>
          <a:r>
            <a:rPr lang="en-US" sz="2000" b="0" dirty="0" err="1"/>
            <a:t>table_name</a:t>
          </a:r>
          <a:br>
            <a:rPr lang="en-US" sz="2000" b="0" dirty="0"/>
          </a:br>
          <a:r>
            <a:rPr lang="en-US" sz="2000" b="1" dirty="0"/>
            <a:t>WHERE </a:t>
          </a:r>
          <a:r>
            <a:rPr lang="en-US" sz="2000" b="0" dirty="0"/>
            <a:t>condition</a:t>
          </a:r>
        </a:p>
      </dgm:t>
    </dgm:pt>
    <dgm:pt modelId="{151750AE-3155-4ECC-BF34-049DE8464AB2}" type="parTrans" cxnId="{E6CF1536-EC54-4E1C-9B39-786EB09C13F0}">
      <dgm:prSet/>
      <dgm:spPr/>
      <dgm:t>
        <a:bodyPr/>
        <a:lstStyle/>
        <a:p>
          <a:endParaRPr lang="en-US"/>
        </a:p>
      </dgm:t>
    </dgm:pt>
    <dgm:pt modelId="{D7652C7A-1153-40C1-B93A-1C706E4EF99A}" type="sibTrans" cxnId="{E6CF1536-EC54-4E1C-9B39-786EB09C13F0}">
      <dgm:prSet/>
      <dgm:spPr/>
      <dgm:t>
        <a:bodyPr/>
        <a:lstStyle/>
        <a:p>
          <a:endParaRPr lang="en-US"/>
        </a:p>
      </dgm:t>
    </dgm:pt>
    <dgm:pt modelId="{47C6EFEE-81E1-476C-93E0-5352A152AB60}" type="pres">
      <dgm:prSet presAssocID="{56AD9200-EB55-41AC-AE0D-994C8123F16A}" presName="Name0" presStyleCnt="0">
        <dgm:presLayoutVars>
          <dgm:dir/>
          <dgm:animLvl val="lvl"/>
          <dgm:resizeHandles val="exact"/>
        </dgm:presLayoutVars>
      </dgm:prSet>
      <dgm:spPr/>
    </dgm:pt>
    <dgm:pt modelId="{C186772D-93D1-4125-846F-2F7D35F8BC12}" type="pres">
      <dgm:prSet presAssocID="{0138B9BA-7ED4-4604-85EC-F690ADFF8BD9}" presName="compositeNode" presStyleCnt="0">
        <dgm:presLayoutVars>
          <dgm:bulletEnabled val="1"/>
        </dgm:presLayoutVars>
      </dgm:prSet>
      <dgm:spPr/>
    </dgm:pt>
    <dgm:pt modelId="{ACDE7948-D0CF-47C0-ADF0-EC142FD0EBEC}" type="pres">
      <dgm:prSet presAssocID="{0138B9BA-7ED4-4604-85EC-F690ADFF8BD9}" presName="bgRect" presStyleLbl="node1" presStyleIdx="0" presStyleCnt="1" custLinFactNeighborY="-948"/>
      <dgm:spPr/>
    </dgm:pt>
    <dgm:pt modelId="{074CB854-2D1A-40C7-B1FB-3BA6F8EF0B86}" type="pres">
      <dgm:prSet presAssocID="{0138B9BA-7ED4-4604-85EC-F690ADFF8BD9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4296BFE3-34D2-4354-B5A4-3BF38E9FFF56}" type="pres">
      <dgm:prSet presAssocID="{0138B9BA-7ED4-4604-85EC-F690ADFF8BD9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31A3FB19-C6A8-4CE0-9CA6-EE995013BFCF}" type="presOf" srcId="{56AD9200-EB55-41AC-AE0D-994C8123F16A}" destId="{47C6EFEE-81E1-476C-93E0-5352A152AB60}" srcOrd="0" destOrd="0" presId="urn:microsoft.com/office/officeart/2005/8/layout/hProcess7#1"/>
    <dgm:cxn modelId="{E142A71D-17D3-4AA4-952F-6B988A8228B7}" type="presOf" srcId="{0138B9BA-7ED4-4604-85EC-F690ADFF8BD9}" destId="{074CB854-2D1A-40C7-B1FB-3BA6F8EF0B86}" srcOrd="1" destOrd="0" presId="urn:microsoft.com/office/officeart/2005/8/layout/hProcess7#1"/>
    <dgm:cxn modelId="{E6CF1536-EC54-4E1C-9B39-786EB09C13F0}" srcId="{0138B9BA-7ED4-4604-85EC-F690ADFF8BD9}" destId="{53164ABB-DAD0-4531-86C0-D03309878932}" srcOrd="0" destOrd="0" parTransId="{151750AE-3155-4ECC-BF34-049DE8464AB2}" sibTransId="{D7652C7A-1153-40C1-B93A-1C706E4EF99A}"/>
    <dgm:cxn modelId="{5155B64F-1D54-4DD8-A92D-601C8B6227E9}" type="presOf" srcId="{53164ABB-DAD0-4531-86C0-D03309878932}" destId="{4296BFE3-34D2-4354-B5A4-3BF38E9FFF56}" srcOrd="0" destOrd="0" presId="urn:microsoft.com/office/officeart/2005/8/layout/hProcess7#1"/>
    <dgm:cxn modelId="{DDB65F7F-C9E5-4413-9398-8D2BD856E02C}" type="presOf" srcId="{0138B9BA-7ED4-4604-85EC-F690ADFF8BD9}" destId="{ACDE7948-D0CF-47C0-ADF0-EC142FD0EBEC}" srcOrd="0" destOrd="0" presId="urn:microsoft.com/office/officeart/2005/8/layout/hProcess7#1"/>
    <dgm:cxn modelId="{C4C2D0A9-B50A-453B-B645-A16A12B64404}" srcId="{56AD9200-EB55-41AC-AE0D-994C8123F16A}" destId="{0138B9BA-7ED4-4604-85EC-F690ADFF8BD9}" srcOrd="0" destOrd="0" parTransId="{0F5876B7-9CA7-4DE2-8953-C29DFCA8EBE3}" sibTransId="{5B57033D-F04A-4D57-B1DE-606FB8E371DA}"/>
    <dgm:cxn modelId="{3AB5721C-08F4-4B52-9E52-755E165F3DBC}" type="presParOf" srcId="{47C6EFEE-81E1-476C-93E0-5352A152AB60}" destId="{C186772D-93D1-4125-846F-2F7D35F8BC12}" srcOrd="0" destOrd="0" presId="urn:microsoft.com/office/officeart/2005/8/layout/hProcess7#1"/>
    <dgm:cxn modelId="{767524C5-5295-4FE7-964D-F58058AADA20}" type="presParOf" srcId="{C186772D-93D1-4125-846F-2F7D35F8BC12}" destId="{ACDE7948-D0CF-47C0-ADF0-EC142FD0EBEC}" srcOrd="0" destOrd="0" presId="urn:microsoft.com/office/officeart/2005/8/layout/hProcess7#1"/>
    <dgm:cxn modelId="{2585CBEA-5AEE-4B53-8525-337C81CE2EAC}" type="presParOf" srcId="{C186772D-93D1-4125-846F-2F7D35F8BC12}" destId="{074CB854-2D1A-40C7-B1FB-3BA6F8EF0B86}" srcOrd="1" destOrd="0" presId="urn:microsoft.com/office/officeart/2005/8/layout/hProcess7#1"/>
    <dgm:cxn modelId="{F5C658A9-317E-4418-9354-DD40A83A2EED}" type="presParOf" srcId="{C186772D-93D1-4125-846F-2F7D35F8BC12}" destId="{4296BFE3-34D2-4354-B5A4-3BF38E9FFF56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AD9200-EB55-41AC-AE0D-994C8123F16A}" type="doc">
      <dgm:prSet loTypeId="urn:microsoft.com/office/officeart/2005/8/layout/hProcess7#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AA52BEC-6BBF-4096-A5E2-6EC3F54953BE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US" b="1" dirty="0"/>
            <a:t>Update</a:t>
          </a:r>
        </a:p>
      </dgm:t>
    </dgm:pt>
    <dgm:pt modelId="{4FBD6A93-3FF9-4879-A23A-AB87FFF3CBF1}" type="parTrans" cxnId="{93B35CE8-741F-4F41-976B-A240237F855E}">
      <dgm:prSet/>
      <dgm:spPr/>
      <dgm:t>
        <a:bodyPr/>
        <a:lstStyle/>
        <a:p>
          <a:endParaRPr lang="en-US"/>
        </a:p>
      </dgm:t>
    </dgm:pt>
    <dgm:pt modelId="{AA1506DA-D7F2-4017-B75C-6B759CA0FD94}" type="sibTrans" cxnId="{93B35CE8-741F-4F41-976B-A240237F855E}">
      <dgm:prSet/>
      <dgm:spPr/>
      <dgm:t>
        <a:bodyPr/>
        <a:lstStyle/>
        <a:p>
          <a:endParaRPr lang="en-US"/>
        </a:p>
      </dgm:t>
    </dgm:pt>
    <dgm:pt modelId="{1F936987-13F1-4008-A899-6E8827E706FB}">
      <dgm:prSet custT="1"/>
      <dgm:spPr/>
      <dgm:t>
        <a:bodyPr anchor="ctr"/>
        <a:lstStyle/>
        <a:p>
          <a:pPr rtl="0"/>
          <a:r>
            <a:rPr lang="en-US" sz="2000" b="1" i="0" dirty="0"/>
            <a:t>CREATE OR REPLACE VIEW </a:t>
          </a:r>
          <a:r>
            <a:rPr lang="en-US" sz="2000" b="0" i="0" dirty="0" err="1"/>
            <a:t>view_name</a:t>
          </a:r>
          <a:r>
            <a:rPr lang="en-US" sz="2000" b="0" i="0" dirty="0"/>
            <a:t> </a:t>
          </a:r>
          <a:r>
            <a:rPr lang="en-US" sz="2000" b="1" i="0" dirty="0"/>
            <a:t>AS</a:t>
          </a:r>
          <a:br>
            <a:rPr lang="en-US" sz="2000" b="1" dirty="0"/>
          </a:br>
          <a:r>
            <a:rPr lang="en-US" sz="2000" b="1" i="0" dirty="0"/>
            <a:t>SELECT</a:t>
          </a:r>
          <a:r>
            <a:rPr lang="en-US" sz="2000" b="0" i="0" dirty="0"/>
            <a:t> </a:t>
          </a:r>
          <a:r>
            <a:rPr lang="en-US" sz="2000" b="0" i="0" dirty="0" err="1"/>
            <a:t>column_name</a:t>
          </a:r>
          <a:r>
            <a:rPr lang="en-US" sz="2000" b="0" i="0" dirty="0"/>
            <a:t>(s)</a:t>
          </a:r>
          <a:br>
            <a:rPr lang="en-US" sz="2000" dirty="0"/>
          </a:br>
          <a:r>
            <a:rPr lang="en-US" sz="2000" b="1" i="0" dirty="0"/>
            <a:t>FROM </a:t>
          </a:r>
          <a:r>
            <a:rPr lang="en-US" sz="2000" b="0" i="0" dirty="0" err="1"/>
            <a:t>table_name</a:t>
          </a:r>
          <a:br>
            <a:rPr lang="en-US" sz="2000" dirty="0"/>
          </a:br>
          <a:r>
            <a:rPr lang="en-US" sz="2000" b="1" i="0" dirty="0"/>
            <a:t>WHERE</a:t>
          </a:r>
          <a:r>
            <a:rPr lang="en-US" sz="2000" b="0" i="0" dirty="0"/>
            <a:t> condition</a:t>
          </a:r>
          <a:endParaRPr lang="en-US" sz="2000" dirty="0"/>
        </a:p>
      </dgm:t>
    </dgm:pt>
    <dgm:pt modelId="{C76E3DEE-D72A-4D39-A0C1-9CA4FD14AC0B}" type="parTrans" cxnId="{5742EC47-9BD5-45F1-B223-BF735B6C2D66}">
      <dgm:prSet/>
      <dgm:spPr/>
      <dgm:t>
        <a:bodyPr/>
        <a:lstStyle/>
        <a:p>
          <a:endParaRPr lang="en-US"/>
        </a:p>
      </dgm:t>
    </dgm:pt>
    <dgm:pt modelId="{2D265770-182E-4D6B-9A11-C6456864D7C1}" type="sibTrans" cxnId="{5742EC47-9BD5-45F1-B223-BF735B6C2D66}">
      <dgm:prSet/>
      <dgm:spPr/>
      <dgm:t>
        <a:bodyPr/>
        <a:lstStyle/>
        <a:p>
          <a:endParaRPr lang="en-US"/>
        </a:p>
      </dgm:t>
    </dgm:pt>
    <dgm:pt modelId="{47C6EFEE-81E1-476C-93E0-5352A152AB60}" type="pres">
      <dgm:prSet presAssocID="{56AD9200-EB55-41AC-AE0D-994C8123F16A}" presName="Name0" presStyleCnt="0">
        <dgm:presLayoutVars>
          <dgm:dir/>
          <dgm:animLvl val="lvl"/>
          <dgm:resizeHandles val="exact"/>
        </dgm:presLayoutVars>
      </dgm:prSet>
      <dgm:spPr/>
    </dgm:pt>
    <dgm:pt modelId="{A24B9449-233F-4E56-9152-73F685F4849E}" type="pres">
      <dgm:prSet presAssocID="{0AA52BEC-6BBF-4096-A5E2-6EC3F54953BE}" presName="compositeNode" presStyleCnt="0">
        <dgm:presLayoutVars>
          <dgm:bulletEnabled val="1"/>
        </dgm:presLayoutVars>
      </dgm:prSet>
      <dgm:spPr/>
    </dgm:pt>
    <dgm:pt modelId="{6E5E36D7-CF4F-49CB-9E17-E471F870AFF9}" type="pres">
      <dgm:prSet presAssocID="{0AA52BEC-6BBF-4096-A5E2-6EC3F54953BE}" presName="bgRect" presStyleLbl="node1" presStyleIdx="0" presStyleCnt="1" custLinFactNeighborY="-3846"/>
      <dgm:spPr/>
    </dgm:pt>
    <dgm:pt modelId="{796552BF-B52D-4544-91C9-C20F09C0DC9C}" type="pres">
      <dgm:prSet presAssocID="{0AA52BEC-6BBF-4096-A5E2-6EC3F54953BE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2D484D52-44B9-401E-A9A9-37B6A567D913}" type="pres">
      <dgm:prSet presAssocID="{0AA52BEC-6BBF-4096-A5E2-6EC3F54953BE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3F8E010D-F6C3-4201-AB15-F7A891AAB16E}" type="presOf" srcId="{56AD9200-EB55-41AC-AE0D-994C8123F16A}" destId="{47C6EFEE-81E1-476C-93E0-5352A152AB60}" srcOrd="0" destOrd="0" presId="urn:microsoft.com/office/officeart/2005/8/layout/hProcess7#2"/>
    <dgm:cxn modelId="{53497738-D5D3-4826-872E-75185711DD9E}" type="presOf" srcId="{1F936987-13F1-4008-A899-6E8827E706FB}" destId="{2D484D52-44B9-401E-A9A9-37B6A567D913}" srcOrd="0" destOrd="0" presId="urn:microsoft.com/office/officeart/2005/8/layout/hProcess7#2"/>
    <dgm:cxn modelId="{5742EC47-9BD5-45F1-B223-BF735B6C2D66}" srcId="{0AA52BEC-6BBF-4096-A5E2-6EC3F54953BE}" destId="{1F936987-13F1-4008-A899-6E8827E706FB}" srcOrd="0" destOrd="0" parTransId="{C76E3DEE-D72A-4D39-A0C1-9CA4FD14AC0B}" sibTransId="{2D265770-182E-4D6B-9A11-C6456864D7C1}"/>
    <dgm:cxn modelId="{3ECD758B-0341-4D8D-9EE6-84B747A5F0D6}" type="presOf" srcId="{0AA52BEC-6BBF-4096-A5E2-6EC3F54953BE}" destId="{796552BF-B52D-4544-91C9-C20F09C0DC9C}" srcOrd="1" destOrd="0" presId="urn:microsoft.com/office/officeart/2005/8/layout/hProcess7#2"/>
    <dgm:cxn modelId="{93B35CE8-741F-4F41-976B-A240237F855E}" srcId="{56AD9200-EB55-41AC-AE0D-994C8123F16A}" destId="{0AA52BEC-6BBF-4096-A5E2-6EC3F54953BE}" srcOrd="0" destOrd="0" parTransId="{4FBD6A93-3FF9-4879-A23A-AB87FFF3CBF1}" sibTransId="{AA1506DA-D7F2-4017-B75C-6B759CA0FD94}"/>
    <dgm:cxn modelId="{DE7792EB-3C5B-448C-965A-69DADD4C604A}" type="presOf" srcId="{0AA52BEC-6BBF-4096-A5E2-6EC3F54953BE}" destId="{6E5E36D7-CF4F-49CB-9E17-E471F870AFF9}" srcOrd="0" destOrd="0" presId="urn:microsoft.com/office/officeart/2005/8/layout/hProcess7#2"/>
    <dgm:cxn modelId="{AF9EF3C5-3C22-49AF-AE99-0225F7DB2097}" type="presParOf" srcId="{47C6EFEE-81E1-476C-93E0-5352A152AB60}" destId="{A24B9449-233F-4E56-9152-73F685F4849E}" srcOrd="0" destOrd="0" presId="urn:microsoft.com/office/officeart/2005/8/layout/hProcess7#2"/>
    <dgm:cxn modelId="{AE991512-DB35-477B-9BE9-AA6D7418DEC3}" type="presParOf" srcId="{A24B9449-233F-4E56-9152-73F685F4849E}" destId="{6E5E36D7-CF4F-49CB-9E17-E471F870AFF9}" srcOrd="0" destOrd="0" presId="urn:microsoft.com/office/officeart/2005/8/layout/hProcess7#2"/>
    <dgm:cxn modelId="{87F8EB73-7B3D-4164-A611-378F061894C2}" type="presParOf" srcId="{A24B9449-233F-4E56-9152-73F685F4849E}" destId="{796552BF-B52D-4544-91C9-C20F09C0DC9C}" srcOrd="1" destOrd="0" presId="urn:microsoft.com/office/officeart/2005/8/layout/hProcess7#2"/>
    <dgm:cxn modelId="{89000C3A-2E5C-484C-A8F9-AB87488BA862}" type="presParOf" srcId="{A24B9449-233F-4E56-9152-73F685F4849E}" destId="{2D484D52-44B9-401E-A9A9-37B6A567D913}" srcOrd="2" destOrd="0" presId="urn:microsoft.com/office/officeart/2005/8/layout/hProcess7#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AD9200-EB55-41AC-AE0D-994C8123F16A}" type="doc">
      <dgm:prSet loTypeId="urn:microsoft.com/office/officeart/2005/8/layout/hProcess7#3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AA52BEC-6BBF-4096-A5E2-6EC3F54953BE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US" sz="2000" b="1" dirty="0"/>
            <a:t>Drop</a:t>
          </a:r>
        </a:p>
      </dgm:t>
    </dgm:pt>
    <dgm:pt modelId="{4FBD6A93-3FF9-4879-A23A-AB87FFF3CBF1}" type="parTrans" cxnId="{93B35CE8-741F-4F41-976B-A240237F855E}">
      <dgm:prSet/>
      <dgm:spPr/>
      <dgm:t>
        <a:bodyPr/>
        <a:lstStyle/>
        <a:p>
          <a:endParaRPr lang="en-US"/>
        </a:p>
      </dgm:t>
    </dgm:pt>
    <dgm:pt modelId="{AA1506DA-D7F2-4017-B75C-6B759CA0FD94}" type="sibTrans" cxnId="{93B35CE8-741F-4F41-976B-A240237F855E}">
      <dgm:prSet/>
      <dgm:spPr/>
      <dgm:t>
        <a:bodyPr/>
        <a:lstStyle/>
        <a:p>
          <a:endParaRPr lang="en-US"/>
        </a:p>
      </dgm:t>
    </dgm:pt>
    <dgm:pt modelId="{1F936987-13F1-4008-A899-6E8827E706FB}">
      <dgm:prSet custT="1"/>
      <dgm:spPr/>
      <dgm:t>
        <a:bodyPr anchor="ctr"/>
        <a:lstStyle/>
        <a:p>
          <a:pPr rtl="0"/>
          <a:r>
            <a:rPr lang="en-US" sz="2200" b="1" i="0" dirty="0"/>
            <a:t>DROP VIEW </a:t>
          </a:r>
          <a:r>
            <a:rPr lang="en-US" sz="2200" b="0" i="0" dirty="0" err="1"/>
            <a:t>view_name</a:t>
          </a:r>
          <a:endParaRPr lang="en-US" sz="2200" dirty="0"/>
        </a:p>
      </dgm:t>
    </dgm:pt>
    <dgm:pt modelId="{C76E3DEE-D72A-4D39-A0C1-9CA4FD14AC0B}" type="parTrans" cxnId="{5742EC47-9BD5-45F1-B223-BF735B6C2D66}">
      <dgm:prSet/>
      <dgm:spPr/>
      <dgm:t>
        <a:bodyPr/>
        <a:lstStyle/>
        <a:p>
          <a:endParaRPr lang="en-US"/>
        </a:p>
      </dgm:t>
    </dgm:pt>
    <dgm:pt modelId="{2D265770-182E-4D6B-9A11-C6456864D7C1}" type="sibTrans" cxnId="{5742EC47-9BD5-45F1-B223-BF735B6C2D66}">
      <dgm:prSet/>
      <dgm:spPr/>
      <dgm:t>
        <a:bodyPr/>
        <a:lstStyle/>
        <a:p>
          <a:endParaRPr lang="en-US"/>
        </a:p>
      </dgm:t>
    </dgm:pt>
    <dgm:pt modelId="{47C6EFEE-81E1-476C-93E0-5352A152AB60}" type="pres">
      <dgm:prSet presAssocID="{56AD9200-EB55-41AC-AE0D-994C8123F16A}" presName="Name0" presStyleCnt="0">
        <dgm:presLayoutVars>
          <dgm:dir/>
          <dgm:animLvl val="lvl"/>
          <dgm:resizeHandles val="exact"/>
        </dgm:presLayoutVars>
      </dgm:prSet>
      <dgm:spPr/>
    </dgm:pt>
    <dgm:pt modelId="{A24B9449-233F-4E56-9152-73F685F4849E}" type="pres">
      <dgm:prSet presAssocID="{0AA52BEC-6BBF-4096-A5E2-6EC3F54953BE}" presName="compositeNode" presStyleCnt="0">
        <dgm:presLayoutVars>
          <dgm:bulletEnabled val="1"/>
        </dgm:presLayoutVars>
      </dgm:prSet>
      <dgm:spPr/>
    </dgm:pt>
    <dgm:pt modelId="{6E5E36D7-CF4F-49CB-9E17-E471F870AFF9}" type="pres">
      <dgm:prSet presAssocID="{0AA52BEC-6BBF-4096-A5E2-6EC3F54953BE}" presName="bgRect" presStyleLbl="node1" presStyleIdx="0" presStyleCnt="1" custLinFactNeighborY="1314"/>
      <dgm:spPr/>
    </dgm:pt>
    <dgm:pt modelId="{796552BF-B52D-4544-91C9-C20F09C0DC9C}" type="pres">
      <dgm:prSet presAssocID="{0AA52BEC-6BBF-4096-A5E2-6EC3F54953BE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2D484D52-44B9-401E-A9A9-37B6A567D913}" type="pres">
      <dgm:prSet presAssocID="{0AA52BEC-6BBF-4096-A5E2-6EC3F54953BE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5742EC47-9BD5-45F1-B223-BF735B6C2D66}" srcId="{0AA52BEC-6BBF-4096-A5E2-6EC3F54953BE}" destId="{1F936987-13F1-4008-A899-6E8827E706FB}" srcOrd="0" destOrd="0" parTransId="{C76E3DEE-D72A-4D39-A0C1-9CA4FD14AC0B}" sibTransId="{2D265770-182E-4D6B-9A11-C6456864D7C1}"/>
    <dgm:cxn modelId="{F935C348-C372-4358-BD9E-68ECFEF24806}" type="presOf" srcId="{0AA52BEC-6BBF-4096-A5E2-6EC3F54953BE}" destId="{796552BF-B52D-4544-91C9-C20F09C0DC9C}" srcOrd="1" destOrd="0" presId="urn:microsoft.com/office/officeart/2005/8/layout/hProcess7#3"/>
    <dgm:cxn modelId="{AB91F957-09C8-4202-98D4-799491E27093}" type="presOf" srcId="{1F936987-13F1-4008-A899-6E8827E706FB}" destId="{2D484D52-44B9-401E-A9A9-37B6A567D913}" srcOrd="0" destOrd="0" presId="urn:microsoft.com/office/officeart/2005/8/layout/hProcess7#3"/>
    <dgm:cxn modelId="{27A38CAF-D41D-4209-AA4D-4BC589D920EF}" type="presOf" srcId="{0AA52BEC-6BBF-4096-A5E2-6EC3F54953BE}" destId="{6E5E36D7-CF4F-49CB-9E17-E471F870AFF9}" srcOrd="0" destOrd="0" presId="urn:microsoft.com/office/officeart/2005/8/layout/hProcess7#3"/>
    <dgm:cxn modelId="{1B5720BB-5B1E-4E24-90C3-0A0F68682574}" type="presOf" srcId="{56AD9200-EB55-41AC-AE0D-994C8123F16A}" destId="{47C6EFEE-81E1-476C-93E0-5352A152AB60}" srcOrd="0" destOrd="0" presId="urn:microsoft.com/office/officeart/2005/8/layout/hProcess7#3"/>
    <dgm:cxn modelId="{93B35CE8-741F-4F41-976B-A240237F855E}" srcId="{56AD9200-EB55-41AC-AE0D-994C8123F16A}" destId="{0AA52BEC-6BBF-4096-A5E2-6EC3F54953BE}" srcOrd="0" destOrd="0" parTransId="{4FBD6A93-3FF9-4879-A23A-AB87FFF3CBF1}" sibTransId="{AA1506DA-D7F2-4017-B75C-6B759CA0FD94}"/>
    <dgm:cxn modelId="{6A013F6A-B69D-4C8E-B9C7-A5192FBD2231}" type="presParOf" srcId="{47C6EFEE-81E1-476C-93E0-5352A152AB60}" destId="{A24B9449-233F-4E56-9152-73F685F4849E}" srcOrd="0" destOrd="0" presId="urn:microsoft.com/office/officeart/2005/8/layout/hProcess7#3"/>
    <dgm:cxn modelId="{8640A2F3-2C2C-4079-93FD-3A0598CA988A}" type="presParOf" srcId="{A24B9449-233F-4E56-9152-73F685F4849E}" destId="{6E5E36D7-CF4F-49CB-9E17-E471F870AFF9}" srcOrd="0" destOrd="0" presId="urn:microsoft.com/office/officeart/2005/8/layout/hProcess7#3"/>
    <dgm:cxn modelId="{5D6F620B-2507-4540-9448-6D2A4AB4CC86}" type="presParOf" srcId="{A24B9449-233F-4E56-9152-73F685F4849E}" destId="{796552BF-B52D-4544-91C9-C20F09C0DC9C}" srcOrd="1" destOrd="0" presId="urn:microsoft.com/office/officeart/2005/8/layout/hProcess7#3"/>
    <dgm:cxn modelId="{50A33B6A-A370-4A47-82ED-9AED57F491BB}" type="presParOf" srcId="{A24B9449-233F-4E56-9152-73F685F4849E}" destId="{2D484D52-44B9-401E-A9A9-37B6A567D913}" srcOrd="2" destOrd="0" presId="urn:microsoft.com/office/officeart/2005/8/layout/hProcess7#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AD9200-EB55-41AC-AE0D-994C8123F16A}" type="doc">
      <dgm:prSet loTypeId="urn:microsoft.com/office/officeart/2005/8/layout/hProcess7#4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AA52BEC-6BBF-4096-A5E2-6EC3F54953BE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US" sz="1800" b="1" dirty="0"/>
            <a:t>Display</a:t>
          </a:r>
        </a:p>
      </dgm:t>
    </dgm:pt>
    <dgm:pt modelId="{4FBD6A93-3FF9-4879-A23A-AB87FFF3CBF1}" type="parTrans" cxnId="{93B35CE8-741F-4F41-976B-A240237F855E}">
      <dgm:prSet/>
      <dgm:spPr/>
      <dgm:t>
        <a:bodyPr/>
        <a:lstStyle/>
        <a:p>
          <a:endParaRPr lang="en-US"/>
        </a:p>
      </dgm:t>
    </dgm:pt>
    <dgm:pt modelId="{AA1506DA-D7F2-4017-B75C-6B759CA0FD94}" type="sibTrans" cxnId="{93B35CE8-741F-4F41-976B-A240237F855E}">
      <dgm:prSet/>
      <dgm:spPr/>
      <dgm:t>
        <a:bodyPr/>
        <a:lstStyle/>
        <a:p>
          <a:endParaRPr lang="en-US"/>
        </a:p>
      </dgm:t>
    </dgm:pt>
    <dgm:pt modelId="{1F936987-13F1-4008-A899-6E8827E706FB}">
      <dgm:prSet custT="1"/>
      <dgm:spPr/>
      <dgm:t>
        <a:bodyPr anchor="ctr"/>
        <a:lstStyle/>
        <a:p>
          <a:pPr rtl="0"/>
          <a:r>
            <a:rPr lang="en-US" sz="2200" b="1" i="0" dirty="0"/>
            <a:t>SELECT</a:t>
          </a:r>
          <a:r>
            <a:rPr lang="en-US" sz="2200" b="0" i="0" dirty="0"/>
            <a:t> * </a:t>
          </a:r>
          <a:r>
            <a:rPr lang="en-US" sz="2200" b="1" i="0" dirty="0"/>
            <a:t>FROM</a:t>
          </a:r>
          <a:r>
            <a:rPr lang="en-US" sz="2200" b="0" i="0" dirty="0"/>
            <a:t> </a:t>
          </a:r>
          <a:r>
            <a:rPr lang="en-US" sz="2200" b="0" i="0" dirty="0" err="1"/>
            <a:t>view_name</a:t>
          </a:r>
          <a:endParaRPr lang="en-US" sz="2200" dirty="0"/>
        </a:p>
      </dgm:t>
    </dgm:pt>
    <dgm:pt modelId="{C76E3DEE-D72A-4D39-A0C1-9CA4FD14AC0B}" type="parTrans" cxnId="{5742EC47-9BD5-45F1-B223-BF735B6C2D66}">
      <dgm:prSet/>
      <dgm:spPr/>
      <dgm:t>
        <a:bodyPr/>
        <a:lstStyle/>
        <a:p>
          <a:endParaRPr lang="en-US"/>
        </a:p>
      </dgm:t>
    </dgm:pt>
    <dgm:pt modelId="{2D265770-182E-4D6B-9A11-C6456864D7C1}" type="sibTrans" cxnId="{5742EC47-9BD5-45F1-B223-BF735B6C2D66}">
      <dgm:prSet/>
      <dgm:spPr/>
      <dgm:t>
        <a:bodyPr/>
        <a:lstStyle/>
        <a:p>
          <a:endParaRPr lang="en-US"/>
        </a:p>
      </dgm:t>
    </dgm:pt>
    <dgm:pt modelId="{47C6EFEE-81E1-476C-93E0-5352A152AB60}" type="pres">
      <dgm:prSet presAssocID="{56AD9200-EB55-41AC-AE0D-994C8123F16A}" presName="Name0" presStyleCnt="0">
        <dgm:presLayoutVars>
          <dgm:dir/>
          <dgm:animLvl val="lvl"/>
          <dgm:resizeHandles val="exact"/>
        </dgm:presLayoutVars>
      </dgm:prSet>
      <dgm:spPr/>
    </dgm:pt>
    <dgm:pt modelId="{A24B9449-233F-4E56-9152-73F685F4849E}" type="pres">
      <dgm:prSet presAssocID="{0AA52BEC-6BBF-4096-A5E2-6EC3F54953BE}" presName="compositeNode" presStyleCnt="0">
        <dgm:presLayoutVars>
          <dgm:bulletEnabled val="1"/>
        </dgm:presLayoutVars>
      </dgm:prSet>
      <dgm:spPr/>
    </dgm:pt>
    <dgm:pt modelId="{6E5E36D7-CF4F-49CB-9E17-E471F870AFF9}" type="pres">
      <dgm:prSet presAssocID="{0AA52BEC-6BBF-4096-A5E2-6EC3F54953BE}" presName="bgRect" presStyleLbl="node1" presStyleIdx="0" presStyleCnt="1" custLinFactNeighborX="-2041" custLinFactNeighborY="-2600"/>
      <dgm:spPr/>
    </dgm:pt>
    <dgm:pt modelId="{796552BF-B52D-4544-91C9-C20F09C0DC9C}" type="pres">
      <dgm:prSet presAssocID="{0AA52BEC-6BBF-4096-A5E2-6EC3F54953BE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2D484D52-44B9-401E-A9A9-37B6A567D913}" type="pres">
      <dgm:prSet presAssocID="{0AA52BEC-6BBF-4096-A5E2-6EC3F54953BE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44525C1B-9139-4EA6-9DEC-D6928CB7319D}" type="presOf" srcId="{56AD9200-EB55-41AC-AE0D-994C8123F16A}" destId="{47C6EFEE-81E1-476C-93E0-5352A152AB60}" srcOrd="0" destOrd="0" presId="urn:microsoft.com/office/officeart/2005/8/layout/hProcess7#4"/>
    <dgm:cxn modelId="{EEA38A1E-7B4E-4CB4-896B-B66EAF7B095E}" type="presOf" srcId="{1F936987-13F1-4008-A899-6E8827E706FB}" destId="{2D484D52-44B9-401E-A9A9-37B6A567D913}" srcOrd="0" destOrd="0" presId="urn:microsoft.com/office/officeart/2005/8/layout/hProcess7#4"/>
    <dgm:cxn modelId="{04D4CA20-EA0F-4DD3-B664-6F63CD4ECA46}" type="presOf" srcId="{0AA52BEC-6BBF-4096-A5E2-6EC3F54953BE}" destId="{6E5E36D7-CF4F-49CB-9E17-E471F870AFF9}" srcOrd="0" destOrd="0" presId="urn:microsoft.com/office/officeart/2005/8/layout/hProcess7#4"/>
    <dgm:cxn modelId="{5742EC47-9BD5-45F1-B223-BF735B6C2D66}" srcId="{0AA52BEC-6BBF-4096-A5E2-6EC3F54953BE}" destId="{1F936987-13F1-4008-A899-6E8827E706FB}" srcOrd="0" destOrd="0" parTransId="{C76E3DEE-D72A-4D39-A0C1-9CA4FD14AC0B}" sibTransId="{2D265770-182E-4D6B-9A11-C6456864D7C1}"/>
    <dgm:cxn modelId="{8D0D224D-B6BD-495D-AEA5-6B39F873569C}" type="presOf" srcId="{0AA52BEC-6BBF-4096-A5E2-6EC3F54953BE}" destId="{796552BF-B52D-4544-91C9-C20F09C0DC9C}" srcOrd="1" destOrd="0" presId="urn:microsoft.com/office/officeart/2005/8/layout/hProcess7#4"/>
    <dgm:cxn modelId="{93B35CE8-741F-4F41-976B-A240237F855E}" srcId="{56AD9200-EB55-41AC-AE0D-994C8123F16A}" destId="{0AA52BEC-6BBF-4096-A5E2-6EC3F54953BE}" srcOrd="0" destOrd="0" parTransId="{4FBD6A93-3FF9-4879-A23A-AB87FFF3CBF1}" sibTransId="{AA1506DA-D7F2-4017-B75C-6B759CA0FD94}"/>
    <dgm:cxn modelId="{58F2CEAA-82A2-4F88-BF5C-E7CA1D046A15}" type="presParOf" srcId="{47C6EFEE-81E1-476C-93E0-5352A152AB60}" destId="{A24B9449-233F-4E56-9152-73F685F4849E}" srcOrd="0" destOrd="0" presId="urn:microsoft.com/office/officeart/2005/8/layout/hProcess7#4"/>
    <dgm:cxn modelId="{C29A5B3F-5E5C-4A1A-B97E-241B2542172A}" type="presParOf" srcId="{A24B9449-233F-4E56-9152-73F685F4849E}" destId="{6E5E36D7-CF4F-49CB-9E17-E471F870AFF9}" srcOrd="0" destOrd="0" presId="urn:microsoft.com/office/officeart/2005/8/layout/hProcess7#4"/>
    <dgm:cxn modelId="{A259756D-9B34-4108-B98E-B250CF2371E3}" type="presParOf" srcId="{A24B9449-233F-4E56-9152-73F685F4849E}" destId="{796552BF-B52D-4544-91C9-C20F09C0DC9C}" srcOrd="1" destOrd="0" presId="urn:microsoft.com/office/officeart/2005/8/layout/hProcess7#4"/>
    <dgm:cxn modelId="{E466A16D-F28C-4829-A9A4-45E53C4C75CB}" type="presParOf" srcId="{A24B9449-233F-4E56-9152-73F685F4849E}" destId="{2D484D52-44B9-401E-A9A9-37B6A567D913}" srcOrd="2" destOrd="0" presId="urn:microsoft.com/office/officeart/2005/8/layout/hProcess7#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AD9200-EB55-41AC-AE0D-994C8123F16A}" type="doc">
      <dgm:prSet loTypeId="urn:microsoft.com/office/officeart/2005/8/layout/hProcess7#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138B9BA-7ED4-4604-85EC-F690ADFF8BD9}">
      <dgm:prSet/>
      <dgm:spPr/>
      <dgm:t>
        <a:bodyPr/>
        <a:lstStyle/>
        <a:p>
          <a:pPr rtl="0"/>
          <a:r>
            <a:rPr lang="en-US" b="1" dirty="0"/>
            <a:t>Create</a:t>
          </a:r>
          <a:endParaRPr lang="en-US" dirty="0"/>
        </a:p>
      </dgm:t>
    </dgm:pt>
    <dgm:pt modelId="{0F5876B7-9CA7-4DE2-8953-C29DFCA8EBE3}" type="parTrans" cxnId="{C4C2D0A9-B50A-453B-B645-A16A12B64404}">
      <dgm:prSet/>
      <dgm:spPr/>
      <dgm:t>
        <a:bodyPr/>
        <a:lstStyle/>
        <a:p>
          <a:endParaRPr lang="en-US"/>
        </a:p>
      </dgm:t>
    </dgm:pt>
    <dgm:pt modelId="{5B57033D-F04A-4D57-B1DE-606FB8E371DA}" type="sibTrans" cxnId="{C4C2D0A9-B50A-453B-B645-A16A12B64404}">
      <dgm:prSet/>
      <dgm:spPr/>
      <dgm:t>
        <a:bodyPr/>
        <a:lstStyle/>
        <a:p>
          <a:endParaRPr lang="en-US"/>
        </a:p>
      </dgm:t>
    </dgm:pt>
    <dgm:pt modelId="{53164ABB-DAD0-4531-86C0-D03309878932}">
      <dgm:prSet custT="1"/>
      <dgm:spPr/>
      <dgm:t>
        <a:bodyPr anchor="ctr"/>
        <a:lstStyle/>
        <a:p>
          <a:pPr rtl="0"/>
          <a:r>
            <a:rPr lang="en-US" sz="2000" b="1" i="0" dirty="0">
              <a:latin typeface="Calibri" pitchFamily="34" charset="0"/>
              <a:cs typeface="Calibri" pitchFamily="34" charset="0"/>
            </a:rPr>
            <a:t>CREATE VIEW</a:t>
          </a:r>
          <a:r>
            <a:rPr lang="en-US" sz="2000" b="0" i="0" dirty="0">
              <a:latin typeface="Calibri" pitchFamily="34" charset="0"/>
              <a:cs typeface="Calibri" pitchFamily="34" charset="0"/>
            </a:rPr>
            <a:t> Products Above Average Price </a:t>
          </a:r>
          <a:r>
            <a:rPr lang="en-US" sz="2000" b="1" i="0" dirty="0">
              <a:latin typeface="Calibri" pitchFamily="34" charset="0"/>
              <a:cs typeface="Calibri" pitchFamily="34" charset="0"/>
            </a:rPr>
            <a:t>AS</a:t>
          </a:r>
          <a:br>
            <a:rPr lang="en-US" sz="2000" dirty="0">
              <a:latin typeface="Calibri" pitchFamily="34" charset="0"/>
              <a:cs typeface="Calibri" pitchFamily="34" charset="0"/>
            </a:rPr>
          </a:br>
          <a:r>
            <a:rPr lang="en-US" sz="2000" b="1" i="0" dirty="0">
              <a:latin typeface="Calibri" pitchFamily="34" charset="0"/>
              <a:cs typeface="Calibri" pitchFamily="34" charset="0"/>
            </a:rPr>
            <a:t>SELECT </a:t>
          </a:r>
          <a:r>
            <a:rPr lang="en-US" sz="2000" b="0" i="0" dirty="0" err="1">
              <a:latin typeface="Calibri" pitchFamily="34" charset="0"/>
              <a:cs typeface="Calibri" pitchFamily="34" charset="0"/>
            </a:rPr>
            <a:t>ProductName,UnitPrice</a:t>
          </a:r>
          <a:br>
            <a:rPr lang="en-US" sz="2000" dirty="0">
              <a:latin typeface="Calibri" pitchFamily="34" charset="0"/>
              <a:cs typeface="Calibri" pitchFamily="34" charset="0"/>
            </a:rPr>
          </a:br>
          <a:r>
            <a:rPr lang="en-US" sz="2000" b="1" i="0" dirty="0">
              <a:latin typeface="Calibri" pitchFamily="34" charset="0"/>
              <a:cs typeface="Calibri" pitchFamily="34" charset="0"/>
            </a:rPr>
            <a:t>FROM </a:t>
          </a:r>
          <a:r>
            <a:rPr lang="en-US" sz="2000" b="0" i="0" dirty="0">
              <a:latin typeface="Calibri" pitchFamily="34" charset="0"/>
              <a:cs typeface="Calibri" pitchFamily="34" charset="0"/>
            </a:rPr>
            <a:t>Products</a:t>
          </a:r>
          <a:br>
            <a:rPr lang="en-US" sz="2000" dirty="0">
              <a:latin typeface="Calibri" pitchFamily="34" charset="0"/>
              <a:cs typeface="Calibri" pitchFamily="34" charset="0"/>
            </a:rPr>
          </a:br>
          <a:r>
            <a:rPr lang="en-US" sz="2000" b="1" i="0" dirty="0">
              <a:latin typeface="Calibri" pitchFamily="34" charset="0"/>
              <a:cs typeface="Calibri" pitchFamily="34" charset="0"/>
            </a:rPr>
            <a:t>WHERE</a:t>
          </a:r>
          <a:r>
            <a:rPr lang="en-US" sz="2000" b="0" i="0" dirty="0">
              <a:latin typeface="Calibri" pitchFamily="34" charset="0"/>
              <a:cs typeface="Calibri" pitchFamily="34" charset="0"/>
            </a:rPr>
            <a:t> </a:t>
          </a:r>
          <a:r>
            <a:rPr lang="en-US" sz="2000" b="0" i="0" dirty="0" err="1">
              <a:latin typeface="Calibri" pitchFamily="34" charset="0"/>
              <a:cs typeface="Calibri" pitchFamily="34" charset="0"/>
            </a:rPr>
            <a:t>UnitPrice</a:t>
          </a:r>
          <a:r>
            <a:rPr lang="en-US" sz="2000" b="0" i="0" dirty="0">
              <a:latin typeface="Calibri" pitchFamily="34" charset="0"/>
              <a:cs typeface="Calibri" pitchFamily="34" charset="0"/>
            </a:rPr>
            <a:t>&gt;(</a:t>
          </a:r>
          <a:r>
            <a:rPr lang="en-US" sz="2000" b="1" i="0" dirty="0">
              <a:latin typeface="Calibri" pitchFamily="34" charset="0"/>
              <a:cs typeface="Calibri" pitchFamily="34" charset="0"/>
            </a:rPr>
            <a:t>SELECT</a:t>
          </a:r>
          <a:r>
            <a:rPr lang="en-US" sz="2000" b="0" i="0" dirty="0">
              <a:latin typeface="Calibri" pitchFamily="34" charset="0"/>
              <a:cs typeface="Calibri" pitchFamily="34" charset="0"/>
            </a:rPr>
            <a:t> AVG(</a:t>
          </a:r>
          <a:r>
            <a:rPr lang="en-US" sz="2000" b="0" i="0" dirty="0" err="1">
              <a:latin typeface="Calibri" pitchFamily="34" charset="0"/>
              <a:cs typeface="Calibri" pitchFamily="34" charset="0"/>
            </a:rPr>
            <a:t>UnitPrice</a:t>
          </a:r>
          <a:r>
            <a:rPr lang="en-US" sz="2000" b="0" i="0" dirty="0">
              <a:latin typeface="Calibri" pitchFamily="34" charset="0"/>
              <a:cs typeface="Calibri" pitchFamily="34" charset="0"/>
            </a:rPr>
            <a:t>) </a:t>
          </a:r>
          <a:r>
            <a:rPr lang="en-US" sz="2000" b="1" i="0" dirty="0">
              <a:latin typeface="Calibri" pitchFamily="34" charset="0"/>
              <a:cs typeface="Calibri" pitchFamily="34" charset="0"/>
            </a:rPr>
            <a:t>FROM</a:t>
          </a:r>
          <a:r>
            <a:rPr lang="en-US" sz="2000" b="0" i="0" dirty="0">
              <a:latin typeface="Calibri" pitchFamily="34" charset="0"/>
              <a:cs typeface="Calibri" pitchFamily="34" charset="0"/>
            </a:rPr>
            <a:t> Products)</a:t>
          </a:r>
          <a:endParaRPr lang="en-US" sz="2000" b="0" dirty="0"/>
        </a:p>
      </dgm:t>
    </dgm:pt>
    <dgm:pt modelId="{151750AE-3155-4ECC-BF34-049DE8464AB2}" type="parTrans" cxnId="{E6CF1536-EC54-4E1C-9B39-786EB09C13F0}">
      <dgm:prSet/>
      <dgm:spPr/>
      <dgm:t>
        <a:bodyPr/>
        <a:lstStyle/>
        <a:p>
          <a:endParaRPr lang="en-US"/>
        </a:p>
      </dgm:t>
    </dgm:pt>
    <dgm:pt modelId="{D7652C7A-1153-40C1-B93A-1C706E4EF99A}" type="sibTrans" cxnId="{E6CF1536-EC54-4E1C-9B39-786EB09C13F0}">
      <dgm:prSet/>
      <dgm:spPr/>
      <dgm:t>
        <a:bodyPr/>
        <a:lstStyle/>
        <a:p>
          <a:endParaRPr lang="en-US"/>
        </a:p>
      </dgm:t>
    </dgm:pt>
    <dgm:pt modelId="{47C6EFEE-81E1-476C-93E0-5352A152AB60}" type="pres">
      <dgm:prSet presAssocID="{56AD9200-EB55-41AC-AE0D-994C8123F16A}" presName="Name0" presStyleCnt="0">
        <dgm:presLayoutVars>
          <dgm:dir/>
          <dgm:animLvl val="lvl"/>
          <dgm:resizeHandles val="exact"/>
        </dgm:presLayoutVars>
      </dgm:prSet>
      <dgm:spPr/>
    </dgm:pt>
    <dgm:pt modelId="{C186772D-93D1-4125-846F-2F7D35F8BC12}" type="pres">
      <dgm:prSet presAssocID="{0138B9BA-7ED4-4604-85EC-F690ADFF8BD9}" presName="compositeNode" presStyleCnt="0">
        <dgm:presLayoutVars>
          <dgm:bulletEnabled val="1"/>
        </dgm:presLayoutVars>
      </dgm:prSet>
      <dgm:spPr/>
    </dgm:pt>
    <dgm:pt modelId="{ACDE7948-D0CF-47C0-ADF0-EC142FD0EBEC}" type="pres">
      <dgm:prSet presAssocID="{0138B9BA-7ED4-4604-85EC-F690ADFF8BD9}" presName="bgRect" presStyleLbl="node1" presStyleIdx="0" presStyleCnt="1" custLinFactNeighborY="-948"/>
      <dgm:spPr/>
    </dgm:pt>
    <dgm:pt modelId="{074CB854-2D1A-40C7-B1FB-3BA6F8EF0B86}" type="pres">
      <dgm:prSet presAssocID="{0138B9BA-7ED4-4604-85EC-F690ADFF8BD9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4296BFE3-34D2-4354-B5A4-3BF38E9FFF56}" type="pres">
      <dgm:prSet presAssocID="{0138B9BA-7ED4-4604-85EC-F690ADFF8BD9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31A3FB19-C6A8-4CE0-9CA6-EE995013BFCF}" type="presOf" srcId="{56AD9200-EB55-41AC-AE0D-994C8123F16A}" destId="{47C6EFEE-81E1-476C-93E0-5352A152AB60}" srcOrd="0" destOrd="0" presId="urn:microsoft.com/office/officeart/2005/8/layout/hProcess7#1"/>
    <dgm:cxn modelId="{E142A71D-17D3-4AA4-952F-6B988A8228B7}" type="presOf" srcId="{0138B9BA-7ED4-4604-85EC-F690ADFF8BD9}" destId="{074CB854-2D1A-40C7-B1FB-3BA6F8EF0B86}" srcOrd="1" destOrd="0" presId="urn:microsoft.com/office/officeart/2005/8/layout/hProcess7#1"/>
    <dgm:cxn modelId="{E6CF1536-EC54-4E1C-9B39-786EB09C13F0}" srcId="{0138B9BA-7ED4-4604-85EC-F690ADFF8BD9}" destId="{53164ABB-DAD0-4531-86C0-D03309878932}" srcOrd="0" destOrd="0" parTransId="{151750AE-3155-4ECC-BF34-049DE8464AB2}" sibTransId="{D7652C7A-1153-40C1-B93A-1C706E4EF99A}"/>
    <dgm:cxn modelId="{5155B64F-1D54-4DD8-A92D-601C8B6227E9}" type="presOf" srcId="{53164ABB-DAD0-4531-86C0-D03309878932}" destId="{4296BFE3-34D2-4354-B5A4-3BF38E9FFF56}" srcOrd="0" destOrd="0" presId="urn:microsoft.com/office/officeart/2005/8/layout/hProcess7#1"/>
    <dgm:cxn modelId="{DDB65F7F-C9E5-4413-9398-8D2BD856E02C}" type="presOf" srcId="{0138B9BA-7ED4-4604-85EC-F690ADFF8BD9}" destId="{ACDE7948-D0CF-47C0-ADF0-EC142FD0EBEC}" srcOrd="0" destOrd="0" presId="urn:microsoft.com/office/officeart/2005/8/layout/hProcess7#1"/>
    <dgm:cxn modelId="{C4C2D0A9-B50A-453B-B645-A16A12B64404}" srcId="{56AD9200-EB55-41AC-AE0D-994C8123F16A}" destId="{0138B9BA-7ED4-4604-85EC-F690ADFF8BD9}" srcOrd="0" destOrd="0" parTransId="{0F5876B7-9CA7-4DE2-8953-C29DFCA8EBE3}" sibTransId="{5B57033D-F04A-4D57-B1DE-606FB8E371DA}"/>
    <dgm:cxn modelId="{3AB5721C-08F4-4B52-9E52-755E165F3DBC}" type="presParOf" srcId="{47C6EFEE-81E1-476C-93E0-5352A152AB60}" destId="{C186772D-93D1-4125-846F-2F7D35F8BC12}" srcOrd="0" destOrd="0" presId="urn:microsoft.com/office/officeart/2005/8/layout/hProcess7#1"/>
    <dgm:cxn modelId="{767524C5-5295-4FE7-964D-F58058AADA20}" type="presParOf" srcId="{C186772D-93D1-4125-846F-2F7D35F8BC12}" destId="{ACDE7948-D0CF-47C0-ADF0-EC142FD0EBEC}" srcOrd="0" destOrd="0" presId="urn:microsoft.com/office/officeart/2005/8/layout/hProcess7#1"/>
    <dgm:cxn modelId="{2585CBEA-5AEE-4B53-8525-337C81CE2EAC}" type="presParOf" srcId="{C186772D-93D1-4125-846F-2F7D35F8BC12}" destId="{074CB854-2D1A-40C7-B1FB-3BA6F8EF0B86}" srcOrd="1" destOrd="0" presId="urn:microsoft.com/office/officeart/2005/8/layout/hProcess7#1"/>
    <dgm:cxn modelId="{F5C658A9-317E-4418-9354-DD40A83A2EED}" type="presParOf" srcId="{C186772D-93D1-4125-846F-2F7D35F8BC12}" destId="{4296BFE3-34D2-4354-B5A4-3BF38E9FFF56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AD9200-EB55-41AC-AE0D-994C8123F16A}" type="doc">
      <dgm:prSet loTypeId="urn:microsoft.com/office/officeart/2005/8/layout/hProcess7#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AA52BEC-6BBF-4096-A5E2-6EC3F54953BE}">
      <dgm:prSet/>
      <dgm:spPr/>
      <dgm:t>
        <a:bodyPr/>
        <a:lstStyle/>
        <a:p>
          <a:pPr rtl="0"/>
          <a:r>
            <a:rPr lang="en-US" b="1" dirty="0"/>
            <a:t>Update</a:t>
          </a:r>
        </a:p>
      </dgm:t>
    </dgm:pt>
    <dgm:pt modelId="{4FBD6A93-3FF9-4879-A23A-AB87FFF3CBF1}" type="parTrans" cxnId="{93B35CE8-741F-4F41-976B-A240237F855E}">
      <dgm:prSet/>
      <dgm:spPr/>
      <dgm:t>
        <a:bodyPr/>
        <a:lstStyle/>
        <a:p>
          <a:endParaRPr lang="en-US"/>
        </a:p>
      </dgm:t>
    </dgm:pt>
    <dgm:pt modelId="{AA1506DA-D7F2-4017-B75C-6B759CA0FD94}" type="sibTrans" cxnId="{93B35CE8-741F-4F41-976B-A240237F855E}">
      <dgm:prSet/>
      <dgm:spPr/>
      <dgm:t>
        <a:bodyPr/>
        <a:lstStyle/>
        <a:p>
          <a:endParaRPr lang="en-US"/>
        </a:p>
      </dgm:t>
    </dgm:pt>
    <dgm:pt modelId="{1F936987-13F1-4008-A899-6E8827E706FB}">
      <dgm:prSet custT="1"/>
      <dgm:spPr/>
      <dgm:t>
        <a:bodyPr anchor="ctr"/>
        <a:lstStyle/>
        <a:p>
          <a:pPr rtl="0"/>
          <a:r>
            <a:rPr lang="en-US" sz="1800" b="1" i="0" dirty="0">
              <a:latin typeface="Calibri" pitchFamily="34" charset="0"/>
              <a:cs typeface="Calibri" pitchFamily="34" charset="0"/>
            </a:rPr>
            <a:t>CREATE OR REPLACE VIEW </a:t>
          </a:r>
          <a:r>
            <a:rPr lang="en-US" sz="1800" b="0" i="0" dirty="0">
              <a:latin typeface="Calibri" pitchFamily="34" charset="0"/>
              <a:cs typeface="Calibri" pitchFamily="34" charset="0"/>
            </a:rPr>
            <a:t>[Products Above Average Price] </a:t>
          </a:r>
          <a:r>
            <a:rPr lang="en-US" sz="1800" b="1" i="0" dirty="0">
              <a:latin typeface="Calibri" pitchFamily="34" charset="0"/>
              <a:cs typeface="Calibri" pitchFamily="34" charset="0"/>
            </a:rPr>
            <a:t>AS</a:t>
          </a:r>
          <a:br>
            <a:rPr lang="en-US" sz="1800" dirty="0">
              <a:latin typeface="Calibri" pitchFamily="34" charset="0"/>
              <a:cs typeface="Calibri" pitchFamily="34" charset="0"/>
            </a:rPr>
          </a:br>
          <a:r>
            <a:rPr lang="en-US" sz="1800" b="1" i="0" dirty="0">
              <a:latin typeface="Calibri" pitchFamily="34" charset="0"/>
              <a:cs typeface="Calibri" pitchFamily="34" charset="0"/>
            </a:rPr>
            <a:t>SELECT </a:t>
          </a:r>
          <a:r>
            <a:rPr lang="en-US" sz="1800" b="0" i="0" dirty="0" err="1"/>
            <a:t>ProductID</a:t>
          </a:r>
          <a:r>
            <a:rPr lang="en-US" sz="1800" b="0" i="0" dirty="0"/>
            <a:t>, </a:t>
          </a:r>
          <a:r>
            <a:rPr lang="en-US" sz="1800" b="0" i="0" dirty="0" err="1">
              <a:latin typeface="Calibri" pitchFamily="34" charset="0"/>
              <a:cs typeface="Calibri" pitchFamily="34" charset="0"/>
            </a:rPr>
            <a:t>ProductName,UnitPrice</a:t>
          </a:r>
          <a:br>
            <a:rPr lang="en-US" sz="1800" dirty="0">
              <a:latin typeface="Calibri" pitchFamily="34" charset="0"/>
              <a:cs typeface="Calibri" pitchFamily="34" charset="0"/>
            </a:rPr>
          </a:br>
          <a:r>
            <a:rPr lang="en-US" sz="1800" b="1" i="0" dirty="0">
              <a:latin typeface="Calibri" pitchFamily="34" charset="0"/>
              <a:cs typeface="Calibri" pitchFamily="34" charset="0"/>
            </a:rPr>
            <a:t>FROM </a:t>
          </a:r>
          <a:r>
            <a:rPr lang="en-US" sz="1800" b="0" i="0" dirty="0">
              <a:latin typeface="Calibri" pitchFamily="34" charset="0"/>
              <a:cs typeface="Calibri" pitchFamily="34" charset="0"/>
            </a:rPr>
            <a:t>Products</a:t>
          </a:r>
          <a:br>
            <a:rPr lang="en-US" sz="1800" dirty="0">
              <a:latin typeface="Calibri" pitchFamily="34" charset="0"/>
              <a:cs typeface="Calibri" pitchFamily="34" charset="0"/>
            </a:rPr>
          </a:br>
          <a:r>
            <a:rPr lang="en-US" sz="1800" b="1" i="0" dirty="0">
              <a:latin typeface="Calibri" pitchFamily="34" charset="0"/>
              <a:cs typeface="Calibri" pitchFamily="34" charset="0"/>
            </a:rPr>
            <a:t>WHERE</a:t>
          </a:r>
          <a:r>
            <a:rPr lang="en-US" sz="1800" b="0" i="0" dirty="0">
              <a:latin typeface="Calibri" pitchFamily="34" charset="0"/>
              <a:cs typeface="Calibri" pitchFamily="34" charset="0"/>
            </a:rPr>
            <a:t> </a:t>
          </a:r>
          <a:r>
            <a:rPr lang="en-US" sz="1800" b="0" i="0" dirty="0" err="1">
              <a:latin typeface="Calibri" pitchFamily="34" charset="0"/>
              <a:cs typeface="Calibri" pitchFamily="34" charset="0"/>
            </a:rPr>
            <a:t>UnitPrice</a:t>
          </a:r>
          <a:r>
            <a:rPr lang="en-US" sz="1800" b="0" i="0" dirty="0">
              <a:latin typeface="Calibri" pitchFamily="34" charset="0"/>
              <a:cs typeface="Calibri" pitchFamily="34" charset="0"/>
            </a:rPr>
            <a:t>&gt;(</a:t>
          </a:r>
          <a:r>
            <a:rPr lang="en-US" sz="1800" b="1" i="0" dirty="0">
              <a:latin typeface="Calibri" pitchFamily="34" charset="0"/>
              <a:cs typeface="Calibri" pitchFamily="34" charset="0"/>
            </a:rPr>
            <a:t>SELECT</a:t>
          </a:r>
          <a:r>
            <a:rPr lang="en-US" sz="1800" b="0" i="0" dirty="0">
              <a:latin typeface="Calibri" pitchFamily="34" charset="0"/>
              <a:cs typeface="Calibri" pitchFamily="34" charset="0"/>
            </a:rPr>
            <a:t> AVG(</a:t>
          </a:r>
          <a:r>
            <a:rPr lang="en-US" sz="1800" b="0" i="0" dirty="0" err="1">
              <a:latin typeface="Calibri" pitchFamily="34" charset="0"/>
              <a:cs typeface="Calibri" pitchFamily="34" charset="0"/>
            </a:rPr>
            <a:t>UnitPrice</a:t>
          </a:r>
          <a:r>
            <a:rPr lang="en-US" sz="1800" b="0" i="0" dirty="0">
              <a:latin typeface="Calibri" pitchFamily="34" charset="0"/>
              <a:cs typeface="Calibri" pitchFamily="34" charset="0"/>
            </a:rPr>
            <a:t>) </a:t>
          </a:r>
          <a:r>
            <a:rPr lang="en-US" sz="1800" b="1" i="0" dirty="0">
              <a:latin typeface="Calibri" pitchFamily="34" charset="0"/>
              <a:cs typeface="Calibri" pitchFamily="34" charset="0"/>
            </a:rPr>
            <a:t>FROM </a:t>
          </a:r>
          <a:r>
            <a:rPr lang="en-US" sz="1800" b="0" i="0" dirty="0">
              <a:latin typeface="Calibri" pitchFamily="34" charset="0"/>
              <a:cs typeface="Calibri" pitchFamily="34" charset="0"/>
            </a:rPr>
            <a:t>Products)</a:t>
          </a:r>
          <a:endParaRPr lang="en-US" sz="1800" dirty="0"/>
        </a:p>
      </dgm:t>
    </dgm:pt>
    <dgm:pt modelId="{C76E3DEE-D72A-4D39-A0C1-9CA4FD14AC0B}" type="parTrans" cxnId="{5742EC47-9BD5-45F1-B223-BF735B6C2D66}">
      <dgm:prSet/>
      <dgm:spPr/>
      <dgm:t>
        <a:bodyPr/>
        <a:lstStyle/>
        <a:p>
          <a:endParaRPr lang="en-US"/>
        </a:p>
      </dgm:t>
    </dgm:pt>
    <dgm:pt modelId="{2D265770-182E-4D6B-9A11-C6456864D7C1}" type="sibTrans" cxnId="{5742EC47-9BD5-45F1-B223-BF735B6C2D66}">
      <dgm:prSet/>
      <dgm:spPr/>
      <dgm:t>
        <a:bodyPr/>
        <a:lstStyle/>
        <a:p>
          <a:endParaRPr lang="en-US"/>
        </a:p>
      </dgm:t>
    </dgm:pt>
    <dgm:pt modelId="{47C6EFEE-81E1-476C-93E0-5352A152AB60}" type="pres">
      <dgm:prSet presAssocID="{56AD9200-EB55-41AC-AE0D-994C8123F16A}" presName="Name0" presStyleCnt="0">
        <dgm:presLayoutVars>
          <dgm:dir/>
          <dgm:animLvl val="lvl"/>
          <dgm:resizeHandles val="exact"/>
        </dgm:presLayoutVars>
      </dgm:prSet>
      <dgm:spPr/>
    </dgm:pt>
    <dgm:pt modelId="{A24B9449-233F-4E56-9152-73F685F4849E}" type="pres">
      <dgm:prSet presAssocID="{0AA52BEC-6BBF-4096-A5E2-6EC3F54953BE}" presName="compositeNode" presStyleCnt="0">
        <dgm:presLayoutVars>
          <dgm:bulletEnabled val="1"/>
        </dgm:presLayoutVars>
      </dgm:prSet>
      <dgm:spPr/>
    </dgm:pt>
    <dgm:pt modelId="{6E5E36D7-CF4F-49CB-9E17-E471F870AFF9}" type="pres">
      <dgm:prSet presAssocID="{0AA52BEC-6BBF-4096-A5E2-6EC3F54953BE}" presName="bgRect" presStyleLbl="node1" presStyleIdx="0" presStyleCnt="1" custLinFactNeighborY="-3846"/>
      <dgm:spPr/>
    </dgm:pt>
    <dgm:pt modelId="{796552BF-B52D-4544-91C9-C20F09C0DC9C}" type="pres">
      <dgm:prSet presAssocID="{0AA52BEC-6BBF-4096-A5E2-6EC3F54953BE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2D484D52-44B9-401E-A9A9-37B6A567D913}" type="pres">
      <dgm:prSet presAssocID="{0AA52BEC-6BBF-4096-A5E2-6EC3F54953BE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3F8E010D-F6C3-4201-AB15-F7A891AAB16E}" type="presOf" srcId="{56AD9200-EB55-41AC-AE0D-994C8123F16A}" destId="{47C6EFEE-81E1-476C-93E0-5352A152AB60}" srcOrd="0" destOrd="0" presId="urn:microsoft.com/office/officeart/2005/8/layout/hProcess7#2"/>
    <dgm:cxn modelId="{53497738-D5D3-4826-872E-75185711DD9E}" type="presOf" srcId="{1F936987-13F1-4008-A899-6E8827E706FB}" destId="{2D484D52-44B9-401E-A9A9-37B6A567D913}" srcOrd="0" destOrd="0" presId="urn:microsoft.com/office/officeart/2005/8/layout/hProcess7#2"/>
    <dgm:cxn modelId="{5742EC47-9BD5-45F1-B223-BF735B6C2D66}" srcId="{0AA52BEC-6BBF-4096-A5E2-6EC3F54953BE}" destId="{1F936987-13F1-4008-A899-6E8827E706FB}" srcOrd="0" destOrd="0" parTransId="{C76E3DEE-D72A-4D39-A0C1-9CA4FD14AC0B}" sibTransId="{2D265770-182E-4D6B-9A11-C6456864D7C1}"/>
    <dgm:cxn modelId="{3ECD758B-0341-4D8D-9EE6-84B747A5F0D6}" type="presOf" srcId="{0AA52BEC-6BBF-4096-A5E2-6EC3F54953BE}" destId="{796552BF-B52D-4544-91C9-C20F09C0DC9C}" srcOrd="1" destOrd="0" presId="urn:microsoft.com/office/officeart/2005/8/layout/hProcess7#2"/>
    <dgm:cxn modelId="{93B35CE8-741F-4F41-976B-A240237F855E}" srcId="{56AD9200-EB55-41AC-AE0D-994C8123F16A}" destId="{0AA52BEC-6BBF-4096-A5E2-6EC3F54953BE}" srcOrd="0" destOrd="0" parTransId="{4FBD6A93-3FF9-4879-A23A-AB87FFF3CBF1}" sibTransId="{AA1506DA-D7F2-4017-B75C-6B759CA0FD94}"/>
    <dgm:cxn modelId="{DE7792EB-3C5B-448C-965A-69DADD4C604A}" type="presOf" srcId="{0AA52BEC-6BBF-4096-A5E2-6EC3F54953BE}" destId="{6E5E36D7-CF4F-49CB-9E17-E471F870AFF9}" srcOrd="0" destOrd="0" presId="urn:microsoft.com/office/officeart/2005/8/layout/hProcess7#2"/>
    <dgm:cxn modelId="{AF9EF3C5-3C22-49AF-AE99-0225F7DB2097}" type="presParOf" srcId="{47C6EFEE-81E1-476C-93E0-5352A152AB60}" destId="{A24B9449-233F-4E56-9152-73F685F4849E}" srcOrd="0" destOrd="0" presId="urn:microsoft.com/office/officeart/2005/8/layout/hProcess7#2"/>
    <dgm:cxn modelId="{AE991512-DB35-477B-9BE9-AA6D7418DEC3}" type="presParOf" srcId="{A24B9449-233F-4E56-9152-73F685F4849E}" destId="{6E5E36D7-CF4F-49CB-9E17-E471F870AFF9}" srcOrd="0" destOrd="0" presId="urn:microsoft.com/office/officeart/2005/8/layout/hProcess7#2"/>
    <dgm:cxn modelId="{87F8EB73-7B3D-4164-A611-378F061894C2}" type="presParOf" srcId="{A24B9449-233F-4E56-9152-73F685F4849E}" destId="{796552BF-B52D-4544-91C9-C20F09C0DC9C}" srcOrd="1" destOrd="0" presId="urn:microsoft.com/office/officeart/2005/8/layout/hProcess7#2"/>
    <dgm:cxn modelId="{89000C3A-2E5C-484C-A8F9-AB87488BA862}" type="presParOf" srcId="{A24B9449-233F-4E56-9152-73F685F4849E}" destId="{2D484D52-44B9-401E-A9A9-37B6A567D913}" srcOrd="2" destOrd="0" presId="urn:microsoft.com/office/officeart/2005/8/layout/hProcess7#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AD9200-EB55-41AC-AE0D-994C8123F16A}" type="doc">
      <dgm:prSet loTypeId="urn:microsoft.com/office/officeart/2005/8/layout/hProcess7#3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AA52BEC-6BBF-4096-A5E2-6EC3F54953BE}">
      <dgm:prSet custT="1"/>
      <dgm:spPr/>
      <dgm:t>
        <a:bodyPr/>
        <a:lstStyle/>
        <a:p>
          <a:pPr rtl="0"/>
          <a:r>
            <a:rPr lang="en-US" sz="2000" b="1" dirty="0"/>
            <a:t>Drop</a:t>
          </a:r>
        </a:p>
      </dgm:t>
    </dgm:pt>
    <dgm:pt modelId="{4FBD6A93-3FF9-4879-A23A-AB87FFF3CBF1}" type="parTrans" cxnId="{93B35CE8-741F-4F41-976B-A240237F855E}">
      <dgm:prSet/>
      <dgm:spPr/>
      <dgm:t>
        <a:bodyPr/>
        <a:lstStyle/>
        <a:p>
          <a:endParaRPr lang="en-US"/>
        </a:p>
      </dgm:t>
    </dgm:pt>
    <dgm:pt modelId="{AA1506DA-D7F2-4017-B75C-6B759CA0FD94}" type="sibTrans" cxnId="{93B35CE8-741F-4F41-976B-A240237F855E}">
      <dgm:prSet/>
      <dgm:spPr/>
      <dgm:t>
        <a:bodyPr/>
        <a:lstStyle/>
        <a:p>
          <a:endParaRPr lang="en-US"/>
        </a:p>
      </dgm:t>
    </dgm:pt>
    <dgm:pt modelId="{1F936987-13F1-4008-A899-6E8827E706FB}">
      <dgm:prSet custT="1"/>
      <dgm:spPr/>
      <dgm:t>
        <a:bodyPr anchor="ctr"/>
        <a:lstStyle/>
        <a:p>
          <a:pPr rtl="0"/>
          <a:r>
            <a:rPr lang="en-US" sz="1800" b="1" i="0" dirty="0"/>
            <a:t>DROP VIEW</a:t>
          </a:r>
          <a:r>
            <a:rPr lang="en-US" sz="1800" b="0" i="0" dirty="0"/>
            <a:t> </a:t>
          </a:r>
          <a:r>
            <a:rPr lang="en-US" sz="1800" b="0" i="0" dirty="0">
              <a:latin typeface="Calibri" pitchFamily="34" charset="0"/>
              <a:cs typeface="Calibri" pitchFamily="34" charset="0"/>
            </a:rPr>
            <a:t>[Products Above Average Price]</a:t>
          </a:r>
          <a:endParaRPr lang="en-US" sz="1800" dirty="0"/>
        </a:p>
      </dgm:t>
    </dgm:pt>
    <dgm:pt modelId="{C76E3DEE-D72A-4D39-A0C1-9CA4FD14AC0B}" type="parTrans" cxnId="{5742EC47-9BD5-45F1-B223-BF735B6C2D66}">
      <dgm:prSet/>
      <dgm:spPr/>
      <dgm:t>
        <a:bodyPr/>
        <a:lstStyle/>
        <a:p>
          <a:endParaRPr lang="en-US"/>
        </a:p>
      </dgm:t>
    </dgm:pt>
    <dgm:pt modelId="{2D265770-182E-4D6B-9A11-C6456864D7C1}" type="sibTrans" cxnId="{5742EC47-9BD5-45F1-B223-BF735B6C2D66}">
      <dgm:prSet/>
      <dgm:spPr/>
      <dgm:t>
        <a:bodyPr/>
        <a:lstStyle/>
        <a:p>
          <a:endParaRPr lang="en-US"/>
        </a:p>
      </dgm:t>
    </dgm:pt>
    <dgm:pt modelId="{47C6EFEE-81E1-476C-93E0-5352A152AB60}" type="pres">
      <dgm:prSet presAssocID="{56AD9200-EB55-41AC-AE0D-994C8123F16A}" presName="Name0" presStyleCnt="0">
        <dgm:presLayoutVars>
          <dgm:dir/>
          <dgm:animLvl val="lvl"/>
          <dgm:resizeHandles val="exact"/>
        </dgm:presLayoutVars>
      </dgm:prSet>
      <dgm:spPr/>
    </dgm:pt>
    <dgm:pt modelId="{A24B9449-233F-4E56-9152-73F685F4849E}" type="pres">
      <dgm:prSet presAssocID="{0AA52BEC-6BBF-4096-A5E2-6EC3F54953BE}" presName="compositeNode" presStyleCnt="0">
        <dgm:presLayoutVars>
          <dgm:bulletEnabled val="1"/>
        </dgm:presLayoutVars>
      </dgm:prSet>
      <dgm:spPr/>
    </dgm:pt>
    <dgm:pt modelId="{6E5E36D7-CF4F-49CB-9E17-E471F870AFF9}" type="pres">
      <dgm:prSet presAssocID="{0AA52BEC-6BBF-4096-A5E2-6EC3F54953BE}" presName="bgRect" presStyleLbl="node1" presStyleIdx="0" presStyleCnt="1" custLinFactNeighborY="1314"/>
      <dgm:spPr/>
    </dgm:pt>
    <dgm:pt modelId="{796552BF-B52D-4544-91C9-C20F09C0DC9C}" type="pres">
      <dgm:prSet presAssocID="{0AA52BEC-6BBF-4096-A5E2-6EC3F54953BE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2D484D52-44B9-401E-A9A9-37B6A567D913}" type="pres">
      <dgm:prSet presAssocID="{0AA52BEC-6BBF-4096-A5E2-6EC3F54953BE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5742EC47-9BD5-45F1-B223-BF735B6C2D66}" srcId="{0AA52BEC-6BBF-4096-A5E2-6EC3F54953BE}" destId="{1F936987-13F1-4008-A899-6E8827E706FB}" srcOrd="0" destOrd="0" parTransId="{C76E3DEE-D72A-4D39-A0C1-9CA4FD14AC0B}" sibTransId="{2D265770-182E-4D6B-9A11-C6456864D7C1}"/>
    <dgm:cxn modelId="{F935C348-C372-4358-BD9E-68ECFEF24806}" type="presOf" srcId="{0AA52BEC-6BBF-4096-A5E2-6EC3F54953BE}" destId="{796552BF-B52D-4544-91C9-C20F09C0DC9C}" srcOrd="1" destOrd="0" presId="urn:microsoft.com/office/officeart/2005/8/layout/hProcess7#3"/>
    <dgm:cxn modelId="{AB91F957-09C8-4202-98D4-799491E27093}" type="presOf" srcId="{1F936987-13F1-4008-A899-6E8827E706FB}" destId="{2D484D52-44B9-401E-A9A9-37B6A567D913}" srcOrd="0" destOrd="0" presId="urn:microsoft.com/office/officeart/2005/8/layout/hProcess7#3"/>
    <dgm:cxn modelId="{27A38CAF-D41D-4209-AA4D-4BC589D920EF}" type="presOf" srcId="{0AA52BEC-6BBF-4096-A5E2-6EC3F54953BE}" destId="{6E5E36D7-CF4F-49CB-9E17-E471F870AFF9}" srcOrd="0" destOrd="0" presId="urn:microsoft.com/office/officeart/2005/8/layout/hProcess7#3"/>
    <dgm:cxn modelId="{1B5720BB-5B1E-4E24-90C3-0A0F68682574}" type="presOf" srcId="{56AD9200-EB55-41AC-AE0D-994C8123F16A}" destId="{47C6EFEE-81E1-476C-93E0-5352A152AB60}" srcOrd="0" destOrd="0" presId="urn:microsoft.com/office/officeart/2005/8/layout/hProcess7#3"/>
    <dgm:cxn modelId="{93B35CE8-741F-4F41-976B-A240237F855E}" srcId="{56AD9200-EB55-41AC-AE0D-994C8123F16A}" destId="{0AA52BEC-6BBF-4096-A5E2-6EC3F54953BE}" srcOrd="0" destOrd="0" parTransId="{4FBD6A93-3FF9-4879-A23A-AB87FFF3CBF1}" sibTransId="{AA1506DA-D7F2-4017-B75C-6B759CA0FD94}"/>
    <dgm:cxn modelId="{6A013F6A-B69D-4C8E-B9C7-A5192FBD2231}" type="presParOf" srcId="{47C6EFEE-81E1-476C-93E0-5352A152AB60}" destId="{A24B9449-233F-4E56-9152-73F685F4849E}" srcOrd="0" destOrd="0" presId="urn:microsoft.com/office/officeart/2005/8/layout/hProcess7#3"/>
    <dgm:cxn modelId="{8640A2F3-2C2C-4079-93FD-3A0598CA988A}" type="presParOf" srcId="{A24B9449-233F-4E56-9152-73F685F4849E}" destId="{6E5E36D7-CF4F-49CB-9E17-E471F870AFF9}" srcOrd="0" destOrd="0" presId="urn:microsoft.com/office/officeart/2005/8/layout/hProcess7#3"/>
    <dgm:cxn modelId="{5D6F620B-2507-4540-9448-6D2A4AB4CC86}" type="presParOf" srcId="{A24B9449-233F-4E56-9152-73F685F4849E}" destId="{796552BF-B52D-4544-91C9-C20F09C0DC9C}" srcOrd="1" destOrd="0" presId="urn:microsoft.com/office/officeart/2005/8/layout/hProcess7#3"/>
    <dgm:cxn modelId="{50A33B6A-A370-4A47-82ED-9AED57F491BB}" type="presParOf" srcId="{A24B9449-233F-4E56-9152-73F685F4849E}" destId="{2D484D52-44B9-401E-A9A9-37B6A567D913}" srcOrd="2" destOrd="0" presId="urn:microsoft.com/office/officeart/2005/8/layout/hProcess7#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AD9200-EB55-41AC-AE0D-994C8123F16A}" type="doc">
      <dgm:prSet loTypeId="urn:microsoft.com/office/officeart/2005/8/layout/hProcess7#4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AA52BEC-6BBF-4096-A5E2-6EC3F54953BE}">
      <dgm:prSet custT="1"/>
      <dgm:spPr/>
      <dgm:t>
        <a:bodyPr/>
        <a:lstStyle/>
        <a:p>
          <a:pPr rtl="0"/>
          <a:r>
            <a:rPr lang="en-US" sz="1800" b="1" dirty="0"/>
            <a:t>Display</a:t>
          </a:r>
        </a:p>
      </dgm:t>
    </dgm:pt>
    <dgm:pt modelId="{4FBD6A93-3FF9-4879-A23A-AB87FFF3CBF1}" type="parTrans" cxnId="{93B35CE8-741F-4F41-976B-A240237F855E}">
      <dgm:prSet/>
      <dgm:spPr/>
      <dgm:t>
        <a:bodyPr/>
        <a:lstStyle/>
        <a:p>
          <a:endParaRPr lang="en-US"/>
        </a:p>
      </dgm:t>
    </dgm:pt>
    <dgm:pt modelId="{AA1506DA-D7F2-4017-B75C-6B759CA0FD94}" type="sibTrans" cxnId="{93B35CE8-741F-4F41-976B-A240237F855E}">
      <dgm:prSet/>
      <dgm:spPr/>
      <dgm:t>
        <a:bodyPr/>
        <a:lstStyle/>
        <a:p>
          <a:endParaRPr lang="en-US"/>
        </a:p>
      </dgm:t>
    </dgm:pt>
    <dgm:pt modelId="{1F936987-13F1-4008-A899-6E8827E706FB}">
      <dgm:prSet custT="1"/>
      <dgm:spPr/>
      <dgm:t>
        <a:bodyPr anchor="ctr"/>
        <a:lstStyle/>
        <a:p>
          <a:pPr rtl="0"/>
          <a:r>
            <a:rPr lang="en-US" sz="1800" b="1" i="0" dirty="0">
              <a:latin typeface="Calibri" pitchFamily="34" charset="0"/>
              <a:cs typeface="Calibri" pitchFamily="34" charset="0"/>
            </a:rPr>
            <a:t>SELECT</a:t>
          </a:r>
          <a:r>
            <a:rPr lang="en-US" sz="1800" b="0" i="0" dirty="0">
              <a:latin typeface="Calibri" pitchFamily="34" charset="0"/>
              <a:cs typeface="Calibri" pitchFamily="34" charset="0"/>
            </a:rPr>
            <a:t> * </a:t>
          </a:r>
          <a:r>
            <a:rPr lang="en-US" sz="1800" b="1" i="0" dirty="0">
              <a:latin typeface="Calibri" pitchFamily="34" charset="0"/>
              <a:cs typeface="Calibri" pitchFamily="34" charset="0"/>
            </a:rPr>
            <a:t>FROM</a:t>
          </a:r>
          <a:r>
            <a:rPr lang="en-US" sz="1800" b="0" i="0" dirty="0">
              <a:latin typeface="Calibri" pitchFamily="34" charset="0"/>
              <a:cs typeface="Calibri" pitchFamily="34" charset="0"/>
            </a:rPr>
            <a:t> [Products Above Average Price]</a:t>
          </a:r>
          <a:endParaRPr lang="en-US" sz="1800" dirty="0"/>
        </a:p>
      </dgm:t>
    </dgm:pt>
    <dgm:pt modelId="{C76E3DEE-D72A-4D39-A0C1-9CA4FD14AC0B}" type="parTrans" cxnId="{5742EC47-9BD5-45F1-B223-BF735B6C2D66}">
      <dgm:prSet/>
      <dgm:spPr/>
      <dgm:t>
        <a:bodyPr/>
        <a:lstStyle/>
        <a:p>
          <a:endParaRPr lang="en-US"/>
        </a:p>
      </dgm:t>
    </dgm:pt>
    <dgm:pt modelId="{2D265770-182E-4D6B-9A11-C6456864D7C1}" type="sibTrans" cxnId="{5742EC47-9BD5-45F1-B223-BF735B6C2D66}">
      <dgm:prSet/>
      <dgm:spPr/>
      <dgm:t>
        <a:bodyPr/>
        <a:lstStyle/>
        <a:p>
          <a:endParaRPr lang="en-US"/>
        </a:p>
      </dgm:t>
    </dgm:pt>
    <dgm:pt modelId="{47C6EFEE-81E1-476C-93E0-5352A152AB60}" type="pres">
      <dgm:prSet presAssocID="{56AD9200-EB55-41AC-AE0D-994C8123F16A}" presName="Name0" presStyleCnt="0">
        <dgm:presLayoutVars>
          <dgm:dir/>
          <dgm:animLvl val="lvl"/>
          <dgm:resizeHandles val="exact"/>
        </dgm:presLayoutVars>
      </dgm:prSet>
      <dgm:spPr/>
    </dgm:pt>
    <dgm:pt modelId="{A24B9449-233F-4E56-9152-73F685F4849E}" type="pres">
      <dgm:prSet presAssocID="{0AA52BEC-6BBF-4096-A5E2-6EC3F54953BE}" presName="compositeNode" presStyleCnt="0">
        <dgm:presLayoutVars>
          <dgm:bulletEnabled val="1"/>
        </dgm:presLayoutVars>
      </dgm:prSet>
      <dgm:spPr/>
    </dgm:pt>
    <dgm:pt modelId="{6E5E36D7-CF4F-49CB-9E17-E471F870AFF9}" type="pres">
      <dgm:prSet presAssocID="{0AA52BEC-6BBF-4096-A5E2-6EC3F54953BE}" presName="bgRect" presStyleLbl="node1" presStyleIdx="0" presStyleCnt="1" custLinFactNeighborX="-2041" custLinFactNeighborY="-2600"/>
      <dgm:spPr/>
    </dgm:pt>
    <dgm:pt modelId="{796552BF-B52D-4544-91C9-C20F09C0DC9C}" type="pres">
      <dgm:prSet presAssocID="{0AA52BEC-6BBF-4096-A5E2-6EC3F54953BE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2D484D52-44B9-401E-A9A9-37B6A567D913}" type="pres">
      <dgm:prSet presAssocID="{0AA52BEC-6BBF-4096-A5E2-6EC3F54953BE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44525C1B-9139-4EA6-9DEC-D6928CB7319D}" type="presOf" srcId="{56AD9200-EB55-41AC-AE0D-994C8123F16A}" destId="{47C6EFEE-81E1-476C-93E0-5352A152AB60}" srcOrd="0" destOrd="0" presId="urn:microsoft.com/office/officeart/2005/8/layout/hProcess7#4"/>
    <dgm:cxn modelId="{EEA38A1E-7B4E-4CB4-896B-B66EAF7B095E}" type="presOf" srcId="{1F936987-13F1-4008-A899-6E8827E706FB}" destId="{2D484D52-44B9-401E-A9A9-37B6A567D913}" srcOrd="0" destOrd="0" presId="urn:microsoft.com/office/officeart/2005/8/layout/hProcess7#4"/>
    <dgm:cxn modelId="{04D4CA20-EA0F-4DD3-B664-6F63CD4ECA46}" type="presOf" srcId="{0AA52BEC-6BBF-4096-A5E2-6EC3F54953BE}" destId="{6E5E36D7-CF4F-49CB-9E17-E471F870AFF9}" srcOrd="0" destOrd="0" presId="urn:microsoft.com/office/officeart/2005/8/layout/hProcess7#4"/>
    <dgm:cxn modelId="{5742EC47-9BD5-45F1-B223-BF735B6C2D66}" srcId="{0AA52BEC-6BBF-4096-A5E2-6EC3F54953BE}" destId="{1F936987-13F1-4008-A899-6E8827E706FB}" srcOrd="0" destOrd="0" parTransId="{C76E3DEE-D72A-4D39-A0C1-9CA4FD14AC0B}" sibTransId="{2D265770-182E-4D6B-9A11-C6456864D7C1}"/>
    <dgm:cxn modelId="{8D0D224D-B6BD-495D-AEA5-6B39F873569C}" type="presOf" srcId="{0AA52BEC-6BBF-4096-A5E2-6EC3F54953BE}" destId="{796552BF-B52D-4544-91C9-C20F09C0DC9C}" srcOrd="1" destOrd="0" presId="urn:microsoft.com/office/officeart/2005/8/layout/hProcess7#4"/>
    <dgm:cxn modelId="{93B35CE8-741F-4F41-976B-A240237F855E}" srcId="{56AD9200-EB55-41AC-AE0D-994C8123F16A}" destId="{0AA52BEC-6BBF-4096-A5E2-6EC3F54953BE}" srcOrd="0" destOrd="0" parTransId="{4FBD6A93-3FF9-4879-A23A-AB87FFF3CBF1}" sibTransId="{AA1506DA-D7F2-4017-B75C-6B759CA0FD94}"/>
    <dgm:cxn modelId="{58F2CEAA-82A2-4F88-BF5C-E7CA1D046A15}" type="presParOf" srcId="{47C6EFEE-81E1-476C-93E0-5352A152AB60}" destId="{A24B9449-233F-4E56-9152-73F685F4849E}" srcOrd="0" destOrd="0" presId="urn:microsoft.com/office/officeart/2005/8/layout/hProcess7#4"/>
    <dgm:cxn modelId="{C29A5B3F-5E5C-4A1A-B97E-241B2542172A}" type="presParOf" srcId="{A24B9449-233F-4E56-9152-73F685F4849E}" destId="{6E5E36D7-CF4F-49CB-9E17-E471F870AFF9}" srcOrd="0" destOrd="0" presId="urn:microsoft.com/office/officeart/2005/8/layout/hProcess7#4"/>
    <dgm:cxn modelId="{A259756D-9B34-4108-B98E-B250CF2371E3}" type="presParOf" srcId="{A24B9449-233F-4E56-9152-73F685F4849E}" destId="{796552BF-B52D-4544-91C9-C20F09C0DC9C}" srcOrd="1" destOrd="0" presId="urn:microsoft.com/office/officeart/2005/8/layout/hProcess7#4"/>
    <dgm:cxn modelId="{E466A16D-F28C-4829-A9A4-45E53C4C75CB}" type="presParOf" srcId="{A24B9449-233F-4E56-9152-73F685F4849E}" destId="{2D484D52-44B9-401E-A9A9-37B6A567D913}" srcOrd="2" destOrd="0" presId="urn:microsoft.com/office/officeart/2005/8/layout/hProcess7#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EAA71-517B-4D0A-9C22-95F12E047864}">
      <dsp:nvSpPr>
        <dsp:cNvPr id="0" name=""/>
        <dsp:cNvSpPr/>
      </dsp:nvSpPr>
      <dsp:spPr>
        <a:xfrm>
          <a:off x="0" y="55565"/>
          <a:ext cx="98298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700" kern="1200" dirty="0"/>
            <a:t>Inventory control</a:t>
          </a:r>
        </a:p>
      </dsp:txBody>
      <dsp:txXfrm>
        <a:off x="31613" y="87178"/>
        <a:ext cx="9766574" cy="584369"/>
      </dsp:txXfrm>
    </dsp:sp>
    <dsp:sp modelId="{B0D8BC46-020A-437B-B347-2BF362AD27C7}">
      <dsp:nvSpPr>
        <dsp:cNvPr id="0" name=""/>
        <dsp:cNvSpPr/>
      </dsp:nvSpPr>
      <dsp:spPr>
        <a:xfrm>
          <a:off x="0" y="703160"/>
          <a:ext cx="9829800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09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Re-order items when the amount of stock in the warehouse is reduced to below the threshold</a:t>
          </a:r>
          <a:r>
            <a:rPr lang="en-ID" sz="2100" kern="1200" dirty="0"/>
            <a:t>.</a:t>
          </a:r>
        </a:p>
      </dsp:txBody>
      <dsp:txXfrm>
        <a:off x="0" y="703160"/>
        <a:ext cx="9829800" cy="656707"/>
      </dsp:txXfrm>
    </dsp:sp>
    <dsp:sp modelId="{2942E85C-AB42-4AAA-A59D-8734FEDFCB19}">
      <dsp:nvSpPr>
        <dsp:cNvPr id="0" name=""/>
        <dsp:cNvSpPr/>
      </dsp:nvSpPr>
      <dsp:spPr>
        <a:xfrm>
          <a:off x="0" y="1359868"/>
          <a:ext cx="98298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700" kern="1200" dirty="0"/>
            <a:t>Travel waiting list</a:t>
          </a:r>
        </a:p>
      </dsp:txBody>
      <dsp:txXfrm>
        <a:off x="31613" y="1391481"/>
        <a:ext cx="9766574" cy="584369"/>
      </dsp:txXfrm>
    </dsp:sp>
    <dsp:sp modelId="{F8DF2736-B47B-4327-98B2-C0E830217C51}">
      <dsp:nvSpPr>
        <dsp:cNvPr id="0" name=""/>
        <dsp:cNvSpPr/>
      </dsp:nvSpPr>
      <dsp:spPr>
        <a:xfrm>
          <a:off x="0" y="2007463"/>
          <a:ext cx="98298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09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Order tickets as soon as possible after the right one is available</a:t>
          </a:r>
          <a:r>
            <a:rPr lang="en-ID" sz="2100" kern="1200" dirty="0"/>
            <a:t>. </a:t>
          </a:r>
        </a:p>
      </dsp:txBody>
      <dsp:txXfrm>
        <a:off x="0" y="2007463"/>
        <a:ext cx="9829800" cy="447120"/>
      </dsp:txXfrm>
    </dsp:sp>
    <dsp:sp modelId="{884E1911-FBA6-4313-9397-2A084EB2F40E}">
      <dsp:nvSpPr>
        <dsp:cNvPr id="0" name=""/>
        <dsp:cNvSpPr/>
      </dsp:nvSpPr>
      <dsp:spPr>
        <a:xfrm>
          <a:off x="0" y="2454583"/>
          <a:ext cx="98298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700" kern="1200" dirty="0"/>
            <a:t>Stock market</a:t>
          </a:r>
        </a:p>
      </dsp:txBody>
      <dsp:txXfrm>
        <a:off x="31613" y="2486196"/>
        <a:ext cx="9766574" cy="584369"/>
      </dsp:txXfrm>
    </dsp:sp>
    <dsp:sp modelId="{B5D917C8-25A1-4955-83E6-B948B0B51E76}">
      <dsp:nvSpPr>
        <dsp:cNvPr id="0" name=""/>
        <dsp:cNvSpPr/>
      </dsp:nvSpPr>
      <dsp:spPr>
        <a:xfrm>
          <a:off x="0" y="3102178"/>
          <a:ext cx="98298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09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Buy /sell stock when the price is above /below the threshold</a:t>
          </a:r>
          <a:r>
            <a:rPr lang="en-ID" sz="2100" kern="1200" dirty="0"/>
            <a:t>. </a:t>
          </a:r>
        </a:p>
      </dsp:txBody>
      <dsp:txXfrm>
        <a:off x="0" y="3102178"/>
        <a:ext cx="9829800" cy="44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E7948-D0CF-47C0-ADF0-EC142FD0EBEC}">
      <dsp:nvSpPr>
        <dsp:cNvPr id="0" name=""/>
        <dsp:cNvSpPr/>
      </dsp:nvSpPr>
      <dsp:spPr>
        <a:xfrm>
          <a:off x="0" y="0"/>
          <a:ext cx="7560840" cy="1440000"/>
        </a:xfrm>
        <a:prstGeom prst="roundRect">
          <a:avLst>
            <a:gd name="adj" fmla="val 5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marL="0" lvl="0" indent="0" algn="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Create</a:t>
          </a:r>
          <a:endParaRPr lang="en-US" sz="3000" kern="1200" dirty="0"/>
        </a:p>
      </dsp:txBody>
      <dsp:txXfrm rot="16200000">
        <a:off x="165684" y="-165684"/>
        <a:ext cx="1180800" cy="1512168"/>
      </dsp:txXfrm>
    </dsp:sp>
    <dsp:sp modelId="{4296BFE3-34D2-4354-B5A4-3BF38E9FFF56}">
      <dsp:nvSpPr>
        <dsp:cNvPr id="0" name=""/>
        <dsp:cNvSpPr/>
      </dsp:nvSpPr>
      <dsp:spPr>
        <a:xfrm>
          <a:off x="1512168" y="0"/>
          <a:ext cx="5632825" cy="144000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CREATE VIEW </a:t>
          </a:r>
          <a:r>
            <a:rPr lang="en-US" sz="2000" b="0" kern="1200" dirty="0" err="1"/>
            <a:t>view_name</a:t>
          </a:r>
          <a:r>
            <a:rPr lang="en-US" sz="2000" b="0" kern="1200" dirty="0"/>
            <a:t> </a:t>
          </a:r>
          <a:r>
            <a:rPr lang="en-US" sz="2000" b="1" kern="1200" dirty="0"/>
            <a:t>AS</a:t>
          </a:r>
          <a:br>
            <a:rPr lang="en-US" sz="2000" b="0" kern="1200" dirty="0"/>
          </a:br>
          <a:r>
            <a:rPr lang="en-US" sz="2000" b="1" kern="1200" dirty="0"/>
            <a:t>SELECT </a:t>
          </a:r>
          <a:r>
            <a:rPr lang="en-US" sz="2000" b="0" kern="1200" dirty="0" err="1"/>
            <a:t>column_name</a:t>
          </a:r>
          <a:r>
            <a:rPr lang="en-US" sz="2000" b="0" kern="1200" dirty="0"/>
            <a:t>(s)</a:t>
          </a:r>
          <a:br>
            <a:rPr lang="en-US" sz="2000" b="0" kern="1200" dirty="0"/>
          </a:br>
          <a:r>
            <a:rPr lang="en-US" sz="2000" b="1" kern="1200" dirty="0"/>
            <a:t>FROM</a:t>
          </a:r>
          <a:r>
            <a:rPr lang="en-US" sz="2000" b="0" kern="1200" dirty="0"/>
            <a:t> </a:t>
          </a:r>
          <a:r>
            <a:rPr lang="en-US" sz="2000" b="0" kern="1200" dirty="0" err="1"/>
            <a:t>table_name</a:t>
          </a:r>
          <a:br>
            <a:rPr lang="en-US" sz="2000" b="0" kern="1200" dirty="0"/>
          </a:br>
          <a:r>
            <a:rPr lang="en-US" sz="2000" b="1" kern="1200" dirty="0"/>
            <a:t>WHERE </a:t>
          </a:r>
          <a:r>
            <a:rPr lang="en-US" sz="2000" b="0" kern="1200" dirty="0"/>
            <a:t>condition</a:t>
          </a:r>
        </a:p>
      </dsp:txBody>
      <dsp:txXfrm>
        <a:off x="1512168" y="0"/>
        <a:ext cx="5632825" cy="144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E36D7-CF4F-49CB-9E17-E471F870AFF9}">
      <dsp:nvSpPr>
        <dsp:cNvPr id="0" name=""/>
        <dsp:cNvSpPr/>
      </dsp:nvSpPr>
      <dsp:spPr>
        <a:xfrm>
          <a:off x="0" y="0"/>
          <a:ext cx="7560000" cy="1440000"/>
        </a:xfrm>
        <a:prstGeom prst="roundRect">
          <a:avLst>
            <a:gd name="adj" fmla="val 5000"/>
          </a:avLst>
        </a:prstGeom>
        <a:solidFill>
          <a:schemeClr val="accent5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120015" bIns="0" numCol="1" spcCol="1270" anchor="t" anchorCtr="0">
          <a:noAutofit/>
        </a:bodyPr>
        <a:lstStyle/>
        <a:p>
          <a:pPr marL="0" lvl="0" indent="0" algn="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Update</a:t>
          </a:r>
        </a:p>
      </dsp:txBody>
      <dsp:txXfrm rot="16200000">
        <a:off x="165599" y="-165599"/>
        <a:ext cx="1180800" cy="1512000"/>
      </dsp:txXfrm>
    </dsp:sp>
    <dsp:sp modelId="{2D484D52-44B9-401E-A9A9-37B6A567D913}">
      <dsp:nvSpPr>
        <dsp:cNvPr id="0" name=""/>
        <dsp:cNvSpPr/>
      </dsp:nvSpPr>
      <dsp:spPr>
        <a:xfrm>
          <a:off x="1512000" y="0"/>
          <a:ext cx="5632200" cy="144000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CREATE OR REPLACE VIEW </a:t>
          </a:r>
          <a:r>
            <a:rPr lang="en-US" sz="2000" b="0" i="0" kern="1200" dirty="0" err="1"/>
            <a:t>view_name</a:t>
          </a:r>
          <a:r>
            <a:rPr lang="en-US" sz="2000" b="0" i="0" kern="1200" dirty="0"/>
            <a:t> </a:t>
          </a:r>
          <a:r>
            <a:rPr lang="en-US" sz="2000" b="1" i="0" kern="1200" dirty="0"/>
            <a:t>AS</a:t>
          </a:r>
          <a:br>
            <a:rPr lang="en-US" sz="2000" b="1" kern="1200" dirty="0"/>
          </a:br>
          <a:r>
            <a:rPr lang="en-US" sz="2000" b="1" i="0" kern="1200" dirty="0"/>
            <a:t>SELECT</a:t>
          </a:r>
          <a:r>
            <a:rPr lang="en-US" sz="2000" b="0" i="0" kern="1200" dirty="0"/>
            <a:t> </a:t>
          </a:r>
          <a:r>
            <a:rPr lang="en-US" sz="2000" b="0" i="0" kern="1200" dirty="0" err="1"/>
            <a:t>column_name</a:t>
          </a:r>
          <a:r>
            <a:rPr lang="en-US" sz="2000" b="0" i="0" kern="1200" dirty="0"/>
            <a:t>(s)</a:t>
          </a:r>
          <a:br>
            <a:rPr lang="en-US" sz="2000" kern="1200" dirty="0"/>
          </a:br>
          <a:r>
            <a:rPr lang="en-US" sz="2000" b="1" i="0" kern="1200" dirty="0"/>
            <a:t>FROM </a:t>
          </a:r>
          <a:r>
            <a:rPr lang="en-US" sz="2000" b="0" i="0" kern="1200" dirty="0" err="1"/>
            <a:t>table_name</a:t>
          </a:r>
          <a:br>
            <a:rPr lang="en-US" sz="2000" kern="1200" dirty="0"/>
          </a:br>
          <a:r>
            <a:rPr lang="en-US" sz="2000" b="1" i="0" kern="1200" dirty="0"/>
            <a:t>WHERE</a:t>
          </a:r>
          <a:r>
            <a:rPr lang="en-US" sz="2000" b="0" i="0" kern="1200" dirty="0"/>
            <a:t> condition</a:t>
          </a:r>
          <a:endParaRPr lang="en-US" sz="2000" kern="1200" dirty="0"/>
        </a:p>
      </dsp:txBody>
      <dsp:txXfrm>
        <a:off x="1512000" y="0"/>
        <a:ext cx="5632200" cy="144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E36D7-CF4F-49CB-9E17-E471F870AFF9}">
      <dsp:nvSpPr>
        <dsp:cNvPr id="0" name=""/>
        <dsp:cNvSpPr/>
      </dsp:nvSpPr>
      <dsp:spPr>
        <a:xfrm>
          <a:off x="0" y="0"/>
          <a:ext cx="7560000" cy="970577"/>
        </a:xfrm>
        <a:prstGeom prst="roundRect">
          <a:avLst>
            <a:gd name="adj" fmla="val 5000"/>
          </a:avLst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Drop</a:t>
          </a:r>
        </a:p>
      </dsp:txBody>
      <dsp:txXfrm rot="16200000">
        <a:off x="358063" y="-358063"/>
        <a:ext cx="795873" cy="1512000"/>
      </dsp:txXfrm>
    </dsp:sp>
    <dsp:sp modelId="{2D484D52-44B9-401E-A9A9-37B6A567D913}">
      <dsp:nvSpPr>
        <dsp:cNvPr id="0" name=""/>
        <dsp:cNvSpPr/>
      </dsp:nvSpPr>
      <dsp:spPr>
        <a:xfrm>
          <a:off x="1512000" y="0"/>
          <a:ext cx="5632200" cy="97057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DROP VIEW </a:t>
          </a:r>
          <a:r>
            <a:rPr lang="en-US" sz="2200" b="0" i="0" kern="1200" dirty="0" err="1"/>
            <a:t>view_name</a:t>
          </a:r>
          <a:endParaRPr lang="en-US" sz="2200" kern="1200" dirty="0"/>
        </a:p>
      </dsp:txBody>
      <dsp:txXfrm>
        <a:off x="1512000" y="0"/>
        <a:ext cx="5632200" cy="9705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E36D7-CF4F-49CB-9E17-E471F870AFF9}">
      <dsp:nvSpPr>
        <dsp:cNvPr id="0" name=""/>
        <dsp:cNvSpPr/>
      </dsp:nvSpPr>
      <dsp:spPr>
        <a:xfrm>
          <a:off x="0" y="0"/>
          <a:ext cx="7560000" cy="1080120"/>
        </a:xfrm>
        <a:prstGeom prst="roundRect">
          <a:avLst>
            <a:gd name="adj" fmla="val 5000"/>
          </a:avLst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Display</a:t>
          </a:r>
        </a:p>
      </dsp:txBody>
      <dsp:txXfrm rot="16200000">
        <a:off x="313150" y="-313150"/>
        <a:ext cx="885698" cy="1512000"/>
      </dsp:txXfrm>
    </dsp:sp>
    <dsp:sp modelId="{2D484D52-44B9-401E-A9A9-37B6A567D913}">
      <dsp:nvSpPr>
        <dsp:cNvPr id="0" name=""/>
        <dsp:cNvSpPr/>
      </dsp:nvSpPr>
      <dsp:spPr>
        <a:xfrm>
          <a:off x="1512000" y="0"/>
          <a:ext cx="5632200" cy="108012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SELECT</a:t>
          </a:r>
          <a:r>
            <a:rPr lang="en-US" sz="2200" b="0" i="0" kern="1200" dirty="0"/>
            <a:t> * </a:t>
          </a:r>
          <a:r>
            <a:rPr lang="en-US" sz="2200" b="1" i="0" kern="1200" dirty="0"/>
            <a:t>FROM</a:t>
          </a:r>
          <a:r>
            <a:rPr lang="en-US" sz="2200" b="0" i="0" kern="1200" dirty="0"/>
            <a:t> </a:t>
          </a:r>
          <a:r>
            <a:rPr lang="en-US" sz="2200" b="0" i="0" kern="1200" dirty="0" err="1"/>
            <a:t>view_name</a:t>
          </a:r>
          <a:endParaRPr lang="en-US" sz="2200" kern="1200" dirty="0"/>
        </a:p>
      </dsp:txBody>
      <dsp:txXfrm>
        <a:off x="1512000" y="0"/>
        <a:ext cx="5632200" cy="1080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E7948-D0CF-47C0-ADF0-EC142FD0EBEC}">
      <dsp:nvSpPr>
        <dsp:cNvPr id="0" name=""/>
        <dsp:cNvSpPr/>
      </dsp:nvSpPr>
      <dsp:spPr>
        <a:xfrm>
          <a:off x="3691" y="0"/>
          <a:ext cx="7553456" cy="1440000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marL="0" lvl="0" indent="0" algn="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Create</a:t>
          </a:r>
          <a:endParaRPr lang="en-US" sz="3000" kern="1200" dirty="0"/>
        </a:p>
      </dsp:txBody>
      <dsp:txXfrm rot="16200000">
        <a:off x="168637" y="-164945"/>
        <a:ext cx="1180800" cy="1510691"/>
      </dsp:txXfrm>
    </dsp:sp>
    <dsp:sp modelId="{4296BFE3-34D2-4354-B5A4-3BF38E9FFF56}">
      <dsp:nvSpPr>
        <dsp:cNvPr id="0" name=""/>
        <dsp:cNvSpPr/>
      </dsp:nvSpPr>
      <dsp:spPr>
        <a:xfrm>
          <a:off x="1514383" y="0"/>
          <a:ext cx="5627324" cy="144000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Calibri" pitchFamily="34" charset="0"/>
              <a:cs typeface="Calibri" pitchFamily="34" charset="0"/>
            </a:rPr>
            <a:t>CREATE VIEW</a:t>
          </a:r>
          <a:r>
            <a:rPr lang="en-US" sz="2000" b="0" i="0" kern="1200" dirty="0">
              <a:latin typeface="Calibri" pitchFamily="34" charset="0"/>
              <a:cs typeface="Calibri" pitchFamily="34" charset="0"/>
            </a:rPr>
            <a:t> Products Above Average Price </a:t>
          </a:r>
          <a:r>
            <a:rPr lang="en-US" sz="2000" b="1" i="0" kern="1200" dirty="0">
              <a:latin typeface="Calibri" pitchFamily="34" charset="0"/>
              <a:cs typeface="Calibri" pitchFamily="34" charset="0"/>
            </a:rPr>
            <a:t>AS</a:t>
          </a:r>
          <a:br>
            <a:rPr lang="en-US" sz="2000" kern="1200" dirty="0">
              <a:latin typeface="Calibri" pitchFamily="34" charset="0"/>
              <a:cs typeface="Calibri" pitchFamily="34" charset="0"/>
            </a:rPr>
          </a:br>
          <a:r>
            <a:rPr lang="en-US" sz="2000" b="1" i="0" kern="1200" dirty="0">
              <a:latin typeface="Calibri" pitchFamily="34" charset="0"/>
              <a:cs typeface="Calibri" pitchFamily="34" charset="0"/>
            </a:rPr>
            <a:t>SELECT </a:t>
          </a:r>
          <a:r>
            <a:rPr lang="en-US" sz="2000" b="0" i="0" kern="1200" dirty="0" err="1">
              <a:latin typeface="Calibri" pitchFamily="34" charset="0"/>
              <a:cs typeface="Calibri" pitchFamily="34" charset="0"/>
            </a:rPr>
            <a:t>ProductName,UnitPrice</a:t>
          </a:r>
          <a:br>
            <a:rPr lang="en-US" sz="2000" kern="1200" dirty="0">
              <a:latin typeface="Calibri" pitchFamily="34" charset="0"/>
              <a:cs typeface="Calibri" pitchFamily="34" charset="0"/>
            </a:rPr>
          </a:br>
          <a:r>
            <a:rPr lang="en-US" sz="2000" b="1" i="0" kern="1200" dirty="0">
              <a:latin typeface="Calibri" pitchFamily="34" charset="0"/>
              <a:cs typeface="Calibri" pitchFamily="34" charset="0"/>
            </a:rPr>
            <a:t>FROM </a:t>
          </a:r>
          <a:r>
            <a:rPr lang="en-US" sz="2000" b="0" i="0" kern="1200" dirty="0">
              <a:latin typeface="Calibri" pitchFamily="34" charset="0"/>
              <a:cs typeface="Calibri" pitchFamily="34" charset="0"/>
            </a:rPr>
            <a:t>Products</a:t>
          </a:r>
          <a:br>
            <a:rPr lang="en-US" sz="2000" kern="1200" dirty="0">
              <a:latin typeface="Calibri" pitchFamily="34" charset="0"/>
              <a:cs typeface="Calibri" pitchFamily="34" charset="0"/>
            </a:rPr>
          </a:br>
          <a:r>
            <a:rPr lang="en-US" sz="2000" b="1" i="0" kern="1200" dirty="0">
              <a:latin typeface="Calibri" pitchFamily="34" charset="0"/>
              <a:cs typeface="Calibri" pitchFamily="34" charset="0"/>
            </a:rPr>
            <a:t>WHERE</a:t>
          </a:r>
          <a:r>
            <a:rPr lang="en-US" sz="2000" b="0" i="0" kern="1200" dirty="0">
              <a:latin typeface="Calibri" pitchFamily="34" charset="0"/>
              <a:cs typeface="Calibri" pitchFamily="34" charset="0"/>
            </a:rPr>
            <a:t> </a:t>
          </a:r>
          <a:r>
            <a:rPr lang="en-US" sz="2000" b="0" i="0" kern="1200" dirty="0" err="1">
              <a:latin typeface="Calibri" pitchFamily="34" charset="0"/>
              <a:cs typeface="Calibri" pitchFamily="34" charset="0"/>
            </a:rPr>
            <a:t>UnitPrice</a:t>
          </a:r>
          <a:r>
            <a:rPr lang="en-US" sz="2000" b="0" i="0" kern="1200" dirty="0">
              <a:latin typeface="Calibri" pitchFamily="34" charset="0"/>
              <a:cs typeface="Calibri" pitchFamily="34" charset="0"/>
            </a:rPr>
            <a:t>&gt;(</a:t>
          </a:r>
          <a:r>
            <a:rPr lang="en-US" sz="2000" b="1" i="0" kern="1200" dirty="0">
              <a:latin typeface="Calibri" pitchFamily="34" charset="0"/>
              <a:cs typeface="Calibri" pitchFamily="34" charset="0"/>
            </a:rPr>
            <a:t>SELECT</a:t>
          </a:r>
          <a:r>
            <a:rPr lang="en-US" sz="2000" b="0" i="0" kern="1200" dirty="0">
              <a:latin typeface="Calibri" pitchFamily="34" charset="0"/>
              <a:cs typeface="Calibri" pitchFamily="34" charset="0"/>
            </a:rPr>
            <a:t> AVG(</a:t>
          </a:r>
          <a:r>
            <a:rPr lang="en-US" sz="2000" b="0" i="0" kern="1200" dirty="0" err="1">
              <a:latin typeface="Calibri" pitchFamily="34" charset="0"/>
              <a:cs typeface="Calibri" pitchFamily="34" charset="0"/>
            </a:rPr>
            <a:t>UnitPrice</a:t>
          </a:r>
          <a:r>
            <a:rPr lang="en-US" sz="2000" b="0" i="0" kern="1200" dirty="0">
              <a:latin typeface="Calibri" pitchFamily="34" charset="0"/>
              <a:cs typeface="Calibri" pitchFamily="34" charset="0"/>
            </a:rPr>
            <a:t>) </a:t>
          </a:r>
          <a:r>
            <a:rPr lang="en-US" sz="2000" b="1" i="0" kern="1200" dirty="0">
              <a:latin typeface="Calibri" pitchFamily="34" charset="0"/>
              <a:cs typeface="Calibri" pitchFamily="34" charset="0"/>
            </a:rPr>
            <a:t>FROM</a:t>
          </a:r>
          <a:r>
            <a:rPr lang="en-US" sz="2000" b="0" i="0" kern="1200" dirty="0">
              <a:latin typeface="Calibri" pitchFamily="34" charset="0"/>
              <a:cs typeface="Calibri" pitchFamily="34" charset="0"/>
            </a:rPr>
            <a:t> Products)</a:t>
          </a:r>
          <a:endParaRPr lang="en-US" sz="2000" b="0" kern="1200" dirty="0"/>
        </a:p>
      </dsp:txBody>
      <dsp:txXfrm>
        <a:off x="1514383" y="0"/>
        <a:ext cx="5627324" cy="144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E36D7-CF4F-49CB-9E17-E471F870AFF9}">
      <dsp:nvSpPr>
        <dsp:cNvPr id="0" name=""/>
        <dsp:cNvSpPr/>
      </dsp:nvSpPr>
      <dsp:spPr>
        <a:xfrm>
          <a:off x="0" y="0"/>
          <a:ext cx="7560000" cy="1440000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120015" bIns="0" numCol="1" spcCol="1270" anchor="t" anchorCtr="0">
          <a:noAutofit/>
        </a:bodyPr>
        <a:lstStyle/>
        <a:p>
          <a:pPr marL="0" lvl="0" indent="0" algn="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Update</a:t>
          </a:r>
        </a:p>
      </dsp:txBody>
      <dsp:txXfrm rot="16200000">
        <a:off x="165599" y="-165599"/>
        <a:ext cx="1180800" cy="1512000"/>
      </dsp:txXfrm>
    </dsp:sp>
    <dsp:sp modelId="{2D484D52-44B9-401E-A9A9-37B6A567D913}">
      <dsp:nvSpPr>
        <dsp:cNvPr id="0" name=""/>
        <dsp:cNvSpPr/>
      </dsp:nvSpPr>
      <dsp:spPr>
        <a:xfrm>
          <a:off x="1512000" y="0"/>
          <a:ext cx="5632200" cy="144000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Calibri" pitchFamily="34" charset="0"/>
              <a:cs typeface="Calibri" pitchFamily="34" charset="0"/>
            </a:rPr>
            <a:t>CREATE OR REPLACE VIEW </a:t>
          </a:r>
          <a:r>
            <a:rPr lang="en-US" sz="1800" b="0" i="0" kern="1200" dirty="0">
              <a:latin typeface="Calibri" pitchFamily="34" charset="0"/>
              <a:cs typeface="Calibri" pitchFamily="34" charset="0"/>
            </a:rPr>
            <a:t>[Products Above Average Price] </a:t>
          </a:r>
          <a:r>
            <a:rPr lang="en-US" sz="1800" b="1" i="0" kern="1200" dirty="0">
              <a:latin typeface="Calibri" pitchFamily="34" charset="0"/>
              <a:cs typeface="Calibri" pitchFamily="34" charset="0"/>
            </a:rPr>
            <a:t>AS</a:t>
          </a:r>
          <a:br>
            <a:rPr lang="en-US" sz="1800" kern="1200" dirty="0">
              <a:latin typeface="Calibri" pitchFamily="34" charset="0"/>
              <a:cs typeface="Calibri" pitchFamily="34" charset="0"/>
            </a:rPr>
          </a:br>
          <a:r>
            <a:rPr lang="en-US" sz="1800" b="1" i="0" kern="1200" dirty="0">
              <a:latin typeface="Calibri" pitchFamily="34" charset="0"/>
              <a:cs typeface="Calibri" pitchFamily="34" charset="0"/>
            </a:rPr>
            <a:t>SELECT </a:t>
          </a:r>
          <a:r>
            <a:rPr lang="en-US" sz="1800" b="0" i="0" kern="1200" dirty="0" err="1"/>
            <a:t>ProductID</a:t>
          </a:r>
          <a:r>
            <a:rPr lang="en-US" sz="1800" b="0" i="0" kern="1200" dirty="0"/>
            <a:t>, </a:t>
          </a:r>
          <a:r>
            <a:rPr lang="en-US" sz="1800" b="0" i="0" kern="1200" dirty="0" err="1">
              <a:latin typeface="Calibri" pitchFamily="34" charset="0"/>
              <a:cs typeface="Calibri" pitchFamily="34" charset="0"/>
            </a:rPr>
            <a:t>ProductName,UnitPrice</a:t>
          </a:r>
          <a:br>
            <a:rPr lang="en-US" sz="1800" kern="1200" dirty="0">
              <a:latin typeface="Calibri" pitchFamily="34" charset="0"/>
              <a:cs typeface="Calibri" pitchFamily="34" charset="0"/>
            </a:rPr>
          </a:br>
          <a:r>
            <a:rPr lang="en-US" sz="1800" b="1" i="0" kern="1200" dirty="0">
              <a:latin typeface="Calibri" pitchFamily="34" charset="0"/>
              <a:cs typeface="Calibri" pitchFamily="34" charset="0"/>
            </a:rPr>
            <a:t>FROM </a:t>
          </a:r>
          <a:r>
            <a:rPr lang="en-US" sz="1800" b="0" i="0" kern="1200" dirty="0">
              <a:latin typeface="Calibri" pitchFamily="34" charset="0"/>
              <a:cs typeface="Calibri" pitchFamily="34" charset="0"/>
            </a:rPr>
            <a:t>Products</a:t>
          </a:r>
          <a:br>
            <a:rPr lang="en-US" sz="1800" kern="1200" dirty="0">
              <a:latin typeface="Calibri" pitchFamily="34" charset="0"/>
              <a:cs typeface="Calibri" pitchFamily="34" charset="0"/>
            </a:rPr>
          </a:br>
          <a:r>
            <a:rPr lang="en-US" sz="1800" b="1" i="0" kern="1200" dirty="0">
              <a:latin typeface="Calibri" pitchFamily="34" charset="0"/>
              <a:cs typeface="Calibri" pitchFamily="34" charset="0"/>
            </a:rPr>
            <a:t>WHERE</a:t>
          </a:r>
          <a:r>
            <a:rPr lang="en-US" sz="1800" b="0" i="0" kern="1200" dirty="0">
              <a:latin typeface="Calibri" pitchFamily="34" charset="0"/>
              <a:cs typeface="Calibri" pitchFamily="34" charset="0"/>
            </a:rPr>
            <a:t> </a:t>
          </a:r>
          <a:r>
            <a:rPr lang="en-US" sz="1800" b="0" i="0" kern="1200" dirty="0" err="1">
              <a:latin typeface="Calibri" pitchFamily="34" charset="0"/>
              <a:cs typeface="Calibri" pitchFamily="34" charset="0"/>
            </a:rPr>
            <a:t>UnitPrice</a:t>
          </a:r>
          <a:r>
            <a:rPr lang="en-US" sz="1800" b="0" i="0" kern="1200" dirty="0">
              <a:latin typeface="Calibri" pitchFamily="34" charset="0"/>
              <a:cs typeface="Calibri" pitchFamily="34" charset="0"/>
            </a:rPr>
            <a:t>&gt;(</a:t>
          </a:r>
          <a:r>
            <a:rPr lang="en-US" sz="1800" b="1" i="0" kern="1200" dirty="0">
              <a:latin typeface="Calibri" pitchFamily="34" charset="0"/>
              <a:cs typeface="Calibri" pitchFamily="34" charset="0"/>
            </a:rPr>
            <a:t>SELECT</a:t>
          </a:r>
          <a:r>
            <a:rPr lang="en-US" sz="1800" b="0" i="0" kern="1200" dirty="0">
              <a:latin typeface="Calibri" pitchFamily="34" charset="0"/>
              <a:cs typeface="Calibri" pitchFamily="34" charset="0"/>
            </a:rPr>
            <a:t> AVG(</a:t>
          </a:r>
          <a:r>
            <a:rPr lang="en-US" sz="1800" b="0" i="0" kern="1200" dirty="0" err="1">
              <a:latin typeface="Calibri" pitchFamily="34" charset="0"/>
              <a:cs typeface="Calibri" pitchFamily="34" charset="0"/>
            </a:rPr>
            <a:t>UnitPrice</a:t>
          </a:r>
          <a:r>
            <a:rPr lang="en-US" sz="1800" b="0" i="0" kern="1200" dirty="0">
              <a:latin typeface="Calibri" pitchFamily="34" charset="0"/>
              <a:cs typeface="Calibri" pitchFamily="34" charset="0"/>
            </a:rPr>
            <a:t>) </a:t>
          </a:r>
          <a:r>
            <a:rPr lang="en-US" sz="1800" b="1" i="0" kern="1200" dirty="0">
              <a:latin typeface="Calibri" pitchFamily="34" charset="0"/>
              <a:cs typeface="Calibri" pitchFamily="34" charset="0"/>
            </a:rPr>
            <a:t>FROM </a:t>
          </a:r>
          <a:r>
            <a:rPr lang="en-US" sz="1800" b="0" i="0" kern="1200" dirty="0">
              <a:latin typeface="Calibri" pitchFamily="34" charset="0"/>
              <a:cs typeface="Calibri" pitchFamily="34" charset="0"/>
            </a:rPr>
            <a:t>Products)</a:t>
          </a:r>
          <a:endParaRPr lang="en-US" sz="1800" kern="1200" dirty="0"/>
        </a:p>
      </dsp:txBody>
      <dsp:txXfrm>
        <a:off x="1512000" y="0"/>
        <a:ext cx="5632200" cy="144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E36D7-CF4F-49CB-9E17-E471F870AFF9}">
      <dsp:nvSpPr>
        <dsp:cNvPr id="0" name=""/>
        <dsp:cNvSpPr/>
      </dsp:nvSpPr>
      <dsp:spPr>
        <a:xfrm>
          <a:off x="0" y="0"/>
          <a:ext cx="7560000" cy="97057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Drop</a:t>
          </a:r>
        </a:p>
      </dsp:txBody>
      <dsp:txXfrm rot="16200000">
        <a:off x="358063" y="-358063"/>
        <a:ext cx="795873" cy="1512000"/>
      </dsp:txXfrm>
    </dsp:sp>
    <dsp:sp modelId="{2D484D52-44B9-401E-A9A9-37B6A567D913}">
      <dsp:nvSpPr>
        <dsp:cNvPr id="0" name=""/>
        <dsp:cNvSpPr/>
      </dsp:nvSpPr>
      <dsp:spPr>
        <a:xfrm>
          <a:off x="1512000" y="0"/>
          <a:ext cx="5632200" cy="97057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DROP VIEW</a:t>
          </a:r>
          <a:r>
            <a:rPr lang="en-US" sz="1800" b="0" i="0" kern="1200" dirty="0"/>
            <a:t> </a:t>
          </a:r>
          <a:r>
            <a:rPr lang="en-US" sz="1800" b="0" i="0" kern="1200" dirty="0">
              <a:latin typeface="Calibri" pitchFamily="34" charset="0"/>
              <a:cs typeface="Calibri" pitchFamily="34" charset="0"/>
            </a:rPr>
            <a:t>[Products Above Average Price]</a:t>
          </a:r>
          <a:endParaRPr lang="en-US" sz="1800" kern="1200" dirty="0"/>
        </a:p>
      </dsp:txBody>
      <dsp:txXfrm>
        <a:off x="1512000" y="0"/>
        <a:ext cx="5632200" cy="9705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E36D7-CF4F-49CB-9E17-E471F870AFF9}">
      <dsp:nvSpPr>
        <dsp:cNvPr id="0" name=""/>
        <dsp:cNvSpPr/>
      </dsp:nvSpPr>
      <dsp:spPr>
        <a:xfrm>
          <a:off x="0" y="0"/>
          <a:ext cx="7560000" cy="1080120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Display</a:t>
          </a:r>
        </a:p>
      </dsp:txBody>
      <dsp:txXfrm rot="16200000">
        <a:off x="313150" y="-313150"/>
        <a:ext cx="885698" cy="1512000"/>
      </dsp:txXfrm>
    </dsp:sp>
    <dsp:sp modelId="{2D484D52-44B9-401E-A9A9-37B6A567D913}">
      <dsp:nvSpPr>
        <dsp:cNvPr id="0" name=""/>
        <dsp:cNvSpPr/>
      </dsp:nvSpPr>
      <dsp:spPr>
        <a:xfrm>
          <a:off x="1512000" y="0"/>
          <a:ext cx="5632200" cy="108012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Calibri" pitchFamily="34" charset="0"/>
              <a:cs typeface="Calibri" pitchFamily="34" charset="0"/>
            </a:rPr>
            <a:t>SELECT</a:t>
          </a:r>
          <a:r>
            <a:rPr lang="en-US" sz="1800" b="0" i="0" kern="1200" dirty="0">
              <a:latin typeface="Calibri" pitchFamily="34" charset="0"/>
              <a:cs typeface="Calibri" pitchFamily="34" charset="0"/>
            </a:rPr>
            <a:t> * </a:t>
          </a:r>
          <a:r>
            <a:rPr lang="en-US" sz="1800" b="1" i="0" kern="1200" dirty="0">
              <a:latin typeface="Calibri" pitchFamily="34" charset="0"/>
              <a:cs typeface="Calibri" pitchFamily="34" charset="0"/>
            </a:rPr>
            <a:t>FROM</a:t>
          </a:r>
          <a:r>
            <a:rPr lang="en-US" sz="1800" b="0" i="0" kern="1200" dirty="0">
              <a:latin typeface="Calibri" pitchFamily="34" charset="0"/>
              <a:cs typeface="Calibri" pitchFamily="34" charset="0"/>
            </a:rPr>
            <a:t> [Products Above Average Price]</a:t>
          </a:r>
          <a:endParaRPr lang="en-US" sz="1800" kern="1200" dirty="0"/>
        </a:p>
      </dsp:txBody>
      <dsp:txXfrm>
        <a:off x="1512000" y="0"/>
        <a:ext cx="5632200" cy="1080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#2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#3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#4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#2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#3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7#4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6331A-26EA-4267-8D07-B8DC036F3D40}" type="datetimeFigureOut">
              <a:rPr lang="en-ID" smtClean="0"/>
              <a:t>09/03/2023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F679F-1759-4868-AF1F-9891F36E61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069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DF32-F251-42E8-BACC-9BA94A7E6C05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95CE-26B2-4EEE-847D-6CE8A3383090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11B1-DB50-44D2-8EB0-6711EC85B828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48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600A96-FA4E-4D30-8FBE-90C251ADF286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7B8EC49-CEC1-4253-A789-503481FE5E83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B37D76-22ED-4168-A7B0-A5BB4A2CBE2C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1C9FC8-8498-49D6-B3FA-72F3D589D6FF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A0278F-B028-45A4-9A1E-C10DF7135B92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DFDBC0FF-0356-472A-988C-C51707B739E0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8F4950-D4BA-4195-9E87-F2E2D85F7D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F521131-A440-4CC3-9DA3-FC83AEDA7AD2}"/>
              </a:ext>
            </a:extLst>
          </p:cNvPr>
          <p:cNvSpPr/>
          <p:nvPr userDrawn="1"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4">
            <a:extLst>
              <a:ext uri="{FF2B5EF4-FFF2-40B4-BE49-F238E27FC236}">
                <a16:creationId xmlns:a16="http://schemas.microsoft.com/office/drawing/2014/main" id="{72F278A6-78AC-421A-94F2-AA40D46AF8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928" y="1262435"/>
            <a:ext cx="11578802" cy="796948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lang="id-ID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/>
              <a:t>JUDUL HALAMAN</a:t>
            </a:r>
            <a:endParaRPr lang="id-ID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704D2C1-6B1B-4A23-B687-144684060B5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9725" y="2238375"/>
            <a:ext cx="11579005" cy="3937000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err="1"/>
              <a:t>Konten</a:t>
            </a:r>
            <a:r>
              <a:rPr lang="en-US"/>
              <a:t> level 1</a:t>
            </a:r>
          </a:p>
          <a:p>
            <a:pPr lvl="1"/>
            <a:r>
              <a:rPr lang="en-US" err="1"/>
              <a:t>Konten</a:t>
            </a:r>
            <a:r>
              <a:rPr lang="en-US"/>
              <a:t> level 2</a:t>
            </a:r>
          </a:p>
          <a:p>
            <a:pPr lvl="2"/>
            <a:r>
              <a:rPr lang="en-US" err="1"/>
              <a:t>Konten</a:t>
            </a:r>
            <a:r>
              <a:rPr lang="en-US"/>
              <a:t> level 3</a:t>
            </a:r>
          </a:p>
          <a:p>
            <a:pPr lvl="3"/>
            <a:r>
              <a:rPr lang="en-US" err="1"/>
              <a:t>Konten</a:t>
            </a:r>
            <a:r>
              <a:rPr lang="en-US"/>
              <a:t> level 4</a:t>
            </a:r>
          </a:p>
          <a:p>
            <a:pPr lvl="4"/>
            <a:r>
              <a:rPr lang="en-US" err="1"/>
              <a:t>Konten</a:t>
            </a:r>
            <a:r>
              <a:rPr lang="en-US"/>
              <a:t> level 5</a:t>
            </a:r>
            <a:endParaRPr lang="id-ID"/>
          </a:p>
        </p:txBody>
      </p:sp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4F219B24-AFA1-3C4D-9EFA-710E46C455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466" y="311468"/>
            <a:ext cx="711855" cy="711855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246678-AD75-B54D-BA22-69EE1107C5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711855" cy="711855"/>
          </a:xfrm>
          <a:prstGeom prst="rect">
            <a:avLst/>
          </a:prstGeom>
        </p:spPr>
      </p:pic>
      <p:pic>
        <p:nvPicPr>
          <p:cNvPr id="1026" name="Picture 2" descr="Membumi untuk Mendunia, Jargon Baru ITS di Dunia Internasional - ITS News">
            <a:extLst>
              <a:ext uri="{FF2B5EF4-FFF2-40B4-BE49-F238E27FC236}">
                <a16:creationId xmlns:a16="http://schemas.microsoft.com/office/drawing/2014/main" id="{94BC7E2C-8B22-0F13-D54C-9AC64BE84F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3" t="7941" r="26895" b="9898"/>
          <a:stretch/>
        </p:blipFill>
        <p:spPr bwMode="auto">
          <a:xfrm>
            <a:off x="2147753" y="300417"/>
            <a:ext cx="749451" cy="7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0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325EED-B7D0-48D5-8FB9-18767AD87B4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10C2B4-5EE9-4999-85E7-E3DB9ECDEDFF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7D3611-A30C-40D2-A1B4-A9BB021BA96D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E5A2B1-77B7-4249-895C-82BF0DE69952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0B80ED-0DFD-40BD-87E8-098258BE3C6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517187E2-C86F-4CFF-A219-B50C36961A5A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73E0B-B975-4BA5-86E2-D7E56977A377}"/>
              </a:ext>
            </a:extLst>
          </p:cNvPr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4">
            <a:extLst>
              <a:ext uri="{FF2B5EF4-FFF2-40B4-BE49-F238E27FC236}">
                <a16:creationId xmlns:a16="http://schemas.microsoft.com/office/drawing/2014/main" id="{9F2BD308-4E0A-456D-88C1-48FC186D1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4" name="Content Placeholder 25">
            <a:extLst>
              <a:ext uri="{FF2B5EF4-FFF2-40B4-BE49-F238E27FC236}">
                <a16:creationId xmlns:a16="http://schemas.microsoft.com/office/drawing/2014/main" id="{9D930B1D-5F17-4549-9275-698BF021070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1217611"/>
            <a:ext cx="11483795" cy="4957763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 baseline="0"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 baseline="0">
                <a:latin typeface="Raleway" panose="020B0503030101060003" pitchFamily="34" charset="0"/>
              </a:defRPr>
            </a:lvl4pPr>
            <a:lvl5pPr>
              <a:defRPr baseline="0"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3A57031C-4761-A749-8CB6-45F700C4EE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06CF1C9E-F3A6-6649-AED4-8E194F750C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09CA87-8A5A-B04E-BF3E-D934673A2C4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F0B9-BBF1-442D-8F1F-69613FBB4011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1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1DAF-CB58-4DEE-8FD4-97D936218C98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46B2-33B7-4F44-ACFC-9F906EB13C6A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FA05-7802-49F6-A9E6-63BF92E6FE99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C1AE-1DE3-4D42-854E-F4198E5EA53C}" type="datetime1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63C7-117A-4028-B33C-2C87D316B694}" type="datetime1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9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16E4-0705-4BA9-8F2F-6A9A16159CE7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9595-85C0-432B-87D4-7F06B9ED3350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3900-949E-4D92-B7B2-3194576AEBF2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F92E-CFA8-4E72-8FFE-E35658AF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0" y="1377943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GB" sz="8000" b="1" dirty="0">
                <a:solidFill>
                  <a:srgbClr val="14A9BC"/>
                </a:solidFill>
                <a:latin typeface="Amasis MT Pro" panose="02040504050005020304" pitchFamily="18" charset="0"/>
              </a:rPr>
              <a:t>Database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51152-56F7-45F1-984D-658F4287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12411"/>
            <a:ext cx="12192000" cy="457201"/>
          </a:xfrm>
        </p:spPr>
        <p:txBody>
          <a:bodyPr>
            <a:noAutofit/>
          </a:bodyPr>
          <a:lstStyle/>
          <a:p>
            <a:r>
              <a:rPr lang="en-GB" sz="3500" b="1" dirty="0">
                <a:solidFill>
                  <a:srgbClr val="132475"/>
                </a:solidFill>
              </a:rPr>
              <a:t>Kelly Rossa Sungkono</a:t>
            </a:r>
          </a:p>
        </p:txBody>
      </p:sp>
    </p:spTree>
    <p:extLst>
      <p:ext uri="{BB962C8B-B14F-4D97-AF65-F5344CB8AC3E}">
        <p14:creationId xmlns:p14="http://schemas.microsoft.com/office/powerpoint/2010/main" val="97131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955158" y="107071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2. Select the name of province that has maximum number of 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68A63-442B-C65D-DD55-4924679470F0}"/>
              </a:ext>
            </a:extLst>
          </p:cNvPr>
          <p:cNvSpPr txBox="1"/>
          <p:nvPr/>
        </p:nvSpPr>
        <p:spPr>
          <a:xfrm>
            <a:off x="387531" y="1632304"/>
            <a:ext cx="6666261" cy="4154984"/>
          </a:xfrm>
          <a:prstGeom prst="rect">
            <a:avLst/>
          </a:prstGeom>
          <a:solidFill>
            <a:srgbClr val="FFF2CC">
              <a:alpha val="30980"/>
            </a:srgbClr>
          </a:solidFill>
        </p:spPr>
        <p:txBody>
          <a:bodyPr wrap="square">
            <a:spAutoFit/>
          </a:bodyPr>
          <a:lstStyle/>
          <a:p>
            <a:r>
              <a:rPr lang="en-US" sz="2200" b="1" dirty="0"/>
              <a:t>SELECT </a:t>
            </a:r>
            <a:r>
              <a:rPr lang="en-US" sz="2200" dirty="0" err="1"/>
              <a:t>P.nama_provinsi</a:t>
            </a:r>
            <a:endParaRPr lang="en-US" sz="2200" dirty="0"/>
          </a:p>
          <a:p>
            <a:r>
              <a:rPr lang="en-US" sz="2200" b="1" dirty="0"/>
              <a:t>FROM </a:t>
            </a:r>
            <a:r>
              <a:rPr lang="en-US" sz="2200" dirty="0"/>
              <a:t>PROVINSI P </a:t>
            </a:r>
            <a:r>
              <a:rPr lang="en-US" sz="2200" b="1" dirty="0"/>
              <a:t>NATURAL JOIN </a:t>
            </a:r>
            <a:r>
              <a:rPr lang="en-US" sz="2200" dirty="0"/>
              <a:t>KOTA K</a:t>
            </a:r>
          </a:p>
          <a:p>
            <a:r>
              <a:rPr lang="en-US" sz="2200" b="1" dirty="0"/>
              <a:t>GROUP BY </a:t>
            </a:r>
            <a:r>
              <a:rPr lang="en-US" sz="2200" dirty="0" err="1"/>
              <a:t>P.id_provinsi</a:t>
            </a:r>
            <a:r>
              <a:rPr lang="en-US" sz="2200" dirty="0"/>
              <a:t> </a:t>
            </a:r>
            <a:r>
              <a:rPr lang="en-US" sz="2200" b="1" dirty="0"/>
              <a:t>HAVING </a:t>
            </a:r>
            <a:r>
              <a:rPr lang="en-US" sz="2200" dirty="0"/>
              <a:t>count(K.*) = </a:t>
            </a:r>
          </a:p>
          <a:p>
            <a:r>
              <a:rPr lang="en-US" sz="2200" b="1" dirty="0"/>
              <a:t>(</a:t>
            </a:r>
          </a:p>
          <a:p>
            <a:r>
              <a:rPr lang="en-US" sz="2200" b="1" dirty="0"/>
              <a:t>	SELECT </a:t>
            </a:r>
            <a:r>
              <a:rPr lang="en-US" sz="2200" dirty="0"/>
              <a:t>max(</a:t>
            </a:r>
            <a:r>
              <a:rPr lang="en-US" sz="2200" dirty="0" err="1"/>
              <a:t>n.total</a:t>
            </a:r>
            <a:r>
              <a:rPr lang="en-US" sz="2200" dirty="0"/>
              <a:t>)</a:t>
            </a:r>
          </a:p>
          <a:p>
            <a:r>
              <a:rPr lang="en-US" sz="2200" b="1" dirty="0"/>
              <a:t>	FROM </a:t>
            </a:r>
          </a:p>
          <a:p>
            <a:r>
              <a:rPr lang="en-US" sz="2200" b="1" dirty="0"/>
              <a:t>	(</a:t>
            </a:r>
          </a:p>
          <a:p>
            <a:pPr>
              <a:tabLst>
                <a:tab pos="1371600" algn="l"/>
              </a:tabLst>
            </a:pPr>
            <a:r>
              <a:rPr lang="en-US" sz="2200" b="1" dirty="0"/>
              <a:t>	SELECT </a:t>
            </a:r>
            <a:r>
              <a:rPr lang="en-US" sz="2200" dirty="0" err="1"/>
              <a:t>P.nama_provinsi</a:t>
            </a:r>
            <a:r>
              <a:rPr lang="en-US" sz="2200" dirty="0"/>
              <a:t>, count(K.*) as total</a:t>
            </a:r>
          </a:p>
          <a:p>
            <a:pPr>
              <a:tabLst>
                <a:tab pos="1371600" algn="l"/>
              </a:tabLst>
            </a:pPr>
            <a:r>
              <a:rPr lang="en-US" sz="2200" b="1" dirty="0"/>
              <a:t>	FROM </a:t>
            </a:r>
            <a:r>
              <a:rPr lang="en-US" sz="2200" dirty="0"/>
              <a:t>PROVINSI P </a:t>
            </a:r>
            <a:r>
              <a:rPr lang="en-US" sz="2200" b="1" dirty="0"/>
              <a:t>NATURAL JOIN </a:t>
            </a:r>
            <a:r>
              <a:rPr lang="en-US" sz="2200" dirty="0"/>
              <a:t>KOTA K</a:t>
            </a:r>
          </a:p>
          <a:p>
            <a:pPr>
              <a:tabLst>
                <a:tab pos="1371600" algn="l"/>
              </a:tabLst>
            </a:pPr>
            <a:r>
              <a:rPr lang="en-US" sz="2200" b="1" dirty="0"/>
              <a:t>	GROUP BY </a:t>
            </a:r>
            <a:r>
              <a:rPr lang="en-US" sz="2200" dirty="0" err="1"/>
              <a:t>P.id_provinsi</a:t>
            </a:r>
            <a:endParaRPr lang="en-US" sz="2200" dirty="0"/>
          </a:p>
          <a:p>
            <a:r>
              <a:rPr lang="en-US" sz="2200" b="1" dirty="0"/>
              <a:t>	) as </a:t>
            </a:r>
            <a:r>
              <a:rPr lang="en-US" sz="2200" dirty="0"/>
              <a:t>n</a:t>
            </a:r>
          </a:p>
          <a:p>
            <a:r>
              <a:rPr lang="en-US" sz="2200" b="1" dirty="0"/>
              <a:t>);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0B804-22F2-0913-8CC7-A75D0382C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870" y="1632303"/>
            <a:ext cx="3425129" cy="12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3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423529" y="1081344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3. Select all province’s name and the number of their cities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81113-28BC-BC6E-9FE6-B77272D77036}"/>
              </a:ext>
            </a:extLst>
          </p:cNvPr>
          <p:cNvSpPr txBox="1"/>
          <p:nvPr/>
        </p:nvSpPr>
        <p:spPr>
          <a:xfrm>
            <a:off x="387531" y="1632304"/>
            <a:ext cx="3539576" cy="1785104"/>
          </a:xfrm>
          <a:prstGeom prst="rect">
            <a:avLst/>
          </a:prstGeom>
          <a:solidFill>
            <a:srgbClr val="FFF2CC">
              <a:alpha val="30980"/>
            </a:srgbClr>
          </a:solidFill>
        </p:spPr>
        <p:txBody>
          <a:bodyPr wrap="square">
            <a:spAutoFit/>
          </a:bodyPr>
          <a:lstStyle/>
          <a:p>
            <a:r>
              <a:rPr lang="en-US" sz="2200" b="1" dirty="0"/>
              <a:t>SELECT </a:t>
            </a:r>
            <a:r>
              <a:rPr lang="en-US" sz="2200" dirty="0" err="1"/>
              <a:t>P.nama_provinsi</a:t>
            </a:r>
            <a:r>
              <a:rPr lang="en-US" sz="2200" dirty="0"/>
              <a:t>, count(K.*) </a:t>
            </a:r>
            <a:r>
              <a:rPr lang="en-US" sz="2200" b="1" dirty="0"/>
              <a:t>as</a:t>
            </a:r>
            <a:r>
              <a:rPr lang="en-US" sz="2200" dirty="0"/>
              <a:t> </a:t>
            </a:r>
            <a:r>
              <a:rPr lang="en-US" sz="2200" dirty="0" err="1"/>
              <a:t>no_city</a:t>
            </a:r>
            <a:endParaRPr lang="en-US" sz="2200" dirty="0"/>
          </a:p>
          <a:p>
            <a:r>
              <a:rPr lang="en-US" sz="2200" b="1" dirty="0"/>
              <a:t>FROM </a:t>
            </a:r>
            <a:r>
              <a:rPr lang="en-US" sz="2200" dirty="0"/>
              <a:t>PROVINSI P</a:t>
            </a:r>
          </a:p>
          <a:p>
            <a:r>
              <a:rPr lang="en-US" sz="2200" b="1" dirty="0"/>
              <a:t>NATURAL LEFT JOIN </a:t>
            </a:r>
            <a:r>
              <a:rPr lang="en-US" sz="2200" dirty="0"/>
              <a:t>KOTA K</a:t>
            </a:r>
          </a:p>
          <a:p>
            <a:r>
              <a:rPr lang="en-US" sz="2200" b="1" dirty="0"/>
              <a:t>GROUP BY </a:t>
            </a:r>
            <a:r>
              <a:rPr lang="en-US" sz="2200" dirty="0" err="1"/>
              <a:t>P.id_provinsi</a:t>
            </a:r>
            <a:r>
              <a:rPr lang="en-US" sz="2200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E60BF-92A8-EFE2-11B1-B8648C30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952" y="1632304"/>
            <a:ext cx="5579444" cy="33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1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519223" y="109197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4. Select name of provinces and name of cities of those provinces (if the province didn’t have city, the column ‘</a:t>
            </a:r>
            <a:r>
              <a:rPr lang="en-US" dirty="0" err="1"/>
              <a:t>nama_kota</a:t>
            </a:r>
            <a:r>
              <a:rPr lang="en-US" dirty="0"/>
              <a:t>’ will be null)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05AB6-20AA-010C-2A52-26F4A4A875FB}"/>
              </a:ext>
            </a:extLst>
          </p:cNvPr>
          <p:cNvSpPr txBox="1"/>
          <p:nvPr/>
        </p:nvSpPr>
        <p:spPr>
          <a:xfrm>
            <a:off x="519223" y="2159650"/>
            <a:ext cx="4577874" cy="1107996"/>
          </a:xfrm>
          <a:prstGeom prst="rect">
            <a:avLst/>
          </a:prstGeom>
          <a:solidFill>
            <a:srgbClr val="FFF2CC">
              <a:alpha val="30980"/>
            </a:srgbClr>
          </a:solidFill>
        </p:spPr>
        <p:txBody>
          <a:bodyPr wrap="square">
            <a:spAutoFit/>
          </a:bodyPr>
          <a:lstStyle/>
          <a:p>
            <a:r>
              <a:rPr lang="en-US" sz="2200" b="1" dirty="0"/>
              <a:t>SELECT </a:t>
            </a:r>
            <a:r>
              <a:rPr lang="en-US" sz="2200" dirty="0" err="1"/>
              <a:t>P.nama_provinsi</a:t>
            </a:r>
            <a:r>
              <a:rPr lang="en-US" sz="2200" dirty="0"/>
              <a:t>, </a:t>
            </a:r>
            <a:r>
              <a:rPr lang="en-US" sz="2200" dirty="0" err="1"/>
              <a:t>K.nama_kota</a:t>
            </a:r>
            <a:endParaRPr lang="en-US" sz="2200" dirty="0"/>
          </a:p>
          <a:p>
            <a:r>
              <a:rPr lang="en-US" sz="2200" b="1" dirty="0"/>
              <a:t>FROM </a:t>
            </a:r>
            <a:r>
              <a:rPr lang="en-US" sz="2200" dirty="0"/>
              <a:t>PROVINSI P</a:t>
            </a:r>
          </a:p>
          <a:p>
            <a:r>
              <a:rPr lang="en-US" sz="2200" b="1" dirty="0"/>
              <a:t>NATURAL LEFT JOIN </a:t>
            </a:r>
            <a:r>
              <a:rPr lang="en-US" sz="2200" dirty="0"/>
              <a:t>KOTA K</a:t>
            </a:r>
            <a:r>
              <a:rPr lang="en-US" sz="2200" b="1" dirty="0"/>
              <a:t>;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2B926-35E4-7B32-12B6-35221F94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603" y="2159650"/>
            <a:ext cx="6217568" cy="335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5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455427" y="117703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5. Select name of provinces that don't have a 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57F8F-B730-2FCE-2AF6-D825598F7891}"/>
              </a:ext>
            </a:extLst>
          </p:cNvPr>
          <p:cNvSpPr txBox="1"/>
          <p:nvPr/>
        </p:nvSpPr>
        <p:spPr>
          <a:xfrm>
            <a:off x="529856" y="1851306"/>
            <a:ext cx="4577874" cy="1446550"/>
          </a:xfrm>
          <a:prstGeom prst="rect">
            <a:avLst/>
          </a:prstGeom>
          <a:solidFill>
            <a:srgbClr val="FFF2CC">
              <a:alpha val="30980"/>
            </a:srgbClr>
          </a:solidFill>
        </p:spPr>
        <p:txBody>
          <a:bodyPr wrap="square">
            <a:spAutoFit/>
          </a:bodyPr>
          <a:lstStyle/>
          <a:p>
            <a:r>
              <a:rPr lang="en-US" sz="2200" b="1" dirty="0"/>
              <a:t>SELECT </a:t>
            </a:r>
            <a:r>
              <a:rPr lang="en-US" sz="2200" dirty="0" err="1"/>
              <a:t>P.nama_provinsi</a:t>
            </a:r>
            <a:endParaRPr lang="en-US" sz="2200" dirty="0"/>
          </a:p>
          <a:p>
            <a:r>
              <a:rPr lang="en-US" sz="2200" b="1" dirty="0"/>
              <a:t>FROM </a:t>
            </a:r>
            <a:r>
              <a:rPr lang="en-US" sz="2200" dirty="0"/>
              <a:t>PROVINSI P</a:t>
            </a:r>
          </a:p>
          <a:p>
            <a:r>
              <a:rPr lang="en-US" sz="2200" b="1" dirty="0"/>
              <a:t>NATURAL LEFT JOIN </a:t>
            </a:r>
            <a:r>
              <a:rPr lang="en-US" sz="2200" dirty="0"/>
              <a:t>KOTA K </a:t>
            </a:r>
          </a:p>
          <a:p>
            <a:r>
              <a:rPr lang="en-US" sz="2200" b="1" dirty="0"/>
              <a:t>WHERE </a:t>
            </a:r>
            <a:r>
              <a:rPr lang="en-US" sz="2200" dirty="0" err="1"/>
              <a:t>K.id_kota</a:t>
            </a:r>
            <a:r>
              <a:rPr lang="en-US" sz="2200" dirty="0"/>
              <a:t> </a:t>
            </a:r>
            <a:r>
              <a:rPr lang="en-US" sz="2200" b="1" dirty="0"/>
              <a:t>is</a:t>
            </a:r>
            <a:r>
              <a:rPr lang="en-US" sz="2200" dirty="0"/>
              <a:t> NULL</a:t>
            </a:r>
            <a:r>
              <a:rPr lang="en-US" sz="2200" b="1" dirty="0"/>
              <a:t>;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48096-0553-8207-E896-5416C8A3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303" y="1907919"/>
            <a:ext cx="4448077" cy="152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5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sz="2400" dirty="0"/>
              <a:t>Traditional Database Management System (DBMS) is passive = </a:t>
            </a:r>
            <a:r>
              <a:rPr lang="en-US" sz="2400" b="1" dirty="0"/>
              <a:t>all command (query, update, delete) in database is running when requested by the user / application</a:t>
            </a:r>
          </a:p>
          <a:p>
            <a:pPr marL="457200" indent="-457200" algn="just"/>
            <a:r>
              <a:rPr lang="en-US" sz="2400" dirty="0"/>
              <a:t>However, some cases of database modeling cannot be effectively modeled by this pattern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Passive Database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AAC24-2752-4590-8394-5C80DFD9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0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F20D746-49A6-4FA9-8642-89D7C9D37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315508"/>
              </p:ext>
            </p:extLst>
          </p:nvPr>
        </p:nvGraphicFramePr>
        <p:xfrm>
          <a:off x="1181100" y="1825625"/>
          <a:ext cx="9829800" cy="3604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Britannic Bold" panose="020B0903060703020204" pitchFamily="34" charset="0"/>
              </a:rPr>
              <a:t>Problem in </a:t>
            </a:r>
            <a:r>
              <a:rPr lang="en-US" sz="3600" i="1" dirty="0">
                <a:latin typeface="Britannic Bold" panose="020B0903060703020204" pitchFamily="34" charset="0"/>
              </a:rPr>
              <a:t>Passive DB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AAC24-2752-4590-8394-5C80DFD9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8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ID" sz="2400" i="1" dirty="0"/>
              <a:t>Active database </a:t>
            </a:r>
            <a:r>
              <a:rPr lang="en-ID" sz="2400" dirty="0"/>
              <a:t>supports previous applications by </a:t>
            </a:r>
            <a:r>
              <a:rPr lang="en-ID" sz="2400" b="1" dirty="0"/>
              <a:t>moving reactive </a:t>
            </a:r>
            <a:r>
              <a:rPr lang="en-ID" sz="2400" b="1" dirty="0" err="1"/>
              <a:t>behavior</a:t>
            </a:r>
            <a:r>
              <a:rPr lang="en-ID" sz="2400" b="1" dirty="0"/>
              <a:t> from the application to DBMS</a:t>
            </a:r>
            <a:r>
              <a:rPr lang="en-ID" sz="2400" dirty="0"/>
              <a:t> </a:t>
            </a:r>
            <a:endParaRPr lang="en-ID" sz="2400" i="1" dirty="0"/>
          </a:p>
          <a:p>
            <a:pPr marL="457200" indent="-457200" algn="just"/>
            <a:r>
              <a:rPr lang="en-ID" sz="2400" i="1" dirty="0"/>
              <a:t>Active database </a:t>
            </a:r>
            <a:r>
              <a:rPr lang="en-ID" sz="2400" dirty="0"/>
              <a:t>can </a:t>
            </a:r>
            <a:r>
              <a:rPr lang="en-ID" sz="2400" b="1" dirty="0"/>
              <a:t>monitor and react to certain conditions </a:t>
            </a:r>
            <a:r>
              <a:rPr lang="en-ID" sz="2400" dirty="0"/>
              <a:t>that are relevant to the application</a:t>
            </a:r>
            <a:endParaRPr lang="en-ID" sz="2400" i="1" dirty="0"/>
          </a:p>
          <a:p>
            <a:pPr marL="457200" indent="-457200" algn="just"/>
            <a:r>
              <a:rPr lang="en-ID" sz="2400" dirty="0"/>
              <a:t>The active database system must support: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D" sz="2000" dirty="0"/>
              <a:t>Knowledge model (example: description of mechanism), and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/>
              <a:t>Execution Model (Example: Runtime Strategy) to support reactive behavior</a:t>
            </a:r>
            <a:endParaRPr lang="en-ID" sz="2000" dirty="0"/>
          </a:p>
          <a:p>
            <a:pPr marL="457200" indent="-457200" algn="just"/>
            <a:r>
              <a:rPr lang="en-ID" sz="2400" i="1" dirty="0"/>
              <a:t>Active rules</a:t>
            </a:r>
            <a:r>
              <a:rPr lang="en-ID" sz="2400" dirty="0"/>
              <a:t>: rules that are automatically triggered by events in the database 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Active Database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AAC24-2752-4590-8394-5C80DFD9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9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1CDE5-5CE6-4E66-BA00-D2FB5765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dirty="0">
                <a:solidFill>
                  <a:srgbClr val="C00000"/>
                </a:solidFill>
                <a:latin typeface="+mn-lt"/>
              </a:rPr>
              <a:t>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5E20D-1C15-4F42-AC6E-DF1ED30B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C9BBE-C28B-46EE-9481-7F90AAAB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FBC501-4E07-4098-9A50-AE33BFDCE47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02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D" b="1" dirty="0"/>
              <a:t>View</a:t>
            </a:r>
            <a:r>
              <a:rPr lang="en-ID" dirty="0"/>
              <a:t> is a virtual table that contains result-set / </a:t>
            </a:r>
            <a:r>
              <a:rPr lang="en-ID" b="1" dirty="0"/>
              <a:t>query result</a:t>
            </a:r>
            <a:r>
              <a:rPr lang="en-ID" dirty="0"/>
              <a:t>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D" dirty="0"/>
              <a:t>A view containing rows and columns as in a structured table. 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D" dirty="0"/>
              <a:t>The columns in the view can come from one or more tables</a:t>
            </a: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</a:pPr>
            <a:r>
              <a:rPr lang="en-ID" dirty="0"/>
              <a:t>View can be used as </a:t>
            </a:r>
            <a:r>
              <a:rPr lang="en-ID" b="1" i="1" dirty="0"/>
              <a:t>security</a:t>
            </a:r>
          </a:p>
          <a:p>
            <a:pPr marL="914400" lvl="1" indent="-457200" algn="just">
              <a:lnSpc>
                <a:spcPct val="100000"/>
              </a:lnSpc>
              <a:spcBef>
                <a:spcPts val="600"/>
              </a:spcBef>
            </a:pPr>
            <a:r>
              <a:rPr lang="en-ID" dirty="0"/>
              <a:t>An information can be taken from a query view, </a:t>
            </a:r>
            <a:r>
              <a:rPr lang="en-ID" b="1" dirty="0"/>
              <a:t>not from the original table</a:t>
            </a:r>
            <a:r>
              <a:rPr lang="en-ID" dirty="0"/>
              <a:t>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ID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View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AAC24-2752-4590-8394-5C80DFD9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679221" y="2710312"/>
            <a:ext cx="5838881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View Query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08137247"/>
              </p:ext>
            </p:extLst>
          </p:nvPr>
        </p:nvGraphicFramePr>
        <p:xfrm>
          <a:off x="2470324" y="760443"/>
          <a:ext cx="756084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80804532"/>
              </p:ext>
            </p:extLst>
          </p:nvPr>
        </p:nvGraphicFramePr>
        <p:xfrm>
          <a:off x="2470324" y="2270267"/>
          <a:ext cx="756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562948"/>
              </p:ext>
            </p:extLst>
          </p:nvPr>
        </p:nvGraphicFramePr>
        <p:xfrm>
          <a:off x="2470324" y="3780090"/>
          <a:ext cx="7560000" cy="97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01263835"/>
              </p:ext>
            </p:extLst>
          </p:nvPr>
        </p:nvGraphicFramePr>
        <p:xfrm>
          <a:off x="2470324" y="4848574"/>
          <a:ext cx="75600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74467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EF87B1FD-82EE-E67E-24A3-0BBB4A45E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7" r="31850" b="2"/>
          <a:stretch/>
        </p:blipFill>
        <p:spPr>
          <a:xfrm>
            <a:off x="21" y="1133598"/>
            <a:ext cx="4735608" cy="5297203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B83C7-410E-78D9-37B5-DD7CD8E4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2F2A60"/>
                </a:solidFill>
                <a:cs typeface="+mj-cs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0095-8F6A-F97A-F541-16E34AC7E2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82389" y="2066261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dirty="0">
                <a:latin typeface="+mn-lt"/>
              </a:rPr>
              <a:t>Review Last Exercise</a:t>
            </a:r>
          </a:p>
          <a:p>
            <a:r>
              <a:rPr lang="en-ID" sz="3000" dirty="0">
                <a:latin typeface="+mn-lt"/>
              </a:rPr>
              <a:t>Passive Database Active Database</a:t>
            </a:r>
          </a:p>
          <a:p>
            <a:r>
              <a:rPr lang="en-ID" sz="3000" dirty="0">
                <a:latin typeface="+mn-lt"/>
              </a:rPr>
              <a:t>View</a:t>
            </a:r>
          </a:p>
          <a:p>
            <a:r>
              <a:rPr lang="en-ID" sz="3000" dirty="0">
                <a:latin typeface="+mn-lt"/>
              </a:rPr>
              <a:t>Procedure</a:t>
            </a:r>
          </a:p>
          <a:p>
            <a:r>
              <a:rPr lang="en-ID" sz="3000" dirty="0">
                <a:latin typeface="+mn-lt"/>
              </a:rPr>
              <a:t>Function</a:t>
            </a:r>
          </a:p>
          <a:p>
            <a:r>
              <a:rPr lang="en-ID" sz="3000" dirty="0">
                <a:latin typeface="+mn-lt"/>
              </a:rPr>
              <a:t>Trigger</a:t>
            </a:r>
          </a:p>
          <a:p>
            <a:r>
              <a:rPr lang="en-ID" sz="3000" dirty="0">
                <a:latin typeface="+mn-lt"/>
              </a:rPr>
              <a:t>Class Exercise</a:t>
            </a:r>
          </a:p>
        </p:txBody>
      </p:sp>
    </p:spTree>
    <p:extLst>
      <p:ext uri="{BB962C8B-B14F-4D97-AF65-F5344CB8AC3E}">
        <p14:creationId xmlns:p14="http://schemas.microsoft.com/office/powerpoint/2010/main" val="14033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679221" y="2710312"/>
            <a:ext cx="5838881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View Query Example</a:t>
            </a:r>
            <a:endParaRPr lang="en-US" sz="4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2035178"/>
              </p:ext>
            </p:extLst>
          </p:nvPr>
        </p:nvGraphicFramePr>
        <p:xfrm>
          <a:off x="2470324" y="760443"/>
          <a:ext cx="756084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55406409"/>
              </p:ext>
            </p:extLst>
          </p:nvPr>
        </p:nvGraphicFramePr>
        <p:xfrm>
          <a:off x="2470324" y="2270267"/>
          <a:ext cx="756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31494077"/>
              </p:ext>
            </p:extLst>
          </p:nvPr>
        </p:nvGraphicFramePr>
        <p:xfrm>
          <a:off x="2470324" y="3780090"/>
          <a:ext cx="7560000" cy="97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30814965"/>
              </p:ext>
            </p:extLst>
          </p:nvPr>
        </p:nvGraphicFramePr>
        <p:xfrm>
          <a:off x="2470324" y="4848574"/>
          <a:ext cx="75600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301496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Can represent a subset of data in the DB thereby limiting the knowledge of outsiders of the DB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Can combine and simplify multiple complex tables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Hiding data complexity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Using a small space, instead of copying all the data represented</a:t>
            </a:r>
            <a:endParaRPr lang="en-ID" dirty="0"/>
          </a:p>
          <a:p>
            <a:pPr marL="514350" indent="-514350" algn="just">
              <a:buFont typeface="+mj-lt"/>
              <a:buAutoNum type="arabicPeriod"/>
            </a:pPr>
            <a:endParaRPr lang="en-ID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Benefit using View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AAC24-2752-4590-8394-5C80DFD9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85" y="1173330"/>
            <a:ext cx="10515600" cy="248417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8000"/>
              </a:lnSpc>
              <a:spcBef>
                <a:spcPts val="0"/>
              </a:spcBef>
              <a:buNone/>
            </a:pPr>
            <a:r>
              <a:rPr lang="en-ID" sz="1600" dirty="0">
                <a:latin typeface="Consolas" panose="020B0609020204030204" pitchFamily="49" charset="0"/>
              </a:rPr>
              <a:t>CREATE OR REPLACE VIEW </a:t>
            </a:r>
            <a:r>
              <a:rPr lang="en-ID" sz="1600" dirty="0" err="1">
                <a:latin typeface="Consolas" panose="020B0609020204030204" pitchFamily="49" charset="0"/>
              </a:rPr>
              <a:t>BoatRented_recap</a:t>
            </a:r>
            <a:endParaRPr lang="en-ID" sz="1600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8000"/>
              </a:lnSpc>
              <a:spcBef>
                <a:spcPts val="0"/>
              </a:spcBef>
              <a:buNone/>
            </a:pPr>
            <a:r>
              <a:rPr lang="en-ID" sz="1600" dirty="0">
                <a:latin typeface="Consolas" panose="020B0609020204030204" pitchFamily="49" charset="0"/>
              </a:rPr>
              <a:t>AS</a:t>
            </a:r>
          </a:p>
          <a:p>
            <a:pPr marL="0" indent="0" algn="just">
              <a:lnSpc>
                <a:spcPct val="108000"/>
              </a:lnSpc>
              <a:spcBef>
                <a:spcPts val="0"/>
              </a:spcBef>
              <a:buNone/>
            </a:pPr>
            <a:r>
              <a:rPr lang="en-ID" sz="1600" dirty="0">
                <a:latin typeface="Consolas" panose="020B0609020204030204" pitchFamily="49" charset="0"/>
              </a:rPr>
              <a:t>SELECT B.BID, B.BNAME, B.COLOR, COUNT(R.SID) AS RENTED</a:t>
            </a:r>
          </a:p>
          <a:p>
            <a:pPr marL="0" indent="0" algn="just">
              <a:lnSpc>
                <a:spcPct val="108000"/>
              </a:lnSpc>
              <a:spcBef>
                <a:spcPts val="0"/>
              </a:spcBef>
              <a:buNone/>
            </a:pPr>
            <a:r>
              <a:rPr lang="en-ID" sz="1600" dirty="0">
                <a:latin typeface="Consolas" panose="020B0609020204030204" pitchFamily="49" charset="0"/>
              </a:rPr>
              <a:t>FROM BOATS B LEFT JOIN RESERVES R</a:t>
            </a:r>
          </a:p>
          <a:p>
            <a:pPr marL="0" indent="0" algn="just">
              <a:lnSpc>
                <a:spcPct val="108000"/>
              </a:lnSpc>
              <a:spcBef>
                <a:spcPts val="0"/>
              </a:spcBef>
              <a:buNone/>
            </a:pPr>
            <a:r>
              <a:rPr lang="en-ID" sz="1600" dirty="0">
                <a:latin typeface="Consolas" panose="020B0609020204030204" pitchFamily="49" charset="0"/>
              </a:rPr>
              <a:t>ON B.BID = R.BID</a:t>
            </a:r>
          </a:p>
          <a:p>
            <a:pPr marL="0" indent="0" algn="just">
              <a:lnSpc>
                <a:spcPct val="108000"/>
              </a:lnSpc>
              <a:spcBef>
                <a:spcPts val="0"/>
              </a:spcBef>
              <a:buNone/>
            </a:pPr>
            <a:r>
              <a:rPr lang="en-ID" sz="1600" dirty="0">
                <a:latin typeface="Consolas" panose="020B0609020204030204" pitchFamily="49" charset="0"/>
              </a:rPr>
              <a:t>GROUP BY B.BID,B.BNAME, B.COLOR</a:t>
            </a:r>
          </a:p>
          <a:p>
            <a:pPr marL="0" indent="0" algn="just">
              <a:lnSpc>
                <a:spcPct val="108000"/>
              </a:lnSpc>
              <a:spcBef>
                <a:spcPts val="0"/>
              </a:spcBef>
              <a:buNone/>
            </a:pPr>
            <a:r>
              <a:rPr lang="en-ID" sz="1600" dirty="0">
                <a:latin typeface="Consolas" panose="020B0609020204030204" pitchFamily="49" charset="0"/>
              </a:rPr>
              <a:t>ORDER BY B.BID ASC;</a:t>
            </a:r>
          </a:p>
          <a:p>
            <a:pPr marL="0" indent="0" algn="just">
              <a:lnSpc>
                <a:spcPct val="108000"/>
              </a:lnSpc>
              <a:spcBef>
                <a:spcPts val="0"/>
              </a:spcBef>
              <a:buNone/>
            </a:pPr>
            <a:endParaRPr lang="en-ID" sz="1600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8000"/>
              </a:lnSpc>
              <a:spcBef>
                <a:spcPts val="0"/>
              </a:spcBef>
              <a:buNone/>
            </a:pPr>
            <a:r>
              <a:rPr lang="en-ID" sz="1600" dirty="0">
                <a:latin typeface="Consolas" panose="020B0609020204030204" pitchFamily="49" charset="0"/>
              </a:rPr>
              <a:t>SELECT * FROM </a:t>
            </a:r>
            <a:r>
              <a:rPr lang="en-ID" sz="1600" dirty="0" err="1">
                <a:latin typeface="Consolas" panose="020B0609020204030204" pitchFamily="49" charset="0"/>
              </a:rPr>
              <a:t>BoatRented_recap</a:t>
            </a:r>
            <a:r>
              <a:rPr lang="en-ID" sz="1600" dirty="0">
                <a:latin typeface="Consolas" panose="020B0609020204030204" pitchFamily="49" charset="0"/>
              </a:rPr>
              <a:t>;</a:t>
            </a:r>
          </a:p>
          <a:p>
            <a:pPr marL="0" indent="0" algn="just">
              <a:lnSpc>
                <a:spcPct val="108000"/>
              </a:lnSpc>
              <a:spcBef>
                <a:spcPts val="0"/>
              </a:spcBef>
              <a:buNone/>
            </a:pPr>
            <a:endParaRPr lang="en-ID" sz="1600" dirty="0"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11655"/>
            <a:ext cx="10515600" cy="817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Example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65375" y="910153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AAC24-2752-4590-8394-5C80DFD9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31D39-A7C1-A954-99C5-77426F27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662" y="1216996"/>
            <a:ext cx="4915153" cy="137802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DE557F1-7384-42F3-A90A-B1C59BE6DBF7}"/>
              </a:ext>
            </a:extLst>
          </p:cNvPr>
          <p:cNvSpPr/>
          <p:nvPr/>
        </p:nvSpPr>
        <p:spPr>
          <a:xfrm>
            <a:off x="5997953" y="2193914"/>
            <a:ext cx="726142" cy="462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DC1B2-AB25-2E08-359F-413D79B5F5A6}"/>
              </a:ext>
            </a:extLst>
          </p:cNvPr>
          <p:cNvSpPr txBox="1"/>
          <p:nvPr/>
        </p:nvSpPr>
        <p:spPr>
          <a:xfrm>
            <a:off x="299185" y="4110422"/>
            <a:ext cx="4888832" cy="114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8000"/>
              </a:lnSpc>
              <a:spcBef>
                <a:spcPts val="0"/>
              </a:spcBef>
              <a:buNone/>
            </a:pPr>
            <a:r>
              <a:rPr lang="en-ID" sz="1600" dirty="0">
                <a:latin typeface="Consolas" panose="020B0609020204030204" pitchFamily="49" charset="0"/>
              </a:rPr>
              <a:t>INSERT INTO BOATS (BID, BNAME, COLOR)</a:t>
            </a:r>
          </a:p>
          <a:p>
            <a:pPr marL="0" indent="0" algn="just">
              <a:lnSpc>
                <a:spcPct val="108000"/>
              </a:lnSpc>
              <a:spcBef>
                <a:spcPts val="0"/>
              </a:spcBef>
              <a:buNone/>
            </a:pPr>
            <a:r>
              <a:rPr lang="en-ID" sz="1600" dirty="0">
                <a:latin typeface="Consolas" panose="020B0609020204030204" pitchFamily="49" charset="0"/>
              </a:rPr>
              <a:t>VALUES (105, 'Aquamarine', 'blue');</a:t>
            </a:r>
          </a:p>
          <a:p>
            <a:pPr marL="0" indent="0" algn="just">
              <a:lnSpc>
                <a:spcPct val="108000"/>
              </a:lnSpc>
              <a:spcBef>
                <a:spcPts val="0"/>
              </a:spcBef>
              <a:buNone/>
            </a:pPr>
            <a:endParaRPr lang="en-ID" sz="1600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8000"/>
              </a:lnSpc>
              <a:spcBef>
                <a:spcPts val="0"/>
              </a:spcBef>
              <a:buNone/>
            </a:pPr>
            <a:r>
              <a:rPr lang="en-ID" sz="1600" dirty="0">
                <a:latin typeface="Consolas" panose="020B0609020204030204" pitchFamily="49" charset="0"/>
              </a:rPr>
              <a:t>SELECT * FROM </a:t>
            </a:r>
            <a:r>
              <a:rPr lang="en-ID" sz="1600" dirty="0" err="1">
                <a:latin typeface="Consolas" panose="020B0609020204030204" pitchFamily="49" charset="0"/>
              </a:rPr>
              <a:t>BoatRented_recap</a:t>
            </a:r>
            <a:r>
              <a:rPr lang="en-ID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A2E59F8-8461-AE94-1F7F-36CECDED689E}"/>
              </a:ext>
            </a:extLst>
          </p:cNvPr>
          <p:cNvSpPr/>
          <p:nvPr/>
        </p:nvSpPr>
        <p:spPr>
          <a:xfrm>
            <a:off x="5002304" y="4418947"/>
            <a:ext cx="726142" cy="462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BAF03F-B8CD-8726-0136-0347CDDC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135" y="3701172"/>
            <a:ext cx="5860704" cy="19127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42E88B9-89BE-F022-BB61-8F85B5963280}"/>
              </a:ext>
            </a:extLst>
          </p:cNvPr>
          <p:cNvSpPr/>
          <p:nvPr/>
        </p:nvSpPr>
        <p:spPr>
          <a:xfrm>
            <a:off x="5833135" y="5252722"/>
            <a:ext cx="5860704" cy="36121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32C293-98E0-B7F9-B4EA-ADE64B68122B}"/>
              </a:ext>
            </a:extLst>
          </p:cNvPr>
          <p:cNvSpPr txBox="1"/>
          <p:nvPr/>
        </p:nvSpPr>
        <p:spPr>
          <a:xfrm>
            <a:off x="3553537" y="5690997"/>
            <a:ext cx="48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data on the view will increase and decrease according to the original table</a:t>
            </a:r>
          </a:p>
        </p:txBody>
      </p:sp>
    </p:spTree>
    <p:extLst>
      <p:ext uri="{BB962C8B-B14F-4D97-AF65-F5344CB8AC3E}">
        <p14:creationId xmlns:p14="http://schemas.microsoft.com/office/powerpoint/2010/main" val="436161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CDE5-5CE6-4E66-BA00-D2FB5765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 dirty="0">
                <a:solidFill>
                  <a:srgbClr val="C00000"/>
                </a:solidFill>
                <a:latin typeface="+mn-lt"/>
              </a:rPr>
              <a:t>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5E20D-1C15-4F42-AC6E-DF1ED30B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C9BBE-C28B-46EE-9481-7F90AAAB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FBC501-4E07-4098-9A50-AE33BFDCE47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0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716" y="1741836"/>
            <a:ext cx="10515600" cy="4351338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sz="2400" b="1" dirty="0"/>
              <a:t>Procedure </a:t>
            </a:r>
            <a:r>
              <a:rPr lang="en-US" sz="2400" dirty="0"/>
              <a:t>is a module that performs one or more actions</a:t>
            </a:r>
            <a:r>
              <a:rPr lang="en-US" sz="2400" b="1" dirty="0"/>
              <a:t>.</a:t>
            </a:r>
          </a:p>
          <a:p>
            <a:pPr marL="457200" indent="-457200" algn="just"/>
            <a:r>
              <a:rPr lang="en-US" sz="2400" dirty="0"/>
              <a:t>A procedure can have zero to. many parameters</a:t>
            </a:r>
            <a:r>
              <a:rPr lang="en-US" sz="2400" b="1" dirty="0"/>
              <a:t>.</a:t>
            </a:r>
          </a:p>
          <a:p>
            <a:pPr marL="457200" indent="-457200" algn="just"/>
            <a:r>
              <a:rPr lang="en-US" sz="2400" b="1" dirty="0"/>
              <a:t>Composed of two main parts:</a:t>
            </a:r>
          </a:p>
          <a:p>
            <a:pPr marL="1031875" indent="-457200" algn="just"/>
            <a:r>
              <a:rPr lang="en-US" sz="2400" b="1" dirty="0">
                <a:solidFill>
                  <a:srgbClr val="FF0000"/>
                </a:solidFill>
              </a:rPr>
              <a:t>Header: </a:t>
            </a:r>
            <a:r>
              <a:rPr lang="en-US" sz="2400" dirty="0"/>
              <a:t>contains the procedure name and parameter list</a:t>
            </a:r>
          </a:p>
          <a:p>
            <a:pPr marL="1031875" indent="-457200" algn="just"/>
            <a:r>
              <a:rPr lang="en-US" sz="2400" b="1" dirty="0">
                <a:solidFill>
                  <a:srgbClr val="FF0000"/>
                </a:solidFill>
              </a:rPr>
              <a:t>Body: </a:t>
            </a:r>
            <a:r>
              <a:rPr lang="en-US" sz="2400" dirty="0"/>
              <a:t>everything after the IS or AS keywords</a:t>
            </a:r>
          </a:p>
          <a:p>
            <a:pPr marL="457200" indent="-457200" algn="just"/>
            <a:r>
              <a:rPr lang="en-US" sz="2400" b="1" dirty="0"/>
              <a:t>REPLACE is optional</a:t>
            </a:r>
          </a:p>
          <a:p>
            <a:pPr marL="796925" indent="-339725" algn="just"/>
            <a:r>
              <a:rPr lang="en-US" sz="2400" dirty="0"/>
              <a:t>If </a:t>
            </a:r>
            <a:r>
              <a:rPr lang="en-US" sz="2400" b="1" dirty="0"/>
              <a:t>REPLACE</a:t>
            </a:r>
            <a:r>
              <a:rPr lang="en-US" sz="2400" dirty="0"/>
              <a:t> is not used, when you want to change the code in the procedure, the procedure must be dropped first and then re-created.</a:t>
            </a:r>
            <a:endParaRPr lang="en-ID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Procedure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AAC24-2752-4590-8394-5C80DFD9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1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8426B-027C-4FBC-96A9-A44B20832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768295"/>
            <a:ext cx="10234353" cy="311959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b="1" dirty="0">
                <a:latin typeface="Consolas" panose="020B0609020204030204" pitchFamily="49" charset="0"/>
              </a:rPr>
              <a:t>CREATE OR REPLACE PROCEDURE</a:t>
            </a:r>
            <a:r>
              <a:rPr lang="en-ID" sz="1800" dirty="0">
                <a:latin typeface="Consolas" panose="020B0609020204030204" pitchFamily="49" charset="0"/>
              </a:rPr>
              <a:t> name [(parameter[, parameter, ...])]</a:t>
            </a:r>
          </a:p>
          <a:p>
            <a:pPr marL="0" indent="0">
              <a:buNone/>
            </a:pPr>
            <a:r>
              <a:rPr lang="en-ID" sz="1800" b="1" dirty="0">
                <a:latin typeface="Consolas" panose="020B0609020204030204" pitchFamily="49" charset="0"/>
              </a:rPr>
              <a:t>AS</a:t>
            </a:r>
          </a:p>
          <a:p>
            <a:pPr marL="0" indent="0">
              <a:buNone/>
            </a:pPr>
            <a:r>
              <a:rPr lang="en-ID" sz="1800" dirty="0">
                <a:latin typeface="Consolas" panose="020B0609020204030204" pitchFamily="49" charset="0"/>
              </a:rPr>
              <a:t>	[local declarations]</a:t>
            </a:r>
          </a:p>
          <a:p>
            <a:pPr marL="0" indent="0">
              <a:buNone/>
            </a:pPr>
            <a:r>
              <a:rPr lang="en-ID" sz="1800" b="1" dirty="0">
                <a:latin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ID" sz="1800" dirty="0">
                <a:latin typeface="Consolas" panose="020B0609020204030204" pitchFamily="49" charset="0"/>
              </a:rPr>
              <a:t>	executable statements</a:t>
            </a:r>
          </a:p>
          <a:p>
            <a:pPr marL="0" indent="0">
              <a:buNone/>
            </a:pPr>
            <a:r>
              <a:rPr lang="en-ID" sz="1800" dirty="0">
                <a:latin typeface="Consolas" panose="020B0609020204030204" pitchFamily="49" charset="0"/>
              </a:rPr>
              <a:t>[EXCEPTION</a:t>
            </a:r>
          </a:p>
          <a:p>
            <a:pPr marL="0" indent="0">
              <a:buNone/>
            </a:pPr>
            <a:r>
              <a:rPr lang="en-ID" sz="1800" dirty="0">
                <a:latin typeface="Consolas" panose="020B0609020204030204" pitchFamily="49" charset="0"/>
              </a:rPr>
              <a:t>	exception handlers]</a:t>
            </a:r>
          </a:p>
          <a:p>
            <a:pPr marL="0" indent="0">
              <a:buNone/>
            </a:pPr>
            <a:r>
              <a:rPr lang="en-ID" sz="1800" b="1" dirty="0">
                <a:latin typeface="Consolas" panose="020B0609020204030204" pitchFamily="49" charset="0"/>
              </a:rPr>
              <a:t>END</a:t>
            </a:r>
            <a:r>
              <a:rPr lang="en-ID" sz="1800" dirty="0">
                <a:latin typeface="Consolas" panose="020B0609020204030204" pitchFamily="49" charset="0"/>
              </a:rPr>
              <a:t> [name];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3F126-92D0-49C1-A55F-B1CD7551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62A9FC-D3C7-4F3D-B5CB-BC42DDB3FC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Syntax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E756E4-C9D2-4157-AD0A-6B086EC794C6}"/>
              </a:ext>
            </a:extLst>
          </p:cNvPr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EB652F8-BAA0-4A6F-B6BA-6321F4F51B43}"/>
              </a:ext>
            </a:extLst>
          </p:cNvPr>
          <p:cNvSpPr txBox="1">
            <a:spLocks/>
          </p:cNvSpPr>
          <p:nvPr/>
        </p:nvSpPr>
        <p:spPr>
          <a:xfrm>
            <a:off x="838199" y="5134476"/>
            <a:ext cx="10234353" cy="78418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dirty="0">
                <a:latin typeface="+mj-lt"/>
              </a:rPr>
              <a:t>Syntax for execute procedure: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latin typeface="Consolas" panose="020B0609020204030204" pitchFamily="49" charset="0"/>
              </a:rPr>
              <a:t>EXECUTE </a:t>
            </a:r>
            <a:r>
              <a:rPr lang="en-ID" sz="1800" b="1" dirty="0" err="1">
                <a:latin typeface="Consolas" panose="020B0609020204030204" pitchFamily="49" charset="0"/>
              </a:rPr>
              <a:t>Procedure_name</a:t>
            </a:r>
            <a:endParaRPr lang="en-ID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52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406B21-6960-40AB-86DC-03A435E7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63" y="1190905"/>
            <a:ext cx="10515599" cy="55305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CREATE OR REPLACE PROCEDURE </a:t>
            </a:r>
            <a:r>
              <a:rPr lang="en-US" sz="1400" dirty="0">
                <a:solidFill>
                  <a:srgbClr val="0070C0"/>
                </a:solidFill>
                <a:latin typeface="Courier" charset="0"/>
                <a:ea typeface="Arial Unicode MS" pitchFamily="34" charset="-128"/>
                <a:cs typeface="Arial Unicode MS" pitchFamily="34" charset="-128"/>
              </a:rPr>
              <a:t>Discount</a:t>
            </a: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AS</a:t>
            </a: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1400" b="1" dirty="0">
                <a:solidFill>
                  <a:srgbClr val="C00000"/>
                </a:solidFill>
                <a:latin typeface="Courier" charset="0"/>
                <a:ea typeface="Arial Unicode MS" pitchFamily="34" charset="-128"/>
                <a:cs typeface="Arial Unicode MS" pitchFamily="34" charset="-128"/>
              </a:rPr>
              <a:t>CURSOR</a:t>
            </a: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c_group_discount</a:t>
            </a:r>
            <a:endParaRPr lang="en-US" sz="1400" dirty="0">
              <a:latin typeface="Courier" charset="0"/>
              <a:ea typeface="Arial Unicode MS" pitchFamily="34" charset="-128"/>
              <a:cs typeface="Arial Unicode MS" pitchFamily="34" charset="-128"/>
            </a:endParaRP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IS</a:t>
            </a: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	SELECT distinct </a:t>
            </a:r>
            <a:r>
              <a:rPr lang="en-US" sz="14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s.course_no</a:t>
            </a: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c.description</a:t>
            </a:r>
            <a:endParaRPr lang="en-US" sz="1400" dirty="0">
              <a:latin typeface="Courier" charset="0"/>
              <a:ea typeface="Arial Unicode MS" pitchFamily="34" charset="-128"/>
              <a:cs typeface="Arial Unicode MS" pitchFamily="34" charset="-128"/>
            </a:endParaRP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 FROM section s, enrollment e, course c</a:t>
            </a: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	WHERE </a:t>
            </a:r>
            <a:r>
              <a:rPr lang="en-US" sz="14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s.section_id</a:t>
            </a: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14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e.section_id</a:t>
            </a: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en-US" sz="14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c.course_no</a:t>
            </a: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14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s.course_no</a:t>
            </a:r>
            <a:endParaRPr lang="en-US" sz="1400" dirty="0">
              <a:latin typeface="Courier" charset="0"/>
              <a:ea typeface="Arial Unicode MS" pitchFamily="34" charset="-128"/>
              <a:cs typeface="Arial Unicode MS" pitchFamily="34" charset="-128"/>
            </a:endParaRP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 GROUP BY </a:t>
            </a:r>
            <a:r>
              <a:rPr lang="en-US" sz="14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s.course_no</a:t>
            </a: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c.description</a:t>
            </a: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e.section_id</a:t>
            </a: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s.section_id</a:t>
            </a:r>
            <a:endParaRPr lang="en-US" sz="1400" dirty="0">
              <a:latin typeface="Courier" charset="0"/>
              <a:ea typeface="Arial Unicode MS" pitchFamily="34" charset="-128"/>
              <a:cs typeface="Arial Unicode MS" pitchFamily="34" charset="-128"/>
            </a:endParaRP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HAVING COUNT(*) &gt;=8;</a:t>
            </a: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BEGIN</a:t>
            </a: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FOR </a:t>
            </a:r>
            <a:r>
              <a:rPr lang="en-US" sz="14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r_group_discount</a:t>
            </a: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 IN </a:t>
            </a:r>
            <a:r>
              <a:rPr lang="en-US" sz="14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c_group_discount</a:t>
            </a:r>
            <a:endParaRPr lang="en-US" sz="1400" dirty="0">
              <a:latin typeface="Courier" charset="0"/>
              <a:ea typeface="Arial Unicode MS" pitchFamily="34" charset="-128"/>
              <a:cs typeface="Arial Unicode MS" pitchFamily="34" charset="-128"/>
            </a:endParaRP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LOOP</a:t>
            </a: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	UPDATE course SET cost = cost * .95</a:t>
            </a: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	WHERE </a:t>
            </a:r>
            <a:r>
              <a:rPr lang="en-US" sz="14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course_no</a:t>
            </a: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14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r_group_discount.course_no</a:t>
            </a: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	DBMS_OUTPUT.PUT_LINE</a:t>
            </a: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		('A 5% discount has been given to'||</a:t>
            </a: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		</a:t>
            </a:r>
            <a:r>
              <a:rPr lang="en-US" sz="14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r_group_discount.course_no</a:t>
            </a: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||' '||</a:t>
            </a: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		</a:t>
            </a:r>
            <a:r>
              <a:rPr lang="en-US" sz="14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r_group_discount.description</a:t>
            </a:r>
            <a:endParaRPr lang="en-US" sz="1400" dirty="0">
              <a:latin typeface="Courier" charset="0"/>
              <a:ea typeface="Arial Unicode MS" pitchFamily="34" charset="-128"/>
              <a:cs typeface="Arial Unicode MS" pitchFamily="34" charset="-128"/>
            </a:endParaRP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		);</a:t>
            </a: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END LOOP;</a:t>
            </a:r>
          </a:p>
          <a:p>
            <a:pPr marL="78105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END</a:t>
            </a:r>
            <a:r>
              <a:rPr lang="en-US" sz="14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;</a:t>
            </a:r>
            <a:endParaRPr lang="en-US" sz="1400" b="1" dirty="0">
              <a:latin typeface="Courier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CF0340D0-3140-49FA-8715-F79C88CE2CAE}"/>
              </a:ext>
            </a:extLst>
          </p:cNvPr>
          <p:cNvSpPr/>
          <p:nvPr/>
        </p:nvSpPr>
        <p:spPr>
          <a:xfrm>
            <a:off x="1517967" y="1705142"/>
            <a:ext cx="7092633" cy="1823441"/>
          </a:xfrm>
          <a:prstGeom prst="roundRect">
            <a:avLst>
              <a:gd name="adj" fmla="val 3787"/>
            </a:avLst>
          </a:prstGeom>
          <a:solidFill>
            <a:srgbClr val="5B9BD5">
              <a:alpha val="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3F126-92D0-49C1-A55F-B1CD7551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62A9FC-D3C7-4F3D-B5CB-BC42DDB3FC9B}"/>
              </a:ext>
            </a:extLst>
          </p:cNvPr>
          <p:cNvSpPr txBox="1">
            <a:spLocks/>
          </p:cNvSpPr>
          <p:nvPr/>
        </p:nvSpPr>
        <p:spPr>
          <a:xfrm>
            <a:off x="838200" y="166866"/>
            <a:ext cx="10515600" cy="1047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Example (Procedure)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E756E4-C9D2-4157-AD0A-6B086EC794C6}"/>
              </a:ext>
            </a:extLst>
          </p:cNvPr>
          <p:cNvCxnSpPr/>
          <p:nvPr/>
        </p:nvCxnSpPr>
        <p:spPr>
          <a:xfrm>
            <a:off x="5365375" y="110495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3B5B09-E0AE-42A2-A8D1-041D6372EF07}"/>
              </a:ext>
            </a:extLst>
          </p:cNvPr>
          <p:cNvSpPr txBox="1"/>
          <p:nvPr/>
        </p:nvSpPr>
        <p:spPr>
          <a:xfrm>
            <a:off x="7059080" y="1605559"/>
            <a:ext cx="3471956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Cursor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digunakan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dalam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looping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26A02-A876-4499-A164-D3841B9F21CE}"/>
              </a:ext>
            </a:extLst>
          </p:cNvPr>
          <p:cNvSpPr/>
          <p:nvPr/>
        </p:nvSpPr>
        <p:spPr>
          <a:xfrm>
            <a:off x="6817658" y="4613361"/>
            <a:ext cx="3228044" cy="539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Courier"/>
              </a:rPr>
              <a:t>EXECUTE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"/>
              </a:rPr>
              <a:t>Discount</a:t>
            </a:r>
            <a:r>
              <a:rPr lang="en-US" sz="2000" dirty="0">
                <a:latin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1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CDE5-5CE6-4E66-BA00-D2FB5765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dirty="0">
                <a:solidFill>
                  <a:srgbClr val="C00000"/>
                </a:solidFill>
                <a:latin typeface="+mn-lt"/>
              </a:rPr>
              <a:t>FUNCTION</a:t>
            </a:r>
            <a:endParaRPr lang="en-US" sz="80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5E20D-1C15-4F42-AC6E-DF1ED30B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C9BBE-C28B-46EE-9481-7F90AAAB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FBC501-4E07-4098-9A50-AE33BFDCE47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28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ID" sz="2400" dirty="0"/>
              <a:t>Function is a procedure that returns a value.</a:t>
            </a:r>
          </a:p>
          <a:p>
            <a:pPr marL="457200" indent="-457200" algn="just"/>
            <a:r>
              <a:rPr lang="en-US" sz="2400" dirty="0"/>
              <a:t>Functions can accept zero, one or more parameters but must have a </a:t>
            </a:r>
            <a:r>
              <a:rPr lang="en-US" sz="2400" b="1" dirty="0"/>
              <a:t>return clause</a:t>
            </a:r>
            <a:r>
              <a:rPr lang="en-US" sz="2400" dirty="0"/>
              <a:t> in the executable part of the function</a:t>
            </a:r>
          </a:p>
          <a:p>
            <a:pPr marL="457200" indent="-457200" algn="just"/>
            <a:r>
              <a:rPr lang="en-US" sz="2400" dirty="0"/>
              <a:t>The data type of the return value must be declared in the function header</a:t>
            </a:r>
          </a:p>
          <a:p>
            <a:pPr marL="457200" indent="-457200" algn="just"/>
            <a:r>
              <a:rPr lang="en-US" sz="2400" dirty="0"/>
              <a:t>Not stand-alone executable: must be used in a context,</a:t>
            </a:r>
          </a:p>
          <a:p>
            <a:pPr marL="457200" indent="-457200" algn="just"/>
            <a:r>
              <a:rPr lang="en-US" sz="2400" dirty="0"/>
              <a:t>The output of a function should be:</a:t>
            </a:r>
          </a:p>
          <a:p>
            <a:pPr marL="862013" indent="-457200" algn="just"/>
            <a:r>
              <a:rPr lang="en-US" sz="2400" dirty="0"/>
              <a:t>Put in a variable, or</a:t>
            </a:r>
          </a:p>
          <a:p>
            <a:pPr marL="862013" indent="-457200" algn="just"/>
            <a:r>
              <a:rPr lang="en-US" sz="2400" dirty="0"/>
              <a:t>Used in SELECT statements</a:t>
            </a:r>
            <a:endParaRPr lang="en-ID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Function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AAC24-2752-4590-8394-5C80DFD9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68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8426B-027C-4FBC-96A9-A44B20832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768295"/>
            <a:ext cx="10234353" cy="311959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b="1" dirty="0">
                <a:latin typeface="Consolas" panose="020B0609020204030204" pitchFamily="49" charset="0"/>
              </a:rPr>
              <a:t>CREATE [OR REPLACE] FUNCTION</a:t>
            </a:r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dirty="0" err="1">
                <a:latin typeface="Consolas" panose="020B0609020204030204" pitchFamily="49" charset="0"/>
              </a:rPr>
              <a:t>function_name</a:t>
            </a:r>
            <a:endParaRPr lang="en-ID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800" dirty="0">
                <a:latin typeface="Consolas" panose="020B0609020204030204" pitchFamily="49" charset="0"/>
              </a:rPr>
              <a:t>	(parameter list)</a:t>
            </a:r>
          </a:p>
          <a:p>
            <a:pPr marL="0" indent="0">
              <a:buNone/>
            </a:pPr>
            <a:r>
              <a:rPr lang="en-ID" sz="1800" dirty="0">
                <a:latin typeface="Consolas" panose="020B0609020204030204" pitchFamily="49" charset="0"/>
              </a:rPr>
              <a:t>	</a:t>
            </a:r>
            <a:r>
              <a:rPr lang="en-ID" sz="1800" b="1" dirty="0">
                <a:latin typeface="Consolas" panose="020B0609020204030204" pitchFamily="49" charset="0"/>
              </a:rPr>
              <a:t>RETURNS</a:t>
            </a:r>
            <a:r>
              <a:rPr lang="en-ID" sz="1800" dirty="0">
                <a:latin typeface="Consolas" panose="020B0609020204030204" pitchFamily="49" charset="0"/>
              </a:rPr>
              <a:t> datatype</a:t>
            </a:r>
          </a:p>
          <a:p>
            <a:pPr marL="0" indent="0">
              <a:buNone/>
            </a:pPr>
            <a:r>
              <a:rPr lang="en-ID" sz="1800" b="1" dirty="0">
                <a:latin typeface="Consolas" panose="020B0609020204030204" pitchFamily="49" charset="0"/>
              </a:rPr>
              <a:t>IS</a:t>
            </a:r>
          </a:p>
          <a:p>
            <a:pPr marL="0" indent="0">
              <a:buNone/>
            </a:pPr>
            <a:r>
              <a:rPr lang="en-ID" sz="1800" b="1" dirty="0">
                <a:latin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ID" sz="1800" dirty="0">
                <a:latin typeface="Consolas" panose="020B0609020204030204" pitchFamily="49" charset="0"/>
              </a:rPr>
              <a:t>	&lt;body&gt;</a:t>
            </a:r>
          </a:p>
          <a:p>
            <a:pPr marL="0" indent="0">
              <a:buNone/>
            </a:pPr>
            <a:r>
              <a:rPr lang="en-ID" sz="1800" dirty="0">
                <a:latin typeface="Consolas" panose="020B0609020204030204" pitchFamily="49" charset="0"/>
              </a:rPr>
              <a:t>	</a:t>
            </a:r>
            <a:r>
              <a:rPr lang="en-ID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ID" sz="1800" dirty="0">
                <a:latin typeface="Consolas" panose="020B0609020204030204" pitchFamily="49" charset="0"/>
              </a:rPr>
              <a:t> (</a:t>
            </a:r>
            <a:r>
              <a:rPr lang="en-ID" sz="1800" dirty="0" err="1">
                <a:latin typeface="Consolas" panose="020B0609020204030204" pitchFamily="49" charset="0"/>
              </a:rPr>
              <a:t>return_value</a:t>
            </a:r>
            <a:r>
              <a:rPr lang="en-ID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D" sz="1800" b="1" dirty="0">
                <a:latin typeface="Consolas" panose="020B0609020204030204" pitchFamily="49" charset="0"/>
              </a:rPr>
              <a:t>END;</a:t>
            </a:r>
          </a:p>
          <a:p>
            <a:pPr marL="0" indent="0">
              <a:buNone/>
            </a:pPr>
            <a:endParaRPr lang="en-ID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3F126-92D0-49C1-A55F-B1CD7551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62A9FC-D3C7-4F3D-B5CB-BC42DDB3FC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Syntax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E756E4-C9D2-4157-AD0A-6B086EC794C6}"/>
              </a:ext>
            </a:extLst>
          </p:cNvPr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2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EF87B1FD-82EE-E67E-24A3-0BBB4A45E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7" r="31850" b="2"/>
          <a:stretch/>
        </p:blipFill>
        <p:spPr>
          <a:xfrm>
            <a:off x="21" y="1133598"/>
            <a:ext cx="4735608" cy="5297203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B83C7-410E-78D9-37B5-DD7CD8E4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2F2A60"/>
                </a:solidFill>
                <a:cs typeface="+mj-cs"/>
              </a:rPr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0095-8F6A-F97A-F541-16E34AC7E2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4262" y="1915428"/>
            <a:ext cx="6872188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dirty="0">
                <a:latin typeface="+mn-lt"/>
              </a:rPr>
              <a:t>Next week (6</a:t>
            </a:r>
            <a:r>
              <a:rPr lang="en-US" sz="3000" baseline="30000" dirty="0">
                <a:latin typeface="+mn-lt"/>
              </a:rPr>
              <a:t>th</a:t>
            </a:r>
            <a:r>
              <a:rPr lang="en-US" sz="3000" dirty="0">
                <a:latin typeface="+mn-lt"/>
              </a:rPr>
              <a:t> Meeting) : Quiz about Query with PostgreSQL (DDL, DML and Select)</a:t>
            </a:r>
          </a:p>
          <a:p>
            <a:r>
              <a:rPr lang="en-ID" sz="3000" dirty="0">
                <a:latin typeface="+mn-lt"/>
              </a:rPr>
              <a:t>10 Questions</a:t>
            </a:r>
          </a:p>
          <a:p>
            <a:r>
              <a:rPr lang="en-ID" sz="3000" dirty="0">
                <a:latin typeface="+mn-lt"/>
              </a:rPr>
              <a:t>Using PostgreSQL App (Open resource)</a:t>
            </a:r>
          </a:p>
          <a:p>
            <a:r>
              <a:rPr lang="en-ID" sz="3000" dirty="0">
                <a:latin typeface="+mn-lt"/>
              </a:rPr>
              <a:t>Time : 07.40 – 09.10 (90 minutes)</a:t>
            </a:r>
          </a:p>
          <a:p>
            <a:r>
              <a:rPr lang="en-ID" sz="3000" dirty="0">
                <a:latin typeface="+mn-lt"/>
              </a:rPr>
              <a:t>Cheating = 0</a:t>
            </a:r>
          </a:p>
          <a:p>
            <a:endParaRPr lang="en-ID" sz="3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9786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3F126-92D0-49C1-A55F-B1CD7551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62A9FC-D3C7-4F3D-B5CB-BC42DDB3FC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Example (Function)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E756E4-C9D2-4157-AD0A-6B086EC794C6}"/>
              </a:ext>
            </a:extLst>
          </p:cNvPr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406B21-6960-40AB-86DC-03A435E7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987"/>
            <a:ext cx="9829800" cy="478657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marL="78105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ID" sz="5000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CREATE OR REPLACE FUNCTION</a:t>
            </a: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D" sz="50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show_description</a:t>
            </a: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ID" sz="50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i_course_no</a:t>
            </a: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 number)</a:t>
            </a:r>
          </a:p>
          <a:p>
            <a:pPr marL="78105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ID" sz="5000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RETURN</a:t>
            </a: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 varchar2</a:t>
            </a:r>
          </a:p>
          <a:p>
            <a:pPr marL="78105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ID" sz="5000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AS</a:t>
            </a:r>
          </a:p>
          <a:p>
            <a:pPr marL="78105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ID" sz="50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v_description</a:t>
            </a: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 varchar2(50);</a:t>
            </a:r>
          </a:p>
          <a:p>
            <a:pPr marL="78105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ID" sz="5000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BEGIN</a:t>
            </a:r>
          </a:p>
          <a:p>
            <a:pPr marL="78105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SELECT description INTO </a:t>
            </a:r>
            <a:r>
              <a:rPr lang="en-ID" sz="50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v_description</a:t>
            </a: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 FROM course </a:t>
            </a:r>
          </a:p>
          <a:p>
            <a:pPr marL="78105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WHERE </a:t>
            </a:r>
            <a:r>
              <a:rPr lang="en-ID" sz="50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course_no</a:t>
            </a: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ID" sz="50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i_course_no</a:t>
            </a: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 marL="78105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RETURN </a:t>
            </a:r>
            <a:r>
              <a:rPr lang="en-ID" sz="50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v_description</a:t>
            </a: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 marL="78105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ID" sz="5000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EXCEPTION</a:t>
            </a:r>
          </a:p>
          <a:p>
            <a:pPr marL="78105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WHEN NO_DATA_FOUND</a:t>
            </a:r>
          </a:p>
          <a:p>
            <a:pPr marL="78105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THEN</a:t>
            </a:r>
          </a:p>
          <a:p>
            <a:pPr marL="78105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	RETURN('The Course is not in the database');</a:t>
            </a:r>
          </a:p>
          <a:p>
            <a:pPr marL="78105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WHEN OTHERS</a:t>
            </a:r>
          </a:p>
          <a:p>
            <a:pPr marL="78105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THEN</a:t>
            </a:r>
          </a:p>
          <a:p>
            <a:pPr marL="78105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		RETURN('Error in running </a:t>
            </a:r>
            <a:r>
              <a:rPr lang="en-ID" sz="5000" dirty="0" err="1">
                <a:latin typeface="Courier" charset="0"/>
                <a:ea typeface="Arial Unicode MS" pitchFamily="34" charset="-128"/>
                <a:cs typeface="Arial Unicode MS" pitchFamily="34" charset="-128"/>
              </a:rPr>
              <a:t>show_description</a:t>
            </a:r>
            <a:r>
              <a:rPr lang="en-ID" sz="5000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');</a:t>
            </a:r>
          </a:p>
          <a:p>
            <a:pPr marL="78105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ID" sz="5000" b="1" dirty="0">
                <a:latin typeface="Courier" charset="0"/>
                <a:ea typeface="Arial Unicode MS" pitchFamily="34" charset="-128"/>
                <a:cs typeface="Arial Unicode MS" pitchFamily="34" charset="-128"/>
              </a:rPr>
              <a:t>END;</a:t>
            </a:r>
          </a:p>
          <a:p>
            <a:pPr marL="781050" indent="-609600">
              <a:lnSpc>
                <a:spcPct val="130000"/>
              </a:lnSpc>
              <a:spcBef>
                <a:spcPts val="0"/>
              </a:spcBef>
              <a:buNone/>
            </a:pPr>
            <a:endParaRPr lang="en-US" sz="1400" b="1" dirty="0">
              <a:latin typeface="Courier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5992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3F126-92D0-49C1-A55F-B1CD7551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62A9FC-D3C7-4F3D-B5CB-BC42DDB3FC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Example of Calling Function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E756E4-C9D2-4157-AD0A-6B086EC794C6}"/>
              </a:ext>
            </a:extLst>
          </p:cNvPr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5433FA-54FE-4F7F-8DBD-28434CCE51D5}"/>
              </a:ext>
            </a:extLst>
          </p:cNvPr>
          <p:cNvSpPr txBox="1">
            <a:spLocks/>
          </p:cNvSpPr>
          <p:nvPr/>
        </p:nvSpPr>
        <p:spPr>
          <a:xfrm>
            <a:off x="583382" y="1690688"/>
            <a:ext cx="9287884" cy="16002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/>
          <a:p>
            <a:pPr marL="225425" lvl="2" indent="-568325">
              <a:lnSpc>
                <a:spcPct val="103000"/>
              </a:lnSpc>
            </a:pPr>
            <a:br>
              <a:rPr lang="en-US" sz="2000" dirty="0"/>
            </a:br>
            <a:r>
              <a:rPr lang="en-US" sz="2000" dirty="0">
                <a:latin typeface="Consolas" panose="020B0609020204030204" pitchFamily="49" charset="0"/>
              </a:rPr>
              <a:t>SELECT </a:t>
            </a:r>
            <a:r>
              <a:rPr lang="en-US" sz="2000" dirty="0" err="1">
                <a:latin typeface="Consolas" panose="020B0609020204030204" pitchFamily="49" charset="0"/>
              </a:rPr>
              <a:t>course_no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show_description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course_no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marL="225425" lvl="2" indent="-568325">
              <a:lnSpc>
                <a:spcPct val="103000"/>
              </a:lnSpc>
            </a:pPr>
            <a:r>
              <a:rPr lang="en-US" sz="2000" dirty="0">
                <a:latin typeface="Consolas" panose="020B0609020204030204" pitchFamily="49" charset="0"/>
              </a:rPr>
              <a:t>	FROM course;</a:t>
            </a:r>
          </a:p>
        </p:txBody>
      </p:sp>
    </p:spTree>
    <p:extLst>
      <p:ext uri="{BB962C8B-B14F-4D97-AF65-F5344CB8AC3E}">
        <p14:creationId xmlns:p14="http://schemas.microsoft.com/office/powerpoint/2010/main" val="1739086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1CDE5-5CE6-4E66-BA00-D2FB5765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 dirty="0">
                <a:solidFill>
                  <a:srgbClr val="C00000"/>
                </a:solidFill>
                <a:latin typeface="+mn-lt"/>
              </a:rPr>
              <a:t>TRIGGER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5E20D-1C15-4F42-AC6E-DF1ED30B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C9BBE-C28B-46EE-9481-7F90AAAB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FBC501-4E07-4098-9A50-AE33BFDCE47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6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sz="2400" dirty="0"/>
              <a:t>Triggers : a technique for specifying a particular type of active rules in a database.</a:t>
            </a:r>
          </a:p>
          <a:p>
            <a:pPr marL="457200" indent="-457200" algn="just"/>
            <a:r>
              <a:rPr lang="en-US" sz="2400" dirty="0"/>
              <a:t>A database that has a number of connected triggers is called an active database.</a:t>
            </a:r>
          </a:p>
          <a:p>
            <a:pPr marL="457200" indent="-457200" algn="just"/>
            <a:r>
              <a:rPr lang="en-US" sz="2400" dirty="0"/>
              <a:t>Triggers are like procedures that are automatically called by the DBMS in response to certain changes to the database.</a:t>
            </a:r>
          </a:p>
          <a:p>
            <a:pPr marL="457200" indent="-457200" algn="just"/>
            <a:r>
              <a:rPr lang="en-US" sz="2400" dirty="0"/>
              <a:t>Triggers monitor a database and are executed when the database undergoes changes that match event specifications.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Trigger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AAC24-2752-4590-8394-5C80DFD9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94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716" y="1690688"/>
            <a:ext cx="10515600" cy="4351338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sz="2400" dirty="0"/>
              <a:t>Actions can be applied </a:t>
            </a:r>
            <a:r>
              <a:rPr lang="en-US" sz="2400" b="1" dirty="0"/>
              <a:t>before </a:t>
            </a:r>
            <a:r>
              <a:rPr lang="en-US" sz="2400" dirty="0"/>
              <a:t>or </a:t>
            </a:r>
            <a:r>
              <a:rPr lang="en-US" sz="2400" b="1" dirty="0"/>
              <a:t>after</a:t>
            </a:r>
            <a:r>
              <a:rPr lang="en-US" sz="2400" dirty="0"/>
              <a:t> the event trigger is executed</a:t>
            </a:r>
            <a:r>
              <a:rPr lang="en-ID" sz="2400" dirty="0"/>
              <a:t>.</a:t>
            </a:r>
          </a:p>
          <a:p>
            <a:pPr marL="457200" indent="-457200" algn="just"/>
            <a:endParaRPr lang="en-ID" sz="2400" i="1" dirty="0"/>
          </a:p>
          <a:p>
            <a:pPr marL="457200" indent="-457200" algn="just"/>
            <a:r>
              <a:rPr lang="en-ID" sz="2400" b="1" dirty="0"/>
              <a:t>BEFORE</a:t>
            </a:r>
            <a:r>
              <a:rPr lang="en-ID" sz="2400" dirty="0"/>
              <a:t> Trigger </a:t>
            </a:r>
          </a:p>
          <a:p>
            <a:pPr marL="914400" lvl="1" indent="-457200" algn="just"/>
            <a:r>
              <a:rPr lang="en-US" sz="2000" dirty="0"/>
              <a:t>Executes the action of the trigger before the trigger statement.</a:t>
            </a:r>
          </a:p>
          <a:p>
            <a:pPr marL="914400" lvl="1" indent="-457200" algn="just"/>
            <a:r>
              <a:rPr lang="en-US" sz="2000" dirty="0"/>
              <a:t>Eliminate unnecessary processes from trigger statements</a:t>
            </a:r>
            <a:r>
              <a:rPr lang="en-ID" sz="2000" dirty="0"/>
              <a:t>. </a:t>
            </a:r>
          </a:p>
          <a:p>
            <a:pPr marL="457200" indent="-457200" algn="just"/>
            <a:endParaRPr lang="en-ID" sz="2400" dirty="0"/>
          </a:p>
          <a:p>
            <a:pPr marL="457200" indent="-457200" algn="just"/>
            <a:r>
              <a:rPr lang="en-ID" sz="2400" b="1" dirty="0"/>
              <a:t>AFTER</a:t>
            </a:r>
            <a:r>
              <a:rPr lang="en-ID" sz="2400" dirty="0"/>
              <a:t> Trigger </a:t>
            </a:r>
          </a:p>
          <a:p>
            <a:pPr marL="914400" lvl="1" indent="-457200" algn="just"/>
            <a:r>
              <a:rPr lang="en-US" sz="2000" dirty="0"/>
              <a:t>This trigger is used if we want the trigger statement to be completed before executing the trigger action</a:t>
            </a:r>
            <a:r>
              <a:rPr lang="en-ID" sz="2000" dirty="0"/>
              <a:t>.</a:t>
            </a:r>
            <a:endParaRPr lang="en-ID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Trigger Time Setting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AAC24-2752-4590-8394-5C80DFD9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7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690688"/>
            <a:ext cx="10515600" cy="4351338"/>
          </a:xfrm>
        </p:spPr>
        <p:txBody>
          <a:bodyPr>
            <a:noAutofit/>
          </a:bodyPr>
          <a:lstStyle/>
          <a:p>
            <a:pPr marL="171450" indent="0">
              <a:lnSpc>
                <a:spcPct val="108000"/>
              </a:lnSpc>
              <a:spcBef>
                <a:spcPts val="600"/>
              </a:spcBef>
              <a:buNone/>
            </a:pPr>
            <a:r>
              <a:rPr lang="en-GB" sz="3000" b="1" dirty="0">
                <a:latin typeface="Consolas" panose="020B0609020204030204" pitchFamily="49" charset="0"/>
              </a:rPr>
              <a:t>CREATE OR REPLACE TRIGGER </a:t>
            </a:r>
            <a:r>
              <a:rPr lang="en-GB" sz="3000" i="1" dirty="0" err="1">
                <a:latin typeface="Consolas" panose="020B0609020204030204" pitchFamily="49" charset="0"/>
              </a:rPr>
              <a:t>trigger_name</a:t>
            </a:r>
            <a:endParaRPr lang="en-GB" sz="3000" i="1" dirty="0">
              <a:latin typeface="Consolas" panose="020B0609020204030204" pitchFamily="49" charset="0"/>
            </a:endParaRPr>
          </a:p>
          <a:p>
            <a:pPr marL="171450" indent="0">
              <a:lnSpc>
                <a:spcPct val="108000"/>
              </a:lnSpc>
              <a:spcBef>
                <a:spcPts val="600"/>
              </a:spcBef>
              <a:buNone/>
            </a:pPr>
            <a:r>
              <a:rPr lang="en-GB" sz="3000" b="1" dirty="0">
                <a:latin typeface="Consolas" panose="020B0609020204030204" pitchFamily="49" charset="0"/>
              </a:rPr>
              <a:t>{BEFORE|AFTER} </a:t>
            </a:r>
            <a:r>
              <a:rPr lang="en-GB" sz="3000" dirty="0">
                <a:latin typeface="Consolas" panose="020B0609020204030204" pitchFamily="49" charset="0"/>
              </a:rPr>
              <a:t>{event} </a:t>
            </a:r>
          </a:p>
          <a:p>
            <a:pPr marL="171450" indent="0">
              <a:lnSpc>
                <a:spcPct val="108000"/>
              </a:lnSpc>
              <a:spcBef>
                <a:spcPts val="600"/>
              </a:spcBef>
              <a:buNone/>
            </a:pPr>
            <a:r>
              <a:rPr lang="en-GB" sz="3000" dirty="0">
                <a:latin typeface="Consolas" panose="020B0609020204030204" pitchFamily="49" charset="0"/>
              </a:rPr>
              <a:t>ON </a:t>
            </a:r>
            <a:r>
              <a:rPr lang="en-GB" sz="3000" i="1" dirty="0" err="1">
                <a:latin typeface="Consolas" panose="020B0609020204030204" pitchFamily="49" charset="0"/>
              </a:rPr>
              <a:t>table_name</a:t>
            </a:r>
            <a:endParaRPr lang="en-GB" sz="3000" i="1" dirty="0">
              <a:latin typeface="Consolas" panose="020B0609020204030204" pitchFamily="49" charset="0"/>
            </a:endParaRPr>
          </a:p>
          <a:p>
            <a:pPr marL="171450" indent="0">
              <a:lnSpc>
                <a:spcPct val="108000"/>
              </a:lnSpc>
              <a:spcBef>
                <a:spcPts val="600"/>
              </a:spcBef>
              <a:buNone/>
            </a:pPr>
            <a:r>
              <a:rPr lang="en-GB" sz="3000" dirty="0">
                <a:latin typeface="Consolas" panose="020B0609020204030204" pitchFamily="49" charset="0"/>
              </a:rPr>
              <a:t>[FOR [EACH] ROW | STATEMENT]</a:t>
            </a:r>
          </a:p>
          <a:p>
            <a:pPr marL="171450" indent="0">
              <a:lnSpc>
                <a:spcPct val="108000"/>
              </a:lnSpc>
              <a:spcBef>
                <a:spcPts val="600"/>
              </a:spcBef>
              <a:buNone/>
            </a:pPr>
            <a:r>
              <a:rPr lang="en-GB" sz="3000" b="1" dirty="0">
                <a:latin typeface="Consolas" panose="020B0609020204030204" pitchFamily="49" charset="0"/>
              </a:rPr>
              <a:t>EXECUTE PROCEDURE</a:t>
            </a:r>
          </a:p>
          <a:p>
            <a:pPr marL="171450" indent="0">
              <a:lnSpc>
                <a:spcPct val="108000"/>
              </a:lnSpc>
              <a:spcBef>
                <a:spcPts val="600"/>
              </a:spcBef>
              <a:buNone/>
            </a:pPr>
            <a:r>
              <a:rPr lang="en-GB" sz="3000" i="1" dirty="0" err="1">
                <a:latin typeface="Consolas" panose="020B0609020204030204" pitchFamily="49" charset="0"/>
              </a:rPr>
              <a:t>trigger_function</a:t>
            </a:r>
            <a:r>
              <a:rPr lang="en-GB" sz="3000" dirty="0">
                <a:latin typeface="Consolas" panose="020B0609020204030204" pitchFamily="49" charset="0"/>
              </a:rPr>
              <a:t>;</a:t>
            </a:r>
            <a:endParaRPr lang="en-US" sz="3000" dirty="0"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Trigger Syntax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AAC24-2752-4590-8394-5C80DFD9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75C14-2233-0970-522C-1BEA32F150D0}"/>
              </a:ext>
            </a:extLst>
          </p:cNvPr>
          <p:cNvSpPr/>
          <p:nvPr/>
        </p:nvSpPr>
        <p:spPr>
          <a:xfrm>
            <a:off x="584200" y="3890086"/>
            <a:ext cx="4436979" cy="1325562"/>
          </a:xfrm>
          <a:prstGeom prst="rect">
            <a:avLst/>
          </a:prstGeom>
          <a:solidFill>
            <a:srgbClr val="FFFF0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7C3303-1C4D-B5AD-7CDE-FC84C4C03E7C}"/>
              </a:ext>
            </a:extLst>
          </p:cNvPr>
          <p:cNvSpPr/>
          <p:nvPr/>
        </p:nvSpPr>
        <p:spPr>
          <a:xfrm>
            <a:off x="5068596" y="4207961"/>
            <a:ext cx="593558" cy="68981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A090D-14B9-52FF-132F-5BC75046ED30}"/>
              </a:ext>
            </a:extLst>
          </p:cNvPr>
          <p:cNvSpPr txBox="1"/>
          <p:nvPr/>
        </p:nvSpPr>
        <p:spPr>
          <a:xfrm>
            <a:off x="5709571" y="3969153"/>
            <a:ext cx="55465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Unlike the other DBMS, PostgreSQL cannot create trigger without execute procedure</a:t>
            </a:r>
          </a:p>
        </p:txBody>
      </p:sp>
    </p:spTree>
    <p:extLst>
      <p:ext uri="{BB962C8B-B14F-4D97-AF65-F5344CB8AC3E}">
        <p14:creationId xmlns:p14="http://schemas.microsoft.com/office/powerpoint/2010/main" val="2370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5812"/>
            <a:ext cx="10515600" cy="29343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Row-Level : </a:t>
            </a:r>
          </a:p>
          <a:p>
            <a:pPr algn="just"/>
            <a:r>
              <a:rPr lang="en-US" sz="2400" dirty="0"/>
              <a:t>Specified by </a:t>
            </a:r>
            <a:r>
              <a:rPr lang="en-US" sz="2400" b="1" dirty="0"/>
              <a:t>FOR EACH ROW </a:t>
            </a:r>
            <a:r>
              <a:rPr lang="en-US" sz="2400" dirty="0"/>
              <a:t>clause</a:t>
            </a:r>
          </a:p>
          <a:p>
            <a:pPr algn="just"/>
            <a:r>
              <a:rPr lang="en-US" sz="2400" dirty="0"/>
              <a:t>fired for each row</a:t>
            </a:r>
          </a:p>
          <a:p>
            <a:pPr marL="0" indent="0" algn="just">
              <a:buNone/>
            </a:pPr>
            <a:r>
              <a:rPr lang="en-US" sz="2400" dirty="0"/>
              <a:t>Statement-Level:</a:t>
            </a:r>
          </a:p>
          <a:p>
            <a:pPr algn="just"/>
            <a:r>
              <a:rPr lang="en-US" sz="2400" dirty="0"/>
              <a:t>Specified by </a:t>
            </a:r>
            <a:r>
              <a:rPr lang="en-US" sz="2400" b="1" dirty="0"/>
              <a:t>FOR EACH STATEMENT </a:t>
            </a:r>
            <a:r>
              <a:rPr lang="en-US" sz="2400" dirty="0"/>
              <a:t>clause</a:t>
            </a:r>
          </a:p>
          <a:p>
            <a:pPr algn="just"/>
            <a:r>
              <a:rPr lang="en-US" sz="2400" dirty="0"/>
              <a:t>fired for each transaction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466121"/>
            <a:ext cx="10515600" cy="1011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Row-Level Trigger vs Statement-Level Trigger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69858" y="1477264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AAC24-2752-4590-8394-5C80DFD9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2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1CDE5-5CE6-4E66-BA00-D2FB5765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Trigger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5E20D-1C15-4F42-AC6E-DF1ED30B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C9BBE-C28B-46EE-9481-7F90AAAB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FBC501-4E07-4098-9A50-AE33BFDCE47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09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F171-A9C0-480E-8C46-7ACD858DE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499" y="1641476"/>
            <a:ext cx="106405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create table Orders ( </a:t>
            </a:r>
            <a:r>
              <a:rPr lang="en-US" sz="2200" dirty="0" err="1">
                <a:latin typeface="Consolas" panose="020B0609020204030204" pitchFamily="49" charset="0"/>
              </a:rPr>
              <a:t>Order_no</a:t>
            </a:r>
            <a:r>
              <a:rPr lang="en-US" sz="2200" dirty="0">
                <a:latin typeface="Consolas" panose="020B0609020204030204" pitchFamily="49" charset="0"/>
              </a:rPr>
              <a:t> integer PRIMARY KEY, status varchar(10) );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insert into Orders (</a:t>
            </a:r>
            <a:r>
              <a:rPr lang="en-US" sz="2200" dirty="0" err="1">
                <a:latin typeface="Consolas" panose="020B0609020204030204" pitchFamily="49" charset="0"/>
              </a:rPr>
              <a:t>Order_no</a:t>
            </a:r>
            <a:r>
              <a:rPr lang="en-US" sz="2200" dirty="0">
                <a:latin typeface="Consolas" panose="020B0609020204030204" pitchFamily="49" charset="0"/>
              </a:rPr>
              <a:t>, status) values (1, 'process');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insert into Orders (</a:t>
            </a:r>
            <a:r>
              <a:rPr lang="en-US" sz="2200" dirty="0" err="1">
                <a:latin typeface="Consolas" panose="020B0609020204030204" pitchFamily="49" charset="0"/>
              </a:rPr>
              <a:t>Order_no</a:t>
            </a:r>
            <a:r>
              <a:rPr lang="en-US" sz="2200" dirty="0">
                <a:latin typeface="Consolas" panose="020B0609020204030204" pitchFamily="49" charset="0"/>
              </a:rPr>
              <a:t>, status) values (2, 'deliver’);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create table log ( </a:t>
            </a:r>
            <a:r>
              <a:rPr lang="en-US" sz="2200" dirty="0" err="1">
                <a:latin typeface="Consolas" panose="020B0609020204030204" pitchFamily="49" charset="0"/>
              </a:rPr>
              <a:t>ID_log</a:t>
            </a:r>
            <a:r>
              <a:rPr lang="en-US" sz="2200" dirty="0">
                <a:latin typeface="Consolas" panose="020B0609020204030204" pitchFamily="49" charset="0"/>
              </a:rPr>
              <a:t> integer GENERATED ALWAYS AS IDENTITY,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		  </a:t>
            </a:r>
            <a:r>
              <a:rPr lang="en-US" sz="2200" dirty="0" err="1">
                <a:latin typeface="Consolas" panose="020B0609020204030204" pitchFamily="49" charset="0"/>
              </a:rPr>
              <a:t>change_date</a:t>
            </a:r>
            <a:r>
              <a:rPr lang="en-US" sz="2200" dirty="0">
                <a:latin typeface="Consolas" panose="020B0609020204030204" pitchFamily="49" charset="0"/>
              </a:rPr>
              <a:t> date,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		  </a:t>
            </a:r>
            <a:r>
              <a:rPr lang="en-US" sz="2200" dirty="0" err="1">
                <a:latin typeface="Consolas" panose="020B0609020204030204" pitchFamily="49" charset="0"/>
              </a:rPr>
              <a:t>Order_num</a:t>
            </a:r>
            <a:r>
              <a:rPr lang="en-US" sz="2200" dirty="0">
                <a:latin typeface="Consolas" panose="020B0609020204030204" pitchFamily="49" charset="0"/>
              </a:rPr>
              <a:t> integer,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		  </a:t>
            </a:r>
            <a:r>
              <a:rPr lang="en-US" sz="2200" dirty="0" err="1">
                <a:latin typeface="Consolas" panose="020B0609020204030204" pitchFamily="49" charset="0"/>
              </a:rPr>
              <a:t>old_status</a:t>
            </a:r>
            <a:r>
              <a:rPr lang="en-US" sz="2200" dirty="0">
                <a:latin typeface="Consolas" panose="020B0609020204030204" pitchFamily="49" charset="0"/>
              </a:rPr>
              <a:t> varchar(10),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		  </a:t>
            </a:r>
            <a:r>
              <a:rPr lang="en-US" sz="2200" dirty="0" err="1">
                <a:latin typeface="Consolas" panose="020B0609020204030204" pitchFamily="49" charset="0"/>
              </a:rPr>
              <a:t>new_status</a:t>
            </a:r>
            <a:r>
              <a:rPr lang="en-US" sz="2200" dirty="0">
                <a:latin typeface="Consolas" panose="020B0609020204030204" pitchFamily="49" charset="0"/>
              </a:rPr>
              <a:t> varchar(10) );</a:t>
            </a:r>
            <a:endParaRPr lang="en-ID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3F126-92D0-49C1-A55F-B1CD7551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62A9FC-D3C7-4F3D-B5CB-BC42DDB3FC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Create Data Log for Auditing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E756E4-C9D2-4157-AD0A-6B086EC794C6}"/>
              </a:ext>
            </a:extLst>
          </p:cNvPr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6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3F126-92D0-49C1-A55F-B1CD7551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62A9FC-D3C7-4F3D-B5CB-BC42DDB3FC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Create Data Log for Auditing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E756E4-C9D2-4157-AD0A-6B086EC794C6}"/>
              </a:ext>
            </a:extLst>
          </p:cNvPr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E5EFAC1-F928-F4DE-7B90-8717F5D6C6B1}"/>
              </a:ext>
            </a:extLst>
          </p:cNvPr>
          <p:cNvSpPr txBox="1">
            <a:spLocks/>
          </p:cNvSpPr>
          <p:nvPr/>
        </p:nvSpPr>
        <p:spPr>
          <a:xfrm>
            <a:off x="455864" y="1939554"/>
            <a:ext cx="5838610" cy="40601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CREATE OR REPLACE FUNCTION </a:t>
            </a:r>
            <a:r>
              <a:rPr lang="en-US" sz="2000" dirty="0" err="1">
                <a:latin typeface="Consolas" panose="020B0609020204030204" pitchFamily="49" charset="0"/>
              </a:rPr>
              <a:t>add_log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RETURNS TRIGGER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LANGUAGE </a:t>
            </a:r>
            <a:r>
              <a:rPr lang="en-US" sz="2000" dirty="0">
                <a:latin typeface="Consolas" panose="020B0609020204030204" pitchFamily="49" charset="0"/>
              </a:rPr>
              <a:t>PLPGSQL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AS </a:t>
            </a:r>
            <a:r>
              <a:rPr lang="en-US" sz="2000" dirty="0">
                <a:latin typeface="Consolas" panose="020B0609020204030204" pitchFamily="49" charset="0"/>
              </a:rPr>
              <a:t>$$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BEGIN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INSERT INTO log (</a:t>
            </a:r>
            <a:r>
              <a:rPr lang="en-US" sz="2000" dirty="0" err="1">
                <a:latin typeface="Consolas" panose="020B0609020204030204" pitchFamily="49" charset="0"/>
              </a:rPr>
              <a:t>change_date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Order_num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old_status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new_status</a:t>
            </a:r>
            <a:r>
              <a:rPr lang="en-US" sz="2000" dirty="0">
                <a:latin typeface="Consolas" panose="020B0609020204030204" pitchFamily="49" charset="0"/>
              </a:rPr>
              <a:t>) values (now(), </a:t>
            </a:r>
            <a:r>
              <a:rPr lang="en-US" sz="2000" dirty="0" err="1">
                <a:latin typeface="Consolas" panose="020B0609020204030204" pitchFamily="49" charset="0"/>
              </a:rPr>
              <a:t>old.Order_no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old.status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new.status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RETURN NEW;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END;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$$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2C36AF8-B436-93A2-1164-70E4A349F758}"/>
              </a:ext>
            </a:extLst>
          </p:cNvPr>
          <p:cNvSpPr txBox="1">
            <a:spLocks/>
          </p:cNvSpPr>
          <p:nvPr/>
        </p:nvSpPr>
        <p:spPr>
          <a:xfrm>
            <a:off x="6443330" y="1939553"/>
            <a:ext cx="4987338" cy="40601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CREATE OR REPLACE TRIGGER </a:t>
            </a:r>
            <a:r>
              <a:rPr lang="en-US" sz="2000" dirty="0" err="1">
                <a:latin typeface="Consolas" panose="020B0609020204030204" pitchFamily="49" charset="0"/>
              </a:rPr>
              <a:t>log_change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AFTER UPDATE ON </a:t>
            </a:r>
            <a:r>
              <a:rPr lang="en-US" sz="2000" dirty="0">
                <a:latin typeface="Consolas" panose="020B0609020204030204" pitchFamily="49" charset="0"/>
              </a:rPr>
              <a:t>Orders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FOR EACH ROW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EXECUTE PROCEDURE </a:t>
            </a:r>
            <a:r>
              <a:rPr lang="en-US" sz="2000" dirty="0" err="1">
                <a:latin typeface="Consolas" panose="020B0609020204030204" pitchFamily="49" charset="0"/>
              </a:rPr>
              <a:t>add_log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2987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547874" y="137390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  <a:defRPr/>
            </a:pPr>
            <a:r>
              <a:rPr lang="en-US" dirty="0"/>
              <a:t>Select the </a:t>
            </a:r>
            <a:r>
              <a:rPr lang="en-US" dirty="0" err="1"/>
              <a:t>sid</a:t>
            </a:r>
            <a:r>
              <a:rPr lang="en-US" dirty="0"/>
              <a:t> and name of sailor that has a rating greater than the rating average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E1A35-8244-DB6F-CE75-24A77C89D53D}"/>
              </a:ext>
            </a:extLst>
          </p:cNvPr>
          <p:cNvSpPr txBox="1"/>
          <p:nvPr/>
        </p:nvSpPr>
        <p:spPr>
          <a:xfrm>
            <a:off x="1047306" y="2318197"/>
            <a:ext cx="3875567" cy="1785104"/>
          </a:xfrm>
          <a:prstGeom prst="rect">
            <a:avLst/>
          </a:prstGeom>
          <a:solidFill>
            <a:srgbClr val="FFF2CC">
              <a:alpha val="30980"/>
            </a:srgbClr>
          </a:solidFill>
        </p:spPr>
        <p:txBody>
          <a:bodyPr wrap="square">
            <a:spAutoFit/>
          </a:bodyPr>
          <a:lstStyle/>
          <a:p>
            <a:r>
              <a:rPr lang="en-US" sz="2200" b="1" dirty="0"/>
              <a:t>SELECT </a:t>
            </a:r>
            <a:r>
              <a:rPr lang="en-US" sz="2200" dirty="0" err="1"/>
              <a:t>sid</a:t>
            </a:r>
            <a:r>
              <a:rPr lang="en-US" sz="2200" dirty="0"/>
              <a:t>, </a:t>
            </a:r>
            <a:r>
              <a:rPr lang="en-US" sz="2200" dirty="0" err="1"/>
              <a:t>sname</a:t>
            </a:r>
            <a:endParaRPr lang="en-US" sz="2200" dirty="0"/>
          </a:p>
          <a:p>
            <a:r>
              <a:rPr lang="en-US" sz="2200" b="1" dirty="0"/>
              <a:t>FROM </a:t>
            </a:r>
            <a:r>
              <a:rPr lang="en-US" sz="2200" dirty="0"/>
              <a:t>Sailors</a:t>
            </a:r>
          </a:p>
          <a:p>
            <a:r>
              <a:rPr lang="en-US" sz="2200" b="1" dirty="0"/>
              <a:t>WHERE</a:t>
            </a:r>
            <a:r>
              <a:rPr lang="en-US" sz="2200" dirty="0"/>
              <a:t> rating &gt; </a:t>
            </a:r>
          </a:p>
          <a:p>
            <a:r>
              <a:rPr lang="en-US" sz="2200" dirty="0"/>
              <a:t>(</a:t>
            </a:r>
            <a:r>
              <a:rPr lang="en-US" sz="2200" b="1" dirty="0"/>
              <a:t>SELECT </a:t>
            </a:r>
            <a:r>
              <a:rPr lang="en-US" sz="2200" dirty="0"/>
              <a:t>avg(rating)</a:t>
            </a:r>
          </a:p>
          <a:p>
            <a:r>
              <a:rPr lang="en-US" sz="2200" b="1" dirty="0"/>
              <a:t>FROM </a:t>
            </a:r>
            <a:r>
              <a:rPr lang="en-US" sz="2200" dirty="0"/>
              <a:t>Sailors);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D84D7A-C052-67B8-0E40-CD9832C2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74" y="2318197"/>
            <a:ext cx="4819280" cy="35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77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3F126-92D0-49C1-A55F-B1CD7551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40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62A9FC-D3C7-4F3D-B5CB-BC42DDB3FC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Create Data Log for Auditing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E756E4-C9D2-4157-AD0A-6B086EC794C6}"/>
              </a:ext>
            </a:extLst>
          </p:cNvPr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8DD2D1E-5A4D-3435-A6BB-948E294BB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51" y="2333761"/>
            <a:ext cx="4450315" cy="1450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820008-683F-DD3C-5797-71D899F11044}"/>
              </a:ext>
            </a:extLst>
          </p:cNvPr>
          <p:cNvSpPr txBox="1"/>
          <p:nvPr/>
        </p:nvSpPr>
        <p:spPr>
          <a:xfrm>
            <a:off x="568252" y="1850176"/>
            <a:ext cx="445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Orders Table before Update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893056-CAEE-754F-5CC1-33D737AD3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753" y="2333761"/>
            <a:ext cx="4598065" cy="15395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8331C6-5635-D95D-94A0-D5B5FC5DDB22}"/>
              </a:ext>
            </a:extLst>
          </p:cNvPr>
          <p:cNvSpPr txBox="1"/>
          <p:nvPr/>
        </p:nvSpPr>
        <p:spPr>
          <a:xfrm>
            <a:off x="6576753" y="1850176"/>
            <a:ext cx="445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Orders Table after Update on </a:t>
            </a:r>
            <a:r>
              <a:rPr lang="en-US" b="1" dirty="0" err="1"/>
              <a:t>Order_No</a:t>
            </a:r>
            <a:r>
              <a:rPr lang="en-US" b="1" dirty="0"/>
              <a:t> = 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01A5AE-F1E4-0FCD-E5B6-91C52E69A3BA}"/>
              </a:ext>
            </a:extLst>
          </p:cNvPr>
          <p:cNvSpPr/>
          <p:nvPr/>
        </p:nvSpPr>
        <p:spPr>
          <a:xfrm>
            <a:off x="5359952" y="2626242"/>
            <a:ext cx="946298" cy="802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6C4E9B-10EC-959E-478A-99EB9427F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154" y="5142293"/>
            <a:ext cx="9250241" cy="119264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47826C-0388-7B38-0A84-55C64026F1C5}"/>
              </a:ext>
            </a:extLst>
          </p:cNvPr>
          <p:cNvSpPr/>
          <p:nvPr/>
        </p:nvSpPr>
        <p:spPr>
          <a:xfrm rot="5400000">
            <a:off x="7736072" y="3945062"/>
            <a:ext cx="946298" cy="802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3993ED-13F6-8DB9-3269-31F2552617EC}"/>
              </a:ext>
            </a:extLst>
          </p:cNvPr>
          <p:cNvSpPr txBox="1"/>
          <p:nvPr/>
        </p:nvSpPr>
        <p:spPr>
          <a:xfrm>
            <a:off x="1340255" y="4757432"/>
            <a:ext cx="599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new row in Log Table after Update in Order Table</a:t>
            </a:r>
          </a:p>
        </p:txBody>
      </p:sp>
    </p:spTree>
    <p:extLst>
      <p:ext uri="{BB962C8B-B14F-4D97-AF65-F5344CB8AC3E}">
        <p14:creationId xmlns:p14="http://schemas.microsoft.com/office/powerpoint/2010/main" val="3734703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F171-A9C0-480E-8C46-7ACD858DE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26763"/>
            <a:ext cx="10432312" cy="4150200"/>
          </a:xfrm>
        </p:spPr>
        <p:txBody>
          <a:bodyPr>
            <a:normAutofit/>
          </a:bodyPr>
          <a:lstStyle/>
          <a:p>
            <a:pPr algn="just">
              <a:lnSpc>
                <a:spcPct val="128000"/>
              </a:lnSpc>
            </a:pPr>
            <a:r>
              <a:rPr lang="en-US" sz="2400" dirty="0"/>
              <a:t>The Book table has 3 columns: </a:t>
            </a:r>
            <a:r>
              <a:rPr lang="en-US" sz="2400" i="1" dirty="0"/>
              <a:t>columns id, price, </a:t>
            </a:r>
            <a:r>
              <a:rPr lang="en-US" sz="2400" dirty="0"/>
              <a:t>and </a:t>
            </a:r>
            <a:r>
              <a:rPr lang="en-US" sz="2400" i="1" dirty="0"/>
              <a:t>discount</a:t>
            </a:r>
            <a:r>
              <a:rPr lang="en-US" sz="2400" dirty="0"/>
              <a:t>.</a:t>
            </a:r>
          </a:p>
          <a:p>
            <a:pPr algn="just">
              <a:lnSpc>
                <a:spcPct val="128000"/>
              </a:lnSpc>
            </a:pPr>
            <a:r>
              <a:rPr lang="en-US" sz="2400" dirty="0"/>
              <a:t>If the book price is more than 200, you will get a 20% discount.</a:t>
            </a:r>
          </a:p>
          <a:p>
            <a:pPr algn="just">
              <a:lnSpc>
                <a:spcPct val="128000"/>
              </a:lnSpc>
            </a:pPr>
            <a:r>
              <a:rPr lang="en-US" sz="2400" dirty="0"/>
              <a:t>When new book data is entered into Book, the discount column must be updated according to the price of the book.</a:t>
            </a:r>
          </a:p>
          <a:p>
            <a:pPr algn="just">
              <a:lnSpc>
                <a:spcPct val="128000"/>
              </a:lnSpc>
            </a:pPr>
            <a:r>
              <a:rPr lang="en-US" sz="2400" dirty="0"/>
              <a:t>How do you facilitate this process if there are additions and changes to records in the Book table?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3F126-92D0-49C1-A55F-B1CD7551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41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62A9FC-D3C7-4F3D-B5CB-BC42DDB3FC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Automatically calculates column values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E756E4-C9D2-4157-AD0A-6B086EC794C6}"/>
              </a:ext>
            </a:extLst>
          </p:cNvPr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16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3F126-92D0-49C1-A55F-B1CD7551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42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62A9FC-D3C7-4F3D-B5CB-BC42DDB3FC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Automatically calculates column values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E756E4-C9D2-4157-AD0A-6B086EC794C6}"/>
              </a:ext>
            </a:extLst>
          </p:cNvPr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E5EFAC1-F928-F4DE-7B90-8717F5D6C6B1}"/>
              </a:ext>
            </a:extLst>
          </p:cNvPr>
          <p:cNvSpPr txBox="1">
            <a:spLocks/>
          </p:cNvSpPr>
          <p:nvPr/>
        </p:nvSpPr>
        <p:spPr>
          <a:xfrm>
            <a:off x="283303" y="1690688"/>
            <a:ext cx="6083159" cy="47819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CREATE OR REPLACE FUNCTION </a:t>
            </a:r>
            <a:r>
              <a:rPr lang="en-US" sz="2000" dirty="0" err="1">
                <a:latin typeface="Consolas" panose="020B0609020204030204" pitchFamily="49" charset="0"/>
              </a:rPr>
              <a:t>add_discount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RETURNS TRIGGER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LANGUAGE </a:t>
            </a:r>
            <a:r>
              <a:rPr lang="en-US" sz="2000" dirty="0">
                <a:latin typeface="Consolas" panose="020B0609020204030204" pitchFamily="49" charset="0"/>
              </a:rPr>
              <a:t>PLPGSQL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AS </a:t>
            </a:r>
            <a:r>
              <a:rPr lang="en-US" sz="2000" dirty="0">
                <a:latin typeface="Consolas" panose="020B0609020204030204" pitchFamily="49" charset="0"/>
              </a:rPr>
              <a:t>$$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BEGIN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	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new.price</a:t>
            </a:r>
            <a:r>
              <a:rPr lang="en-US" sz="2000" dirty="0">
                <a:latin typeface="Consolas" panose="020B0609020204030204" pitchFamily="49" charset="0"/>
              </a:rPr>
              <a:t> &gt; 200 then </a:t>
            </a:r>
            <a:r>
              <a:rPr lang="en-US" sz="2000" dirty="0" err="1">
                <a:latin typeface="Consolas" panose="020B0609020204030204" pitchFamily="49" charset="0"/>
              </a:rPr>
              <a:t>new.discount</a:t>
            </a:r>
            <a:r>
              <a:rPr lang="en-US" sz="2000" dirty="0">
                <a:latin typeface="Consolas" panose="020B0609020204030204" pitchFamily="49" charset="0"/>
              </a:rPr>
              <a:t> = 20/100*</a:t>
            </a:r>
            <a:r>
              <a:rPr lang="en-US" sz="2000" dirty="0" err="1">
                <a:latin typeface="Consolas" panose="020B0609020204030204" pitchFamily="49" charset="0"/>
              </a:rPr>
              <a:t>new.price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ELSE </a:t>
            </a:r>
            <a:r>
              <a:rPr lang="en-US" sz="2000" dirty="0" err="1">
                <a:latin typeface="Consolas" panose="020B0609020204030204" pitchFamily="49" charset="0"/>
              </a:rPr>
              <a:t>new.discount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END IF;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RETURN NEW;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END;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$$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2C36AF8-B436-93A2-1164-70E4A349F758}"/>
              </a:ext>
            </a:extLst>
          </p:cNvPr>
          <p:cNvSpPr txBox="1">
            <a:spLocks/>
          </p:cNvSpPr>
          <p:nvPr/>
        </p:nvSpPr>
        <p:spPr>
          <a:xfrm>
            <a:off x="6485860" y="1690688"/>
            <a:ext cx="4987338" cy="40601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CREATE OR REPLACE TRIGGER </a:t>
            </a:r>
            <a:r>
              <a:rPr lang="en-US" sz="2000" dirty="0" err="1">
                <a:latin typeface="Consolas" panose="020B0609020204030204" pitchFamily="49" charset="0"/>
              </a:rPr>
              <a:t>add_discount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BEFORE INSERT OR UPDATE ON </a:t>
            </a:r>
            <a:r>
              <a:rPr lang="en-US" sz="2000" dirty="0">
                <a:latin typeface="Consolas" panose="020B0609020204030204" pitchFamily="49" charset="0"/>
              </a:rPr>
              <a:t>BOOK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FOR EACH ROW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EXECUTE PROCEDURE </a:t>
            </a:r>
            <a:r>
              <a:rPr lang="en-US" sz="2000" dirty="0" err="1">
                <a:latin typeface="Consolas" panose="020B0609020204030204" pitchFamily="49" charset="0"/>
              </a:rPr>
              <a:t>add_discount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05294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3F126-92D0-49C1-A55F-B1CD7551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43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62A9FC-D3C7-4F3D-B5CB-BC42DDB3FC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Automatically calculates column values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E756E4-C9D2-4157-AD0A-6B086EC794C6}"/>
              </a:ext>
            </a:extLst>
          </p:cNvPr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820008-683F-DD3C-5797-71D899F11044}"/>
              </a:ext>
            </a:extLst>
          </p:cNvPr>
          <p:cNvSpPr txBox="1"/>
          <p:nvPr/>
        </p:nvSpPr>
        <p:spPr>
          <a:xfrm>
            <a:off x="568252" y="1850176"/>
            <a:ext cx="445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Table after Insert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82B37C-2517-D343-D47C-2385BA43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77" y="2763857"/>
            <a:ext cx="6353677" cy="16379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6474D2-8DBB-E707-8C46-A8857E3F53EF}"/>
              </a:ext>
            </a:extLst>
          </p:cNvPr>
          <p:cNvSpPr txBox="1"/>
          <p:nvPr/>
        </p:nvSpPr>
        <p:spPr>
          <a:xfrm>
            <a:off x="568252" y="2235037"/>
            <a:ext cx="7629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INSERT INTO Book(</a:t>
            </a:r>
            <a:r>
              <a:rPr lang="en-US" sz="2000" dirty="0" err="1">
                <a:latin typeface="Consolas" panose="020B0609020204030204" pitchFamily="49" charset="0"/>
              </a:rPr>
              <a:t>Column_ID,Price</a:t>
            </a:r>
            <a:r>
              <a:rPr lang="en-US" sz="2000" dirty="0">
                <a:latin typeface="Consolas" panose="020B0609020204030204" pitchFamily="49" charset="0"/>
              </a:rPr>
              <a:t>) VALUES (1,250);</a:t>
            </a:r>
          </a:p>
        </p:txBody>
      </p:sp>
    </p:spTree>
    <p:extLst>
      <p:ext uri="{BB962C8B-B14F-4D97-AF65-F5344CB8AC3E}">
        <p14:creationId xmlns:p14="http://schemas.microsoft.com/office/powerpoint/2010/main" val="672302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Exercise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153" y="1690688"/>
            <a:ext cx="7289414" cy="44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53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11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b="1" dirty="0"/>
              <a:t>a view </a:t>
            </a:r>
            <a:r>
              <a:rPr lang="en-US" dirty="0"/>
              <a:t>to displays name, salary and age of each customer who has salary more than 2000.00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b="1" dirty="0"/>
              <a:t>a view </a:t>
            </a:r>
            <a:r>
              <a:rPr lang="en-US" dirty="0"/>
              <a:t>to displays the name and percentage of each customer's salary to the total salary and is sorted from the largest percentage to the smallest percentage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Create</a:t>
            </a:r>
            <a:r>
              <a:rPr lang="en-US" b="1" dirty="0"/>
              <a:t> a trigger </a:t>
            </a:r>
            <a:r>
              <a:rPr lang="en-US" dirty="0"/>
              <a:t>to record a log that shows salary changes if there is a change in the salary (previous salary is different from the next salary). Columns in the log : </a:t>
            </a:r>
            <a:r>
              <a:rPr lang="en-US" dirty="0" err="1"/>
              <a:t>IDLog</a:t>
            </a:r>
            <a:r>
              <a:rPr lang="en-US" dirty="0"/>
              <a:t>, date, previous salary, next salary.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b="1" dirty="0"/>
              <a:t>a trigger </a:t>
            </a:r>
            <a:r>
              <a:rPr lang="en-US" dirty="0"/>
              <a:t>to ensure that the salary range entered in the customer table is 1500 - 8500 (if there is an insert / update salary &gt; 8500, then salary = 8500 and if there is an insert / update salary &lt; 1500 then salary = 1500)</a:t>
            </a:r>
          </a:p>
        </p:txBody>
      </p:sp>
    </p:spTree>
    <p:extLst>
      <p:ext uri="{BB962C8B-B14F-4D97-AF65-F5344CB8AC3E}">
        <p14:creationId xmlns:p14="http://schemas.microsoft.com/office/powerpoint/2010/main" val="71203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547874" y="116125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en-US" dirty="0"/>
              <a:t>2. Select the </a:t>
            </a:r>
            <a:r>
              <a:rPr lang="en-US" dirty="0" err="1"/>
              <a:t>sid</a:t>
            </a:r>
            <a:r>
              <a:rPr lang="en-US" dirty="0"/>
              <a:t> and name of sailor that has the most number of reservations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DD5DA-41F9-7FB1-636A-01CF0B6FD18B}"/>
              </a:ext>
            </a:extLst>
          </p:cNvPr>
          <p:cNvSpPr txBox="1"/>
          <p:nvPr/>
        </p:nvSpPr>
        <p:spPr>
          <a:xfrm>
            <a:off x="547873" y="2102784"/>
            <a:ext cx="7128833" cy="3785652"/>
          </a:xfrm>
          <a:prstGeom prst="rect">
            <a:avLst/>
          </a:prstGeom>
          <a:solidFill>
            <a:srgbClr val="FFF2CC">
              <a:alpha val="30980"/>
            </a:srgbClr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SELECT </a:t>
            </a:r>
            <a:r>
              <a:rPr lang="en-US" sz="2000" dirty="0" err="1"/>
              <a:t>S.sid</a:t>
            </a:r>
            <a:r>
              <a:rPr lang="en-US" sz="2000" dirty="0"/>
              <a:t>, </a:t>
            </a:r>
            <a:r>
              <a:rPr lang="en-US" sz="2000" dirty="0" err="1"/>
              <a:t>S.sname</a:t>
            </a:r>
            <a:endParaRPr lang="en-US" sz="2000" dirty="0"/>
          </a:p>
          <a:p>
            <a:r>
              <a:rPr lang="en-US" sz="2000" b="1" dirty="0"/>
              <a:t>FROM</a:t>
            </a:r>
            <a:r>
              <a:rPr lang="en-US" sz="2000" dirty="0"/>
              <a:t> Sailors S </a:t>
            </a:r>
            <a:r>
              <a:rPr lang="en-US" sz="2000" b="1" dirty="0"/>
              <a:t>INNER JOIN </a:t>
            </a:r>
            <a:r>
              <a:rPr lang="en-US" sz="2000" dirty="0"/>
              <a:t>Reserves R </a:t>
            </a:r>
            <a:r>
              <a:rPr lang="en-US" sz="2000" b="1" dirty="0"/>
              <a:t>ON</a:t>
            </a:r>
            <a:r>
              <a:rPr lang="en-US" sz="2000" dirty="0"/>
              <a:t> </a:t>
            </a:r>
            <a:r>
              <a:rPr lang="en-US" sz="2000" dirty="0" err="1"/>
              <a:t>S.sid</a:t>
            </a:r>
            <a:r>
              <a:rPr lang="en-US" sz="2000" dirty="0"/>
              <a:t> = </a:t>
            </a:r>
            <a:r>
              <a:rPr lang="en-US" sz="2000" dirty="0" err="1"/>
              <a:t>R.sid</a:t>
            </a:r>
            <a:endParaRPr lang="en-US" sz="2000" dirty="0"/>
          </a:p>
          <a:p>
            <a:r>
              <a:rPr lang="en-US" sz="2000" b="1" dirty="0"/>
              <a:t>GROUP BY </a:t>
            </a:r>
            <a:r>
              <a:rPr lang="en-US" sz="2000" dirty="0" err="1"/>
              <a:t>S.sid</a:t>
            </a:r>
            <a:r>
              <a:rPr lang="en-US" sz="2000" dirty="0"/>
              <a:t> </a:t>
            </a:r>
            <a:r>
              <a:rPr lang="en-US" sz="2000" b="1" dirty="0"/>
              <a:t>HAVING</a:t>
            </a:r>
            <a:r>
              <a:rPr lang="en-US" sz="2000" dirty="0"/>
              <a:t> count(R.*) = 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	</a:t>
            </a:r>
            <a:r>
              <a:rPr lang="en-US" sz="2000" b="1" dirty="0"/>
              <a:t>SELECT</a:t>
            </a:r>
            <a:r>
              <a:rPr lang="en-US" sz="2000" dirty="0"/>
              <a:t> max(</a:t>
            </a:r>
            <a:r>
              <a:rPr lang="en-US" sz="2000" dirty="0" err="1"/>
              <a:t>n.total</a:t>
            </a:r>
            <a:r>
              <a:rPr lang="en-US" sz="2000" dirty="0"/>
              <a:t>)</a:t>
            </a:r>
          </a:p>
          <a:p>
            <a:r>
              <a:rPr lang="en-US" sz="2000" dirty="0"/>
              <a:t>	</a:t>
            </a:r>
            <a:r>
              <a:rPr lang="en-US" sz="2000" b="1" dirty="0"/>
              <a:t>FROM </a:t>
            </a:r>
          </a:p>
          <a:p>
            <a:r>
              <a:rPr lang="en-US" sz="2000" dirty="0"/>
              <a:t>	(</a:t>
            </a:r>
          </a:p>
          <a:p>
            <a:pPr>
              <a:tabLst>
                <a:tab pos="1201738" algn="l"/>
              </a:tabLst>
            </a:pPr>
            <a:r>
              <a:rPr lang="en-US" sz="2000" dirty="0"/>
              <a:t>	</a:t>
            </a: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S.sid</a:t>
            </a:r>
            <a:r>
              <a:rPr lang="en-US" sz="2000" dirty="0"/>
              <a:t>, </a:t>
            </a:r>
            <a:r>
              <a:rPr lang="en-US" sz="2000" dirty="0" err="1"/>
              <a:t>S.sname</a:t>
            </a:r>
            <a:r>
              <a:rPr lang="en-US" sz="2000" dirty="0"/>
              <a:t>, count(R.*) as total</a:t>
            </a:r>
          </a:p>
          <a:p>
            <a:pPr>
              <a:tabLst>
                <a:tab pos="1201738" algn="l"/>
              </a:tabLst>
            </a:pPr>
            <a:r>
              <a:rPr lang="en-US" sz="2000" dirty="0"/>
              <a:t>	</a:t>
            </a:r>
            <a:r>
              <a:rPr lang="en-US" sz="2000" b="1" dirty="0"/>
              <a:t>FROM</a:t>
            </a:r>
            <a:r>
              <a:rPr lang="en-US" sz="2000" dirty="0"/>
              <a:t> Sailors S </a:t>
            </a:r>
            <a:r>
              <a:rPr lang="en-US" sz="2000" b="1" dirty="0"/>
              <a:t>INNER JOIN </a:t>
            </a:r>
            <a:r>
              <a:rPr lang="en-US" sz="2000" dirty="0"/>
              <a:t>Reserves R ON </a:t>
            </a:r>
            <a:r>
              <a:rPr lang="en-US" sz="2000" dirty="0" err="1"/>
              <a:t>S.sid</a:t>
            </a:r>
            <a:r>
              <a:rPr lang="en-US" sz="2000" dirty="0"/>
              <a:t> = </a:t>
            </a:r>
            <a:r>
              <a:rPr lang="en-US" sz="2000" dirty="0" err="1"/>
              <a:t>R.sid</a:t>
            </a:r>
            <a:endParaRPr lang="en-US" sz="2000" dirty="0"/>
          </a:p>
          <a:p>
            <a:pPr>
              <a:tabLst>
                <a:tab pos="1201738" algn="l"/>
              </a:tabLst>
            </a:pPr>
            <a:r>
              <a:rPr lang="en-US" sz="2000" dirty="0"/>
              <a:t>	</a:t>
            </a:r>
            <a:r>
              <a:rPr lang="en-US" sz="2000" b="1" dirty="0"/>
              <a:t>GROUP BY </a:t>
            </a:r>
            <a:r>
              <a:rPr lang="en-US" sz="2000" dirty="0" err="1"/>
              <a:t>S.sid</a:t>
            </a:r>
            <a:endParaRPr lang="en-US" sz="2000" dirty="0"/>
          </a:p>
          <a:p>
            <a:r>
              <a:rPr lang="en-US" sz="2000" dirty="0"/>
              <a:t>	) </a:t>
            </a:r>
            <a:r>
              <a:rPr lang="en-US" sz="2000" b="1" dirty="0"/>
              <a:t>as</a:t>
            </a:r>
            <a:r>
              <a:rPr lang="en-US" sz="2000" dirty="0"/>
              <a:t> n</a:t>
            </a:r>
          </a:p>
          <a:p>
            <a:r>
              <a:rPr lang="en-US" sz="2000" dirty="0"/>
              <a:t>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56586-99DC-4BBC-3DF4-AEF25E7A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701" y="2102784"/>
            <a:ext cx="4042749" cy="1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547874" y="137390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en-US" dirty="0"/>
              <a:t>3. Select the average age of sailors reserving ‘Interlake’ or ‘Marine’ boats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1ACCE-54F0-6206-49D3-DF0F4915594E}"/>
              </a:ext>
            </a:extLst>
          </p:cNvPr>
          <p:cNvSpPr txBox="1"/>
          <p:nvPr/>
        </p:nvSpPr>
        <p:spPr>
          <a:xfrm>
            <a:off x="600006" y="2328829"/>
            <a:ext cx="6364319" cy="2123658"/>
          </a:xfrm>
          <a:prstGeom prst="rect">
            <a:avLst/>
          </a:prstGeom>
          <a:solidFill>
            <a:srgbClr val="FFF2CC">
              <a:alpha val="30980"/>
            </a:srgbClr>
          </a:solidFill>
        </p:spPr>
        <p:txBody>
          <a:bodyPr wrap="square">
            <a:spAutoFit/>
          </a:bodyPr>
          <a:lstStyle/>
          <a:p>
            <a:r>
              <a:rPr lang="en-US" sz="2200" b="1" dirty="0"/>
              <a:t>SELECT  </a:t>
            </a:r>
            <a:r>
              <a:rPr lang="en-US" sz="2200" dirty="0"/>
              <a:t>avg(age)</a:t>
            </a:r>
          </a:p>
          <a:p>
            <a:r>
              <a:rPr lang="en-US" sz="2200" b="1" dirty="0"/>
              <a:t>FROM </a:t>
            </a:r>
            <a:r>
              <a:rPr lang="en-US" sz="2200" dirty="0"/>
              <a:t>Sailors s </a:t>
            </a:r>
            <a:r>
              <a:rPr lang="en-US" sz="2200" b="1" dirty="0"/>
              <a:t>where </a:t>
            </a:r>
            <a:r>
              <a:rPr lang="en-US" sz="2200" dirty="0" err="1"/>
              <a:t>s.sid</a:t>
            </a:r>
            <a:r>
              <a:rPr lang="en-US" sz="2200" dirty="0"/>
              <a:t> </a:t>
            </a:r>
            <a:r>
              <a:rPr lang="en-US" sz="2200" b="1" dirty="0"/>
              <a:t>in(</a:t>
            </a:r>
          </a:p>
          <a:p>
            <a:r>
              <a:rPr lang="en-US" sz="2200" b="1" dirty="0"/>
              <a:t>SELECT </a:t>
            </a:r>
            <a:r>
              <a:rPr lang="en-US" sz="2200" dirty="0"/>
              <a:t>s1.sid </a:t>
            </a:r>
            <a:r>
              <a:rPr lang="en-US" sz="2200" b="1" dirty="0"/>
              <a:t>from </a:t>
            </a:r>
            <a:r>
              <a:rPr lang="en-US" sz="2200" dirty="0"/>
              <a:t>Sailors s1 </a:t>
            </a:r>
          </a:p>
          <a:p>
            <a:r>
              <a:rPr lang="en-US" sz="2200" b="1" dirty="0"/>
              <a:t>INNER JOIN </a:t>
            </a:r>
            <a:r>
              <a:rPr lang="en-US" sz="2200" dirty="0"/>
              <a:t>Reserves R</a:t>
            </a:r>
            <a:r>
              <a:rPr lang="en-US" sz="2200" b="1" dirty="0"/>
              <a:t> ON </a:t>
            </a:r>
            <a:r>
              <a:rPr lang="en-US" sz="2200" dirty="0"/>
              <a:t>s1.sid = </a:t>
            </a:r>
            <a:r>
              <a:rPr lang="en-US" sz="2200" dirty="0" err="1"/>
              <a:t>R.sid</a:t>
            </a:r>
            <a:endParaRPr lang="en-US" sz="2200" dirty="0"/>
          </a:p>
          <a:p>
            <a:r>
              <a:rPr lang="en-US" sz="2200" b="1" dirty="0"/>
              <a:t>INNER JOIN </a:t>
            </a:r>
            <a:r>
              <a:rPr lang="en-US" sz="2200" dirty="0"/>
              <a:t>Boats B </a:t>
            </a:r>
            <a:r>
              <a:rPr lang="en-US" sz="2200" b="1" dirty="0"/>
              <a:t>ON </a:t>
            </a:r>
            <a:r>
              <a:rPr lang="en-US" sz="2200" dirty="0" err="1"/>
              <a:t>R.bid</a:t>
            </a:r>
            <a:r>
              <a:rPr lang="en-US" sz="2200" dirty="0"/>
              <a:t> = </a:t>
            </a:r>
            <a:r>
              <a:rPr lang="en-US" sz="2200" dirty="0" err="1"/>
              <a:t>B.bid</a:t>
            </a:r>
            <a:endParaRPr lang="en-US" sz="2200" dirty="0"/>
          </a:p>
          <a:p>
            <a:r>
              <a:rPr lang="en-US" sz="2200" b="1" dirty="0"/>
              <a:t>WHERE </a:t>
            </a:r>
            <a:r>
              <a:rPr lang="en-US" sz="2200" dirty="0" err="1"/>
              <a:t>B.bname</a:t>
            </a:r>
            <a:r>
              <a:rPr lang="en-US" sz="2200" dirty="0"/>
              <a:t> = 'Interlake' </a:t>
            </a:r>
            <a:r>
              <a:rPr lang="en-US" sz="2200" b="1" dirty="0"/>
              <a:t>OR </a:t>
            </a:r>
            <a:r>
              <a:rPr lang="en-US" sz="2200" dirty="0" err="1"/>
              <a:t>B.bname</a:t>
            </a:r>
            <a:r>
              <a:rPr lang="en-US" sz="2200" dirty="0"/>
              <a:t> = 'Marine');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BE505-D7ED-9189-E1AD-27A4649A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48" y="2328828"/>
            <a:ext cx="4527645" cy="15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1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547874" y="137390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4. Select the month and the number of reservations for each month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5BB98-F2A8-9B70-B112-28243B1A820E}"/>
              </a:ext>
            </a:extLst>
          </p:cNvPr>
          <p:cNvSpPr txBox="1"/>
          <p:nvPr/>
        </p:nvSpPr>
        <p:spPr>
          <a:xfrm>
            <a:off x="600006" y="1957242"/>
            <a:ext cx="8320709" cy="1107996"/>
          </a:xfrm>
          <a:prstGeom prst="rect">
            <a:avLst/>
          </a:prstGeom>
          <a:solidFill>
            <a:srgbClr val="FFF2CC">
              <a:alpha val="30980"/>
            </a:srgbClr>
          </a:solidFill>
        </p:spPr>
        <p:txBody>
          <a:bodyPr wrap="square">
            <a:spAutoFit/>
          </a:bodyPr>
          <a:lstStyle/>
          <a:p>
            <a:r>
              <a:rPr lang="en-US" sz="2200" b="1" dirty="0"/>
              <a:t>SELECT </a:t>
            </a:r>
            <a:r>
              <a:rPr lang="en-US" sz="2200" dirty="0"/>
              <a:t> extract(month from day) as month, count(day) as total</a:t>
            </a:r>
          </a:p>
          <a:p>
            <a:r>
              <a:rPr lang="en-US" sz="2200" b="1" dirty="0"/>
              <a:t>FROM </a:t>
            </a:r>
            <a:r>
              <a:rPr lang="en-US" sz="2200" dirty="0"/>
              <a:t>Reserves</a:t>
            </a:r>
          </a:p>
          <a:p>
            <a:r>
              <a:rPr lang="en-US" sz="2200" b="1" dirty="0"/>
              <a:t>GROUP BY </a:t>
            </a:r>
            <a:r>
              <a:rPr lang="en-US" sz="2200" dirty="0"/>
              <a:t>extract(month from day);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9F6FB-D32C-D418-0236-0151A8A9D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06" y="3252604"/>
            <a:ext cx="4083090" cy="224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7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547874" y="137390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5. Select the percentage of red boat reservations of all reservations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FD178-712C-9F48-F655-CE6EBB68E680}"/>
              </a:ext>
            </a:extLst>
          </p:cNvPr>
          <p:cNvSpPr txBox="1"/>
          <p:nvPr/>
        </p:nvSpPr>
        <p:spPr>
          <a:xfrm>
            <a:off x="600006" y="1957242"/>
            <a:ext cx="6917213" cy="2800767"/>
          </a:xfrm>
          <a:prstGeom prst="rect">
            <a:avLst/>
          </a:prstGeom>
          <a:solidFill>
            <a:srgbClr val="FFF2CC">
              <a:alpha val="30980"/>
            </a:srgbClr>
          </a:solidFill>
        </p:spPr>
        <p:txBody>
          <a:bodyPr wrap="square">
            <a:spAutoFit/>
          </a:bodyPr>
          <a:lstStyle/>
          <a:p>
            <a:r>
              <a:rPr lang="en-US" sz="2200" b="1" dirty="0"/>
              <a:t>SELECT </a:t>
            </a:r>
            <a:r>
              <a:rPr lang="en-US" sz="2200" dirty="0"/>
              <a:t>100*(SELECT  count(*)</a:t>
            </a:r>
          </a:p>
          <a:p>
            <a:r>
              <a:rPr lang="en-US" sz="2200" b="1" dirty="0"/>
              <a:t>FROM </a:t>
            </a:r>
            <a:r>
              <a:rPr lang="en-US" sz="2200" dirty="0"/>
              <a:t>Sailors S</a:t>
            </a:r>
          </a:p>
          <a:p>
            <a:r>
              <a:rPr lang="en-US" sz="2200" b="1" dirty="0"/>
              <a:t>INNER JOIN </a:t>
            </a:r>
            <a:r>
              <a:rPr lang="en-US" sz="2200" dirty="0"/>
              <a:t>Reserves R</a:t>
            </a:r>
            <a:r>
              <a:rPr lang="en-US" sz="2200" b="1" dirty="0"/>
              <a:t> ON </a:t>
            </a:r>
            <a:r>
              <a:rPr lang="en-US" sz="2200" dirty="0" err="1"/>
              <a:t>S.sid</a:t>
            </a:r>
            <a:r>
              <a:rPr lang="en-US" sz="2200" dirty="0"/>
              <a:t> = </a:t>
            </a:r>
            <a:r>
              <a:rPr lang="en-US" sz="2200" dirty="0" err="1"/>
              <a:t>R.sid</a:t>
            </a:r>
            <a:endParaRPr lang="en-US" sz="2200" dirty="0"/>
          </a:p>
          <a:p>
            <a:r>
              <a:rPr lang="en-US" sz="2200" b="1" dirty="0"/>
              <a:t>INNER JOIN </a:t>
            </a:r>
            <a:r>
              <a:rPr lang="en-US" sz="2200" dirty="0"/>
              <a:t>Boats B</a:t>
            </a:r>
            <a:r>
              <a:rPr lang="en-US" sz="2200" b="1" dirty="0"/>
              <a:t> ON </a:t>
            </a:r>
            <a:r>
              <a:rPr lang="en-US" sz="2200" dirty="0" err="1"/>
              <a:t>R.bid</a:t>
            </a:r>
            <a:r>
              <a:rPr lang="en-US" sz="2200" dirty="0"/>
              <a:t> = </a:t>
            </a:r>
            <a:r>
              <a:rPr lang="en-US" sz="2200" dirty="0" err="1"/>
              <a:t>B.bid</a:t>
            </a:r>
            <a:endParaRPr lang="en-US" sz="2200" dirty="0"/>
          </a:p>
          <a:p>
            <a:r>
              <a:rPr lang="en-US" sz="2200" b="1" dirty="0"/>
              <a:t>WHERE </a:t>
            </a:r>
            <a:r>
              <a:rPr lang="en-US" sz="2200" dirty="0" err="1"/>
              <a:t>B.color</a:t>
            </a:r>
            <a:r>
              <a:rPr lang="en-US" sz="2200" dirty="0"/>
              <a:t> = 'red')</a:t>
            </a:r>
            <a:r>
              <a:rPr lang="en-US" sz="2200" b="1" dirty="0"/>
              <a:t>/(SELECT  </a:t>
            </a:r>
            <a:r>
              <a:rPr lang="en-US" sz="2200" dirty="0"/>
              <a:t>count(*) as total</a:t>
            </a:r>
          </a:p>
          <a:p>
            <a:r>
              <a:rPr lang="en-US" sz="2200" b="1" dirty="0"/>
              <a:t>FROM</a:t>
            </a:r>
            <a:r>
              <a:rPr lang="en-US" sz="2200" dirty="0"/>
              <a:t> Sailors S</a:t>
            </a:r>
          </a:p>
          <a:p>
            <a:r>
              <a:rPr lang="en-US" sz="2200" b="1" dirty="0"/>
              <a:t>INNER JOIN </a:t>
            </a:r>
            <a:r>
              <a:rPr lang="en-US" sz="2200" dirty="0"/>
              <a:t>Reserves R </a:t>
            </a:r>
            <a:r>
              <a:rPr lang="en-US" sz="2200" b="1" dirty="0"/>
              <a:t>ON </a:t>
            </a:r>
            <a:r>
              <a:rPr lang="en-US" sz="2200" dirty="0" err="1"/>
              <a:t>S.sid</a:t>
            </a:r>
            <a:r>
              <a:rPr lang="en-US" sz="2200" dirty="0"/>
              <a:t> = </a:t>
            </a:r>
            <a:r>
              <a:rPr lang="en-US" sz="2200" dirty="0" err="1"/>
              <a:t>R.sid</a:t>
            </a:r>
            <a:endParaRPr lang="en-US" sz="2200" dirty="0"/>
          </a:p>
          <a:p>
            <a:r>
              <a:rPr lang="en-US" sz="2200" b="1" dirty="0"/>
              <a:t>INNER JOIN </a:t>
            </a:r>
            <a:r>
              <a:rPr lang="en-US" sz="2200" dirty="0"/>
              <a:t>Boats B </a:t>
            </a:r>
            <a:r>
              <a:rPr lang="en-US" sz="2200" b="1" dirty="0"/>
              <a:t>ON </a:t>
            </a:r>
            <a:r>
              <a:rPr lang="en-US" sz="2200" dirty="0" err="1"/>
              <a:t>R.bid</a:t>
            </a:r>
            <a:r>
              <a:rPr lang="en-US" sz="2200" dirty="0"/>
              <a:t> = </a:t>
            </a:r>
            <a:r>
              <a:rPr lang="en-US" sz="2200" dirty="0" err="1"/>
              <a:t>B.bid</a:t>
            </a:r>
            <a:r>
              <a:rPr lang="en-US" sz="2200" b="1" dirty="0"/>
              <a:t>) as </a:t>
            </a:r>
            <a:r>
              <a:rPr lang="en-US" sz="2200" dirty="0"/>
              <a:t>"percentage(%)";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A1192-E14D-A35C-8577-22907AD4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91" y="1973190"/>
            <a:ext cx="3722554" cy="15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923260" y="152791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a number of city of “</a:t>
            </a:r>
            <a:r>
              <a:rPr lang="en-US" dirty="0" err="1"/>
              <a:t>Jawa</a:t>
            </a:r>
            <a:r>
              <a:rPr lang="en-US" dirty="0"/>
              <a:t> Timur”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8CED3-5933-F6F0-0365-A78EB73B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11" y="3703581"/>
            <a:ext cx="2902336" cy="1480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3B37D-9FFD-59AA-081D-913BFD0271D8}"/>
              </a:ext>
            </a:extLst>
          </p:cNvPr>
          <p:cNvSpPr txBox="1"/>
          <p:nvPr/>
        </p:nvSpPr>
        <p:spPr>
          <a:xfrm>
            <a:off x="1031711" y="2069492"/>
            <a:ext cx="6917213" cy="1446550"/>
          </a:xfrm>
          <a:prstGeom prst="rect">
            <a:avLst/>
          </a:prstGeom>
          <a:solidFill>
            <a:srgbClr val="FFF2CC">
              <a:alpha val="30980"/>
            </a:srgbClr>
          </a:solidFill>
        </p:spPr>
        <p:txBody>
          <a:bodyPr wrap="square">
            <a:spAutoFit/>
          </a:bodyPr>
          <a:lstStyle/>
          <a:p>
            <a:r>
              <a:rPr lang="en-US" sz="2200" b="1" dirty="0"/>
              <a:t>SELECT </a:t>
            </a:r>
            <a:r>
              <a:rPr lang="en-US" sz="2200" dirty="0"/>
              <a:t>COUNT(*)</a:t>
            </a:r>
          </a:p>
          <a:p>
            <a:r>
              <a:rPr lang="en-US" sz="2200" b="1" dirty="0"/>
              <a:t>FROM </a:t>
            </a:r>
            <a:r>
              <a:rPr lang="en-US" sz="2200" dirty="0"/>
              <a:t>PROVINSI P</a:t>
            </a:r>
          </a:p>
          <a:p>
            <a:r>
              <a:rPr lang="en-US" sz="2200" b="1" dirty="0"/>
              <a:t>NATURAL JOIN </a:t>
            </a:r>
            <a:r>
              <a:rPr lang="en-US" sz="2200" dirty="0"/>
              <a:t>KOTA K</a:t>
            </a:r>
          </a:p>
          <a:p>
            <a:r>
              <a:rPr lang="en-US" sz="2200" b="1" dirty="0"/>
              <a:t>WHERE </a:t>
            </a:r>
            <a:r>
              <a:rPr lang="en-US" sz="2200" dirty="0" err="1"/>
              <a:t>P.nama_provinsi</a:t>
            </a:r>
            <a:r>
              <a:rPr lang="en-US" sz="2200" dirty="0"/>
              <a:t> = '</a:t>
            </a:r>
            <a:r>
              <a:rPr lang="en-US" sz="2200" dirty="0" err="1"/>
              <a:t>Jawa</a:t>
            </a:r>
            <a:r>
              <a:rPr lang="en-US" sz="2200" dirty="0"/>
              <a:t> Timur';</a:t>
            </a:r>
          </a:p>
        </p:txBody>
      </p:sp>
    </p:spTree>
    <p:extLst>
      <p:ext uri="{BB962C8B-B14F-4D97-AF65-F5344CB8AC3E}">
        <p14:creationId xmlns:p14="http://schemas.microsoft.com/office/powerpoint/2010/main" val="403190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2536</Words>
  <Application>Microsoft Office PowerPoint</Application>
  <PresentationFormat>Widescreen</PresentationFormat>
  <Paragraphs>359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Amasis MT Pro</vt:lpstr>
      <vt:lpstr>Arial</vt:lpstr>
      <vt:lpstr>Britannic Bold</vt:lpstr>
      <vt:lpstr>Calibri</vt:lpstr>
      <vt:lpstr>Calibri Light</vt:lpstr>
      <vt:lpstr>Consolas</vt:lpstr>
      <vt:lpstr>Courier</vt:lpstr>
      <vt:lpstr>Myriad Pro</vt:lpstr>
      <vt:lpstr>Raleway</vt:lpstr>
      <vt:lpstr>Raleway ExtraBold</vt:lpstr>
      <vt:lpstr>Raleway SemiBold</vt:lpstr>
      <vt:lpstr>Wingdings</vt:lpstr>
      <vt:lpstr>Office Theme</vt:lpstr>
      <vt:lpstr>Database Management</vt:lpstr>
      <vt:lpstr>Agenda</vt:lpstr>
      <vt:lpstr>Announcement</vt:lpstr>
      <vt:lpstr>Class Assignment</vt:lpstr>
      <vt:lpstr>Class Assignment</vt:lpstr>
      <vt:lpstr>Class Assignment</vt:lpstr>
      <vt:lpstr>Class Assignment</vt:lpstr>
      <vt:lpstr>Class Assignment</vt:lpstr>
      <vt:lpstr>Assignment</vt:lpstr>
      <vt:lpstr>Assignment</vt:lpstr>
      <vt:lpstr>Assignment</vt:lpstr>
      <vt:lpstr>Assignment</vt:lpstr>
      <vt:lpstr>Assignment</vt:lpstr>
      <vt:lpstr>PowerPoint Presentation</vt:lpstr>
      <vt:lpstr>PowerPoint Presentation</vt:lpstr>
      <vt:lpstr>PowerPoint Presentation</vt:lpstr>
      <vt:lpstr>VIEW</vt:lpstr>
      <vt:lpstr>PowerPoint Presentation</vt:lpstr>
      <vt:lpstr>View Query</vt:lpstr>
      <vt:lpstr>View Query Example</vt:lpstr>
      <vt:lpstr>PowerPoint Presentation</vt:lpstr>
      <vt:lpstr>PowerPoint Presentation</vt:lpstr>
      <vt:lpstr>PROCEDURE</vt:lpstr>
      <vt:lpstr>PowerPoint Presentation</vt:lpstr>
      <vt:lpstr>PowerPoint Presentation</vt:lpstr>
      <vt:lpstr>PowerPoint Presentation</vt:lpstr>
      <vt:lpstr>FUNCTION</vt:lpstr>
      <vt:lpstr>PowerPoint Presentation</vt:lpstr>
      <vt:lpstr>PowerPoint Presentation</vt:lpstr>
      <vt:lpstr>PowerPoint Presentation</vt:lpstr>
      <vt:lpstr>PowerPoint Presentation</vt:lpstr>
      <vt:lpstr>TRIGGER</vt:lpstr>
      <vt:lpstr>PowerPoint Presentation</vt:lpstr>
      <vt:lpstr>PowerPoint Presentation</vt:lpstr>
      <vt:lpstr>PowerPoint Presentation</vt:lpstr>
      <vt:lpstr>PowerPoint Presentation</vt:lpstr>
      <vt:lpstr>Trigger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Exercise</vt:lpstr>
      <vt:lpstr>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Database</dc:title>
  <dc:creator>Admin</dc:creator>
  <cp:lastModifiedBy>Kelly Sungkono</cp:lastModifiedBy>
  <cp:revision>374</cp:revision>
  <dcterms:created xsi:type="dcterms:W3CDTF">2019-02-03T04:08:16Z</dcterms:created>
  <dcterms:modified xsi:type="dcterms:W3CDTF">2023-03-09T01:22:56Z</dcterms:modified>
</cp:coreProperties>
</file>