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83" r:id="rId5"/>
    <p:sldId id="260" r:id="rId6"/>
    <p:sldId id="284" r:id="rId7"/>
    <p:sldId id="261" r:id="rId8"/>
    <p:sldId id="262" r:id="rId9"/>
    <p:sldId id="263" r:id="rId10"/>
    <p:sldId id="265" r:id="rId11"/>
    <p:sldId id="266" r:id="rId12"/>
    <p:sldId id="264" r:id="rId13"/>
    <p:sldId id="267" r:id="rId14"/>
    <p:sldId id="268" r:id="rId15"/>
    <p:sldId id="272" r:id="rId16"/>
    <p:sldId id="273" r:id="rId17"/>
    <p:sldId id="274" r:id="rId18"/>
    <p:sldId id="271" r:id="rId19"/>
    <p:sldId id="269" r:id="rId20"/>
    <p:sldId id="276" r:id="rId21"/>
    <p:sldId id="277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96A09-CC2C-4A5B-9070-7DF61C6AB612}" type="doc">
      <dgm:prSet loTypeId="urn:microsoft.com/office/officeart/2005/8/layout/cycle6" loCatId="cycle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7CB2BC-9A9B-4023-9EA7-0027D9291795}">
      <dgm:prSet/>
      <dgm:spPr/>
      <dgm:t>
        <a:bodyPr/>
        <a:lstStyle/>
        <a:p>
          <a:r>
            <a:rPr lang="id-ID" i="1"/>
            <a:t>clustered index</a:t>
          </a:r>
          <a:endParaRPr lang="en-US"/>
        </a:p>
      </dgm:t>
    </dgm:pt>
    <dgm:pt modelId="{642D7793-F15C-4D12-814F-F5B03A8D0205}" type="parTrans" cxnId="{5BC2FDAE-9B02-46F8-8E04-0CC1E7805C32}">
      <dgm:prSet/>
      <dgm:spPr/>
      <dgm:t>
        <a:bodyPr/>
        <a:lstStyle/>
        <a:p>
          <a:endParaRPr lang="en-US"/>
        </a:p>
      </dgm:t>
    </dgm:pt>
    <dgm:pt modelId="{09D9280D-E2AD-4ECA-B9C7-BEF5C5BA0903}" type="sibTrans" cxnId="{5BC2FDAE-9B02-46F8-8E04-0CC1E7805C32}">
      <dgm:prSet/>
      <dgm:spPr/>
      <dgm:t>
        <a:bodyPr/>
        <a:lstStyle/>
        <a:p>
          <a:endParaRPr lang="en-US"/>
        </a:p>
      </dgm:t>
    </dgm:pt>
    <dgm:pt modelId="{E2E3F74A-C988-49BE-969D-0364D13F8C31}">
      <dgm:prSet/>
      <dgm:spPr/>
      <dgm:t>
        <a:bodyPr/>
        <a:lstStyle/>
        <a:p>
          <a:r>
            <a:rPr lang="id-ID" i="1"/>
            <a:t>non-clustered index</a:t>
          </a:r>
          <a:endParaRPr lang="en-US"/>
        </a:p>
      </dgm:t>
    </dgm:pt>
    <dgm:pt modelId="{E67FD019-2ACC-4675-8C65-9C069DE4073B}" type="parTrans" cxnId="{1EA6CDE4-DC29-456E-AC4E-C41F5E0A086B}">
      <dgm:prSet/>
      <dgm:spPr/>
      <dgm:t>
        <a:bodyPr/>
        <a:lstStyle/>
        <a:p>
          <a:endParaRPr lang="en-US"/>
        </a:p>
      </dgm:t>
    </dgm:pt>
    <dgm:pt modelId="{8C7367F8-DEFE-4B46-A744-B2DC0C4C2C93}" type="sibTrans" cxnId="{1EA6CDE4-DC29-456E-AC4E-C41F5E0A086B}">
      <dgm:prSet/>
      <dgm:spPr/>
      <dgm:t>
        <a:bodyPr/>
        <a:lstStyle/>
        <a:p>
          <a:endParaRPr lang="en-US"/>
        </a:p>
      </dgm:t>
    </dgm:pt>
    <dgm:pt modelId="{A9B2290A-4724-4108-BAB2-C44A022D26DF}" type="pres">
      <dgm:prSet presAssocID="{B0C96A09-CC2C-4A5B-9070-7DF61C6AB612}" presName="cycle" presStyleCnt="0">
        <dgm:presLayoutVars>
          <dgm:dir/>
          <dgm:resizeHandles val="exact"/>
        </dgm:presLayoutVars>
      </dgm:prSet>
      <dgm:spPr/>
    </dgm:pt>
    <dgm:pt modelId="{A695D35A-C792-42AD-AF43-F516D231CD8B}" type="pres">
      <dgm:prSet presAssocID="{827CB2BC-9A9B-4023-9EA7-0027D9291795}" presName="node" presStyleLbl="node1" presStyleIdx="0" presStyleCnt="2">
        <dgm:presLayoutVars>
          <dgm:bulletEnabled val="1"/>
        </dgm:presLayoutVars>
      </dgm:prSet>
      <dgm:spPr/>
    </dgm:pt>
    <dgm:pt modelId="{5959F249-D447-433C-9C3A-CAF506648A1E}" type="pres">
      <dgm:prSet presAssocID="{827CB2BC-9A9B-4023-9EA7-0027D9291795}" presName="spNode" presStyleCnt="0"/>
      <dgm:spPr/>
    </dgm:pt>
    <dgm:pt modelId="{EDBA603E-9056-4AEF-8B3A-CFE563E13E99}" type="pres">
      <dgm:prSet presAssocID="{09D9280D-E2AD-4ECA-B9C7-BEF5C5BA0903}" presName="sibTrans" presStyleLbl="sibTrans1D1" presStyleIdx="0" presStyleCnt="2"/>
      <dgm:spPr/>
    </dgm:pt>
    <dgm:pt modelId="{3CB8D893-A976-4E0A-99AF-0C0FD7F3F429}" type="pres">
      <dgm:prSet presAssocID="{E2E3F74A-C988-49BE-969D-0364D13F8C31}" presName="node" presStyleLbl="node1" presStyleIdx="1" presStyleCnt="2">
        <dgm:presLayoutVars>
          <dgm:bulletEnabled val="1"/>
        </dgm:presLayoutVars>
      </dgm:prSet>
      <dgm:spPr/>
    </dgm:pt>
    <dgm:pt modelId="{F999E3F4-0B6A-4CC0-8C03-8A6005E441FC}" type="pres">
      <dgm:prSet presAssocID="{E2E3F74A-C988-49BE-969D-0364D13F8C31}" presName="spNode" presStyleCnt="0"/>
      <dgm:spPr/>
    </dgm:pt>
    <dgm:pt modelId="{536EB44F-213C-4DA2-9174-C45505F72F37}" type="pres">
      <dgm:prSet presAssocID="{8C7367F8-DEFE-4B46-A744-B2DC0C4C2C93}" presName="sibTrans" presStyleLbl="sibTrans1D1" presStyleIdx="1" presStyleCnt="2"/>
      <dgm:spPr/>
    </dgm:pt>
  </dgm:ptLst>
  <dgm:cxnLst>
    <dgm:cxn modelId="{2973296D-FD6C-462A-845A-D9769BC8F4CA}" type="presOf" srcId="{827CB2BC-9A9B-4023-9EA7-0027D9291795}" destId="{A695D35A-C792-42AD-AF43-F516D231CD8B}" srcOrd="0" destOrd="0" presId="urn:microsoft.com/office/officeart/2005/8/layout/cycle6"/>
    <dgm:cxn modelId="{1FB0FB51-7987-4368-98F6-9DB098F42C93}" type="presOf" srcId="{8C7367F8-DEFE-4B46-A744-B2DC0C4C2C93}" destId="{536EB44F-213C-4DA2-9174-C45505F72F37}" srcOrd="0" destOrd="0" presId="urn:microsoft.com/office/officeart/2005/8/layout/cycle6"/>
    <dgm:cxn modelId="{CCB0AF80-D60C-46C4-BE6D-917FC6F01E13}" type="presOf" srcId="{E2E3F74A-C988-49BE-969D-0364D13F8C31}" destId="{3CB8D893-A976-4E0A-99AF-0C0FD7F3F429}" srcOrd="0" destOrd="0" presId="urn:microsoft.com/office/officeart/2005/8/layout/cycle6"/>
    <dgm:cxn modelId="{D92EE4A2-50D1-43D1-911B-03E1F3BAD822}" type="presOf" srcId="{B0C96A09-CC2C-4A5B-9070-7DF61C6AB612}" destId="{A9B2290A-4724-4108-BAB2-C44A022D26DF}" srcOrd="0" destOrd="0" presId="urn:microsoft.com/office/officeart/2005/8/layout/cycle6"/>
    <dgm:cxn modelId="{5BC2FDAE-9B02-46F8-8E04-0CC1E7805C32}" srcId="{B0C96A09-CC2C-4A5B-9070-7DF61C6AB612}" destId="{827CB2BC-9A9B-4023-9EA7-0027D9291795}" srcOrd="0" destOrd="0" parTransId="{642D7793-F15C-4D12-814F-F5B03A8D0205}" sibTransId="{09D9280D-E2AD-4ECA-B9C7-BEF5C5BA0903}"/>
    <dgm:cxn modelId="{F610DAB3-FC7A-4089-B874-64FE7A8ACBBE}" type="presOf" srcId="{09D9280D-E2AD-4ECA-B9C7-BEF5C5BA0903}" destId="{EDBA603E-9056-4AEF-8B3A-CFE563E13E99}" srcOrd="0" destOrd="0" presId="urn:microsoft.com/office/officeart/2005/8/layout/cycle6"/>
    <dgm:cxn modelId="{1EA6CDE4-DC29-456E-AC4E-C41F5E0A086B}" srcId="{B0C96A09-CC2C-4A5B-9070-7DF61C6AB612}" destId="{E2E3F74A-C988-49BE-969D-0364D13F8C31}" srcOrd="1" destOrd="0" parTransId="{E67FD019-2ACC-4675-8C65-9C069DE4073B}" sibTransId="{8C7367F8-DEFE-4B46-A744-B2DC0C4C2C93}"/>
    <dgm:cxn modelId="{89FEF689-D840-4496-B3B9-22944F879A95}" type="presParOf" srcId="{A9B2290A-4724-4108-BAB2-C44A022D26DF}" destId="{A695D35A-C792-42AD-AF43-F516D231CD8B}" srcOrd="0" destOrd="0" presId="urn:microsoft.com/office/officeart/2005/8/layout/cycle6"/>
    <dgm:cxn modelId="{EE354406-627F-4D7A-9B8A-354CD4251CCB}" type="presParOf" srcId="{A9B2290A-4724-4108-BAB2-C44A022D26DF}" destId="{5959F249-D447-433C-9C3A-CAF506648A1E}" srcOrd="1" destOrd="0" presId="urn:microsoft.com/office/officeart/2005/8/layout/cycle6"/>
    <dgm:cxn modelId="{E86A902D-15CB-43A0-9203-A21125AC6C5B}" type="presParOf" srcId="{A9B2290A-4724-4108-BAB2-C44A022D26DF}" destId="{EDBA603E-9056-4AEF-8B3A-CFE563E13E99}" srcOrd="2" destOrd="0" presId="urn:microsoft.com/office/officeart/2005/8/layout/cycle6"/>
    <dgm:cxn modelId="{EEEA65A7-070F-4E89-95AC-34C4009ABE6D}" type="presParOf" srcId="{A9B2290A-4724-4108-BAB2-C44A022D26DF}" destId="{3CB8D893-A976-4E0A-99AF-0C0FD7F3F429}" srcOrd="3" destOrd="0" presId="urn:microsoft.com/office/officeart/2005/8/layout/cycle6"/>
    <dgm:cxn modelId="{DEE1E05D-0749-4CA1-9650-B0604F7D3302}" type="presParOf" srcId="{A9B2290A-4724-4108-BAB2-C44A022D26DF}" destId="{F999E3F4-0B6A-4CC0-8C03-8A6005E441FC}" srcOrd="4" destOrd="0" presId="urn:microsoft.com/office/officeart/2005/8/layout/cycle6"/>
    <dgm:cxn modelId="{D0524AB0-B0A2-4D6C-ADB6-700789666B8F}" type="presParOf" srcId="{A9B2290A-4724-4108-BAB2-C44A022D26DF}" destId="{536EB44F-213C-4DA2-9174-C45505F72F37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5D35A-C792-42AD-AF43-F516D231CD8B}">
      <dsp:nvSpPr>
        <dsp:cNvPr id="0" name=""/>
        <dsp:cNvSpPr/>
      </dsp:nvSpPr>
      <dsp:spPr>
        <a:xfrm>
          <a:off x="1854831" y="1124365"/>
          <a:ext cx="3234779" cy="2102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800" i="1" kern="1200"/>
            <a:t>clustered index</a:t>
          </a:r>
          <a:endParaRPr lang="en-US" sz="3800" kern="1200"/>
        </a:p>
      </dsp:txBody>
      <dsp:txXfrm>
        <a:off x="1957472" y="1227006"/>
        <a:ext cx="3029497" cy="1897324"/>
      </dsp:txXfrm>
    </dsp:sp>
    <dsp:sp modelId="{EDBA603E-9056-4AEF-8B3A-CFE563E13E99}">
      <dsp:nvSpPr>
        <dsp:cNvPr id="0" name=""/>
        <dsp:cNvSpPr/>
      </dsp:nvSpPr>
      <dsp:spPr>
        <a:xfrm>
          <a:off x="3472221" y="390090"/>
          <a:ext cx="3571157" cy="3571157"/>
        </a:xfrm>
        <a:custGeom>
          <a:avLst/>
          <a:gdLst/>
          <a:ahLst/>
          <a:cxnLst/>
          <a:rect l="0" t="0" r="0" b="0"/>
          <a:pathLst>
            <a:path>
              <a:moveTo>
                <a:pt x="359483" y="711081"/>
              </a:moveTo>
              <a:arcTo wR="1785578" hR="1785578" stAng="13019780" swAng="636044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8D893-A976-4E0A-99AF-0C0FD7F3F429}">
      <dsp:nvSpPr>
        <dsp:cNvPr id="0" name=""/>
        <dsp:cNvSpPr/>
      </dsp:nvSpPr>
      <dsp:spPr>
        <a:xfrm>
          <a:off x="5425989" y="1124365"/>
          <a:ext cx="3234779" cy="2102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800" i="1" kern="1200"/>
            <a:t>non-clustered index</a:t>
          </a:r>
          <a:endParaRPr lang="en-US" sz="3800" kern="1200"/>
        </a:p>
      </dsp:txBody>
      <dsp:txXfrm>
        <a:off x="5528630" y="1227006"/>
        <a:ext cx="3029497" cy="1897324"/>
      </dsp:txXfrm>
    </dsp:sp>
    <dsp:sp modelId="{536EB44F-213C-4DA2-9174-C45505F72F37}">
      <dsp:nvSpPr>
        <dsp:cNvPr id="0" name=""/>
        <dsp:cNvSpPr/>
      </dsp:nvSpPr>
      <dsp:spPr>
        <a:xfrm>
          <a:off x="3472221" y="390090"/>
          <a:ext cx="3571157" cy="3571157"/>
        </a:xfrm>
        <a:custGeom>
          <a:avLst/>
          <a:gdLst/>
          <a:ahLst/>
          <a:cxnLst/>
          <a:rect l="0" t="0" r="0" b="0"/>
          <a:pathLst>
            <a:path>
              <a:moveTo>
                <a:pt x="3211674" y="2860075"/>
              </a:moveTo>
              <a:arcTo wR="1785578" hR="1785578" stAng="2219780" swAng="636044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3683-C00C-4351-8B81-FDCA4F772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B83E6-5BCF-405A-8AF1-65ADEF3FE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B421D-AEC1-4C99-8365-4857F43F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8442-26B6-4E1E-85BE-4C840B3B9FF9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F2F3-AF56-46CF-98CE-85131CF7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8599B-97CF-4615-9151-390C7FCD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B66-A68F-45A6-8D4D-D90D893D5639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Lambang dan Logo ITS - Institut Teknologi Sepuluh Nopember">
            <a:extLst>
              <a:ext uri="{FF2B5EF4-FFF2-40B4-BE49-F238E27FC236}">
                <a16:creationId xmlns:a16="http://schemas.microsoft.com/office/drawing/2014/main" id="{3610392B-903E-4373-99F2-3DAB4E292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0" y="144262"/>
            <a:ext cx="1295659" cy="79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plate&#10;&#10;Description automatically generated">
            <a:extLst>
              <a:ext uri="{FF2B5EF4-FFF2-40B4-BE49-F238E27FC236}">
                <a16:creationId xmlns:a16="http://schemas.microsoft.com/office/drawing/2014/main" id="{73173122-AB34-4042-89AE-FDEA6ED80E5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02641" y="144263"/>
            <a:ext cx="798989" cy="7989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750CA5-D4AB-44F9-9FE8-88958FCA2873}"/>
              </a:ext>
            </a:extLst>
          </p:cNvPr>
          <p:cNvSpPr/>
          <p:nvPr/>
        </p:nvSpPr>
        <p:spPr>
          <a:xfrm>
            <a:off x="0" y="6382582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Teknik </a:t>
            </a:r>
            <a:r>
              <a:rPr lang="en-GB" dirty="0" err="1"/>
              <a:t>Informatika</a:t>
            </a:r>
            <a:r>
              <a:rPr lang="en-GB" dirty="0"/>
              <a:t>, </a:t>
            </a:r>
            <a:r>
              <a:rPr lang="en-GB" dirty="0" err="1"/>
              <a:t>Institut</a:t>
            </a:r>
            <a:r>
              <a:rPr lang="en-GB" dirty="0"/>
              <a:t> </a:t>
            </a:r>
            <a:r>
              <a:rPr lang="en-GB" dirty="0" err="1"/>
              <a:t>Teknologi</a:t>
            </a:r>
            <a:r>
              <a:rPr lang="en-GB" dirty="0"/>
              <a:t> </a:t>
            </a:r>
            <a:r>
              <a:rPr lang="en-GB" dirty="0" err="1"/>
              <a:t>Sepuluh</a:t>
            </a:r>
            <a:r>
              <a:rPr lang="en-GB" dirty="0"/>
              <a:t> </a:t>
            </a:r>
            <a:r>
              <a:rPr lang="en-GB" dirty="0" err="1"/>
              <a:t>Nopember</a:t>
            </a:r>
            <a:r>
              <a:rPr lang="en-GB" dirty="0"/>
              <a:t>, Surabaya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5DB327-2CF4-4B87-94C4-871F6BE6C47C}"/>
              </a:ext>
            </a:extLst>
          </p:cNvPr>
          <p:cNvGrpSpPr/>
          <p:nvPr/>
        </p:nvGrpSpPr>
        <p:grpSpPr>
          <a:xfrm>
            <a:off x="2395537" y="419931"/>
            <a:ext cx="7400925" cy="247651"/>
            <a:chOff x="2395537" y="317083"/>
            <a:chExt cx="7400925" cy="24765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F1AA9E-1109-44D4-8121-4927D8AC54C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395537" y="317083"/>
              <a:ext cx="7096125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BF4E46-AB3F-41CB-B701-2C3227A1CA9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547937" y="440908"/>
              <a:ext cx="7096125" cy="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898C63-93AC-4ECF-8424-046CFAB3820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700337" y="564733"/>
              <a:ext cx="7096125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43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875B-19F4-4E00-BC76-A7B4E957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45008-6764-4679-9254-666177B5D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E2E73-2C9B-46E5-85B7-E5986F73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8442-26B6-4E1E-85BE-4C840B3B9FF9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78D5-2AE5-437A-BCB7-4CDDEAA2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D6D8-ADBE-4421-BCB3-74D371A1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B66-A68F-45A6-8D4D-D90D893D5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8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2FB82-A628-4C0B-83F7-FCC911150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DF8E2-BB7B-483B-B8B6-33440AEB8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45323-4D61-4092-B76F-C276D833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8442-26B6-4E1E-85BE-4C840B3B9FF9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99B6-C391-489E-8F3C-B6B4BE52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90D8-71E3-4CB3-B9A1-AEAE4AD8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B66-A68F-45A6-8D4D-D90D893D5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14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8C07-3EBD-40B5-B786-21581C74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F686-DF0C-46CA-AE2C-CBC4DDB70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D50D6-293C-4A3C-88A2-FD9FE9B0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8442-26B6-4E1E-85BE-4C840B3B9FF9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3C63-E984-4C0C-B39F-A8399457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55A12-188A-47BB-83AF-8CAC5B20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B66-A68F-45A6-8D4D-D90D893D563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5EF99A-9A23-472A-84B5-2D7FA683C98D}"/>
              </a:ext>
            </a:extLst>
          </p:cNvPr>
          <p:cNvSpPr/>
          <p:nvPr/>
        </p:nvSpPr>
        <p:spPr>
          <a:xfrm>
            <a:off x="0" y="6382582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Teknik </a:t>
            </a:r>
            <a:r>
              <a:rPr lang="en-GB" dirty="0" err="1"/>
              <a:t>Informatika</a:t>
            </a:r>
            <a:r>
              <a:rPr lang="en-GB" dirty="0"/>
              <a:t>, </a:t>
            </a:r>
            <a:r>
              <a:rPr lang="en-GB" dirty="0" err="1"/>
              <a:t>Institut</a:t>
            </a:r>
            <a:r>
              <a:rPr lang="en-GB" dirty="0"/>
              <a:t> </a:t>
            </a:r>
            <a:r>
              <a:rPr lang="en-GB" dirty="0" err="1"/>
              <a:t>Teknologi</a:t>
            </a:r>
            <a:r>
              <a:rPr lang="en-GB" dirty="0"/>
              <a:t> </a:t>
            </a:r>
            <a:r>
              <a:rPr lang="en-GB" dirty="0" err="1"/>
              <a:t>Sepuluh</a:t>
            </a:r>
            <a:r>
              <a:rPr lang="en-GB" dirty="0"/>
              <a:t> </a:t>
            </a:r>
            <a:r>
              <a:rPr lang="en-GB" dirty="0" err="1"/>
              <a:t>Nopember</a:t>
            </a:r>
            <a:r>
              <a:rPr lang="en-GB" dirty="0"/>
              <a:t>, Surabaya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63CF83-5815-4F2B-8F35-AC210096C816}"/>
              </a:ext>
            </a:extLst>
          </p:cNvPr>
          <p:cNvCxnSpPr>
            <a:cxnSpLocks/>
          </p:cNvCxnSpPr>
          <p:nvPr/>
        </p:nvCxnSpPr>
        <p:spPr>
          <a:xfrm flipV="1">
            <a:off x="8829693" y="222249"/>
            <a:ext cx="2914125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306439-76C0-407B-8D33-BBCAA0D255AD}"/>
              </a:ext>
            </a:extLst>
          </p:cNvPr>
          <p:cNvCxnSpPr>
            <a:cxnSpLocks/>
          </p:cNvCxnSpPr>
          <p:nvPr/>
        </p:nvCxnSpPr>
        <p:spPr>
          <a:xfrm flipV="1">
            <a:off x="8892278" y="310316"/>
            <a:ext cx="2914125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4A9DC9-60D1-4C74-A4A7-3542E4E8532E}"/>
              </a:ext>
            </a:extLst>
          </p:cNvPr>
          <p:cNvCxnSpPr>
            <a:cxnSpLocks/>
          </p:cNvCxnSpPr>
          <p:nvPr/>
        </p:nvCxnSpPr>
        <p:spPr>
          <a:xfrm>
            <a:off x="11415712" y="24984"/>
            <a:ext cx="0" cy="21181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D27B23-6EFE-4A70-9DD5-1E9CD58ECFC6}"/>
              </a:ext>
            </a:extLst>
          </p:cNvPr>
          <p:cNvCxnSpPr>
            <a:cxnSpLocks/>
          </p:cNvCxnSpPr>
          <p:nvPr/>
        </p:nvCxnSpPr>
        <p:spPr>
          <a:xfrm>
            <a:off x="11506034" y="110293"/>
            <a:ext cx="0" cy="227095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1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4AB9-B871-4F08-B03C-1A8EB448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9BAFD-8A83-4A08-BDBC-1FBF61BCC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86519-606A-4103-BAA2-CA9F3CD0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8442-26B6-4E1E-85BE-4C840B3B9FF9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65B4A-8380-472D-9617-4C1C8B19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9295-57F9-48E5-810C-B2D9F9A9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B66-A68F-45A6-8D4D-D90D893D563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4C758-1DBA-47A4-86E2-50350243BF9E}"/>
              </a:ext>
            </a:extLst>
          </p:cNvPr>
          <p:cNvSpPr/>
          <p:nvPr/>
        </p:nvSpPr>
        <p:spPr>
          <a:xfrm>
            <a:off x="0" y="6382582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Teknik </a:t>
            </a:r>
            <a:r>
              <a:rPr lang="en-GB" dirty="0" err="1"/>
              <a:t>Informatika</a:t>
            </a:r>
            <a:r>
              <a:rPr lang="en-GB" dirty="0"/>
              <a:t>, </a:t>
            </a:r>
            <a:r>
              <a:rPr lang="en-GB" dirty="0" err="1"/>
              <a:t>Institut</a:t>
            </a:r>
            <a:r>
              <a:rPr lang="en-GB" dirty="0"/>
              <a:t> </a:t>
            </a:r>
            <a:r>
              <a:rPr lang="en-GB" dirty="0" err="1"/>
              <a:t>Teknologi</a:t>
            </a:r>
            <a:r>
              <a:rPr lang="en-GB" dirty="0"/>
              <a:t> </a:t>
            </a:r>
            <a:r>
              <a:rPr lang="en-GB" dirty="0" err="1"/>
              <a:t>Sepuluh</a:t>
            </a:r>
            <a:r>
              <a:rPr lang="en-GB" dirty="0"/>
              <a:t> </a:t>
            </a:r>
            <a:r>
              <a:rPr lang="en-GB" dirty="0" err="1"/>
              <a:t>Nopember</a:t>
            </a:r>
            <a:r>
              <a:rPr lang="en-GB" dirty="0"/>
              <a:t>, Surabaya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D739C7-B9CD-4A85-A468-911C24DF5D88}"/>
              </a:ext>
            </a:extLst>
          </p:cNvPr>
          <p:cNvGrpSpPr/>
          <p:nvPr/>
        </p:nvGrpSpPr>
        <p:grpSpPr>
          <a:xfrm>
            <a:off x="2395537" y="419931"/>
            <a:ext cx="7400925" cy="247651"/>
            <a:chOff x="2395537" y="317083"/>
            <a:chExt cx="7400925" cy="24765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58D59B-159F-4189-A592-E0E71B00CAF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395537" y="317083"/>
              <a:ext cx="7096125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463604-16B1-4337-A57C-BB3D41F0928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547937" y="440908"/>
              <a:ext cx="7096125" cy="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229A6A-425F-4C25-BB0E-FBEA4883AA4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700337" y="564733"/>
              <a:ext cx="7096125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81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0AEB-23D7-4A43-97D5-21E5493D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F241-D498-41AD-82DF-62E5135E1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6080D-8961-4BD5-BEC9-01A26CA4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444CE-EBE0-432E-A808-E26E0036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8442-26B6-4E1E-85BE-4C840B3B9FF9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D315-A7AE-42AC-87D0-C95CBE10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1B7FF-9C67-4848-90B7-46D2FE71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B66-A68F-45A6-8D4D-D90D893D5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1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5E65-5AF6-423B-B7C4-EB3985A4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1B7F3-824D-46D3-95D0-3D0E6AC0B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5A4D7-A7C0-42C8-B794-6F28F73A2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C31D0-B296-4779-8658-9DDDB69F8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97335-8625-40B3-840C-3ADB520D4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54EB4-F557-4345-A3AA-A5503B87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8442-26B6-4E1E-85BE-4C840B3B9FF9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949D2-2B18-4A3B-A353-3DFDEE65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8DDB6-F67A-4621-97C9-15E5E427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B66-A68F-45A6-8D4D-D90D893D5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72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45D3-A0CB-4A68-A53C-37F45FF4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21ADA-23D7-4FCA-AC98-723DA42A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8442-26B6-4E1E-85BE-4C840B3B9FF9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2512E-14CA-4E37-BEC9-A6E92E05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2B85F-B141-468F-B38E-6A822438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B66-A68F-45A6-8D4D-D90D893D5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E68F-91A5-4ABA-91FB-DA9875D4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8442-26B6-4E1E-85BE-4C840B3B9FF9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AAA4D-85AB-4F9C-8B6B-6ACE1F76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E557-0BDA-4D6E-8D8E-A2CDD3A4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B66-A68F-45A6-8D4D-D90D893D5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3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2A87-340A-49FF-AAA9-84479564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6528-754D-41D6-AFED-D7016AB14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6FC27-90FA-4605-AE12-CAA3CCA63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7062F-85C2-4265-AAC3-E3AF6291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8442-26B6-4E1E-85BE-4C840B3B9FF9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DFAD9-4345-4720-BCCA-17F8EA61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13553-F88B-48B8-88A3-28B02D07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B66-A68F-45A6-8D4D-D90D893D5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37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3581-96D3-43CF-A2AF-88F261FC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522EA-7EA7-4011-A549-C9BD682B4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C457E-2704-4584-9DDD-2D056C1D6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73666-37C2-4B05-A7C5-2E8516A0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8442-26B6-4E1E-85BE-4C840B3B9FF9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2B925-480B-4F1B-A692-E421D9F4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31766-D3F9-47A7-BE01-DD452A60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B66-A68F-45A6-8D4D-D90D893D5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62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C945F-7670-4664-90E0-C9D38709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6120A-BD04-4B3E-91D0-E6CCC5257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3D9F-8D8E-45BA-BB49-EBB6F0A27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98442-26B6-4E1E-85BE-4C840B3B9FF9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D81F6-7596-4323-B53A-80523B0B8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82B29-6B00-4286-BA63-3B786C171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16B66-A68F-45A6-8D4D-D90D893D563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378C7-D3DF-4511-9C78-DCC70A8A8B66}"/>
              </a:ext>
            </a:extLst>
          </p:cNvPr>
          <p:cNvSpPr/>
          <p:nvPr/>
        </p:nvSpPr>
        <p:spPr>
          <a:xfrm>
            <a:off x="0" y="6382582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Teknik </a:t>
            </a:r>
            <a:r>
              <a:rPr lang="en-GB" dirty="0" err="1"/>
              <a:t>Informatika</a:t>
            </a:r>
            <a:r>
              <a:rPr lang="en-GB" dirty="0"/>
              <a:t>, </a:t>
            </a:r>
            <a:r>
              <a:rPr lang="en-GB" dirty="0" err="1"/>
              <a:t>Institut</a:t>
            </a:r>
            <a:r>
              <a:rPr lang="en-GB" dirty="0"/>
              <a:t> </a:t>
            </a:r>
            <a:r>
              <a:rPr lang="en-GB" dirty="0" err="1"/>
              <a:t>Teknologi</a:t>
            </a:r>
            <a:r>
              <a:rPr lang="en-GB" dirty="0"/>
              <a:t> </a:t>
            </a:r>
            <a:r>
              <a:rPr lang="en-GB" dirty="0" err="1"/>
              <a:t>Sepuluh</a:t>
            </a:r>
            <a:r>
              <a:rPr lang="en-GB" dirty="0"/>
              <a:t> </a:t>
            </a:r>
            <a:r>
              <a:rPr lang="en-GB" dirty="0" err="1"/>
              <a:t>Nopember</a:t>
            </a:r>
            <a:r>
              <a:rPr lang="en-GB" dirty="0"/>
              <a:t>, Surabaya</a:t>
            </a:r>
          </a:p>
        </p:txBody>
      </p:sp>
    </p:spTree>
    <p:extLst>
      <p:ext uri="{BB962C8B-B14F-4D97-AF65-F5344CB8AC3E}">
        <p14:creationId xmlns:p14="http://schemas.microsoft.com/office/powerpoint/2010/main" val="30935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FCE3-588C-4D9B-88D8-AD7E705BA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B2901-CEE8-434B-88F6-83539FC26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01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5D74BE86-A45D-4647-8DA6-8756D54EC1D0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10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terurut</a:t>
            </a:r>
            <a:endParaRPr lang="en-US" dirty="0"/>
          </a:p>
          <a:p>
            <a:r>
              <a:rPr lang="en-US" altLang="en-US" dirty="0"/>
              <a:t>Data </a:t>
            </a:r>
            <a:r>
              <a:rPr lang="en-US" altLang="en-US" dirty="0" err="1"/>
              <a:t>disimpan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page (1 page = 8 Kb data)</a:t>
            </a:r>
          </a:p>
          <a:p>
            <a:r>
              <a:rPr lang="en-US" altLang="en-US" dirty="0"/>
              <a:t>Page </a:t>
            </a:r>
            <a:r>
              <a:rPr lang="en-US" altLang="en-US" dirty="0" err="1"/>
              <a:t>disimpan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extend (1 extend= 8 pages)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Data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DB?</a:t>
            </a:r>
          </a:p>
        </p:txBody>
      </p:sp>
    </p:spTree>
    <p:extLst>
      <p:ext uri="{BB962C8B-B14F-4D97-AF65-F5344CB8AC3E}">
        <p14:creationId xmlns:p14="http://schemas.microsoft.com/office/powerpoint/2010/main" val="161628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/>
              <a:t>P</a:t>
            </a:r>
            <a:r>
              <a:rPr lang="id-ID" altLang="en-US" sz="2400" dirty="0" err="1"/>
              <a:t>encarian</a:t>
            </a:r>
            <a:r>
              <a:rPr lang="id-ID" altLang="en-US" sz="2400" dirty="0"/>
              <a:t> data akan dimulai dari pages pertama hingga pages terakhir dari sebuah extent, jika tidak ditemukan maka akan dilanjutkan ke extent berikutnya. 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 err="1"/>
              <a:t>Kelemahan</a:t>
            </a:r>
            <a:r>
              <a:rPr lang="en-US" altLang="en-US" sz="2400" dirty="0"/>
              <a:t> : </a:t>
            </a:r>
            <a:r>
              <a:rPr lang="en-US" altLang="en-US" sz="2400" dirty="0" err="1"/>
              <a:t>saat</a:t>
            </a:r>
            <a:r>
              <a:rPr lang="id-ID" altLang="en-US" sz="2400" dirty="0"/>
              <a:t> memasukkan data pada tabel tertentu, data tidak secara otomatis disimpan secara terurut, namun disimpan pada pages yang masih bisa menyimpan data.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FAD1-C7C7-4603-ADA1-D017DF1780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1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125" indent="-282575">
              <a:buFont typeface="Wingdings 2" panose="05020102010507070707" pitchFamily="18" charset="2"/>
              <a:buChar char=""/>
            </a:pPr>
            <a:r>
              <a:rPr lang="id-ID" altLang="en-US" sz="2400" dirty="0"/>
              <a:t>Jadi saat memasukkan data yang harusnya berada di urutan 2 pada tabel, data ini akan disimpan pada pages terakhir yang masih bisa menyimpan data.</a:t>
            </a:r>
            <a:endParaRPr lang="en-US" altLang="en-US" sz="2400" dirty="0"/>
          </a:p>
          <a:p>
            <a:pPr marL="365125" indent="-282575">
              <a:buFont typeface="Wingdings 2" panose="05020102010507070707" pitchFamily="18" charset="2"/>
              <a:buChar char=""/>
            </a:pPr>
            <a:endParaRPr lang="en-US" altLang="en-US" sz="2400" dirty="0"/>
          </a:p>
          <a:p>
            <a:pPr marL="365125" indent="-282575">
              <a:buFont typeface="Wingdings 2" panose="05020102010507070707" pitchFamily="18" charset="2"/>
              <a:buChar char=""/>
            </a:pPr>
            <a:r>
              <a:rPr lang="id-ID" altLang="en-US" sz="2400" dirty="0"/>
              <a:t>Hal inilah yang seringkali membuat proses pencarian data menjadi lebih lama pada database yang tidak memiliki index, terutama pada</a:t>
            </a:r>
            <a:r>
              <a:rPr lang="en-US" altLang="en-US" sz="2400" dirty="0"/>
              <a:t> database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skala</a:t>
            </a:r>
            <a:r>
              <a:rPr lang="en-US" altLang="en-US" sz="2400" dirty="0"/>
              <a:t> OLDB (Online Large Database)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VLDB (Very Large Database).</a:t>
            </a:r>
            <a:endParaRPr lang="id-ID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FAD1-C7C7-4603-ADA1-D017DF1780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1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Solusi</a:t>
            </a:r>
            <a:r>
              <a:rPr lang="en-US" dirty="0"/>
              <a:t>: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altLang="en-US" sz="2400" dirty="0"/>
              <a:t>Perlu diingat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setelah</a:t>
            </a:r>
            <a:r>
              <a:rPr lang="en-US" altLang="en-US" sz="2400" dirty="0"/>
              <a:t> Index </a:t>
            </a:r>
            <a:r>
              <a:rPr lang="en-US" altLang="en-US" sz="2400" dirty="0" err="1"/>
              <a:t>diterapkan</a:t>
            </a:r>
            <a:r>
              <a:rPr lang="id-ID" altLang="en-US" sz="2400" dirty="0"/>
              <a:t>, data tidak akan terurut secara fisik.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id-ID" altLang="en-US" sz="2400" dirty="0"/>
              <a:t>Hal ini berarti, </a:t>
            </a:r>
            <a:r>
              <a:rPr lang="en-US" altLang="en-US" sz="2400" dirty="0"/>
              <a:t> </a:t>
            </a:r>
            <a:r>
              <a:rPr lang="id-ID" altLang="en-US" sz="2400" dirty="0"/>
              <a:t>data tidak diurutkan secara terurut pada harddis</a:t>
            </a:r>
            <a:r>
              <a:rPr lang="en-US" altLang="en-US" sz="2400" dirty="0"/>
              <a:t>k</a:t>
            </a:r>
            <a:r>
              <a:rPr lang="id-ID" altLang="en-US" sz="2400" dirty="0"/>
              <a:t>.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id-ID" altLang="en-US" sz="2400" dirty="0"/>
              <a:t>Data pada tabel database Anda akan terurut secara </a:t>
            </a:r>
            <a:r>
              <a:rPr lang="id-ID" altLang="en-US" sz="2400" b="1" i="1" dirty="0"/>
              <a:t>logical</a:t>
            </a:r>
            <a:r>
              <a:rPr lang="id-ID" altLang="en-US" sz="2400" i="1" dirty="0"/>
              <a:t> pada level pages dan extent.</a:t>
            </a:r>
            <a:endParaRPr lang="en-US" alt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FAD1-C7C7-4603-ADA1-D017DF1780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9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PENGERTIAN index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FAD1-C7C7-4603-ADA1-D017DF1780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14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Index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data </a:t>
            </a:r>
            <a:r>
              <a:rPr lang="en-US" sz="2400" dirty="0" err="1"/>
              <a:t>tersendiri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bergantung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i="1" dirty="0"/>
              <a:t>index</a:t>
            </a:r>
            <a:r>
              <a:rPr lang="en-US" sz="2400" dirty="0"/>
              <a:t>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dan </a:t>
            </a:r>
            <a:r>
              <a:rPr lang="en-US" sz="2400" dirty="0" err="1"/>
              <a:t>penunjuk</a:t>
            </a:r>
            <a:r>
              <a:rPr lang="en-US" sz="2400" dirty="0"/>
              <a:t> (</a:t>
            </a:r>
            <a:r>
              <a:rPr lang="en-US" sz="2400" dirty="0" err="1"/>
              <a:t>atau</a:t>
            </a:r>
            <a:r>
              <a:rPr lang="en-US" sz="2400" dirty="0"/>
              <a:t> ROWID) </a:t>
            </a:r>
            <a:r>
              <a:rPr lang="en-US" sz="2400" dirty="0" err="1"/>
              <a:t>ke</a:t>
            </a:r>
            <a:r>
              <a:rPr lang="en-US" sz="2400" dirty="0"/>
              <a:t> baris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Penunjuk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menunjuk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> yang </a:t>
            </a:r>
            <a:r>
              <a:rPr lang="en-US" sz="2400" dirty="0" err="1"/>
              <a:t>tepat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menghindari</a:t>
            </a:r>
            <a:r>
              <a:rPr lang="en-US" sz="2400" dirty="0"/>
              <a:t> </a:t>
            </a:r>
            <a:r>
              <a:rPr lang="en-US" sz="2400" dirty="0" err="1"/>
              <a:t>terjadinya</a:t>
            </a:r>
            <a:r>
              <a:rPr lang="en-US" sz="2400" dirty="0"/>
              <a:t> </a:t>
            </a:r>
            <a:r>
              <a:rPr lang="en-US" sz="2400" i="1" dirty="0"/>
              <a:t>full table-scan</a:t>
            </a:r>
            <a:r>
              <a:rPr lang="en-US" sz="24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FAD1-C7C7-4603-ADA1-D017DF1780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Kapan Index </a:t>
            </a:r>
            <a:r>
              <a:rPr lang="en-US" dirty="0" err="1"/>
              <a:t>digunakan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klausa</a:t>
            </a:r>
            <a:r>
              <a:rPr lang="en-US" sz="2400" dirty="0"/>
              <a:t> </a:t>
            </a:r>
            <a:r>
              <a:rPr lang="en-US" sz="2400" i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i="1" dirty="0"/>
              <a:t>join</a:t>
            </a:r>
            <a:endParaRPr lang="en-US" sz="2400" dirty="0"/>
          </a:p>
          <a:p>
            <a:pPr lvl="0"/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jangkauan</a:t>
            </a:r>
            <a:r>
              <a:rPr lang="en-US" sz="2400" dirty="0"/>
              <a:t> yang </a:t>
            </a:r>
            <a:r>
              <a:rPr lang="en-US" sz="2400" dirty="0" err="1"/>
              <a:t>luas</a:t>
            </a:r>
            <a:endParaRPr lang="en-US" sz="2400" dirty="0"/>
          </a:p>
          <a:p>
            <a:pPr lvl="0"/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i="1" dirty="0"/>
              <a:t>null</a:t>
            </a:r>
            <a:endParaRPr lang="en-US" sz="2400" dirty="0"/>
          </a:p>
          <a:p>
            <a:pPr lvl="0"/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klausa</a:t>
            </a:r>
            <a:r>
              <a:rPr lang="en-US" sz="2400" dirty="0"/>
              <a:t> </a:t>
            </a:r>
            <a:r>
              <a:rPr lang="en-US" sz="2400" i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i="1" dirty="0"/>
              <a:t>join</a:t>
            </a:r>
            <a:endParaRPr lang="en-US" sz="2400" dirty="0"/>
          </a:p>
          <a:p>
            <a:pPr lvl="0"/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berukuran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i="1" dirty="0"/>
              <a:t>query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data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2-4%.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FAD1-C7C7-4603-ADA1-D017DF1780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8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Table </a:t>
            </a:r>
            <a:r>
              <a:rPr lang="en-US" sz="2400" dirty="0" err="1"/>
              <a:t>berukuran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endParaRPr lang="en-US" sz="2400" dirty="0"/>
          </a:p>
          <a:p>
            <a:pPr lvl="0"/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i="1" dirty="0"/>
              <a:t>query</a:t>
            </a:r>
            <a:endParaRPr lang="en-US" sz="2400" dirty="0"/>
          </a:p>
          <a:p>
            <a:pPr lvl="0"/>
            <a:r>
              <a:rPr lang="en-US" sz="2400" dirty="0" err="1"/>
              <a:t>Kebanyakan</a:t>
            </a:r>
            <a:r>
              <a:rPr lang="en-US" sz="2400" dirty="0"/>
              <a:t> query </a:t>
            </a:r>
            <a:r>
              <a:rPr lang="en-US" sz="2400" dirty="0" err="1"/>
              <a:t>menampilkan</a:t>
            </a:r>
            <a:r>
              <a:rPr lang="en-US" sz="2400" dirty="0"/>
              <a:t> data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2-4%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data</a:t>
            </a:r>
          </a:p>
          <a:p>
            <a:pPr lvl="0"/>
            <a:r>
              <a:rPr lang="en-US" sz="2400" dirty="0"/>
              <a:t>Table </a:t>
            </a:r>
            <a:r>
              <a:rPr lang="en-US" sz="2400" dirty="0" err="1"/>
              <a:t>sering</a:t>
            </a:r>
            <a:r>
              <a:rPr lang="en-US" sz="2400" dirty="0"/>
              <a:t> di-</a:t>
            </a:r>
            <a:r>
              <a:rPr lang="en-US" sz="2400" i="1" dirty="0"/>
              <a:t>update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FAD1-C7C7-4603-ADA1-D017DF1780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22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JENIS 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FAD1-C7C7-4603-ADA1-D017DF1780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7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E7DFAD1-C7C7-4603-ADA1-D017DF178016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F7E88E2-3647-4E5A-9B74-4BC89C2B90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8726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31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50772" y="901521"/>
            <a:ext cx="7559898" cy="16227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DA</a:t>
            </a:r>
            <a:r>
              <a:rPr lang="en-US" sz="5400" b="1" dirty="0"/>
              <a:t>TABASE PERFORMANCE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4862" y="734096"/>
            <a:ext cx="7778840" cy="2382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600" dirty="0">
              <a:solidFill>
                <a:schemeClr val="tx1"/>
              </a:solidFill>
            </a:endParaRPr>
          </a:p>
          <a:p>
            <a:pPr algn="ctr"/>
            <a:endParaRPr lang="en-US" spc="600" dirty="0">
              <a:solidFill>
                <a:schemeClr val="tx1"/>
              </a:solidFill>
            </a:endParaRPr>
          </a:p>
          <a:p>
            <a:pPr algn="ctr"/>
            <a:endParaRPr lang="en-US" spc="600" dirty="0">
              <a:solidFill>
                <a:schemeClr val="tx1"/>
              </a:solidFill>
            </a:endParaRPr>
          </a:p>
          <a:p>
            <a:pPr algn="ctr"/>
            <a:endParaRPr lang="en-US" spc="600" dirty="0">
              <a:solidFill>
                <a:schemeClr val="tx1"/>
              </a:solidFill>
            </a:endParaRPr>
          </a:p>
          <a:p>
            <a:pPr algn="ctr"/>
            <a:endParaRPr lang="en-US" spc="600" dirty="0">
              <a:solidFill>
                <a:schemeClr val="tx1"/>
              </a:solidFill>
            </a:endParaRPr>
          </a:p>
          <a:p>
            <a:pPr algn="ctr"/>
            <a:endParaRPr lang="en-US" spc="600" dirty="0">
              <a:solidFill>
                <a:schemeClr val="tx1"/>
              </a:solidFill>
            </a:endParaRPr>
          </a:p>
          <a:p>
            <a:pPr algn="ctr"/>
            <a:r>
              <a:rPr lang="en-US" spc="600" dirty="0" err="1">
                <a:solidFill>
                  <a:schemeClr val="tx1"/>
                </a:solidFill>
              </a:rPr>
              <a:t>Menurut</a:t>
            </a:r>
            <a:r>
              <a:rPr lang="en-US" spc="600" dirty="0">
                <a:solidFill>
                  <a:schemeClr val="tx1"/>
                </a:solidFill>
              </a:rPr>
              <a:t> </a:t>
            </a:r>
            <a:r>
              <a:rPr lang="en-US" spc="600" dirty="0" err="1">
                <a:solidFill>
                  <a:schemeClr val="tx1"/>
                </a:solidFill>
              </a:rPr>
              <a:t>Anda</a:t>
            </a:r>
            <a:r>
              <a:rPr lang="en-US" spc="600" dirty="0">
                <a:solidFill>
                  <a:schemeClr val="tx1"/>
                </a:solidFill>
              </a:rPr>
              <a:t>, </a:t>
            </a:r>
            <a:r>
              <a:rPr lang="en-US" spc="600" dirty="0" err="1">
                <a:solidFill>
                  <a:schemeClr val="tx1"/>
                </a:solidFill>
              </a:rPr>
              <a:t>apakah</a:t>
            </a:r>
            <a:r>
              <a:rPr lang="en-US" spc="600" dirty="0">
                <a:solidFill>
                  <a:schemeClr val="tx1"/>
                </a:solidFill>
              </a:rPr>
              <a:t> yang </a:t>
            </a:r>
            <a:r>
              <a:rPr lang="en-US" spc="600" dirty="0" err="1">
                <a:solidFill>
                  <a:schemeClr val="tx1"/>
                </a:solidFill>
              </a:rPr>
              <a:t>dimaksud</a:t>
            </a:r>
            <a:r>
              <a:rPr lang="en-US" spc="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66800" y="3438659"/>
            <a:ext cx="10058400" cy="2596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/>
              <a:t>Sebagian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berpendapat</a:t>
            </a:r>
            <a:r>
              <a:rPr lang="en-US" sz="2000" dirty="0"/>
              <a:t>: </a:t>
            </a:r>
            <a:r>
              <a:rPr lang="en-US" sz="2000" dirty="0" err="1"/>
              <a:t>seberapa</a:t>
            </a:r>
            <a:r>
              <a:rPr lang="en-US" sz="2000" dirty="0"/>
              <a:t> </a:t>
            </a:r>
            <a:r>
              <a:rPr lang="en-US" sz="2000" b="1" dirty="0"/>
              <a:t>CEPAT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database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kueri</a:t>
            </a: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100" dirty="0"/>
              <a:t>Performance </a:t>
            </a:r>
            <a:r>
              <a:rPr lang="en-US" sz="2100" dirty="0" err="1"/>
              <a:t>dapat</a:t>
            </a:r>
            <a:r>
              <a:rPr lang="en-US" sz="2100" dirty="0"/>
              <a:t> di-</a:t>
            </a:r>
            <a:r>
              <a:rPr lang="en-US" sz="2100" i="1" dirty="0"/>
              <a:t>tuning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mendapatkan</a:t>
            </a:r>
            <a:r>
              <a:rPr lang="en-US" sz="2100" dirty="0"/>
              <a:t> dataset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cara</a:t>
            </a:r>
            <a:r>
              <a:rPr lang="en-US" sz="2100" dirty="0"/>
              <a:t> yang paling </a:t>
            </a:r>
            <a:r>
              <a:rPr lang="en-US" sz="2100" dirty="0" err="1"/>
              <a:t>efisien</a:t>
            </a:r>
            <a:endParaRPr lang="en-US" sz="21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mempercepat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data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INDEX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FAD1-C7C7-4603-ADA1-D017DF178016}" type="slidenum">
              <a:rPr lang="en-US" smtClean="0"/>
              <a:t>2</a:t>
            </a:fld>
            <a:endParaRPr lang="en-US"/>
          </a:p>
        </p:txBody>
      </p:sp>
      <p:sp>
        <p:nvSpPr>
          <p:cNvPr id="23" name="Arc 22"/>
          <p:cNvSpPr/>
          <p:nvPr/>
        </p:nvSpPr>
        <p:spPr>
          <a:xfrm>
            <a:off x="7366715" y="3942679"/>
            <a:ext cx="953037" cy="476519"/>
          </a:xfrm>
          <a:prstGeom prst="arc">
            <a:avLst>
              <a:gd name="adj1" fmla="val 16200000"/>
              <a:gd name="adj2" fmla="val 4221303"/>
            </a:avLst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flipH="1">
            <a:off x="4556974" y="4870199"/>
            <a:ext cx="953037" cy="476519"/>
          </a:xfrm>
          <a:prstGeom prst="arc">
            <a:avLst>
              <a:gd name="adj1" fmla="val 16200000"/>
              <a:gd name="adj2" fmla="val 4221303"/>
            </a:avLst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altLang="en-US" i="1" dirty="0"/>
              <a:t>Clustered index dapat diumpamakan seperti index huruf pada sebuah kamus. </a:t>
            </a:r>
            <a:endParaRPr lang="en-US" altLang="en-US" i="1" dirty="0"/>
          </a:p>
          <a:p>
            <a:r>
              <a:rPr lang="id-ID" altLang="en-US" dirty="0"/>
              <a:t>Saat sebuah data baru</a:t>
            </a:r>
            <a:r>
              <a:rPr lang="en-US" altLang="en-US" dirty="0"/>
              <a:t> </a:t>
            </a:r>
            <a:r>
              <a:rPr lang="en-US" altLang="en-US" dirty="0" err="1"/>
              <a:t>dimasukkan</a:t>
            </a:r>
            <a:r>
              <a:rPr lang="id-ID" altLang="en-US" dirty="0"/>
              <a:t>, maka </a:t>
            </a:r>
            <a:r>
              <a:rPr lang="en-US" altLang="en-US" dirty="0"/>
              <a:t>database</a:t>
            </a:r>
            <a:r>
              <a:rPr lang="id-ID" altLang="en-US" dirty="0"/>
              <a:t> akan memaksa untuk memasukkan data tersebut pada urutan yang seharusnya.</a:t>
            </a:r>
            <a:endParaRPr lang="en-US" altLang="en-US" dirty="0"/>
          </a:p>
          <a:p>
            <a:r>
              <a:rPr lang="en-US" altLang="en-US" dirty="0"/>
              <a:t>Agar data </a:t>
            </a:r>
            <a:r>
              <a:rPr lang="en-US" altLang="en-US" dirty="0" err="1"/>
              <a:t>tersimpan</a:t>
            </a:r>
            <a:r>
              <a:rPr lang="en-US" altLang="en-US" dirty="0"/>
              <a:t> </a:t>
            </a:r>
            <a:r>
              <a:rPr lang="en-US" altLang="en-US" dirty="0" err="1"/>
              <a:t>sesuai</a:t>
            </a:r>
            <a:r>
              <a:rPr lang="en-US" altLang="en-US" dirty="0"/>
              <a:t> </a:t>
            </a:r>
            <a:r>
              <a:rPr lang="en-US" altLang="en-US" dirty="0" err="1"/>
              <a:t>urutan</a:t>
            </a:r>
            <a:r>
              <a:rPr lang="en-US" altLang="en-US" dirty="0"/>
              <a:t> yang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inginkan</a:t>
            </a:r>
            <a:r>
              <a:rPr lang="en-US" altLang="en-US" dirty="0"/>
              <a:t>,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id-ID" altLang="en-US" dirty="0"/>
              <a:t>clustered index pada kolom tabel yang paling sering diakses oleh user</a:t>
            </a:r>
            <a:endParaRPr lang="en-US" altLang="en-US" dirty="0"/>
          </a:p>
          <a:p>
            <a:pPr lvl="1"/>
            <a:r>
              <a:rPr lang="en-US" dirty="0" err="1"/>
              <a:t>Catatan</a:t>
            </a:r>
            <a:r>
              <a:rPr lang="en-US" dirty="0"/>
              <a:t>: </a:t>
            </a:r>
            <a:r>
              <a:rPr lang="id-ID" altLang="en-US" dirty="0"/>
              <a:t>pembuatan kolom tabel </a:t>
            </a:r>
            <a:r>
              <a:rPr lang="en-US" altLang="en-US" dirty="0" err="1"/>
              <a:t>harus</a:t>
            </a:r>
            <a:r>
              <a:rPr lang="en-US" altLang="en-US" dirty="0"/>
              <a:t> </a:t>
            </a:r>
            <a:r>
              <a:rPr lang="id-ID" altLang="en-US" dirty="0"/>
              <a:t>spesifik.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FAD1-C7C7-4603-ADA1-D017DF1780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57241E6-7C5C-43C6-9D62-CBDEF947D704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21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170374"/>
            <a:ext cx="8991600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6" y="3962400"/>
            <a:ext cx="90265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57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Non-clustered Index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54562"/>
            <a:ext cx="5181600" cy="4093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id-ID" altLang="en-US" sz="2200" dirty="0"/>
              <a:t>non-</a:t>
            </a:r>
            <a:r>
              <a:rPr lang="id-ID" altLang="en-US" sz="2200" dirty="0" err="1"/>
              <a:t>clustered</a:t>
            </a:r>
            <a:r>
              <a:rPr lang="id-ID" altLang="en-US" sz="2200" dirty="0"/>
              <a:t> </a:t>
            </a:r>
            <a:r>
              <a:rPr lang="id-ID" altLang="en-US" sz="2200" dirty="0" err="1"/>
              <a:t>index</a:t>
            </a:r>
            <a:r>
              <a:rPr lang="id-ID" altLang="en-US" sz="2200" dirty="0"/>
              <a:t> dapat diumpamakan seperti sebuah daftar indeks pada buku.</a:t>
            </a:r>
            <a:endParaRPr lang="en-US" altLang="en-US" sz="2200" dirty="0"/>
          </a:p>
          <a:p>
            <a:r>
              <a:rPr lang="en-US" altLang="en-US" sz="2200" dirty="0"/>
              <a:t>Setelah </a:t>
            </a:r>
            <a:r>
              <a:rPr lang="en-US" altLang="en-US" sz="2200" dirty="0" err="1"/>
              <a:t>menemukan</a:t>
            </a:r>
            <a:r>
              <a:rPr lang="en-US" altLang="en-US" sz="2200" dirty="0"/>
              <a:t> kata </a:t>
            </a:r>
            <a:r>
              <a:rPr lang="en-US" altLang="en-US" sz="2200" dirty="0" err="1"/>
              <a:t>dari</a:t>
            </a:r>
            <a:r>
              <a:rPr lang="en-US" altLang="en-US" sz="2200" dirty="0"/>
              <a:t> index, </a:t>
            </a:r>
            <a:r>
              <a:rPr lang="en-US" altLang="en-US" sz="2200" dirty="0" err="1"/>
              <a:t>langkah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berikutnya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adalah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mencari</a:t>
            </a:r>
            <a:r>
              <a:rPr lang="en-US" altLang="en-US" sz="2200" dirty="0"/>
              <a:t> kata pada </a:t>
            </a:r>
            <a:r>
              <a:rPr lang="en-US" altLang="en-US" sz="2200" dirty="0" err="1"/>
              <a:t>buku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sesuai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dengan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petunjuk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dari</a:t>
            </a:r>
            <a:r>
              <a:rPr lang="en-US" altLang="en-US" sz="2200" dirty="0"/>
              <a:t> index</a:t>
            </a:r>
          </a:p>
          <a:p>
            <a:r>
              <a:rPr lang="en-US" altLang="en-US" sz="2200" dirty="0" err="1"/>
              <a:t>Ilustrasi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tersebut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sesuai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dengan</a:t>
            </a:r>
            <a:r>
              <a:rPr lang="en-US" altLang="en-US" sz="2200" dirty="0"/>
              <a:t> non-clustered index</a:t>
            </a:r>
          </a:p>
          <a:p>
            <a:r>
              <a:rPr lang="id-ID" altLang="en-US" sz="2200" dirty="0"/>
              <a:t>Non-</a:t>
            </a:r>
            <a:r>
              <a:rPr lang="id-ID" altLang="en-US" sz="2200" dirty="0" err="1"/>
              <a:t>clustered</a:t>
            </a:r>
            <a:r>
              <a:rPr lang="id-ID" altLang="en-US" sz="2200" dirty="0"/>
              <a:t> </a:t>
            </a:r>
            <a:r>
              <a:rPr lang="id-ID" altLang="en-US" sz="2200" dirty="0" err="1"/>
              <a:t>index</a:t>
            </a:r>
            <a:r>
              <a:rPr lang="id-ID" altLang="en-US" sz="2200" dirty="0"/>
              <a:t> </a:t>
            </a:r>
            <a:r>
              <a:rPr lang="id-ID" altLang="en-US" sz="2200" b="1" dirty="0"/>
              <a:t>berisi </a:t>
            </a:r>
            <a:r>
              <a:rPr lang="id-ID" altLang="en-US" sz="2200" b="1" dirty="0" err="1"/>
              <a:t>pointer-pointer</a:t>
            </a:r>
            <a:r>
              <a:rPr lang="id-ID" altLang="en-US" sz="2200" dirty="0"/>
              <a:t> yang menunjukkan lokasi sesungguhnya dari data</a:t>
            </a:r>
            <a:endParaRPr lang="en-US" altLang="en-US" sz="2200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E7DFAD1-C7C7-4603-ADA1-D017DF178016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7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925F-A5B0-4939-A14B-B1C7AB6B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8D01-05E2-4171-9EB2-612FE0DE0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dirty="0" err="1"/>
              <a:t>kelompok</a:t>
            </a:r>
            <a:r>
              <a:rPr lang="en-GB" dirty="0"/>
              <a:t> </a:t>
            </a:r>
            <a:r>
              <a:rPr lang="en-GB" dirty="0" err="1"/>
              <a:t>dimana</a:t>
            </a:r>
            <a:r>
              <a:rPr lang="en-GB" dirty="0"/>
              <a:t> 1 </a:t>
            </a:r>
            <a:r>
              <a:rPr lang="en-GB" dirty="0" err="1"/>
              <a:t>kelompok</a:t>
            </a:r>
            <a:r>
              <a:rPr lang="en-GB" dirty="0"/>
              <a:t> = 4 orang</a:t>
            </a:r>
          </a:p>
          <a:p>
            <a:r>
              <a:rPr lang="en-GB" dirty="0" err="1"/>
              <a:t>Pilih</a:t>
            </a:r>
            <a:r>
              <a:rPr lang="en-GB" dirty="0"/>
              <a:t> 3 </a:t>
            </a:r>
            <a:r>
              <a:rPr lang="en-GB" dirty="0" err="1"/>
              <a:t>jenis</a:t>
            </a:r>
            <a:r>
              <a:rPr lang="en-GB" dirty="0"/>
              <a:t> index pada PostgreSQL</a:t>
            </a:r>
          </a:p>
          <a:p>
            <a:r>
              <a:rPr lang="en-GB" dirty="0" err="1"/>
              <a:t>Jelaskan</a:t>
            </a:r>
            <a:r>
              <a:rPr lang="en-GB" dirty="0"/>
              <a:t> dan </a:t>
            </a:r>
            <a:r>
              <a:rPr lang="en-GB" dirty="0" err="1"/>
              <a:t>berikan</a:t>
            </a:r>
            <a:r>
              <a:rPr lang="en-GB" dirty="0"/>
              <a:t> </a:t>
            </a:r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3 </a:t>
            </a:r>
            <a:r>
              <a:rPr lang="en-GB" dirty="0" err="1"/>
              <a:t>jenis</a:t>
            </a:r>
            <a:r>
              <a:rPr lang="en-GB" dirty="0"/>
              <a:t> index </a:t>
            </a:r>
            <a:r>
              <a:rPr lang="en-GB" dirty="0" err="1"/>
              <a:t>tersebut</a:t>
            </a:r>
            <a:endParaRPr lang="en-GB" dirty="0"/>
          </a:p>
          <a:p>
            <a:r>
              <a:rPr lang="en-GB" dirty="0" err="1"/>
              <a:t>Pengumpulan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format ppt di </a:t>
            </a:r>
            <a:r>
              <a:rPr lang="en-GB" dirty="0" err="1"/>
              <a:t>myITSClassroom</a:t>
            </a:r>
            <a:r>
              <a:rPr lang="en-GB" dirty="0"/>
              <a:t> paling </a:t>
            </a:r>
            <a:r>
              <a:rPr lang="en-GB" dirty="0" err="1"/>
              <a:t>lambat</a:t>
            </a:r>
            <a:r>
              <a:rPr lang="en-GB" dirty="0"/>
              <a:t> </a:t>
            </a:r>
            <a:r>
              <a:rPr lang="en-GB" dirty="0" err="1"/>
              <a:t>Sabtu</a:t>
            </a:r>
            <a:r>
              <a:rPr lang="en-GB" dirty="0"/>
              <a:t>, 6 Mei 2023 </a:t>
            </a:r>
            <a:r>
              <a:rPr lang="en-GB" dirty="0" err="1"/>
              <a:t>puku</a:t>
            </a:r>
            <a:r>
              <a:rPr lang="en-GB" dirty="0"/>
              <a:t> 23.00 WIB (yang </a:t>
            </a:r>
            <a:r>
              <a:rPr lang="en-GB" dirty="0" err="1"/>
              <a:t>mengumpulkan</a:t>
            </a:r>
            <a:r>
              <a:rPr lang="en-GB" dirty="0"/>
              <a:t> </a:t>
            </a:r>
            <a:r>
              <a:rPr lang="en-GB" dirty="0" err="1"/>
              <a:t>cukup</a:t>
            </a:r>
            <a:r>
              <a:rPr lang="en-GB" dirty="0"/>
              <a:t> </a:t>
            </a:r>
            <a:r>
              <a:rPr lang="en-GB" dirty="0" err="1"/>
              <a:t>ketua</a:t>
            </a:r>
            <a:r>
              <a:rPr lang="en-GB" dirty="0"/>
              <a:t> </a:t>
            </a:r>
            <a:r>
              <a:rPr lang="en-GB" dirty="0" err="1"/>
              <a:t>kelompoknya</a:t>
            </a:r>
            <a:r>
              <a:rPr lang="en-GB" dirty="0"/>
              <a:t> </a:t>
            </a:r>
            <a:r>
              <a:rPr lang="en-GB" dirty="0" err="1"/>
              <a:t>saja</a:t>
            </a:r>
            <a:r>
              <a:rPr lang="en-GB" dirty="0"/>
              <a:t>)</a:t>
            </a:r>
          </a:p>
          <a:p>
            <a:r>
              <a:rPr lang="en-GB" dirty="0" err="1"/>
              <a:t>Pengumpulan</a:t>
            </a:r>
            <a:r>
              <a:rPr lang="en-GB" dirty="0"/>
              <a:t> </a:t>
            </a:r>
            <a:r>
              <a:rPr lang="en-GB" dirty="0" err="1"/>
              <a:t>dihitung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presensi</a:t>
            </a:r>
            <a:r>
              <a:rPr lang="en-GB" dirty="0"/>
              <a:t> </a:t>
            </a:r>
            <a:r>
              <a:rPr lang="en-GB" dirty="0" err="1"/>
              <a:t>kelas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952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Database</a:t>
            </a:r>
            <a:br>
              <a:rPr lang="en-US" dirty="0"/>
            </a:br>
            <a:r>
              <a:rPr lang="en-US" sz="1800" dirty="0"/>
              <a:t>(</a:t>
            </a:r>
            <a:r>
              <a:rPr lang="en-US" sz="1800" dirty="0" err="1"/>
              <a:t>sebelum</a:t>
            </a:r>
            <a:r>
              <a:rPr lang="en-US" sz="1800" dirty="0"/>
              <a:t> </a:t>
            </a:r>
            <a:r>
              <a:rPr lang="en-US" sz="1800" dirty="0" err="1"/>
              <a:t>membahas</a:t>
            </a:r>
            <a:r>
              <a:rPr lang="en-US" sz="1800" dirty="0"/>
              <a:t> Index)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b="1" dirty="0"/>
              <a:t>Table-scan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query</a:t>
            </a:r>
          </a:p>
          <a:p>
            <a:r>
              <a:rPr lang="en-US" dirty="0"/>
              <a:t>Data </a:t>
            </a:r>
            <a:r>
              <a:rPr lang="en-US" dirty="0" err="1"/>
              <a:t>dicek</a:t>
            </a:r>
            <a:r>
              <a:rPr lang="en-US" dirty="0"/>
              <a:t> </a:t>
            </a:r>
            <a:r>
              <a:rPr lang="en-US" dirty="0" err="1"/>
              <a:t>satu-persatu</a:t>
            </a:r>
            <a:r>
              <a:rPr lang="en-US" dirty="0"/>
              <a:t> </a:t>
            </a:r>
          </a:p>
          <a:p>
            <a:r>
              <a:rPr lang="en-US" dirty="0" err="1"/>
              <a:t>Analogi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altLang="en-US" dirty="0"/>
              <a:t>	“</a:t>
            </a:r>
            <a:r>
              <a:rPr lang="id-ID" altLang="en-US" b="1" dirty="0"/>
              <a:t>Table scan</a:t>
            </a:r>
            <a:r>
              <a:rPr lang="en-US" altLang="en-US" dirty="0"/>
              <a:t>”</a:t>
            </a:r>
            <a:r>
              <a:rPr lang="id-ID" altLang="en-US" dirty="0"/>
              <a:t> dapat diumpamakan seperti mencari sebuah arti kata dalam pada sebuah buku yang tidak memiliki indeks huruf.</a:t>
            </a:r>
            <a:endParaRPr lang="en-US" altLang="en-US" dirty="0"/>
          </a:p>
          <a:p>
            <a:r>
              <a:rPr lang="id-ID" altLang="en-US" dirty="0"/>
              <a:t>Table-scan akan mencari data pada tabel database dari awal hingga menemukan data yang dicari.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FAD1-C7C7-4603-ADA1-D017DF1780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38C6-5CC0-4DD1-8BDB-5D6883D8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Analogi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Pencarian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kata pada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sebuah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buku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510EF-762C-4123-A9B9-250A47DB7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2">
                    <a:satMod val="130000"/>
                  </a:schemeClr>
                </a:solidFill>
              </a:rPr>
              <a:t>Buku</a:t>
            </a:r>
            <a:r>
              <a:rPr lang="en-US" sz="24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satMod val="130000"/>
                  </a:schemeClr>
                </a:solidFill>
              </a:rPr>
              <a:t>Tanpa</a:t>
            </a:r>
            <a:r>
              <a:rPr lang="en-US" sz="2400" dirty="0">
                <a:solidFill>
                  <a:schemeClr val="tx2">
                    <a:satMod val="130000"/>
                  </a:schemeClr>
                </a:solidFill>
              </a:rPr>
              <a:t> Index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7D1B2-22EF-4B74-B3CB-C1477C2343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altLang="en-US" dirty="0"/>
              <a:t>M</a:t>
            </a:r>
            <a:r>
              <a:rPr lang="id-ID" altLang="en-US" dirty="0" err="1"/>
              <a:t>encari</a:t>
            </a:r>
            <a:r>
              <a:rPr lang="id-ID" altLang="en-US" dirty="0"/>
              <a:t> dari awal halaman hingga menemukan kata yang </a:t>
            </a:r>
            <a:r>
              <a:rPr lang="en-US" altLang="en-US" dirty="0"/>
              <a:t>di</a:t>
            </a:r>
            <a:r>
              <a:rPr lang="id-ID" altLang="en-US" dirty="0"/>
              <a:t>cari.</a:t>
            </a:r>
            <a:endParaRPr lang="en-US" alt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A4A07-387E-4153-8D24-5B8A8D520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2">
                    <a:satMod val="130000"/>
                  </a:schemeClr>
                </a:solidFill>
              </a:rPr>
              <a:t>Buku</a:t>
            </a:r>
            <a:r>
              <a:rPr lang="en-US" sz="24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satMod val="130000"/>
                  </a:schemeClr>
                </a:solidFill>
              </a:rPr>
              <a:t>dengan</a:t>
            </a:r>
            <a:r>
              <a:rPr lang="en-US" sz="2400" dirty="0">
                <a:solidFill>
                  <a:schemeClr val="tx2">
                    <a:satMod val="130000"/>
                  </a:schemeClr>
                </a:solidFill>
              </a:rPr>
              <a:t> index</a:t>
            </a: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756C5-9021-46AF-A1C6-CC97549ED0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err="1"/>
              <a:t>Mencari</a:t>
            </a:r>
            <a:r>
              <a:rPr lang="en-US" altLang="en-US" dirty="0"/>
              <a:t> </a:t>
            </a:r>
            <a:r>
              <a:rPr lang="id-ID" altLang="en-US" dirty="0"/>
              <a:t>arti kata ‘mobil’ di Kamus Besar Bahasa Indonesia (KBBI)</a:t>
            </a:r>
            <a:r>
              <a:rPr lang="en-US" altLang="en-US" dirty="0"/>
              <a:t> :</a:t>
            </a:r>
          </a:p>
          <a:p>
            <a:pPr lvl="1"/>
            <a:r>
              <a:rPr lang="id-ID" altLang="en-US" dirty="0"/>
              <a:t>membuka kamus berdasarkan </a:t>
            </a:r>
            <a:r>
              <a:rPr lang="id-ID" altLang="en-US" dirty="0" err="1"/>
              <a:t>index</a:t>
            </a:r>
            <a:r>
              <a:rPr lang="id-ID" altLang="en-US" dirty="0"/>
              <a:t> hurufnya</a:t>
            </a:r>
            <a:endParaRPr lang="en-US" altLang="en-US" dirty="0"/>
          </a:p>
          <a:p>
            <a:pPr lvl="1"/>
            <a:r>
              <a:rPr lang="id-ID" altLang="en-US" dirty="0"/>
              <a:t>mencari huruf ‘m’</a:t>
            </a:r>
            <a:endParaRPr lang="en-US" altLang="en-US" dirty="0"/>
          </a:p>
          <a:p>
            <a:pPr lvl="1"/>
            <a:r>
              <a:rPr lang="id-ID" altLang="en-US" dirty="0"/>
              <a:t>meneruskan pencarian hingga menemukan halaman yang mengandung kata ‘</a:t>
            </a:r>
            <a:r>
              <a:rPr lang="id-ID" altLang="en-US" dirty="0" err="1"/>
              <a:t>mo</a:t>
            </a:r>
            <a:r>
              <a:rPr lang="id-ID" altLang="en-US" dirty="0"/>
              <a:t>’</a:t>
            </a:r>
            <a:endParaRPr lang="en-US" altLang="en-US" dirty="0"/>
          </a:p>
          <a:p>
            <a:pPr lvl="1"/>
            <a:r>
              <a:rPr lang="id-ID" altLang="en-US" dirty="0"/>
              <a:t>mengakhiri proses pencarian hingga </a:t>
            </a:r>
            <a:r>
              <a:rPr lang="en-US" altLang="en-US" dirty="0" err="1"/>
              <a:t>didapat</a:t>
            </a:r>
            <a:r>
              <a:rPr lang="id-ID" altLang="en-US" dirty="0"/>
              <a:t> kata </a:t>
            </a:r>
            <a:r>
              <a:rPr lang="en-US" altLang="en-US" dirty="0"/>
              <a:t>“</a:t>
            </a:r>
            <a:r>
              <a:rPr lang="id-ID" altLang="en-US" dirty="0"/>
              <a:t>mobil</a:t>
            </a:r>
            <a:r>
              <a:rPr lang="en-US" altLang="en-US" dirty="0"/>
              <a:t>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15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Index </a:t>
            </a:r>
            <a:r>
              <a:rPr lang="en-US" sz="3200" dirty="0" err="1"/>
              <a:t>merupakan</a:t>
            </a:r>
            <a:r>
              <a:rPr lang="en-US" sz="3200" dirty="0"/>
              <a:t> pointer yang </a:t>
            </a:r>
            <a:r>
              <a:rPr lang="en-US" sz="3200" dirty="0" err="1"/>
              <a:t>menunjuk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data di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tabel</a:t>
            </a:r>
            <a:endParaRPr lang="en-US" sz="3200" dirty="0"/>
          </a:p>
          <a:p>
            <a:r>
              <a:rPr lang="en-US" sz="3200" dirty="0" err="1"/>
              <a:t>Analogi</a:t>
            </a:r>
            <a:r>
              <a:rPr lang="en-US" sz="3200" dirty="0"/>
              <a:t>:</a:t>
            </a:r>
          </a:p>
          <a:p>
            <a:pPr lvl="1"/>
            <a:r>
              <a:rPr lang="en-US" sz="2800" dirty="0" err="1"/>
              <a:t>Coba</a:t>
            </a:r>
            <a:r>
              <a:rPr lang="en-US" sz="2800" dirty="0"/>
              <a:t> </a:t>
            </a:r>
            <a:r>
              <a:rPr lang="en-US" sz="2800" dirty="0" err="1"/>
              <a:t>perhatikan</a:t>
            </a:r>
            <a:r>
              <a:rPr lang="en-US" sz="2800" dirty="0"/>
              <a:t> </a:t>
            </a:r>
            <a:r>
              <a:rPr lang="en-US" sz="2800" dirty="0" err="1"/>
              <a:t>indeks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buku</a:t>
            </a:r>
            <a:r>
              <a:rPr lang="en-US" sz="2800" dirty="0"/>
              <a:t>:</a:t>
            </a:r>
          </a:p>
          <a:p>
            <a:pPr lvl="2"/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dicetak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endParaRPr lang="en-US" sz="2400" dirty="0"/>
          </a:p>
          <a:p>
            <a:pPr lvl="2"/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ditulis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kata </a:t>
            </a:r>
            <a:r>
              <a:rPr lang="en-US" sz="2400" dirty="0" err="1"/>
              <a:t>kunci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subjek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dirty="0"/>
          </a:p>
          <a:p>
            <a:pPr lvl="1"/>
            <a:r>
              <a:rPr lang="en-US" sz="2800" dirty="0" err="1"/>
              <a:t>Indeks</a:t>
            </a:r>
            <a:r>
              <a:rPr lang="en-US" sz="2800" dirty="0"/>
              <a:t> </a:t>
            </a:r>
            <a:r>
              <a:rPr lang="en-US" sz="2800" dirty="0" err="1"/>
              <a:t>buku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cepat</a:t>
            </a:r>
            <a:r>
              <a:rPr lang="en-US" sz="2800" dirty="0"/>
              <a:t> </a:t>
            </a:r>
            <a:r>
              <a:rPr lang="en-US" sz="2800" dirty="0" err="1"/>
              <a:t>menemukan</a:t>
            </a:r>
            <a:r>
              <a:rPr lang="en-US" sz="2800" dirty="0"/>
              <a:t> data (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efisien</a:t>
            </a:r>
            <a:r>
              <a:rPr lang="en-US" sz="2800" dirty="0"/>
              <a:t>)</a:t>
            </a:r>
          </a:p>
          <a:p>
            <a:pPr lvl="2"/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menambah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semula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valid,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diupdate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FAD1-C7C7-4603-ADA1-D017DF1780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96730A-1CEB-4898-A97F-4470BA5C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Book Index</a:t>
            </a:r>
          </a:p>
        </p:txBody>
      </p:sp>
      <p:pic>
        <p:nvPicPr>
          <p:cNvPr id="1026" name="Picture 2" descr="Book Indexing: Why Produce A Book Index And Who Should Do It?">
            <a:extLst>
              <a:ext uri="{FF2B5EF4-FFF2-40B4-BE49-F238E27FC236}">
                <a16:creationId xmlns:a16="http://schemas.microsoft.com/office/drawing/2014/main" id="{5983E618-6033-4752-8546-414B63BF4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8067" y="478840"/>
            <a:ext cx="5285008" cy="569812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8507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11306" y="2260164"/>
          <a:ext cx="506505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Nm_Depan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Nm_Belakang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Sutanto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Budiman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Andriani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Prasetyo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Sirena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Panjaitan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Pambudi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FAD1-C7C7-4603-ADA1-D017DF17801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71447" y="2260164"/>
            <a:ext cx="368449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Nama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Agus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1306" y="1828800"/>
            <a:ext cx="2590800" cy="309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3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Pencarian</a:t>
            </a:r>
            <a:r>
              <a:rPr lang="en-US" sz="3600" dirty="0"/>
              <a:t> Data: Table-scan (</a:t>
            </a:r>
            <a:r>
              <a:rPr lang="en-US" sz="3600" dirty="0" err="1"/>
              <a:t>tanpa</a:t>
            </a:r>
            <a:r>
              <a:rPr lang="en-US" sz="3600" dirty="0"/>
              <a:t> index)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11306" y="2260164"/>
          <a:ext cx="506505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Nm_Depan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Nm_Belakang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Sutanto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Agus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Budiman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Andriani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Agus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Prasetyo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Sirena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Agus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Budi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Panjaitan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Agus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Pambudi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FAD1-C7C7-4603-ADA1-D017DF178016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1306" y="1828800"/>
            <a:ext cx="2590800" cy="309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64041" y="2260958"/>
            <a:ext cx="3684494" cy="1235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Mencari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Agus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ID 101 </a:t>
            </a:r>
            <a:r>
              <a:rPr lang="en-US" dirty="0" err="1">
                <a:solidFill>
                  <a:schemeClr val="bg1"/>
                </a:solidFill>
              </a:rPr>
              <a:t>sd</a:t>
            </a:r>
            <a:r>
              <a:rPr lang="en-US" dirty="0">
                <a:solidFill>
                  <a:schemeClr val="bg1"/>
                </a:solidFill>
              </a:rPr>
              <a:t> ID 109, </a:t>
            </a:r>
            <a:r>
              <a:rPr lang="en-US" dirty="0" err="1">
                <a:solidFill>
                  <a:schemeClr val="bg1"/>
                </a:solidFill>
              </a:rPr>
              <a:t>semua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baris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dicek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satu-persatu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0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Pencarian</a:t>
            </a:r>
            <a:r>
              <a:rPr lang="en-US" sz="3600" dirty="0"/>
              <a:t> Data: </a:t>
            </a:r>
            <a:r>
              <a:rPr lang="en-US" sz="3600" dirty="0" err="1"/>
              <a:t>dengan</a:t>
            </a:r>
            <a:r>
              <a:rPr lang="en-US" sz="3600" dirty="0"/>
              <a:t> Index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11306" y="2260164"/>
          <a:ext cx="506505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Nm_Depan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Nm_Belakang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Sutanto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Budiman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Andriani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Prasetyo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Sirena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Panjaitan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Pambudi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FAD1-C7C7-4603-ADA1-D017DF178016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1306" y="1828800"/>
            <a:ext cx="2590800" cy="309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96488" y="1618938"/>
            <a:ext cx="5065059" cy="8606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Menambahkan</a:t>
            </a:r>
            <a:r>
              <a:rPr lang="en-US" sz="1600" dirty="0">
                <a:solidFill>
                  <a:schemeClr val="bg1"/>
                </a:solidFill>
              </a:rPr>
              <a:t> index </a:t>
            </a:r>
            <a:r>
              <a:rPr lang="en-US" sz="1600" dirty="0" err="1">
                <a:solidFill>
                  <a:schemeClr val="bg1"/>
                </a:solidFill>
              </a:rPr>
              <a:t>pada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kolom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Nm_Depan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sehingga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urut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sesuai</a:t>
            </a:r>
            <a:r>
              <a:rPr lang="en-US" sz="1600" dirty="0">
                <a:solidFill>
                  <a:schemeClr val="bg1"/>
                </a:solidFill>
              </a:rPr>
              <a:t> Nama </a:t>
            </a:r>
            <a:r>
              <a:rPr lang="en-US" sz="1600" dirty="0" err="1">
                <a:solidFill>
                  <a:schemeClr val="bg1"/>
                </a:solidFill>
              </a:rPr>
              <a:t>Depan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Karyawan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pencarian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lebih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cepat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6296488" y="2658284"/>
          <a:ext cx="506505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Nm_Depan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Nm_Belakang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Agus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Budiman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Agus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Prasetyo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Agus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Budi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Agus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Pambudi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Sutanto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Fira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Andriani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Sirena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Panjaitan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904959"/>
      </p:ext>
    </p:extLst>
  </p:cSld>
  <p:clrMapOvr>
    <a:masterClrMapping/>
  </p:clrMapOvr>
</p:sld>
</file>

<file path=ppt/theme/theme1.xml><?xml version="1.0" encoding="utf-8"?>
<a:theme xmlns:a="http://schemas.openxmlformats.org/drawingml/2006/main" name="Ratih-I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C2AE3C4-9CF9-4264-8ED4-B37987376DDF}" vid="{FF154223-AE6D-4109-B592-7BF49BFF10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Ratih-ITS</Template>
  <TotalTime>3020</TotalTime>
  <Words>958</Words>
  <Application>Microsoft Office PowerPoint</Application>
  <PresentationFormat>Widescreen</PresentationFormat>
  <Paragraphs>241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Tw Cen MT</vt:lpstr>
      <vt:lpstr>Wingdings 2</vt:lpstr>
      <vt:lpstr>Ratih-ITS</vt:lpstr>
      <vt:lpstr>INDEXING</vt:lpstr>
      <vt:lpstr>PowerPoint Presentation</vt:lpstr>
      <vt:lpstr>Pencarian Data Pada Database (sebelum membahas Index)</vt:lpstr>
      <vt:lpstr>Analogi: Pencarian kata pada sebuah buku</vt:lpstr>
      <vt:lpstr>Index</vt:lpstr>
      <vt:lpstr>Book Index</vt:lpstr>
      <vt:lpstr>Contoh Pencarian Data</vt:lpstr>
      <vt:lpstr>Pencarian Data: Table-scan (tanpa index)</vt:lpstr>
      <vt:lpstr>Pencarian Data: dengan Index</vt:lpstr>
      <vt:lpstr>Bagaimana Data dimasukkan ke DB?</vt:lpstr>
      <vt:lpstr>Ilustrasi Pencarian Data</vt:lpstr>
      <vt:lpstr>PowerPoint Presentation</vt:lpstr>
      <vt:lpstr>Solusi: Index</vt:lpstr>
      <vt:lpstr>PENGERTIAN index</vt:lpstr>
      <vt:lpstr>Index</vt:lpstr>
      <vt:lpstr>Kapan Index digunakan?</vt:lpstr>
      <vt:lpstr>Index tidak diperlukan jika:</vt:lpstr>
      <vt:lpstr>JENIS INDEX</vt:lpstr>
      <vt:lpstr>Index</vt:lpstr>
      <vt:lpstr>Clustered Index</vt:lpstr>
      <vt:lpstr>PowerPoint Presentation</vt:lpstr>
      <vt:lpstr>Non-clustered Index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</dc:title>
  <dc:creator>Ratih Anggraini</dc:creator>
  <cp:lastModifiedBy>Kelly Sungkono</cp:lastModifiedBy>
  <cp:revision>15</cp:revision>
  <dcterms:created xsi:type="dcterms:W3CDTF">2021-05-23T01:55:35Z</dcterms:created>
  <dcterms:modified xsi:type="dcterms:W3CDTF">2023-05-03T01:22:08Z</dcterms:modified>
</cp:coreProperties>
</file>