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75" r:id="rId3"/>
    <p:sldId id="322" r:id="rId4"/>
    <p:sldId id="297" r:id="rId5"/>
    <p:sldId id="298" r:id="rId6"/>
    <p:sldId id="299" r:id="rId7"/>
    <p:sldId id="300" r:id="rId8"/>
    <p:sldId id="323" r:id="rId9"/>
    <p:sldId id="324" r:id="rId10"/>
    <p:sldId id="325" r:id="rId11"/>
    <p:sldId id="326" r:id="rId12"/>
    <p:sldId id="327" r:id="rId13"/>
    <p:sldId id="279" r:id="rId14"/>
    <p:sldId id="320" r:id="rId15"/>
    <p:sldId id="280" r:id="rId16"/>
    <p:sldId id="321" r:id="rId17"/>
    <p:sldId id="289" r:id="rId18"/>
    <p:sldId id="301" r:id="rId19"/>
    <p:sldId id="316" r:id="rId20"/>
    <p:sldId id="303" r:id="rId21"/>
    <p:sldId id="315" r:id="rId22"/>
    <p:sldId id="317" r:id="rId23"/>
    <p:sldId id="313" r:id="rId24"/>
    <p:sldId id="318" r:id="rId25"/>
    <p:sldId id="314" r:id="rId26"/>
    <p:sldId id="305" r:id="rId27"/>
    <p:sldId id="319" r:id="rId28"/>
    <p:sldId id="328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A24"/>
    <a:srgbClr val="60943C"/>
    <a:srgbClr val="87BF61"/>
    <a:srgbClr val="0070C0"/>
    <a:srgbClr val="E2F0D9"/>
    <a:srgbClr val="FFF7F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2308" autoAdjust="0"/>
  </p:normalViewPr>
  <p:slideViewPr>
    <p:cSldViewPr snapToGrid="0">
      <p:cViewPr varScale="1">
        <p:scale>
          <a:sx n="60" d="100"/>
          <a:sy n="60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5562-72AC-4F70-A960-FA8195ACEB5C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C1B03-D254-4040-9781-3706215F6A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74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459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5747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56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63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34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83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294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87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643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3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80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17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58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C1B03-D254-4040-9781-3706215F6A72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3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1DCB-DFF0-436D-81FE-84B8FE30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C23D-84AC-4D79-920A-D6464E0BB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B958-FCA1-4386-8979-4EE0BD3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CC85-647D-496D-A77F-3A6458DE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86BC-C4B4-4420-86F3-DE2408C1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8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50EE-CE0F-4D77-A4B6-BEBBAECB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8B05E-9C45-42F8-8539-27993815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0E0A-D6CB-44A6-9153-4F5F8264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A496-87D7-4871-AF60-AE0B46FF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A82C-A7ED-4386-9B99-456646D4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548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80AFB-A748-491A-8165-F897F4AC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D8E21-D376-40CB-A9EB-334F8AD0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579C-9E2D-4248-88E7-A751D1D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B221-C7BC-4BF1-B754-95A392E8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4BE1-2B2B-49EF-A67B-D18BB98D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19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67FF-06BB-4D63-8DEA-30391FC1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DF0E-B0DD-4ECE-8499-07483E7A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0350-35D7-4B77-9AEB-472B9FE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4028-7D59-4E54-9213-8335310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6250-ABFD-4BDE-A62D-FB3ECF5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09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6B4-6458-49FE-A5A0-3DB93EEC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B22E-F5E1-473A-B5FC-60D1C271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A92A-0EB2-4D47-BB1F-CBB3A0BA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FE74-8C87-4B2F-B8F1-BA143DCB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85D9-5BB9-49B2-9951-7CAFB36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32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0CE-96D6-4E48-8B47-1687B637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1172-2B74-46D8-B0A3-C1AD8970C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30D61-92FE-4AD4-9A4E-EA3847B0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94B1-C11D-4BCF-8EC1-01385CA8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941F-540E-4673-9DEB-5A9FB65B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6285-545D-48F1-91FF-005D143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855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51B5-E6C8-40DE-B3B9-E5B73C1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4546-8842-411D-B373-C65E841A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6E9FD-E510-4C1A-A6BE-1367D44F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82E03-8A82-4FD3-8FD4-D93A2B9E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04D54-367A-466B-B5E2-700BA2347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A8ACF-CD4A-45B7-9478-9B8003A6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D5EC0-F321-4B12-BF89-E1418132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912E5-2A9F-484B-9FF7-EDF2A1AD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82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8988-C303-417E-9333-49F66FC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C2CA8-8242-4EE5-B65F-28878BCE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870B-89F7-4427-9B00-AFCA2498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2F32-A7FB-4918-AE2D-80BD74FD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11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859CA-7CE0-402E-AF95-5FC26A60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BF08D-B0BB-4E85-A3BB-8045A75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6ACF-1F8E-4F52-8FEE-C11E4944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61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FF83-675E-4226-8560-E1263F20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3CA9-A459-489B-9BC7-B407702E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074E-3C5E-4E86-9053-4B4D2E91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F737-6E1F-4841-AADA-FFA74F0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80DD7-E56D-4DF2-9333-C04D479C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5C3A-97CA-462F-9E08-589B524D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9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270B-5B01-44CF-80F4-8DC935D1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F77D8-8016-4DC0-A92F-0DBDE0286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A875-4FB0-41BE-A1D3-8E0D6823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C584-6A20-465D-BDFB-F64B46BE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05D34-0579-4150-92B8-E41D6C4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2B16-E8BB-49DF-AB00-EF1EE823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7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C62D-F4FD-475F-A775-3202781A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FA23-ADEC-42EE-8B82-769FB94F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CBE3-4899-49DF-9B53-2E01A464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646F-9F24-45A4-B535-BAD8A052B250}" type="datetimeFigureOut">
              <a:rPr lang="en-ID" smtClean="0"/>
              <a:t>25/05/2023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5812-A61D-49CE-B69E-36CDA7F64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4F7A-B155-413D-8632-72058690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3806-F4EE-483C-96D9-60F2887AC9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36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6B7C9F-6EE7-4E78-AD94-B996408CA6E4}"/>
              </a:ext>
            </a:extLst>
          </p:cNvPr>
          <p:cNvSpPr/>
          <p:nvPr/>
        </p:nvSpPr>
        <p:spPr>
          <a:xfrm>
            <a:off x="376989" y="1808747"/>
            <a:ext cx="11438021" cy="324050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87" y="2129996"/>
            <a:ext cx="11438021" cy="1799600"/>
          </a:xfrm>
        </p:spPr>
        <p:txBody>
          <a:bodyPr anchor="ctr"/>
          <a:lstStyle/>
          <a:p>
            <a:r>
              <a:rPr lang="en-ID" b="1" dirty="0">
                <a:latin typeface="Bahnschrift SemiBold SemiConden" panose="020B0502040204020203" pitchFamily="34" charset="0"/>
              </a:rPr>
              <a:t>TRANSACTION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F6993-AC28-4F20-97D2-30D5E2FB7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12" y="3929596"/>
            <a:ext cx="6769769" cy="843923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800" b="1" dirty="0"/>
              <a:t>TIM MBD 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9001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SCHEDULE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10389378" cy="5186266"/>
          </a:xfrm>
        </p:spPr>
        <p:txBody>
          <a:bodyPr>
            <a:normAutofit/>
          </a:bodyPr>
          <a:lstStyle/>
          <a:p>
            <a:pPr marL="576263" indent="-342900" algn="just">
              <a:lnSpc>
                <a:spcPct val="10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de-DE" altLang="en-US" sz="2200" dirty="0"/>
              <a:t>Schedule serial berupa T2 kemudian T1 :</a:t>
            </a:r>
            <a:endParaRPr lang="en-US" altLang="en-US" sz="2200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E927743-99B0-F999-6B99-6BD1A928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88" y="1358489"/>
            <a:ext cx="3984160" cy="495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61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SCHEDULE 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5616912" cy="5186266"/>
          </a:xfrm>
        </p:spPr>
        <p:txBody>
          <a:bodyPr>
            <a:normAutofit/>
          </a:bodyPr>
          <a:lstStyle/>
          <a:p>
            <a:pPr marL="576263" indent="-342900" algn="just">
              <a:lnSpc>
                <a:spcPct val="10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de-DE" altLang="en-US" sz="2200" dirty="0"/>
              <a:t>Schedule 3 melakukan pembacaan data dan dilanjutkan </a:t>
            </a:r>
            <a:r>
              <a:rPr lang="de-DE" altLang="en-US" sz="2200" i="1" dirty="0"/>
              <a:t>commit </a:t>
            </a:r>
            <a:r>
              <a:rPr lang="de-DE" altLang="en-US" sz="2200" dirty="0"/>
              <a:t>untuk masing-masing transaksi. </a:t>
            </a:r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de-DE" altLang="en-US" sz="2200" dirty="0"/>
          </a:p>
          <a:p>
            <a:pPr marL="576263" indent="-342900" algn="just">
              <a:lnSpc>
                <a:spcPct val="10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de-DE" altLang="en-US" sz="2200" dirty="0"/>
              <a:t>Schedule 3 bukan schedule serial tetapi setara dengan Schedule 1</a:t>
            </a:r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de-DE" altLang="en-US" sz="2200" dirty="0"/>
          </a:p>
          <a:p>
            <a:pPr marL="576263" indent="-342900" algn="just">
              <a:lnSpc>
                <a:spcPct val="10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de-DE" altLang="en-US" sz="2200" dirty="0"/>
              <a:t>Pada Schedule 1 – 3 , (A+B) konsisten</a:t>
            </a:r>
            <a:endParaRPr lang="en-US" altLang="en-US" sz="2200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  <p:pic>
        <p:nvPicPr>
          <p:cNvPr id="2" name="Picture 13">
            <a:extLst>
              <a:ext uri="{FF2B5EF4-FFF2-40B4-BE49-F238E27FC236}">
                <a16:creationId xmlns:a16="http://schemas.microsoft.com/office/drawing/2014/main" id="{B5E4A1F0-776F-38A7-426C-BC089ABA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28" y="1340019"/>
            <a:ext cx="4081148" cy="509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93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SCHEDULE 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5616912" cy="5186266"/>
          </a:xfrm>
        </p:spPr>
        <p:txBody>
          <a:bodyPr>
            <a:normAutofit/>
          </a:bodyPr>
          <a:lstStyle/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de-DE" altLang="en-US" sz="2200" dirty="0"/>
              <a:t>Pada Schedule 4, (A+B) </a:t>
            </a:r>
            <a:r>
              <a:rPr lang="de-DE" altLang="en-US" sz="2200" b="1" dirty="0"/>
              <a:t>tidak konsisten</a:t>
            </a:r>
            <a:endParaRPr lang="id-ID" altLang="en-US" sz="2200" b="1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8704C3A3-9F2C-32AC-0E6A-4185C8CB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94" y="1201063"/>
            <a:ext cx="4193468" cy="523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72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COMMIT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8" y="1358825"/>
            <a:ext cx="10967381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200" i="1" dirty="0"/>
              <a:t>Statement COMMIT pada SQL </a:t>
            </a:r>
            <a:r>
              <a:rPr lang="en-US" altLang="en-US" sz="2200" i="1" dirty="0" err="1"/>
              <a:t>menyebabkan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sebuah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transaksi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selesai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sempurna</a:t>
            </a:r>
            <a:endParaRPr lang="en-US" altLang="en-US" sz="2200" i="1" dirty="0"/>
          </a:p>
          <a:p>
            <a:pPr algn="just">
              <a:lnSpc>
                <a:spcPct val="150000"/>
              </a:lnSpc>
            </a:pPr>
            <a:r>
              <a:rPr lang="en-US" sz="2200" i="1" dirty="0" err="1"/>
              <a:t>Setiap</a:t>
            </a:r>
            <a:r>
              <a:rPr lang="en-US" sz="2200" i="1" dirty="0"/>
              <a:t> </a:t>
            </a:r>
            <a:r>
              <a:rPr lang="en-US" sz="2200" i="1" dirty="0" err="1"/>
              <a:t>modifikasi</a:t>
            </a:r>
            <a:r>
              <a:rPr lang="en-US" sz="2200" i="1" dirty="0"/>
              <a:t> pada database </a:t>
            </a:r>
            <a:r>
              <a:rPr lang="en-US" sz="2200" i="1" dirty="0" err="1"/>
              <a:t>akan</a:t>
            </a:r>
            <a:r>
              <a:rPr lang="en-US" sz="2200" i="1" dirty="0"/>
              <a:t> </a:t>
            </a:r>
            <a:r>
              <a:rPr lang="en-US" sz="2200" i="1" dirty="0" err="1"/>
              <a:t>tersimpan</a:t>
            </a:r>
            <a:r>
              <a:rPr lang="en-US" sz="2200" i="1" dirty="0"/>
              <a:t> </a:t>
            </a:r>
            <a:r>
              <a:rPr lang="en-US" sz="2200" i="1" dirty="0" err="1"/>
              <a:t>secara</a:t>
            </a:r>
            <a:r>
              <a:rPr lang="en-US" sz="2200" i="1" dirty="0"/>
              <a:t> </a:t>
            </a:r>
            <a:r>
              <a:rPr lang="en-US" sz="2200" i="1" dirty="0" err="1"/>
              <a:t>permanen</a:t>
            </a:r>
            <a:endParaRPr lang="en-US" sz="2200" i="1" dirty="0"/>
          </a:p>
          <a:p>
            <a:pPr marL="0" indent="0" algn="just">
              <a:lnSpc>
                <a:spcPct val="150000"/>
              </a:lnSpc>
              <a:buNone/>
            </a:pPr>
            <a:endParaRPr lang="id-ID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72147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COMMIT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265975-0C53-BFBA-C07A-19626C80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8" y="1175157"/>
            <a:ext cx="7102839" cy="53831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863A85-6705-23BD-8A64-EA9DC66B50BD}"/>
              </a:ext>
            </a:extLst>
          </p:cNvPr>
          <p:cNvSpPr/>
          <p:nvPr/>
        </p:nvSpPr>
        <p:spPr>
          <a:xfrm>
            <a:off x="967562" y="3251548"/>
            <a:ext cx="2169043" cy="241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FAB2F-E287-96A9-022D-72F54CB88FA6}"/>
              </a:ext>
            </a:extLst>
          </p:cNvPr>
          <p:cNvSpPr/>
          <p:nvPr/>
        </p:nvSpPr>
        <p:spPr>
          <a:xfrm>
            <a:off x="882089" y="5811090"/>
            <a:ext cx="2254516" cy="241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B13EF-847A-081C-6E25-E6E23937F8E2}"/>
              </a:ext>
            </a:extLst>
          </p:cNvPr>
          <p:cNvSpPr txBox="1"/>
          <p:nvPr/>
        </p:nvSpPr>
        <p:spPr>
          <a:xfrm>
            <a:off x="7642348" y="1287315"/>
            <a:ext cx="3640717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 update </a:t>
            </a:r>
            <a:r>
              <a:rPr lang="en-US" b="1" dirty="0" err="1"/>
              <a:t>tersimpan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i="1" dirty="0"/>
              <a:t>database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b="1" i="1" dirty="0"/>
              <a:t>commit </a:t>
            </a:r>
            <a:r>
              <a:rPr lang="en-US" dirty="0"/>
              <a:t>pada </a:t>
            </a:r>
            <a:r>
              <a:rPr lang="en-US" dirty="0" err="1"/>
              <a:t>transaksi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94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ROLLBACK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200" i="1" dirty="0"/>
              <a:t>Statement Rollback pada SQL juga </a:t>
            </a:r>
            <a:r>
              <a:rPr lang="en-US" altLang="en-US" sz="2200" i="1" dirty="0" err="1"/>
              <a:t>menyebabkan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sebuah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transaksi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selesai</a:t>
            </a:r>
            <a:r>
              <a:rPr lang="en-US" altLang="en-US" sz="2200" i="1" dirty="0"/>
              <a:t>, </a:t>
            </a:r>
            <a:r>
              <a:rPr lang="en-US" altLang="en-US" sz="2200" i="1" dirty="0" err="1"/>
              <a:t>tetapi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dengan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cara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menggagalkan</a:t>
            </a:r>
            <a:r>
              <a:rPr lang="en-US" altLang="en-US" sz="2200" i="1" dirty="0"/>
              <a:t> (abort)</a:t>
            </a:r>
          </a:p>
          <a:p>
            <a:pPr algn="just">
              <a:lnSpc>
                <a:spcPct val="150000"/>
              </a:lnSpc>
            </a:pPr>
            <a:r>
              <a:rPr lang="en-US" sz="2200" i="1" dirty="0" err="1"/>
              <a:t>Tidak</a:t>
            </a:r>
            <a:r>
              <a:rPr lang="en-US" sz="2200" i="1" dirty="0"/>
              <a:t> </a:t>
            </a:r>
            <a:r>
              <a:rPr lang="en-US" sz="2200" i="1" dirty="0" err="1"/>
              <a:t>menimbulkan</a:t>
            </a:r>
            <a:r>
              <a:rPr lang="en-US" sz="2200" i="1" dirty="0"/>
              <a:t> </a:t>
            </a:r>
            <a:r>
              <a:rPr lang="en-US" sz="2200" i="1" dirty="0" err="1"/>
              <a:t>efek</a:t>
            </a:r>
            <a:r>
              <a:rPr lang="en-US" sz="2200" i="1" dirty="0"/>
              <a:t> </a:t>
            </a:r>
            <a:r>
              <a:rPr lang="en-US" sz="2200" i="1" dirty="0" err="1"/>
              <a:t>apa-apa</a:t>
            </a:r>
            <a:r>
              <a:rPr lang="en-US" sz="2200" i="1" dirty="0"/>
              <a:t> pada database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i="1" dirty="0" err="1"/>
              <a:t>Kesalahan</a:t>
            </a:r>
            <a:r>
              <a:rPr lang="en-US" sz="2200" i="1" dirty="0"/>
              <a:t> </a:t>
            </a:r>
            <a:r>
              <a:rPr lang="en-US" sz="2200" i="1" dirty="0" err="1"/>
              <a:t>seperti</a:t>
            </a:r>
            <a:r>
              <a:rPr lang="en-US" sz="2200" i="1" dirty="0"/>
              <a:t> </a:t>
            </a:r>
            <a:r>
              <a:rPr lang="en-US" sz="2200" i="1" dirty="0" err="1"/>
              <a:t>pembagian</a:t>
            </a:r>
            <a:r>
              <a:rPr lang="en-US" sz="2200" i="1" dirty="0"/>
              <a:t> </a:t>
            </a:r>
            <a:r>
              <a:rPr lang="en-US" sz="2200" i="1" dirty="0" err="1"/>
              <a:t>dengan</a:t>
            </a:r>
            <a:r>
              <a:rPr lang="en-US" sz="2200" i="1" dirty="0"/>
              <a:t> 0 </a:t>
            </a:r>
            <a:r>
              <a:rPr lang="en-US" sz="2200" i="1" dirty="0" err="1"/>
              <a:t>atau</a:t>
            </a:r>
            <a:r>
              <a:rPr lang="en-US" sz="2200" i="1" dirty="0"/>
              <a:t> constraint  violation (</a:t>
            </a:r>
            <a:r>
              <a:rPr lang="en-US" sz="2200" i="1" dirty="0" err="1"/>
              <a:t>pelanggaran</a:t>
            </a:r>
            <a:r>
              <a:rPr lang="en-US" sz="2200" i="1" dirty="0"/>
              <a:t> </a:t>
            </a:r>
            <a:r>
              <a:rPr lang="en-US" sz="2200" i="1" dirty="0" err="1"/>
              <a:t>terhadap</a:t>
            </a:r>
            <a:r>
              <a:rPr lang="en-US" sz="2200" i="1" dirty="0"/>
              <a:t> </a:t>
            </a:r>
            <a:r>
              <a:rPr lang="en-US" sz="2200" i="1" dirty="0" err="1"/>
              <a:t>batasan</a:t>
            </a:r>
            <a:r>
              <a:rPr lang="en-US" sz="2200" i="1" dirty="0"/>
              <a:t>) </a:t>
            </a:r>
            <a:r>
              <a:rPr lang="en-US" sz="2200" i="1" dirty="0" err="1"/>
              <a:t>dapat</a:t>
            </a:r>
            <a:r>
              <a:rPr lang="en-US" sz="2200" i="1" dirty="0"/>
              <a:t> juga </a:t>
            </a:r>
            <a:r>
              <a:rPr lang="en-US" sz="2200" i="1" dirty="0" err="1"/>
              <a:t>menyebabkan</a:t>
            </a:r>
            <a:r>
              <a:rPr lang="en-US" sz="2200" i="1" dirty="0"/>
              <a:t> proses ROLLBACK, </a:t>
            </a:r>
            <a:r>
              <a:rPr lang="en-US" sz="2200" i="1" dirty="0" err="1"/>
              <a:t>bahkan</a:t>
            </a:r>
            <a:r>
              <a:rPr lang="en-US" sz="2200" i="1" dirty="0"/>
              <a:t> </a:t>
            </a:r>
            <a:r>
              <a:rPr lang="en-US" sz="2200" i="1" dirty="0" err="1"/>
              <a:t>jika</a:t>
            </a:r>
            <a:r>
              <a:rPr lang="en-US" sz="2200" i="1" dirty="0"/>
              <a:t> sang programmer </a:t>
            </a:r>
            <a:r>
              <a:rPr lang="en-US" sz="2200" i="1" dirty="0" err="1"/>
              <a:t>tidak</a:t>
            </a:r>
            <a:r>
              <a:rPr lang="en-US" sz="2200" i="1" dirty="0"/>
              <a:t> </a:t>
            </a:r>
            <a:r>
              <a:rPr lang="en-US" sz="2200" i="1" dirty="0" err="1"/>
              <a:t>memintanya</a:t>
            </a:r>
            <a:endParaRPr lang="id-ID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2413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ROLLBACK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36C2E-62E2-DB84-6198-DA9F72F7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3" y="1265996"/>
            <a:ext cx="7435874" cy="53414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3A2F1D-7809-3545-EB1F-34A38E668FC1}"/>
              </a:ext>
            </a:extLst>
          </p:cNvPr>
          <p:cNvSpPr/>
          <p:nvPr/>
        </p:nvSpPr>
        <p:spPr>
          <a:xfrm>
            <a:off x="956929" y="3390375"/>
            <a:ext cx="2169043" cy="241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43F33-873C-C072-30C5-4CE9F3C29528}"/>
              </a:ext>
            </a:extLst>
          </p:cNvPr>
          <p:cNvSpPr/>
          <p:nvPr/>
        </p:nvSpPr>
        <p:spPr>
          <a:xfrm>
            <a:off x="871456" y="5471452"/>
            <a:ext cx="2254516" cy="241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68E74-B420-A0B4-8B4E-068F5F0BE461}"/>
              </a:ext>
            </a:extLst>
          </p:cNvPr>
          <p:cNvSpPr txBox="1"/>
          <p:nvPr/>
        </p:nvSpPr>
        <p:spPr>
          <a:xfrm>
            <a:off x="7970035" y="1436171"/>
            <a:ext cx="3640717" cy="144655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Data update 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dirty="0" err="1"/>
              <a:t>tersimpan</a:t>
            </a:r>
            <a:r>
              <a:rPr lang="en-US" sz="2200" b="1" dirty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i="1" dirty="0"/>
              <a:t>database </a:t>
            </a:r>
            <a:r>
              <a:rPr lang="en-US" sz="2200" dirty="0"/>
              <a:t>dikarenakan </a:t>
            </a:r>
            <a:r>
              <a:rPr lang="en-US" sz="2200" dirty="0" err="1"/>
              <a:t>transaksi</a:t>
            </a:r>
            <a:r>
              <a:rPr lang="en-US" sz="2200" dirty="0"/>
              <a:t> </a:t>
            </a:r>
            <a:r>
              <a:rPr lang="en-US" sz="2200" dirty="0" err="1"/>
              <a:t>dibatalkan</a:t>
            </a:r>
            <a:r>
              <a:rPr lang="en-US" sz="2200" dirty="0"/>
              <a:t> (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b="1" i="1" dirty="0"/>
              <a:t>rollback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678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101092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ISOLATION LEVEL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BD131A-D0B5-84DA-36FA-18181AC8CE3F}"/>
              </a:ext>
            </a:extLst>
          </p:cNvPr>
          <p:cNvGrpSpPr/>
          <p:nvPr/>
        </p:nvGrpSpPr>
        <p:grpSpPr>
          <a:xfrm>
            <a:off x="632561" y="2601902"/>
            <a:ext cx="10926878" cy="2002778"/>
            <a:chOff x="435935" y="2108661"/>
            <a:chExt cx="10926878" cy="20027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98D670-5846-91DC-ABBB-6DFDE9D3EE6D}"/>
                </a:ext>
              </a:extLst>
            </p:cNvPr>
            <p:cNvSpPr/>
            <p:nvPr/>
          </p:nvSpPr>
          <p:spPr>
            <a:xfrm>
              <a:off x="1286388" y="2900479"/>
              <a:ext cx="9165266" cy="1913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3198E7-EE0C-C0AC-CD5B-79B9853B6F17}"/>
                </a:ext>
              </a:extLst>
            </p:cNvPr>
            <p:cNvSpPr/>
            <p:nvPr/>
          </p:nvSpPr>
          <p:spPr>
            <a:xfrm>
              <a:off x="1990665" y="2780728"/>
              <a:ext cx="439479" cy="4308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2661F1-C1A1-163C-A8B3-3DC5C8BB9054}"/>
                </a:ext>
              </a:extLst>
            </p:cNvPr>
            <p:cNvSpPr txBox="1"/>
            <p:nvPr/>
          </p:nvSpPr>
          <p:spPr>
            <a:xfrm>
              <a:off x="435935" y="2756938"/>
              <a:ext cx="871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B5ED53-1919-DA58-20B7-784653DFE94D}"/>
                </a:ext>
              </a:extLst>
            </p:cNvPr>
            <p:cNvSpPr txBox="1"/>
            <p:nvPr/>
          </p:nvSpPr>
          <p:spPr>
            <a:xfrm>
              <a:off x="10490943" y="2756937"/>
              <a:ext cx="871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HIGH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F2AE4-25FD-A911-7EBF-058ED6B1798E}"/>
                </a:ext>
              </a:extLst>
            </p:cNvPr>
            <p:cNvSpPr/>
            <p:nvPr/>
          </p:nvSpPr>
          <p:spPr>
            <a:xfrm>
              <a:off x="4205989" y="2780728"/>
              <a:ext cx="439479" cy="430886"/>
            </a:xfrm>
            <a:prstGeom prst="ellipse">
              <a:avLst/>
            </a:prstGeom>
            <a:solidFill>
              <a:srgbClr val="87BF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95C1F8-E7AE-0BFC-8165-233EDEA43578}"/>
                </a:ext>
              </a:extLst>
            </p:cNvPr>
            <p:cNvSpPr/>
            <p:nvPr/>
          </p:nvSpPr>
          <p:spPr>
            <a:xfrm>
              <a:off x="6460783" y="2756937"/>
              <a:ext cx="439479" cy="430886"/>
            </a:xfrm>
            <a:prstGeom prst="ellipse">
              <a:avLst/>
            </a:prstGeom>
            <a:solidFill>
              <a:srgbClr val="6094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7477B7-1552-7FE3-C315-031AE34C4C2D}"/>
                </a:ext>
              </a:extLst>
            </p:cNvPr>
            <p:cNvSpPr/>
            <p:nvPr/>
          </p:nvSpPr>
          <p:spPr>
            <a:xfrm>
              <a:off x="8748676" y="2756938"/>
              <a:ext cx="439479" cy="430886"/>
            </a:xfrm>
            <a:prstGeom prst="ellipse">
              <a:avLst/>
            </a:prstGeom>
            <a:solidFill>
              <a:srgbClr val="3A5A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897FFF-6FFA-D52C-7BCD-AD1D0CA81A71}"/>
                </a:ext>
              </a:extLst>
            </p:cNvPr>
            <p:cNvSpPr txBox="1"/>
            <p:nvPr/>
          </p:nvSpPr>
          <p:spPr>
            <a:xfrm>
              <a:off x="1286388" y="3341998"/>
              <a:ext cx="18181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READ UNCOMITTED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C05A14-B066-D489-B0F4-713DE5F5EAB9}"/>
                </a:ext>
              </a:extLst>
            </p:cNvPr>
            <p:cNvSpPr txBox="1"/>
            <p:nvPr/>
          </p:nvSpPr>
          <p:spPr>
            <a:xfrm>
              <a:off x="3516644" y="3331365"/>
              <a:ext cx="18181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READ COMITTED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7E584F-0FD9-73CA-D918-22F343ED6E56}"/>
                </a:ext>
              </a:extLst>
            </p:cNvPr>
            <p:cNvSpPr txBox="1"/>
            <p:nvPr/>
          </p:nvSpPr>
          <p:spPr>
            <a:xfrm>
              <a:off x="5751258" y="3331364"/>
              <a:ext cx="18181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REPEATABLE READ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CB33D0-CF8D-923F-B8DB-682E9DD14E08}"/>
                </a:ext>
              </a:extLst>
            </p:cNvPr>
            <p:cNvSpPr txBox="1"/>
            <p:nvPr/>
          </p:nvSpPr>
          <p:spPr>
            <a:xfrm>
              <a:off x="8059331" y="3341998"/>
              <a:ext cx="1818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SERIALIZABLE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AEC9DD-55CE-BDC6-0C78-C85D39E1C955}"/>
                </a:ext>
              </a:extLst>
            </p:cNvPr>
            <p:cNvSpPr txBox="1"/>
            <p:nvPr/>
          </p:nvSpPr>
          <p:spPr>
            <a:xfrm>
              <a:off x="435935" y="2108661"/>
              <a:ext cx="77086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Based on American National Standard Institute (ANSI)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761953B-1253-E5A7-5061-E796ABD5F1F3}"/>
              </a:ext>
            </a:extLst>
          </p:cNvPr>
          <p:cNvSpPr txBox="1"/>
          <p:nvPr/>
        </p:nvSpPr>
        <p:spPr>
          <a:xfrm>
            <a:off x="4219030" y="4772948"/>
            <a:ext cx="2624814" cy="1081980"/>
          </a:xfrm>
          <a:prstGeom prst="wedgeEllipseCallout">
            <a:avLst>
              <a:gd name="adj1" fmla="val -20023"/>
              <a:gd name="adj2" fmla="val -65436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Default PostgreSQL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03461-8BE5-D15A-70E8-9EB51A886664}"/>
              </a:ext>
            </a:extLst>
          </p:cNvPr>
          <p:cNvSpPr txBox="1"/>
          <p:nvPr/>
        </p:nvSpPr>
        <p:spPr>
          <a:xfrm>
            <a:off x="632561" y="1935243"/>
            <a:ext cx="10926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Isolation Level : </a:t>
            </a:r>
            <a:r>
              <a:rPr lang="en-US" altLang="en-US" sz="2200" i="1" dirty="0" err="1"/>
              <a:t>pilihan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interaksi</a:t>
            </a:r>
            <a:r>
              <a:rPr lang="en-US" altLang="en-US" sz="2200" i="1" dirty="0"/>
              <a:t> yang </a:t>
            </a:r>
            <a:r>
              <a:rPr lang="en-US" altLang="en-US" sz="2200" i="1" dirty="0" err="1"/>
              <a:t>diijinkan</a:t>
            </a:r>
            <a:r>
              <a:rPr lang="en-US" altLang="en-US" sz="2200" i="1" dirty="0"/>
              <a:t> oleh </a:t>
            </a:r>
            <a:r>
              <a:rPr lang="en-US" altLang="en-US" sz="2200" i="1" dirty="0" err="1"/>
              <a:t>transaksi</a:t>
            </a:r>
            <a:r>
              <a:rPr lang="en-US" altLang="en-US" sz="2200" i="1" dirty="0"/>
              <a:t> yang </a:t>
            </a:r>
            <a:r>
              <a:rPr lang="en-US" altLang="en-US" sz="2200" i="1" dirty="0" err="1"/>
              <a:t>dijalankan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134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101092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ISOLATION LEVEL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5A59FA-4B63-4789-970C-AD8733571205}"/>
              </a:ext>
            </a:extLst>
          </p:cNvPr>
          <p:cNvSpPr txBox="1">
            <a:spLocks/>
          </p:cNvSpPr>
          <p:nvPr/>
        </p:nvSpPr>
        <p:spPr>
          <a:xfrm>
            <a:off x="891464" y="1596285"/>
            <a:ext cx="11771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Terdapat 4 </a:t>
            </a:r>
            <a:r>
              <a:rPr lang="en-US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tipe</a:t>
            </a: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kegagalan</a:t>
            </a: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inkonsistensi</a:t>
            </a: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(inconsistency failures):</a:t>
            </a:r>
          </a:p>
          <a:p>
            <a:pPr marL="457200" marR="1691640" indent="-457200" algn="just">
              <a:lnSpc>
                <a:spcPct val="1350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200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Dirty Reads </a:t>
            </a: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sebuah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transaksi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membaca</a:t>
            </a:r>
            <a:r>
              <a:rPr lang="en-US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data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dari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transaksi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lain yang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masih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dalam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progress (</a:t>
            </a: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uncommitted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)</a:t>
            </a:r>
            <a:endParaRPr lang="en-US" sz="2200" i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457200" marR="1691640" indent="-457200" algn="just">
              <a:lnSpc>
                <a:spcPct val="1350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200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Non-Repeatable Read : 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commit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diluar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sebuah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transaksi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merubah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data yang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terlihat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dalam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transaksi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tersebut</a:t>
            </a:r>
            <a:endParaRPr lang="en-US" sz="2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457200" marR="1691640" indent="-457200" algn="just">
              <a:lnSpc>
                <a:spcPct val="1350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200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Phantom Read </a:t>
            </a:r>
            <a:r>
              <a:rPr lang="en-US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baris yang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ditampilkan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suatu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query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berbeda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ketika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dijalankan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ulang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di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dalam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sebuah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transaksi</a:t>
            </a:r>
            <a:endParaRPr lang="en-US" sz="2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457200" marR="1691640" indent="-457200" algn="just">
              <a:lnSpc>
                <a:spcPct val="1350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ID" sz="2200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Serialization anomaly 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: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hasil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dari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beberapa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transaksi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yang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dijalankan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bersamaan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akan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menghasilkan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hasi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yang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berbeda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dibandingkan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jika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dilakukan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satu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ID" sz="2200" i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persatu</a:t>
            </a:r>
            <a:r>
              <a:rPr lang="en-ID" sz="22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w Cen MT" panose="020B0602020104020603" pitchFamily="34" charset="0"/>
                <a:cs typeface="Tw Cen MT" panose="020B0602020104020603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03560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385549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DIRTY READS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1" y="1380089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7F783-59A2-3252-8DCD-0400C0AE666E}"/>
              </a:ext>
            </a:extLst>
          </p:cNvPr>
          <p:cNvSpPr/>
          <p:nvPr/>
        </p:nvSpPr>
        <p:spPr>
          <a:xfrm>
            <a:off x="740885" y="880359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5A26C-4240-A5DB-4250-0BBDD381546F}"/>
              </a:ext>
            </a:extLst>
          </p:cNvPr>
          <p:cNvSpPr/>
          <p:nvPr/>
        </p:nvSpPr>
        <p:spPr>
          <a:xfrm>
            <a:off x="4157480" y="880359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832CE-5611-5C8D-5046-5566FC2DD5E8}"/>
              </a:ext>
            </a:extLst>
          </p:cNvPr>
          <p:cNvSpPr/>
          <p:nvPr/>
        </p:nvSpPr>
        <p:spPr>
          <a:xfrm>
            <a:off x="7776094" y="880359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F6367E-F46F-BA1F-0816-4B565DC42FA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325675" y="1380089"/>
            <a:ext cx="1" cy="4712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DBF70-5BA3-AFDE-E1FE-E71D3776309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742270" y="1380089"/>
            <a:ext cx="1" cy="46804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6D8B5-6475-23F2-F077-BE31787778C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60885" y="1380089"/>
            <a:ext cx="0" cy="47017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E89DB9-AF1F-8D29-9AF4-91D0D3758D67}"/>
              </a:ext>
            </a:extLst>
          </p:cNvPr>
          <p:cNvCxnSpPr/>
          <p:nvPr/>
        </p:nvCxnSpPr>
        <p:spPr>
          <a:xfrm>
            <a:off x="1325676" y="1796902"/>
            <a:ext cx="3416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75B31A-DB02-D0E7-D9B4-02E74AEA0FA9}"/>
              </a:ext>
            </a:extLst>
          </p:cNvPr>
          <p:cNvSpPr txBox="1"/>
          <p:nvPr/>
        </p:nvSpPr>
        <p:spPr>
          <a:xfrm>
            <a:off x="2135524" y="1427570"/>
            <a:ext cx="19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transaction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5FEF7B-B92A-1322-0192-B566B0CC5CD1}"/>
              </a:ext>
            </a:extLst>
          </p:cNvPr>
          <p:cNvGrpSpPr/>
          <p:nvPr/>
        </p:nvGrpSpPr>
        <p:grpSpPr>
          <a:xfrm>
            <a:off x="4742271" y="1696928"/>
            <a:ext cx="3618614" cy="369332"/>
            <a:chOff x="5167574" y="1760724"/>
            <a:chExt cx="3618614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9E9431-5259-F8FF-6883-22B720919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3618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2344F4-0571-0EDA-1850-262CC1BE8978}"/>
                </a:ext>
              </a:extLst>
            </p:cNvPr>
            <p:cNvSpPr txBox="1"/>
            <p:nvPr/>
          </p:nvSpPr>
          <p:spPr>
            <a:xfrm>
              <a:off x="6288346" y="1760724"/>
              <a:ext cx="190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begin transaction</a:t>
              </a: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55991A1-2A06-77DB-0D3E-9B032070526B}"/>
              </a:ext>
            </a:extLst>
          </p:cNvPr>
          <p:cNvSpPr/>
          <p:nvPr/>
        </p:nvSpPr>
        <p:spPr>
          <a:xfrm flipH="1">
            <a:off x="4765445" y="3131512"/>
            <a:ext cx="3795674" cy="6273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BALANCE 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ACCOUNT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013B3F-B33E-8B6A-E9D2-741CDDA7562F}"/>
              </a:ext>
            </a:extLst>
          </p:cNvPr>
          <p:cNvSpPr/>
          <p:nvPr/>
        </p:nvSpPr>
        <p:spPr>
          <a:xfrm>
            <a:off x="6932427" y="3840440"/>
            <a:ext cx="2434854" cy="369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b="1" dirty="0">
                <a:solidFill>
                  <a:schemeClr val="tx1"/>
                </a:solidFill>
              </a:rPr>
              <a:t>BALANCE = 500000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9976D7A-52FA-45DE-A0A4-DD67D40CBBD4}"/>
              </a:ext>
            </a:extLst>
          </p:cNvPr>
          <p:cNvSpPr/>
          <p:nvPr/>
        </p:nvSpPr>
        <p:spPr>
          <a:xfrm>
            <a:off x="1158417" y="2272427"/>
            <a:ext cx="3572267" cy="10445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  <a:r>
              <a:rPr lang="en-US" b="1" dirty="0">
                <a:solidFill>
                  <a:schemeClr val="tx1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BALANCE = 500000 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ID = 2;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EC8836-5D11-661E-03F5-1EF210C0085A}"/>
              </a:ext>
            </a:extLst>
          </p:cNvPr>
          <p:cNvGrpSpPr/>
          <p:nvPr/>
        </p:nvGrpSpPr>
        <p:grpSpPr>
          <a:xfrm>
            <a:off x="1314089" y="4154849"/>
            <a:ext cx="3416595" cy="369332"/>
            <a:chOff x="1762554" y="4352061"/>
            <a:chExt cx="341659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B5319A-3B35-707E-8721-2C69070DB312}"/>
                </a:ext>
              </a:extLst>
            </p:cNvPr>
            <p:cNvCxnSpPr/>
            <p:nvPr/>
          </p:nvCxnSpPr>
          <p:spPr>
            <a:xfrm>
              <a:off x="1762554" y="4719720"/>
              <a:ext cx="34165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8A18D7-BABB-7945-2832-C7894A5B91ED}"/>
                </a:ext>
              </a:extLst>
            </p:cNvPr>
            <p:cNvSpPr txBox="1"/>
            <p:nvPr/>
          </p:nvSpPr>
          <p:spPr>
            <a:xfrm>
              <a:off x="2454501" y="4352061"/>
              <a:ext cx="261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rollback transaction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9EC0EF-17CD-506F-3B27-B0167755D64A}"/>
              </a:ext>
            </a:extLst>
          </p:cNvPr>
          <p:cNvGrpSpPr/>
          <p:nvPr/>
        </p:nvGrpSpPr>
        <p:grpSpPr>
          <a:xfrm>
            <a:off x="4765445" y="4709499"/>
            <a:ext cx="3618614" cy="369332"/>
            <a:chOff x="5167574" y="1760724"/>
            <a:chExt cx="3618614" cy="36933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E47E12-0961-2D95-6F4C-E75E50B12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3618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BBE7BB-7B35-C7AF-6210-9BDCE15EF8D0}"/>
                </a:ext>
              </a:extLst>
            </p:cNvPr>
            <p:cNvSpPr txBox="1"/>
            <p:nvPr/>
          </p:nvSpPr>
          <p:spPr>
            <a:xfrm>
              <a:off x="5954089" y="1760724"/>
              <a:ext cx="22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6DD867-77DE-32E6-AB9E-31CB9780C661}"/>
              </a:ext>
            </a:extLst>
          </p:cNvPr>
          <p:cNvSpPr txBox="1"/>
          <p:nvPr/>
        </p:nvSpPr>
        <p:spPr>
          <a:xfrm>
            <a:off x="8902686" y="1051592"/>
            <a:ext cx="2624814" cy="2293799"/>
          </a:xfrm>
          <a:prstGeom prst="wedgeEllipseCallout">
            <a:avLst>
              <a:gd name="adj1" fmla="val -20023"/>
              <a:gd name="adj2" fmla="val -65436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Dirty Reads </a:t>
            </a:r>
            <a:r>
              <a:rPr lang="en-US" sz="2000" i="1" dirty="0" err="1"/>
              <a:t>tidak</a:t>
            </a:r>
            <a:r>
              <a:rPr lang="en-US" sz="2000" i="1" dirty="0"/>
              <a:t> terdapat di </a:t>
            </a:r>
            <a:r>
              <a:rPr lang="en-US" sz="2000" i="1" dirty="0" err="1"/>
              <a:t>semua</a:t>
            </a:r>
            <a:r>
              <a:rPr lang="en-US" sz="2000" i="1" dirty="0"/>
              <a:t> isolation level PostgreSQL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CE1B3-6121-8B3F-3E55-43431DE1BB18}"/>
              </a:ext>
            </a:extLst>
          </p:cNvPr>
          <p:cNvSpPr txBox="1"/>
          <p:nvPr/>
        </p:nvSpPr>
        <p:spPr>
          <a:xfrm>
            <a:off x="8586724" y="5242628"/>
            <a:ext cx="2989554" cy="110799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Hasil Trans2 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dirty="0" err="1"/>
              <a:t>benar</a:t>
            </a:r>
            <a:r>
              <a:rPr lang="en-US" sz="2200" b="1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update Trans1 di-</a:t>
            </a:r>
            <a:r>
              <a:rPr lang="en-US" sz="2200" i="1" dirty="0"/>
              <a:t>rollback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14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TRANSACTION CONCEPT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10389378" cy="5186266"/>
          </a:xfrm>
        </p:spPr>
        <p:txBody>
          <a:bodyPr>
            <a:normAutofit fontScale="92500" lnSpcReduction="20000"/>
          </a:bodyPr>
          <a:lstStyle/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400" b="1" dirty="0" err="1"/>
              <a:t>Transaksi</a:t>
            </a:r>
            <a:r>
              <a:rPr lang="en-US" altLang="en-US" sz="2400" b="1" dirty="0"/>
              <a:t> (</a:t>
            </a:r>
            <a:r>
              <a:rPr lang="en-US" altLang="en-US" sz="2400" b="1" i="1" dirty="0"/>
              <a:t>Transaction</a:t>
            </a:r>
            <a:r>
              <a:rPr lang="en-US" altLang="en-US" sz="2400" b="1" dirty="0"/>
              <a:t>) = </a:t>
            </a:r>
            <a:r>
              <a:rPr lang="en-US" altLang="en-US" sz="2400" dirty="0"/>
              <a:t>unit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eksekusi</a:t>
            </a:r>
            <a:r>
              <a:rPr lang="en-US" altLang="en-US" sz="2400" dirty="0"/>
              <a:t> program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mengakses</a:t>
            </a:r>
            <a:r>
              <a:rPr lang="en-US" altLang="en-US" sz="2400" dirty="0"/>
              <a:t> dan/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mengupdate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berbagai</a:t>
            </a:r>
            <a:r>
              <a:rPr lang="en-US" altLang="en-US" sz="2400" dirty="0"/>
              <a:t> item data</a:t>
            </a:r>
          </a:p>
          <a:p>
            <a:pPr marL="233363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400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400" dirty="0" err="1"/>
              <a:t>Transaksi</a:t>
            </a:r>
            <a:r>
              <a:rPr lang="en-US" altLang="en-US" sz="2400" dirty="0"/>
              <a:t> transfer IDR 1000000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akun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akun</a:t>
            </a:r>
            <a:r>
              <a:rPr lang="en-US" altLang="en-US" sz="2400" dirty="0"/>
              <a:t> B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b="1" dirty="0"/>
              <a:t>read</a:t>
            </a:r>
            <a:r>
              <a:rPr lang="en-US" altLang="en-US" sz="2400" dirty="0"/>
              <a:t>(A)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dirty="0"/>
              <a:t>A := A – 50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b="1" dirty="0"/>
              <a:t>write</a:t>
            </a:r>
            <a:r>
              <a:rPr lang="en-US" altLang="en-US" sz="2400" dirty="0"/>
              <a:t>(A)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b="1" dirty="0"/>
              <a:t>read</a:t>
            </a:r>
            <a:r>
              <a:rPr lang="en-US" altLang="en-US" sz="2400" dirty="0"/>
              <a:t>(B)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dirty="0"/>
              <a:t>B := B + 50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b="1" dirty="0"/>
              <a:t>write</a:t>
            </a:r>
            <a:r>
              <a:rPr lang="en-US" altLang="en-US" sz="2400" dirty="0"/>
              <a:t>(B)</a:t>
            </a:r>
          </a:p>
          <a:p>
            <a:pPr marL="233363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400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400" i="1" dirty="0"/>
              <a:t>Main issue </a:t>
            </a:r>
            <a:r>
              <a:rPr lang="en-US" altLang="en-US" sz="2400" dirty="0"/>
              <a:t>yang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dihandle</a:t>
            </a:r>
            <a:r>
              <a:rPr lang="en-US" altLang="en-US" sz="2400" dirty="0"/>
              <a:t>: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dirty="0" err="1"/>
              <a:t>Kesalahan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</a:t>
            </a:r>
            <a:r>
              <a:rPr lang="en-US" altLang="en-US" sz="2400" i="1" dirty="0"/>
              <a:t>system crash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i="1" dirty="0"/>
              <a:t>problem </a:t>
            </a:r>
            <a:r>
              <a:rPr lang="en-US" altLang="en-US" sz="2400" dirty="0"/>
              <a:t>pada hardware</a:t>
            </a:r>
          </a:p>
          <a:p>
            <a:pPr marL="1152525" indent="-585788" algn="just">
              <a:lnSpc>
                <a:spcPct val="12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r>
              <a:rPr lang="en-US" altLang="en-US" sz="2400" dirty="0" err="1"/>
              <a:t>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bersamaan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transaksi</a:t>
            </a:r>
            <a:endParaRPr lang="en-US" altLang="en-US" sz="2400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200" dirty="0"/>
          </a:p>
          <a:p>
            <a:pPr marL="690563" indent="-457200" algn="just">
              <a:lnSpc>
                <a:spcPct val="10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endParaRPr lang="en-US" altLang="en-US" sz="2200" b="1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2244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385549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NON-REPEATABLE READS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7F783-59A2-3252-8DCD-0400C0AE666E}"/>
              </a:ext>
            </a:extLst>
          </p:cNvPr>
          <p:cNvSpPr/>
          <p:nvPr/>
        </p:nvSpPr>
        <p:spPr>
          <a:xfrm>
            <a:off x="1166188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5A26C-4240-A5DB-4250-0BBDD381546F}"/>
              </a:ext>
            </a:extLst>
          </p:cNvPr>
          <p:cNvSpPr/>
          <p:nvPr/>
        </p:nvSpPr>
        <p:spPr>
          <a:xfrm>
            <a:off x="4582783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832CE-5611-5C8D-5046-5566FC2DD5E8}"/>
              </a:ext>
            </a:extLst>
          </p:cNvPr>
          <p:cNvSpPr/>
          <p:nvPr/>
        </p:nvSpPr>
        <p:spPr>
          <a:xfrm>
            <a:off x="8201397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F6367E-F46F-BA1F-0816-4B565DC42FA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750978" y="1443885"/>
            <a:ext cx="1" cy="4712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DBF70-5BA3-AFDE-E1FE-E71D3776309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67573" y="1443885"/>
            <a:ext cx="1" cy="46804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6D8B5-6475-23F2-F077-BE31787778C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786188" y="1443885"/>
            <a:ext cx="0" cy="47017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E89DB9-AF1F-8D29-9AF4-91D0D3758D67}"/>
              </a:ext>
            </a:extLst>
          </p:cNvPr>
          <p:cNvCxnSpPr/>
          <p:nvPr/>
        </p:nvCxnSpPr>
        <p:spPr>
          <a:xfrm>
            <a:off x="1750979" y="1860698"/>
            <a:ext cx="3416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75B31A-DB02-D0E7-D9B4-02E74AEA0FA9}"/>
              </a:ext>
            </a:extLst>
          </p:cNvPr>
          <p:cNvSpPr txBox="1"/>
          <p:nvPr/>
        </p:nvSpPr>
        <p:spPr>
          <a:xfrm>
            <a:off x="2560827" y="1491366"/>
            <a:ext cx="19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transaction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5FEF7B-B92A-1322-0192-B566B0CC5CD1}"/>
              </a:ext>
            </a:extLst>
          </p:cNvPr>
          <p:cNvGrpSpPr/>
          <p:nvPr/>
        </p:nvGrpSpPr>
        <p:grpSpPr>
          <a:xfrm>
            <a:off x="5167574" y="1760724"/>
            <a:ext cx="3618614" cy="369332"/>
            <a:chOff x="5167574" y="1760724"/>
            <a:chExt cx="3618614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9E9431-5259-F8FF-6883-22B720919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3618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2344F4-0571-0EDA-1850-262CC1BE8978}"/>
                </a:ext>
              </a:extLst>
            </p:cNvPr>
            <p:cNvSpPr txBox="1"/>
            <p:nvPr/>
          </p:nvSpPr>
          <p:spPr>
            <a:xfrm>
              <a:off x="6288346" y="1760724"/>
              <a:ext cx="190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begin transaction</a:t>
              </a: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55991A1-2A06-77DB-0D3E-9B032070526B}"/>
              </a:ext>
            </a:extLst>
          </p:cNvPr>
          <p:cNvSpPr/>
          <p:nvPr/>
        </p:nvSpPr>
        <p:spPr>
          <a:xfrm flipH="1">
            <a:off x="5167573" y="2223384"/>
            <a:ext cx="3795674" cy="6273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013B3F-B33E-8B6A-E9D2-741CDDA7562F}"/>
              </a:ext>
            </a:extLst>
          </p:cNvPr>
          <p:cNvSpPr/>
          <p:nvPr/>
        </p:nvSpPr>
        <p:spPr>
          <a:xfrm>
            <a:off x="7990600" y="2793085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9976D7A-52FA-45DE-A0A4-DD67D40CBBD4}"/>
              </a:ext>
            </a:extLst>
          </p:cNvPr>
          <p:cNvSpPr/>
          <p:nvPr/>
        </p:nvSpPr>
        <p:spPr>
          <a:xfrm>
            <a:off x="1395075" y="2900068"/>
            <a:ext cx="3795674" cy="10445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  <a:r>
              <a:rPr lang="en-US" b="1" dirty="0">
                <a:solidFill>
                  <a:schemeClr val="tx1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BALANCE = BALANCE + 100000 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ID = 2;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EC8836-5D11-661E-03F5-1EF210C0085A}"/>
              </a:ext>
            </a:extLst>
          </p:cNvPr>
          <p:cNvGrpSpPr/>
          <p:nvPr/>
        </p:nvGrpSpPr>
        <p:grpSpPr>
          <a:xfrm>
            <a:off x="1750978" y="3829267"/>
            <a:ext cx="3416595" cy="369332"/>
            <a:chOff x="1762554" y="4352061"/>
            <a:chExt cx="341659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B5319A-3B35-707E-8721-2C69070DB312}"/>
                </a:ext>
              </a:extLst>
            </p:cNvPr>
            <p:cNvCxnSpPr/>
            <p:nvPr/>
          </p:nvCxnSpPr>
          <p:spPr>
            <a:xfrm>
              <a:off x="1762554" y="4719720"/>
              <a:ext cx="34165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8A18D7-BABB-7945-2832-C7894A5B91ED}"/>
                </a:ext>
              </a:extLst>
            </p:cNvPr>
            <p:cNvSpPr txBox="1"/>
            <p:nvPr/>
          </p:nvSpPr>
          <p:spPr>
            <a:xfrm>
              <a:off x="2454501" y="4352061"/>
              <a:ext cx="261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94DFA65-43E4-F61D-750C-0D96CDEA1D09}"/>
              </a:ext>
            </a:extLst>
          </p:cNvPr>
          <p:cNvSpPr/>
          <p:nvPr/>
        </p:nvSpPr>
        <p:spPr>
          <a:xfrm flipH="1">
            <a:off x="5190748" y="4320955"/>
            <a:ext cx="3795674" cy="6273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955CB0-AD57-4948-60B4-DCC65EF0EB02}"/>
              </a:ext>
            </a:extLst>
          </p:cNvPr>
          <p:cNvSpPr/>
          <p:nvPr/>
        </p:nvSpPr>
        <p:spPr>
          <a:xfrm>
            <a:off x="8056302" y="5027040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data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9EC0EF-17CD-506F-3B27-B0167755D64A}"/>
              </a:ext>
            </a:extLst>
          </p:cNvPr>
          <p:cNvGrpSpPr/>
          <p:nvPr/>
        </p:nvGrpSpPr>
        <p:grpSpPr>
          <a:xfrm>
            <a:off x="5176647" y="5421728"/>
            <a:ext cx="3618614" cy="369332"/>
            <a:chOff x="5167574" y="1760724"/>
            <a:chExt cx="3618614" cy="36933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E47E12-0961-2D95-6F4C-E75E50B12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3618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BBE7BB-7B35-C7AF-6210-9BDCE15EF8D0}"/>
                </a:ext>
              </a:extLst>
            </p:cNvPr>
            <p:cNvSpPr txBox="1"/>
            <p:nvPr/>
          </p:nvSpPr>
          <p:spPr>
            <a:xfrm>
              <a:off x="5954089" y="1760724"/>
              <a:ext cx="22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9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385549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NON-REPEATABLE READS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B54C3-9124-279A-3B0D-55B2F4523745}"/>
              </a:ext>
            </a:extLst>
          </p:cNvPr>
          <p:cNvGrpSpPr/>
          <p:nvPr/>
        </p:nvGrpSpPr>
        <p:grpSpPr>
          <a:xfrm>
            <a:off x="47746" y="717213"/>
            <a:ext cx="12084671" cy="4248368"/>
            <a:chOff x="47746" y="717213"/>
            <a:chExt cx="12084671" cy="42483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6DCC68-BF74-2F58-BC31-187E17A4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46" y="717213"/>
              <a:ext cx="12084671" cy="424836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DC62DA-A427-2FE3-02BF-E9E080EAF504}"/>
                </a:ext>
              </a:extLst>
            </p:cNvPr>
            <p:cNvSpPr/>
            <p:nvPr/>
          </p:nvSpPr>
          <p:spPr>
            <a:xfrm>
              <a:off x="6273210" y="2640320"/>
              <a:ext cx="2030819" cy="22328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553009-4DFA-A722-D0AE-8F61D5D0E0CB}"/>
                </a:ext>
              </a:extLst>
            </p:cNvPr>
            <p:cNvSpPr/>
            <p:nvPr/>
          </p:nvSpPr>
          <p:spPr>
            <a:xfrm>
              <a:off x="6273209" y="4289834"/>
              <a:ext cx="2030819" cy="22328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AC533D-0429-44E7-A2CC-2FBD9BDB06FC}"/>
              </a:ext>
            </a:extLst>
          </p:cNvPr>
          <p:cNvSpPr txBox="1"/>
          <p:nvPr/>
        </p:nvSpPr>
        <p:spPr>
          <a:xfrm>
            <a:off x="216023" y="5101937"/>
            <a:ext cx="11759954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Balance pada id = 2 di Trans2 pada select </a:t>
            </a:r>
            <a:r>
              <a:rPr lang="en-US" sz="2200" dirty="0" err="1"/>
              <a:t>pertama</a:t>
            </a:r>
            <a:r>
              <a:rPr lang="en-US" sz="2200" dirty="0"/>
              <a:t> dan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b="1" dirty="0" err="1"/>
              <a:t>berbeda</a:t>
            </a:r>
            <a:r>
              <a:rPr lang="en-US" sz="2200" b="1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update </a:t>
            </a:r>
            <a:r>
              <a:rPr lang="en-US" sz="2200" dirty="0" err="1"/>
              <a:t>dari</a:t>
            </a:r>
            <a:r>
              <a:rPr lang="en-US" sz="2200" dirty="0"/>
              <a:t> Trans1</a:t>
            </a:r>
          </a:p>
        </p:txBody>
      </p:sp>
    </p:spTree>
    <p:extLst>
      <p:ext uri="{BB962C8B-B14F-4D97-AF65-F5344CB8AC3E}">
        <p14:creationId xmlns:p14="http://schemas.microsoft.com/office/powerpoint/2010/main" val="64262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385549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PHANTOM READS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7F783-59A2-3252-8DCD-0400C0AE666E}"/>
              </a:ext>
            </a:extLst>
          </p:cNvPr>
          <p:cNvSpPr/>
          <p:nvPr/>
        </p:nvSpPr>
        <p:spPr>
          <a:xfrm>
            <a:off x="1166188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5A26C-4240-A5DB-4250-0BBDD381546F}"/>
              </a:ext>
            </a:extLst>
          </p:cNvPr>
          <p:cNvSpPr/>
          <p:nvPr/>
        </p:nvSpPr>
        <p:spPr>
          <a:xfrm>
            <a:off x="4582783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832CE-5611-5C8D-5046-5566FC2DD5E8}"/>
              </a:ext>
            </a:extLst>
          </p:cNvPr>
          <p:cNvSpPr/>
          <p:nvPr/>
        </p:nvSpPr>
        <p:spPr>
          <a:xfrm>
            <a:off x="9633661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F6367E-F46F-BA1F-0816-4B565DC42FA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750978" y="1443885"/>
            <a:ext cx="1" cy="4712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DBF70-5BA3-AFDE-E1FE-E71D3776309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67573" y="1443885"/>
            <a:ext cx="1" cy="46804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6D8B5-6475-23F2-F077-BE31787778C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218452" y="1443885"/>
            <a:ext cx="0" cy="47017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E89DB9-AF1F-8D29-9AF4-91D0D3758D67}"/>
              </a:ext>
            </a:extLst>
          </p:cNvPr>
          <p:cNvCxnSpPr/>
          <p:nvPr/>
        </p:nvCxnSpPr>
        <p:spPr>
          <a:xfrm>
            <a:off x="1750979" y="1860698"/>
            <a:ext cx="3416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75B31A-DB02-D0E7-D9B4-02E74AEA0FA9}"/>
              </a:ext>
            </a:extLst>
          </p:cNvPr>
          <p:cNvSpPr txBox="1"/>
          <p:nvPr/>
        </p:nvSpPr>
        <p:spPr>
          <a:xfrm>
            <a:off x="2560827" y="1491366"/>
            <a:ext cx="19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transaction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5FEF7B-B92A-1322-0192-B566B0CC5CD1}"/>
              </a:ext>
            </a:extLst>
          </p:cNvPr>
          <p:cNvGrpSpPr/>
          <p:nvPr/>
        </p:nvGrpSpPr>
        <p:grpSpPr>
          <a:xfrm>
            <a:off x="5167574" y="1760724"/>
            <a:ext cx="5050878" cy="369332"/>
            <a:chOff x="5167574" y="1760724"/>
            <a:chExt cx="5050878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9E9431-5259-F8FF-6883-22B720919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50508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2344F4-0571-0EDA-1850-262CC1BE8978}"/>
                </a:ext>
              </a:extLst>
            </p:cNvPr>
            <p:cNvSpPr txBox="1"/>
            <p:nvPr/>
          </p:nvSpPr>
          <p:spPr>
            <a:xfrm>
              <a:off x="6929034" y="1760724"/>
              <a:ext cx="190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begin transaction</a:t>
              </a: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55991A1-2A06-77DB-0D3E-9B032070526B}"/>
              </a:ext>
            </a:extLst>
          </p:cNvPr>
          <p:cNvSpPr/>
          <p:nvPr/>
        </p:nvSpPr>
        <p:spPr>
          <a:xfrm flipH="1">
            <a:off x="5167573" y="2223385"/>
            <a:ext cx="5783962" cy="7184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ACCOUNT </a:t>
            </a:r>
            <a:r>
              <a:rPr lang="en-US" b="1" dirty="0">
                <a:solidFill>
                  <a:schemeClr val="tx1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BALANCE &lt; 700000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013B3F-B33E-8B6A-E9D2-741CDDA7562F}"/>
              </a:ext>
            </a:extLst>
          </p:cNvPr>
          <p:cNvSpPr/>
          <p:nvPr/>
        </p:nvSpPr>
        <p:spPr>
          <a:xfrm>
            <a:off x="9525709" y="2929111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9976D7A-52FA-45DE-A0A4-DD67D40CBBD4}"/>
              </a:ext>
            </a:extLst>
          </p:cNvPr>
          <p:cNvSpPr/>
          <p:nvPr/>
        </p:nvSpPr>
        <p:spPr>
          <a:xfrm>
            <a:off x="1395075" y="2900068"/>
            <a:ext cx="3795674" cy="10445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  <a:r>
              <a:rPr lang="en-US" b="1" dirty="0">
                <a:solidFill>
                  <a:schemeClr val="tx1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BALANCE = BALANCE + 100000 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ID = 2;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EC8836-5D11-661E-03F5-1EF210C0085A}"/>
              </a:ext>
            </a:extLst>
          </p:cNvPr>
          <p:cNvGrpSpPr/>
          <p:nvPr/>
        </p:nvGrpSpPr>
        <p:grpSpPr>
          <a:xfrm>
            <a:off x="1750978" y="3829267"/>
            <a:ext cx="3416595" cy="369332"/>
            <a:chOff x="1762554" y="4352061"/>
            <a:chExt cx="341659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B5319A-3B35-707E-8721-2C69070DB312}"/>
                </a:ext>
              </a:extLst>
            </p:cNvPr>
            <p:cNvCxnSpPr/>
            <p:nvPr/>
          </p:nvCxnSpPr>
          <p:spPr>
            <a:xfrm>
              <a:off x="1762554" y="4719720"/>
              <a:ext cx="34165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8A18D7-BABB-7945-2832-C7894A5B91ED}"/>
                </a:ext>
              </a:extLst>
            </p:cNvPr>
            <p:cNvSpPr txBox="1"/>
            <p:nvPr/>
          </p:nvSpPr>
          <p:spPr>
            <a:xfrm>
              <a:off x="2454501" y="4352061"/>
              <a:ext cx="261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955CB0-AD57-4948-60B4-DCC65EF0EB02}"/>
              </a:ext>
            </a:extLst>
          </p:cNvPr>
          <p:cNvSpPr/>
          <p:nvPr/>
        </p:nvSpPr>
        <p:spPr>
          <a:xfrm>
            <a:off x="9514121" y="5025975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data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9EC0EF-17CD-506F-3B27-B0167755D64A}"/>
              </a:ext>
            </a:extLst>
          </p:cNvPr>
          <p:cNvGrpSpPr/>
          <p:nvPr/>
        </p:nvGrpSpPr>
        <p:grpSpPr>
          <a:xfrm>
            <a:off x="5176647" y="5400960"/>
            <a:ext cx="5041805" cy="390100"/>
            <a:chOff x="5167574" y="1739956"/>
            <a:chExt cx="5041805" cy="3901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E47E12-0961-2D95-6F4C-E75E50B12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50418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BBE7BB-7B35-C7AF-6210-9BDCE15EF8D0}"/>
                </a:ext>
              </a:extLst>
            </p:cNvPr>
            <p:cNvSpPr txBox="1"/>
            <p:nvPr/>
          </p:nvSpPr>
          <p:spPr>
            <a:xfrm>
              <a:off x="6842002" y="1739956"/>
              <a:ext cx="22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434B65-E361-EF13-026F-A2478EDCEA4E}"/>
              </a:ext>
            </a:extLst>
          </p:cNvPr>
          <p:cNvSpPr/>
          <p:nvPr/>
        </p:nvSpPr>
        <p:spPr>
          <a:xfrm flipH="1">
            <a:off x="5190749" y="4313557"/>
            <a:ext cx="5783962" cy="7184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ACCOUNT </a:t>
            </a:r>
            <a:r>
              <a:rPr lang="en-US" b="1" dirty="0">
                <a:solidFill>
                  <a:schemeClr val="tx1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BALANCE &lt; 700000</a:t>
            </a:r>
          </a:p>
        </p:txBody>
      </p:sp>
    </p:spTree>
    <p:extLst>
      <p:ext uri="{BB962C8B-B14F-4D97-AF65-F5344CB8AC3E}">
        <p14:creationId xmlns:p14="http://schemas.microsoft.com/office/powerpoint/2010/main" val="2155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385549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PHANTOM READS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395D20-CA0E-57C5-9F95-ACEB000C7D15}"/>
              </a:ext>
            </a:extLst>
          </p:cNvPr>
          <p:cNvGrpSpPr/>
          <p:nvPr/>
        </p:nvGrpSpPr>
        <p:grpSpPr>
          <a:xfrm>
            <a:off x="281677" y="810218"/>
            <a:ext cx="11616810" cy="3554306"/>
            <a:chOff x="281677" y="810218"/>
            <a:chExt cx="11616810" cy="35543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9EAD4B-4B1B-9EA3-9060-F44D1687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77" y="810218"/>
              <a:ext cx="11616810" cy="355430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ACD760-C1A5-A104-E63F-C4AE23EC6A26}"/>
                </a:ext>
              </a:extLst>
            </p:cNvPr>
            <p:cNvSpPr/>
            <p:nvPr/>
          </p:nvSpPr>
          <p:spPr>
            <a:xfrm>
              <a:off x="6090082" y="2088678"/>
              <a:ext cx="4521211" cy="69705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83364D-A534-BC11-85E5-F3E69FB09502}"/>
                </a:ext>
              </a:extLst>
            </p:cNvPr>
            <p:cNvSpPr/>
            <p:nvPr/>
          </p:nvSpPr>
          <p:spPr>
            <a:xfrm>
              <a:off x="6090082" y="3519377"/>
              <a:ext cx="4521211" cy="55289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6A21345-5095-A802-9374-449A45C98ACF}"/>
              </a:ext>
            </a:extLst>
          </p:cNvPr>
          <p:cNvSpPr txBox="1"/>
          <p:nvPr/>
        </p:nvSpPr>
        <p:spPr>
          <a:xfrm>
            <a:off x="281677" y="4525875"/>
            <a:ext cx="11616810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Query </a:t>
            </a:r>
            <a:r>
              <a:rPr lang="en-US" sz="2200" dirty="0" err="1"/>
              <a:t>pertama</a:t>
            </a:r>
            <a:r>
              <a:rPr lang="en-US" sz="2200" dirty="0"/>
              <a:t> Trans2 </a:t>
            </a:r>
            <a:r>
              <a:rPr lang="en-US" sz="2200" dirty="0" err="1"/>
              <a:t>diulang</a:t>
            </a:r>
            <a:r>
              <a:rPr lang="en-US" sz="2200" dirty="0"/>
              <a:t> dua kali dan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b="1" dirty="0"/>
              <a:t>data yang </a:t>
            </a:r>
            <a:r>
              <a:rPr lang="en-US" sz="2200" b="1" dirty="0" err="1"/>
              <a:t>berbeda</a:t>
            </a:r>
            <a:r>
              <a:rPr lang="en-US" sz="2200" b="1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update </a:t>
            </a:r>
            <a:r>
              <a:rPr lang="en-US" sz="2200" dirty="0" err="1"/>
              <a:t>dari</a:t>
            </a:r>
            <a:r>
              <a:rPr lang="en-US" sz="2200" dirty="0"/>
              <a:t> Trans1</a:t>
            </a:r>
          </a:p>
        </p:txBody>
      </p:sp>
    </p:spTree>
    <p:extLst>
      <p:ext uri="{BB962C8B-B14F-4D97-AF65-F5344CB8AC3E}">
        <p14:creationId xmlns:p14="http://schemas.microsoft.com/office/powerpoint/2010/main" val="23963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385549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SERIALIZATION ANOMALY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7F783-59A2-3252-8DCD-0400C0AE666E}"/>
              </a:ext>
            </a:extLst>
          </p:cNvPr>
          <p:cNvSpPr/>
          <p:nvPr/>
        </p:nvSpPr>
        <p:spPr>
          <a:xfrm>
            <a:off x="634988" y="952646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5A26C-4240-A5DB-4250-0BBDD381546F}"/>
              </a:ext>
            </a:extLst>
          </p:cNvPr>
          <p:cNvSpPr/>
          <p:nvPr/>
        </p:nvSpPr>
        <p:spPr>
          <a:xfrm>
            <a:off x="4582783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832CE-5611-5C8D-5046-5566FC2DD5E8}"/>
              </a:ext>
            </a:extLst>
          </p:cNvPr>
          <p:cNvSpPr/>
          <p:nvPr/>
        </p:nvSpPr>
        <p:spPr>
          <a:xfrm>
            <a:off x="9633661" y="944155"/>
            <a:ext cx="1169581" cy="499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F6367E-F46F-BA1F-0816-4B565DC42FA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219778" y="1452376"/>
            <a:ext cx="1" cy="4712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DBF70-5BA3-AFDE-E1FE-E71D3776309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67573" y="1443885"/>
            <a:ext cx="1" cy="46804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6D8B5-6475-23F2-F077-BE31787778C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218452" y="1443885"/>
            <a:ext cx="0" cy="47017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E89DB9-AF1F-8D29-9AF4-91D0D3758D67}"/>
              </a:ext>
            </a:extLst>
          </p:cNvPr>
          <p:cNvCxnSpPr>
            <a:cxnSpLocks/>
          </p:cNvCxnSpPr>
          <p:nvPr/>
        </p:nvCxnSpPr>
        <p:spPr>
          <a:xfrm>
            <a:off x="1219778" y="1860698"/>
            <a:ext cx="39477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75B31A-DB02-D0E7-D9B4-02E74AEA0FA9}"/>
              </a:ext>
            </a:extLst>
          </p:cNvPr>
          <p:cNvSpPr txBox="1"/>
          <p:nvPr/>
        </p:nvSpPr>
        <p:spPr>
          <a:xfrm>
            <a:off x="2101439" y="1491366"/>
            <a:ext cx="19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transaction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5FEF7B-B92A-1322-0192-B566B0CC5CD1}"/>
              </a:ext>
            </a:extLst>
          </p:cNvPr>
          <p:cNvGrpSpPr/>
          <p:nvPr/>
        </p:nvGrpSpPr>
        <p:grpSpPr>
          <a:xfrm>
            <a:off x="5167574" y="1760724"/>
            <a:ext cx="5050878" cy="369332"/>
            <a:chOff x="5167574" y="1760724"/>
            <a:chExt cx="5050878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9E9431-5259-F8FF-6883-22B720919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50508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2344F4-0571-0EDA-1850-262CC1BE8978}"/>
                </a:ext>
              </a:extLst>
            </p:cNvPr>
            <p:cNvSpPr txBox="1"/>
            <p:nvPr/>
          </p:nvSpPr>
          <p:spPr>
            <a:xfrm>
              <a:off x="6929034" y="1760724"/>
              <a:ext cx="190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begin transaction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013B3F-B33E-8B6A-E9D2-741CDDA7562F}"/>
              </a:ext>
            </a:extLst>
          </p:cNvPr>
          <p:cNvSpPr/>
          <p:nvPr/>
        </p:nvSpPr>
        <p:spPr>
          <a:xfrm>
            <a:off x="9431458" y="2780887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9976D7A-52FA-45DE-A0A4-DD67D40CBBD4}"/>
              </a:ext>
            </a:extLst>
          </p:cNvPr>
          <p:cNvSpPr/>
          <p:nvPr/>
        </p:nvSpPr>
        <p:spPr>
          <a:xfrm>
            <a:off x="509427" y="2748273"/>
            <a:ext cx="4637984" cy="621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SUM(BALANCE) 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EC8836-5D11-661E-03F5-1EF210C0085A}"/>
              </a:ext>
            </a:extLst>
          </p:cNvPr>
          <p:cNvGrpSpPr/>
          <p:nvPr/>
        </p:nvGrpSpPr>
        <p:grpSpPr>
          <a:xfrm>
            <a:off x="1219778" y="4808838"/>
            <a:ext cx="3947795" cy="377861"/>
            <a:chOff x="1231354" y="4343532"/>
            <a:chExt cx="3947795" cy="37786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B5319A-3B35-707E-8721-2C69070DB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354" y="4719720"/>
              <a:ext cx="3947795" cy="16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8A18D7-BABB-7945-2832-C7894A5B91ED}"/>
                </a:ext>
              </a:extLst>
            </p:cNvPr>
            <p:cNvSpPr txBox="1"/>
            <p:nvPr/>
          </p:nvSpPr>
          <p:spPr>
            <a:xfrm>
              <a:off x="2184678" y="4343532"/>
              <a:ext cx="261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955CB0-AD57-4948-60B4-DCC65EF0EB02}"/>
              </a:ext>
            </a:extLst>
          </p:cNvPr>
          <p:cNvSpPr/>
          <p:nvPr/>
        </p:nvSpPr>
        <p:spPr>
          <a:xfrm>
            <a:off x="9533502" y="4682083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data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9EC0EF-17CD-506F-3B27-B0167755D64A}"/>
              </a:ext>
            </a:extLst>
          </p:cNvPr>
          <p:cNvGrpSpPr/>
          <p:nvPr/>
        </p:nvGrpSpPr>
        <p:grpSpPr>
          <a:xfrm>
            <a:off x="5176646" y="5107718"/>
            <a:ext cx="5041805" cy="390100"/>
            <a:chOff x="5167574" y="1739956"/>
            <a:chExt cx="5041805" cy="3901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E47E12-0961-2D95-6F4C-E75E50B12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574" y="2130056"/>
              <a:ext cx="50418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BBE7BB-7B35-C7AF-6210-9BDCE15EF8D0}"/>
                </a:ext>
              </a:extLst>
            </p:cNvPr>
            <p:cNvSpPr txBox="1"/>
            <p:nvPr/>
          </p:nvSpPr>
          <p:spPr>
            <a:xfrm>
              <a:off x="6842002" y="1739956"/>
              <a:ext cx="22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transaction</a:t>
              </a: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434B65-E361-EF13-026F-A2478EDCEA4E}"/>
              </a:ext>
            </a:extLst>
          </p:cNvPr>
          <p:cNvSpPr/>
          <p:nvPr/>
        </p:nvSpPr>
        <p:spPr>
          <a:xfrm flipH="1">
            <a:off x="5151986" y="4077708"/>
            <a:ext cx="5783962" cy="6473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INSERT INTO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  <a:r>
              <a:rPr lang="en-US" i="1" dirty="0">
                <a:solidFill>
                  <a:schemeClr val="tx1"/>
                </a:solidFill>
              </a:rPr>
              <a:t>data based on select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6E1B23-9822-AE36-2A62-1A362AE9A5B3}"/>
              </a:ext>
            </a:extLst>
          </p:cNvPr>
          <p:cNvSpPr/>
          <p:nvPr/>
        </p:nvSpPr>
        <p:spPr>
          <a:xfrm flipH="1">
            <a:off x="5167572" y="2192732"/>
            <a:ext cx="5726925" cy="67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SUM(BALANCE) 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4BC8D1-FF2D-E5B4-D312-50A875617D95}"/>
              </a:ext>
            </a:extLst>
          </p:cNvPr>
          <p:cNvSpPr/>
          <p:nvPr/>
        </p:nvSpPr>
        <p:spPr>
          <a:xfrm>
            <a:off x="634988" y="3298341"/>
            <a:ext cx="1380377" cy="3896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BF0C99-5A0E-286C-7A27-4829CAE48719}"/>
              </a:ext>
            </a:extLst>
          </p:cNvPr>
          <p:cNvSpPr/>
          <p:nvPr/>
        </p:nvSpPr>
        <p:spPr>
          <a:xfrm>
            <a:off x="634987" y="4181460"/>
            <a:ext cx="1380377" cy="4151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984885-B26A-E764-BD8B-0789CE4B7553}"/>
              </a:ext>
            </a:extLst>
          </p:cNvPr>
          <p:cNvSpPr/>
          <p:nvPr/>
        </p:nvSpPr>
        <p:spPr>
          <a:xfrm>
            <a:off x="535221" y="3610594"/>
            <a:ext cx="4622271" cy="660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INSERT INTO</a:t>
            </a:r>
            <a:r>
              <a:rPr lang="en-US" dirty="0">
                <a:solidFill>
                  <a:schemeClr val="tx1"/>
                </a:solidFill>
              </a:rPr>
              <a:t> ACCOUNT </a:t>
            </a:r>
            <a:r>
              <a:rPr lang="en-US" i="1" dirty="0">
                <a:solidFill>
                  <a:schemeClr val="tx1"/>
                </a:solidFill>
              </a:rPr>
              <a:t>data based on select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A145A7-BC34-FF05-BFCE-3B9E68DDF8BD}"/>
              </a:ext>
            </a:extLst>
          </p:cNvPr>
          <p:cNvSpPr/>
          <p:nvPr/>
        </p:nvSpPr>
        <p:spPr>
          <a:xfrm>
            <a:off x="3746680" y="5823328"/>
            <a:ext cx="2859931" cy="395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224856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63403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SERIALIZATION ANOMALY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4" y="1443885"/>
            <a:ext cx="10642297" cy="4351338"/>
          </a:xfrm>
        </p:spPr>
        <p:txBody>
          <a:bodyPr>
            <a:normAutofit/>
          </a:bodyPr>
          <a:lstStyle/>
          <a:p>
            <a:pPr marL="0" marR="1691640" indent="0" algn="just">
              <a:lnSpc>
                <a:spcPct val="13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en-ID" sz="2200" i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1FDC8-65BF-61B0-C5EC-5DA096AFD39C}"/>
              </a:ext>
            </a:extLst>
          </p:cNvPr>
          <p:cNvGrpSpPr/>
          <p:nvPr/>
        </p:nvGrpSpPr>
        <p:grpSpPr>
          <a:xfrm>
            <a:off x="138478" y="1062777"/>
            <a:ext cx="11972006" cy="3712638"/>
            <a:chOff x="138478" y="1062777"/>
            <a:chExt cx="11972006" cy="37126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E12389-C029-6995-3F11-C29A0AAF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478" y="1062777"/>
              <a:ext cx="11972006" cy="37126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B2917-58A5-3BBC-2A00-FBCE8694FC06}"/>
                </a:ext>
              </a:extLst>
            </p:cNvPr>
            <p:cNvSpPr/>
            <p:nvPr/>
          </p:nvSpPr>
          <p:spPr>
            <a:xfrm>
              <a:off x="6581553" y="4125433"/>
              <a:ext cx="4306187" cy="40403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411F5A0-FEB6-C0C7-DD99-7122A79DF8BF}"/>
              </a:ext>
            </a:extLst>
          </p:cNvPr>
          <p:cNvSpPr txBox="1"/>
          <p:nvPr/>
        </p:nvSpPr>
        <p:spPr>
          <a:xfrm>
            <a:off x="138478" y="4971857"/>
            <a:ext cx="116168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Data pada </a:t>
            </a:r>
            <a:r>
              <a:rPr lang="en-US" sz="2200" dirty="0" err="1"/>
              <a:t>Tabel</a:t>
            </a:r>
            <a:r>
              <a:rPr lang="en-US" sz="2200" dirty="0"/>
              <a:t> account </a:t>
            </a:r>
            <a:r>
              <a:rPr lang="en-US" sz="2200" b="1" dirty="0" err="1"/>
              <a:t>redundan</a:t>
            </a:r>
            <a:r>
              <a:rPr lang="en-US" sz="2200" b="1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data yang sama </a:t>
            </a:r>
            <a:r>
              <a:rPr lang="en-US" sz="2200" dirty="0" err="1"/>
              <a:t>dari</a:t>
            </a:r>
            <a:r>
              <a:rPr lang="en-US" sz="2200" dirty="0"/>
              <a:t> Trans1 dan Trans2 </a:t>
            </a:r>
            <a:r>
              <a:rPr lang="en-US" sz="2200" dirty="0" err="1"/>
              <a:t>tersimpan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496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1750979" y="195308"/>
            <a:ext cx="8521429" cy="101092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ISOLATION LEVEL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73FAC920-A5F7-4441-AD77-0FD8DB33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91372"/>
              </p:ext>
            </p:extLst>
          </p:nvPr>
        </p:nvGraphicFramePr>
        <p:xfrm>
          <a:off x="886594" y="1701442"/>
          <a:ext cx="10423090" cy="3021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618">
                  <a:extLst>
                    <a:ext uri="{9D8B030D-6E8A-4147-A177-3AD203B41FA5}">
                      <a16:colId xmlns:a16="http://schemas.microsoft.com/office/drawing/2014/main" val="3925425251"/>
                    </a:ext>
                  </a:extLst>
                </a:gridCol>
                <a:gridCol w="2084618">
                  <a:extLst>
                    <a:ext uri="{9D8B030D-6E8A-4147-A177-3AD203B41FA5}">
                      <a16:colId xmlns:a16="http://schemas.microsoft.com/office/drawing/2014/main" val="929008518"/>
                    </a:ext>
                  </a:extLst>
                </a:gridCol>
                <a:gridCol w="2084618">
                  <a:extLst>
                    <a:ext uri="{9D8B030D-6E8A-4147-A177-3AD203B41FA5}">
                      <a16:colId xmlns:a16="http://schemas.microsoft.com/office/drawing/2014/main" val="896675591"/>
                    </a:ext>
                  </a:extLst>
                </a:gridCol>
                <a:gridCol w="2084618">
                  <a:extLst>
                    <a:ext uri="{9D8B030D-6E8A-4147-A177-3AD203B41FA5}">
                      <a16:colId xmlns:a16="http://schemas.microsoft.com/office/drawing/2014/main" val="3159814936"/>
                    </a:ext>
                  </a:extLst>
                </a:gridCol>
                <a:gridCol w="2084618">
                  <a:extLst>
                    <a:ext uri="{9D8B030D-6E8A-4147-A177-3AD203B41FA5}">
                      <a16:colId xmlns:a16="http://schemas.microsoft.com/office/drawing/2014/main" val="2279515748"/>
                    </a:ext>
                  </a:extLst>
                </a:gridCol>
              </a:tblGrid>
              <a:tr h="59528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Dirty Reads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Non-Repeatable Reads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Phantom Reads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b="1" dirty="0"/>
                        <a:t>Serialization Anomaly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81252"/>
                  </a:ext>
                </a:extLst>
              </a:tr>
              <a:tr h="595287">
                <a:tc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40393"/>
                  </a:ext>
                </a:extLst>
              </a:tr>
              <a:tr h="595287">
                <a:tc>
                  <a:txBody>
                    <a:bodyPr/>
                    <a:lstStyle/>
                    <a:p>
                      <a:r>
                        <a:rPr lang="en-US" b="1" dirty="0"/>
                        <a:t>Read Committed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012893"/>
                  </a:ext>
                </a:extLst>
              </a:tr>
              <a:tr h="595287">
                <a:tc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0277"/>
                  </a:ext>
                </a:extLst>
              </a:tr>
              <a:tr h="595287">
                <a:tc>
                  <a:txBody>
                    <a:bodyPr/>
                    <a:lstStyle/>
                    <a:p>
                      <a:r>
                        <a:rPr lang="en-US" b="1" dirty="0"/>
                        <a:t>Serializable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131687"/>
                  </a:ext>
                </a:extLst>
              </a:tr>
            </a:tbl>
          </a:graphicData>
        </a:graphic>
      </p:graphicFrame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D0E1B8AB-21BB-5190-5371-7539DC46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6577" y="2318180"/>
            <a:ext cx="645041" cy="645041"/>
          </a:xfrm>
          <a:prstGeom prst="rect">
            <a:avLst/>
          </a:prstGeom>
        </p:spPr>
      </p:pic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CBDD9BA6-CAB0-7B34-CD16-FBE20C1D5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7561" y="2327751"/>
            <a:ext cx="645041" cy="645041"/>
          </a:xfrm>
          <a:prstGeom prst="rect">
            <a:avLst/>
          </a:prstGeom>
        </p:spPr>
      </p:pic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6D098468-9C82-02C3-4D2E-B4CE0182D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593" y="2318179"/>
            <a:ext cx="645041" cy="645041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4EDD023C-5392-E343-DC1E-AC6962E8C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4205" y="2318179"/>
            <a:ext cx="645041" cy="645041"/>
          </a:xfrm>
          <a:prstGeom prst="rect">
            <a:avLst/>
          </a:prstGeom>
        </p:spPr>
      </p:pic>
      <p:pic>
        <p:nvPicPr>
          <p:cNvPr id="23" name="Graphic 22" descr="Badge Cross with solid fill">
            <a:extLst>
              <a:ext uri="{FF2B5EF4-FFF2-40B4-BE49-F238E27FC236}">
                <a16:creationId xmlns:a16="http://schemas.microsoft.com/office/drawing/2014/main" id="{1D878CD0-8B34-6FE3-D392-28843B37A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4831" y="2935915"/>
            <a:ext cx="645041" cy="645041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42C811CA-FDA3-9E95-334F-E7E40D1D3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5457" y="3520424"/>
            <a:ext cx="645041" cy="645041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E1F87C32-4075-BF1B-7C35-E7ACC97E6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4205" y="4104180"/>
            <a:ext cx="645041" cy="6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EXERCISE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5" y="1443885"/>
            <a:ext cx="10389378" cy="4351338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2200" dirty="0"/>
              <a:t>Table : Account ( ID : SERIAL PRIMARY KEY</a:t>
            </a:r>
          </a:p>
          <a:p>
            <a:pPr marL="0" indent="0" algn="just" eaLnBrk="1" hangingPunct="1">
              <a:buNone/>
            </a:pPr>
            <a:r>
              <a:rPr lang="en-US" altLang="en-US" sz="2200" dirty="0"/>
              <a:t>		  NAME : VARCHAR(50)</a:t>
            </a:r>
          </a:p>
          <a:p>
            <a:pPr marL="0" indent="0" algn="just" eaLnBrk="1" hangingPunct="1">
              <a:buNone/>
            </a:pPr>
            <a:r>
              <a:rPr lang="en-US" altLang="en-US" sz="2200" dirty="0"/>
              <a:t>		  BALANCE : INT</a:t>
            </a:r>
          </a:p>
          <a:p>
            <a:pPr marL="0" indent="0" algn="just" eaLnBrk="1" hangingPunct="1">
              <a:buNone/>
            </a:pPr>
            <a:r>
              <a:rPr lang="en-US" altLang="en-US" sz="2200" dirty="0"/>
              <a:t>		  LAST_UPDATE : TIMESTAMP DEFAULT NOW() )</a:t>
            </a:r>
          </a:p>
          <a:p>
            <a:pPr marL="0" indent="0" algn="just" eaLnBrk="1" hangingPunct="1">
              <a:buNone/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9C93A-00AF-E782-75B7-74866FA8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5" y="3426779"/>
            <a:ext cx="10682507" cy="22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9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EXERCISE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5" y="1443885"/>
            <a:ext cx="10389378" cy="4351338"/>
          </a:xfrm>
        </p:spPr>
        <p:txBody>
          <a:bodyPr>
            <a:normAutofit/>
          </a:bodyPr>
          <a:lstStyle/>
          <a:p>
            <a:pPr marL="690563" indent="-457200" algn="just">
              <a:lnSpc>
                <a:spcPct val="150000"/>
              </a:lnSpc>
              <a:buFont typeface="+mj-lt"/>
              <a:buAutoNum type="arabicPeriod"/>
              <a:tabLst>
                <a:tab pos="461963" algn="l"/>
              </a:tabLst>
            </a:pPr>
            <a:r>
              <a:rPr lang="en-US" altLang="en-US" sz="2200" dirty="0" err="1"/>
              <a:t>Lakukan</a:t>
            </a:r>
            <a:r>
              <a:rPr lang="en-US" altLang="en-US" sz="2200" dirty="0"/>
              <a:t> </a:t>
            </a:r>
            <a:r>
              <a:rPr lang="en-US" altLang="en-US" sz="2200" i="1" dirty="0"/>
              <a:t>testing </a:t>
            </a:r>
            <a:r>
              <a:rPr lang="en-US" altLang="en-US" sz="2200" dirty="0"/>
              <a:t>non-</a:t>
            </a:r>
            <a:r>
              <a:rPr lang="en-US" altLang="en-US" sz="2200" dirty="0" err="1"/>
              <a:t>repetable</a:t>
            </a:r>
            <a:r>
              <a:rPr lang="en-US" altLang="en-US" sz="2200" dirty="0"/>
              <a:t> reads </a:t>
            </a:r>
            <a:r>
              <a:rPr lang="en-US" altLang="en-US" sz="2200" dirty="0" err="1"/>
              <a:t>sampai</a:t>
            </a:r>
            <a:r>
              <a:rPr lang="en-US" altLang="en-US" sz="2200" dirty="0"/>
              <a:t> serialization anomaly pada isolation level read committed </a:t>
            </a:r>
            <a:r>
              <a:rPr lang="en-US" altLang="en-US" sz="2200" dirty="0" err="1"/>
              <a:t>sampai</a:t>
            </a:r>
            <a:r>
              <a:rPr lang="en-US" altLang="en-US" sz="2200" dirty="0"/>
              <a:t> isolation level serializable (</a:t>
            </a:r>
            <a:r>
              <a:rPr lang="en-US" altLang="en-US" sz="2200" dirty="0" err="1"/>
              <a:t>berikan</a:t>
            </a:r>
            <a:r>
              <a:rPr lang="en-US" altLang="en-US" sz="2200" dirty="0"/>
              <a:t> screenshot testing dan </a:t>
            </a:r>
            <a:r>
              <a:rPr lang="en-US" altLang="en-US" sz="2200" dirty="0" err="1"/>
              <a:t>keterangan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singkat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hasil)</a:t>
            </a:r>
          </a:p>
          <a:p>
            <a:pPr marL="690563" indent="-457200" algn="just">
              <a:lnSpc>
                <a:spcPct val="150000"/>
              </a:lnSpc>
              <a:buFont typeface="+mj-lt"/>
              <a:buAutoNum type="arabicPeriod"/>
              <a:tabLst>
                <a:tab pos="461963" algn="l"/>
              </a:tabLst>
            </a:pPr>
            <a:r>
              <a:rPr lang="en-US" altLang="en-US" sz="2200" dirty="0" err="1"/>
              <a:t>Lengkapi</a:t>
            </a:r>
            <a:r>
              <a:rPr lang="en-US" altLang="en-US" sz="2200" dirty="0"/>
              <a:t> mapping isolation level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memberi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tanda</a:t>
            </a:r>
            <a:r>
              <a:rPr lang="en-US" altLang="en-US" sz="2200" dirty="0"/>
              <a:t> </a:t>
            </a:r>
            <a:r>
              <a:rPr lang="en-US" altLang="en-US" sz="2200" b="1" dirty="0"/>
              <a:t>X </a:t>
            </a:r>
            <a:r>
              <a:rPr lang="en-US" altLang="en-US" sz="2200" dirty="0" err="1"/>
              <a:t>jika</a:t>
            </a:r>
            <a:r>
              <a:rPr lang="en-US" altLang="en-US" sz="2200" dirty="0"/>
              <a:t> </a:t>
            </a:r>
            <a:r>
              <a:rPr lang="en-US" altLang="en-US" sz="2200" i="1" dirty="0"/>
              <a:t>failure </a:t>
            </a: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bisa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terjadi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tanda</a:t>
            </a:r>
            <a:r>
              <a:rPr lang="en-US" altLang="en-US" sz="2200" dirty="0"/>
              <a:t> </a:t>
            </a:r>
            <a:r>
              <a:rPr lang="en-US" altLang="en-US" sz="2200" b="1" dirty="0"/>
              <a:t>√ </a:t>
            </a:r>
            <a:r>
              <a:rPr lang="en-US" altLang="en-US" sz="2200" dirty="0" err="1"/>
              <a:t>jika</a:t>
            </a:r>
            <a:r>
              <a:rPr lang="en-US" altLang="en-US" sz="2200" dirty="0"/>
              <a:t> </a:t>
            </a:r>
            <a:r>
              <a:rPr lang="en-US" altLang="en-US" sz="2200" i="1" dirty="0"/>
              <a:t>failure </a:t>
            </a:r>
            <a:r>
              <a:rPr lang="en-US" altLang="en-US" sz="2200" dirty="0" err="1"/>
              <a:t>bisa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terjadi</a:t>
            </a:r>
            <a:endParaRPr lang="en-US" altLang="en-US" sz="2200" dirty="0"/>
          </a:p>
          <a:p>
            <a:pPr marL="690563" indent="-457200" algn="just">
              <a:lnSpc>
                <a:spcPct val="150000"/>
              </a:lnSpc>
              <a:buFont typeface="+mj-lt"/>
              <a:buAutoNum type="arabicPeriod"/>
              <a:tabLst>
                <a:tab pos="461963" algn="l"/>
              </a:tabLst>
            </a:pPr>
            <a:r>
              <a:rPr lang="en-US" altLang="en-US" sz="2200" dirty="0" err="1"/>
              <a:t>Kumpulkan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myitsclassroom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dalam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bentuk</a:t>
            </a:r>
            <a:r>
              <a:rPr lang="en-US" altLang="en-US" sz="2200" dirty="0"/>
              <a:t> word / pdf</a:t>
            </a:r>
          </a:p>
          <a:p>
            <a:pPr marL="690563" indent="-457200" algn="just">
              <a:lnSpc>
                <a:spcPct val="150000"/>
              </a:lnSpc>
              <a:buFont typeface="+mj-lt"/>
              <a:buAutoNum type="arabicPeriod"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/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6447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6B7C9F-6EE7-4E78-AD94-B996408CA6E4}"/>
              </a:ext>
            </a:extLst>
          </p:cNvPr>
          <p:cNvSpPr/>
          <p:nvPr/>
        </p:nvSpPr>
        <p:spPr>
          <a:xfrm>
            <a:off x="376989" y="1808747"/>
            <a:ext cx="11438021" cy="324050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88" y="2529199"/>
            <a:ext cx="11438021" cy="1799600"/>
          </a:xfrm>
        </p:spPr>
        <p:txBody>
          <a:bodyPr anchor="ctr"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TERIMA KASIH</a:t>
            </a:r>
            <a:endParaRPr lang="en-ID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1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ACID PROPERTIES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10389378" cy="5186266"/>
          </a:xfrm>
        </p:spPr>
        <p:txBody>
          <a:bodyPr>
            <a:normAutofit/>
          </a:bodyPr>
          <a:lstStyle/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b="1" dirty="0"/>
              <a:t>Atomicity (A): </a:t>
            </a:r>
            <a:r>
              <a:rPr lang="en-US" altLang="en-US" sz="2200" dirty="0" err="1"/>
              <a:t>Memastikan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bahwa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keseluruhan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operasi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suatu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 dikerjakan </a:t>
            </a:r>
            <a:r>
              <a:rPr lang="en-US" altLang="en-US" sz="2200" dirty="0" err="1"/>
              <a:t>seluruhnya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atau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tidak</a:t>
            </a:r>
            <a:r>
              <a:rPr lang="en-US" altLang="en-US" sz="2200" dirty="0"/>
              <a:t> sama </a:t>
            </a:r>
            <a:r>
              <a:rPr lang="en-US" altLang="en-US" sz="2200" dirty="0" err="1"/>
              <a:t>sekali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sehingga</a:t>
            </a:r>
            <a:r>
              <a:rPr lang="en-US" altLang="en-US" sz="2200" dirty="0"/>
              <a:t> data pada database </a:t>
            </a: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berubah</a:t>
            </a:r>
            <a:r>
              <a:rPr lang="en-US" altLang="en-US" sz="2200" b="1" dirty="0"/>
              <a:t> </a:t>
            </a:r>
          </a:p>
          <a:p>
            <a:pPr marL="233363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200" b="1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b="1" dirty="0"/>
              <a:t>Consistency (C): </a:t>
            </a:r>
            <a:r>
              <a:rPr lang="en-US" altLang="en-US" sz="2200" dirty="0" err="1"/>
              <a:t>Keadaan</a:t>
            </a:r>
            <a:r>
              <a:rPr lang="en-US" altLang="en-US" sz="2200" dirty="0"/>
              <a:t> basis data </a:t>
            </a:r>
            <a:r>
              <a:rPr lang="en-US" altLang="en-US" sz="2200" dirty="0" err="1"/>
              <a:t>harus</a:t>
            </a:r>
            <a:r>
              <a:rPr lang="en-US" altLang="en-US" sz="2200" dirty="0"/>
              <a:t> valid </a:t>
            </a:r>
            <a:r>
              <a:rPr lang="en-US" altLang="en-US" sz="2200" dirty="0" err="1"/>
              <a:t>setelah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. </a:t>
            </a:r>
          </a:p>
          <a:p>
            <a:pPr marL="233363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200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b="1" dirty="0"/>
              <a:t>Isolation (I):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dilakukan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bersamaan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boleh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mempengaruhi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satu</a:t>
            </a:r>
            <a:r>
              <a:rPr lang="en-US" altLang="en-US" sz="2200" dirty="0"/>
              <a:t> sama lain</a:t>
            </a:r>
          </a:p>
          <a:p>
            <a:pPr marL="233363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200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b="1" dirty="0"/>
              <a:t>Durability (D): </a:t>
            </a:r>
            <a:r>
              <a:rPr lang="en-US" altLang="en-US" sz="2200" dirty="0" err="1"/>
              <a:t>Setelah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berhasil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diproses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perubahan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tersimpan</a:t>
            </a:r>
            <a:r>
              <a:rPr lang="en-US" altLang="en-US" sz="2200" dirty="0"/>
              <a:t> pada </a:t>
            </a:r>
            <a:r>
              <a:rPr lang="en-US" altLang="en-US" sz="2200" dirty="0" err="1"/>
              <a:t>databae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secara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persisten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meskipun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terjadi</a:t>
            </a:r>
            <a:r>
              <a:rPr lang="en-US" altLang="en-US" sz="2200" dirty="0"/>
              <a:t> </a:t>
            </a:r>
            <a:r>
              <a:rPr lang="en-US" altLang="en-US" sz="2200" i="1" dirty="0"/>
              <a:t>system failure</a:t>
            </a:r>
            <a:endParaRPr lang="en-US" altLang="en-US" sz="2200" b="1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200" dirty="0"/>
          </a:p>
          <a:p>
            <a:pPr marL="690563" indent="-457200" algn="just">
              <a:lnSpc>
                <a:spcPct val="10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endParaRPr lang="en-US" altLang="en-US" sz="2200" b="1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755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ATOMICITY</a:t>
            </a:r>
          </a:p>
        </p:txBody>
      </p:sp>
      <p:pic>
        <p:nvPicPr>
          <p:cNvPr id="12290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31EAE4F3-7622-477E-81F2-B53FDFC7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3" y="1791894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15C9A305-42A2-45D2-BD62-4E9B2164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90" y="1791893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58BBF-311A-465F-BD65-8502B0AE6105}"/>
              </a:ext>
            </a:extLst>
          </p:cNvPr>
          <p:cNvSpPr txBox="1"/>
          <p:nvPr/>
        </p:nvSpPr>
        <p:spPr>
          <a:xfrm>
            <a:off x="882722" y="3369439"/>
            <a:ext cx="27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Jasmine</a:t>
            </a:r>
          </a:p>
          <a:p>
            <a:pPr algn="ctr"/>
            <a:r>
              <a:rPr lang="en-US" dirty="0"/>
              <a:t>Rp. 1.500.000,-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AABBA-CB41-4AE8-B144-F58D57CE0024}"/>
              </a:ext>
            </a:extLst>
          </p:cNvPr>
          <p:cNvSpPr txBox="1"/>
          <p:nvPr/>
        </p:nvSpPr>
        <p:spPr>
          <a:xfrm>
            <a:off x="7448419" y="3306497"/>
            <a:ext cx="27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Ariel</a:t>
            </a:r>
          </a:p>
          <a:p>
            <a:pPr algn="ctr"/>
            <a:r>
              <a:rPr lang="en-US" dirty="0"/>
              <a:t>Rp. 1.000.000,- </a:t>
            </a:r>
            <a:endParaRPr lang="en-ID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CE4FB86-0231-4D79-90B6-D2A6CBAC1421}"/>
              </a:ext>
            </a:extLst>
          </p:cNvPr>
          <p:cNvSpPr/>
          <p:nvPr/>
        </p:nvSpPr>
        <p:spPr>
          <a:xfrm>
            <a:off x="3364374" y="2029840"/>
            <a:ext cx="4326139" cy="125388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Jasmine transfer Rp 500.000,- </a:t>
            </a:r>
            <a:r>
              <a:rPr lang="en-US" b="1" dirty="0" err="1">
                <a:solidFill>
                  <a:sysClr val="windowText" lastClr="000000"/>
                </a:solidFill>
              </a:rPr>
              <a:t>ke</a:t>
            </a:r>
            <a:r>
              <a:rPr lang="en-US" b="1" dirty="0">
                <a:solidFill>
                  <a:sysClr val="windowText" lastClr="000000"/>
                </a:solidFill>
              </a:rPr>
              <a:t> Ariel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54D98-17D8-4043-9BCB-7E718A267007}"/>
              </a:ext>
            </a:extLst>
          </p:cNvPr>
          <p:cNvSpPr/>
          <p:nvPr/>
        </p:nvSpPr>
        <p:spPr>
          <a:xfrm>
            <a:off x="1371904" y="3646056"/>
            <a:ext cx="1638694" cy="332665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Rp. 1.000.000,-</a:t>
            </a:r>
            <a:endParaRPr lang="en-ID" b="1" dirty="0">
              <a:solidFill>
                <a:srgbClr val="0070C0"/>
              </a:solidFill>
            </a:endParaRP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54E4745A-84DB-4DFE-867B-2BC031A3B30F}"/>
              </a:ext>
            </a:extLst>
          </p:cNvPr>
          <p:cNvSpPr/>
          <p:nvPr/>
        </p:nvSpPr>
        <p:spPr>
          <a:xfrm>
            <a:off x="544470" y="3935412"/>
            <a:ext cx="3400248" cy="1131511"/>
          </a:xfrm>
          <a:prstGeom prst="upArrowCallou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Operasi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Pertama</a:t>
            </a:r>
            <a:r>
              <a:rPr lang="en-US" b="1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Pengurangan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saldo</a:t>
            </a:r>
            <a:r>
              <a:rPr lang="en-US" dirty="0">
                <a:solidFill>
                  <a:schemeClr val="tx1"/>
                </a:solidFill>
              </a:rPr>
              <a:t> Rp 500.000,-</a:t>
            </a:r>
            <a:endParaRPr lang="en-ID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51E3C3-9381-45BB-91F8-5B3EC486AA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20" y="3994815"/>
            <a:ext cx="729927" cy="558898"/>
          </a:xfrm>
          <a:prstGeom prst="rect">
            <a:avLst/>
          </a:prstGeom>
        </p:spPr>
      </p:pic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B9F63685-3ACD-47AE-93F2-F65F13765789}"/>
              </a:ext>
            </a:extLst>
          </p:cNvPr>
          <p:cNvSpPr/>
          <p:nvPr/>
        </p:nvSpPr>
        <p:spPr>
          <a:xfrm>
            <a:off x="7079304" y="3944329"/>
            <a:ext cx="3400248" cy="1131511"/>
          </a:xfrm>
          <a:prstGeom prst="upArrowCallou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Operasi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Kedua</a:t>
            </a:r>
            <a:r>
              <a:rPr lang="en-US" b="1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Penambahan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saldo</a:t>
            </a:r>
            <a:r>
              <a:rPr lang="en-US" dirty="0">
                <a:solidFill>
                  <a:schemeClr val="tx1"/>
                </a:solidFill>
              </a:rPr>
              <a:t> Rp 500.000,-</a:t>
            </a:r>
            <a:endParaRPr lang="en-ID" b="1" dirty="0">
              <a:solidFill>
                <a:schemeClr val="tx1"/>
              </a:solidFill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48427E-55AE-4EA4-8FDF-C5AB645121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08" y="4059346"/>
            <a:ext cx="540487" cy="5396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A919ED-1AE0-448B-856C-8DFAE08A8C9A}"/>
              </a:ext>
            </a:extLst>
          </p:cNvPr>
          <p:cNvSpPr/>
          <p:nvPr/>
        </p:nvSpPr>
        <p:spPr>
          <a:xfrm>
            <a:off x="3349599" y="3329248"/>
            <a:ext cx="4349754" cy="59231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Atomicity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343E2-A90D-4699-8078-EE9F489986C2}"/>
              </a:ext>
            </a:extLst>
          </p:cNvPr>
          <p:cNvSpPr/>
          <p:nvPr/>
        </p:nvSpPr>
        <p:spPr>
          <a:xfrm>
            <a:off x="8000886" y="3629065"/>
            <a:ext cx="1638694" cy="332665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Rp. 1.000.000,-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15E0F-E6B1-4B68-AE72-F80F7EA02C7C}"/>
              </a:ext>
            </a:extLst>
          </p:cNvPr>
          <p:cNvSpPr txBox="1"/>
          <p:nvPr/>
        </p:nvSpPr>
        <p:spPr>
          <a:xfrm>
            <a:off x="9702262" y="3097122"/>
            <a:ext cx="2044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Seharusnya</a:t>
            </a:r>
            <a:r>
              <a:rPr lang="en-US" i="1" dirty="0"/>
              <a:t> </a:t>
            </a:r>
            <a:r>
              <a:rPr lang="en-US" i="1" dirty="0" err="1"/>
              <a:t>saldo</a:t>
            </a:r>
            <a:r>
              <a:rPr lang="en-US" i="1" dirty="0"/>
              <a:t> </a:t>
            </a:r>
            <a:r>
              <a:rPr lang="en-US" i="1" dirty="0" err="1"/>
              <a:t>akun</a:t>
            </a:r>
            <a:r>
              <a:rPr lang="en-US" i="1" dirty="0"/>
              <a:t> WH </a:t>
            </a:r>
            <a:r>
              <a:rPr lang="en-US" b="1" i="1" dirty="0"/>
              <a:t>Rp 1.500.000,-</a:t>
            </a:r>
            <a:endParaRPr lang="en-ID" b="1" i="1" dirty="0"/>
          </a:p>
        </p:txBody>
      </p:sp>
    </p:spTree>
    <p:extLst>
      <p:ext uri="{BB962C8B-B14F-4D97-AF65-F5344CB8AC3E}">
        <p14:creationId xmlns:p14="http://schemas.microsoft.com/office/powerpoint/2010/main" val="8047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15" grpId="0" animBg="1"/>
      <p:bldP spid="15" grpId="1" animBg="1"/>
      <p:bldP spid="18" grpId="0" animBg="1"/>
      <p:bldP spid="20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36942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CONSISTENT</a:t>
            </a:r>
          </a:p>
        </p:txBody>
      </p:sp>
      <p:pic>
        <p:nvPicPr>
          <p:cNvPr id="5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8DF09D9C-15CE-43EF-924F-F62EC176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07" y="1653671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F2BAA1C5-5A9C-4FC1-AC08-C77976CB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04" y="1653670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A6CE7-79B1-4957-95E3-C40208F24450}"/>
              </a:ext>
            </a:extLst>
          </p:cNvPr>
          <p:cNvSpPr txBox="1"/>
          <p:nvPr/>
        </p:nvSpPr>
        <p:spPr>
          <a:xfrm>
            <a:off x="823436" y="3231216"/>
            <a:ext cx="27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Jasmine</a:t>
            </a:r>
          </a:p>
          <a:p>
            <a:pPr algn="ctr"/>
            <a:r>
              <a:rPr lang="en-US" dirty="0"/>
              <a:t>Rp. 1.500.000,- </a:t>
            </a:r>
            <a:endParaRPr lang="en-ID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2C8B00-874D-4E28-BE80-0BBE7FFA5429}"/>
              </a:ext>
            </a:extLst>
          </p:cNvPr>
          <p:cNvSpPr/>
          <p:nvPr/>
        </p:nvSpPr>
        <p:spPr>
          <a:xfrm>
            <a:off x="3305088" y="1891617"/>
            <a:ext cx="4326139" cy="125388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Jasmine transfer Rp 500.000,- </a:t>
            </a:r>
            <a:r>
              <a:rPr lang="en-US" b="1" dirty="0" err="1">
                <a:solidFill>
                  <a:sysClr val="windowText" lastClr="000000"/>
                </a:solidFill>
              </a:rPr>
              <a:t>ke</a:t>
            </a:r>
            <a:r>
              <a:rPr lang="en-US" b="1" dirty="0">
                <a:solidFill>
                  <a:sysClr val="windowText" lastClr="000000"/>
                </a:solidFill>
              </a:rPr>
              <a:t> Ariel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6EC67D-10D3-42ED-B94F-093B5C4D746B}"/>
              </a:ext>
            </a:extLst>
          </p:cNvPr>
          <p:cNvGrpSpPr/>
          <p:nvPr/>
        </p:nvGrpSpPr>
        <p:grpSpPr>
          <a:xfrm>
            <a:off x="7389133" y="3168274"/>
            <a:ext cx="2723745" cy="655233"/>
            <a:chOff x="7278298" y="4741892"/>
            <a:chExt cx="2723745" cy="6552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90ADC-8254-4201-A0D8-38D616F0A95E}"/>
                </a:ext>
              </a:extLst>
            </p:cNvPr>
            <p:cNvSpPr txBox="1"/>
            <p:nvPr/>
          </p:nvSpPr>
          <p:spPr>
            <a:xfrm>
              <a:off x="7278298" y="4741892"/>
              <a:ext cx="272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Account Ariel</a:t>
              </a:r>
            </a:p>
            <a:p>
              <a:pPr algn="ctr"/>
              <a:r>
                <a:rPr lang="en-US" dirty="0"/>
                <a:t>Rp. 1.000.000,- </a:t>
              </a:r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763B79-4167-42B6-920B-FA1421EC7614}"/>
                </a:ext>
              </a:extLst>
            </p:cNvPr>
            <p:cNvSpPr/>
            <p:nvPr/>
          </p:nvSpPr>
          <p:spPr>
            <a:xfrm>
              <a:off x="7830765" y="5064460"/>
              <a:ext cx="1638694" cy="332665"/>
            </a:xfrm>
            <a:prstGeom prst="rect">
              <a:avLst/>
            </a:prstGeom>
            <a:solidFill>
              <a:srgbClr val="FF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Rp. 1.000.000,-</a:t>
              </a:r>
              <a:endParaRPr lang="en-ID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5441A6-C9DD-46B7-BBF2-A3306444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46298"/>
              </p:ext>
            </p:extLst>
          </p:nvPr>
        </p:nvGraphicFramePr>
        <p:xfrm>
          <a:off x="1452294" y="4171185"/>
          <a:ext cx="812800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54474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246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/>
                        <a:t>Sebelum</a:t>
                      </a:r>
                      <a:r>
                        <a:rPr lang="en-GB" b="0" dirty="0"/>
                        <a:t> </a:t>
                      </a:r>
                      <a:r>
                        <a:rPr lang="en-GB" b="0" dirty="0" err="1"/>
                        <a:t>transaksi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/>
                        <a:t>Akun</a:t>
                      </a:r>
                      <a:r>
                        <a:rPr lang="en-GB" b="0" dirty="0"/>
                        <a:t> Jasmine + </a:t>
                      </a:r>
                      <a:r>
                        <a:rPr lang="en-GB" b="0" dirty="0" err="1"/>
                        <a:t>Akun</a:t>
                      </a:r>
                      <a:r>
                        <a:rPr lang="en-GB" b="0" dirty="0"/>
                        <a:t> Ariel = 2.500.000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Setelah </a:t>
                      </a:r>
                      <a:r>
                        <a:rPr lang="en-GB" dirty="0" err="1"/>
                        <a:t>transaksi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Akun</a:t>
                      </a:r>
                      <a:r>
                        <a:rPr lang="en-GB" dirty="0"/>
                        <a:t> Jasmine + </a:t>
                      </a:r>
                      <a:r>
                        <a:rPr lang="en-GB" dirty="0" err="1"/>
                        <a:t>Akun</a:t>
                      </a:r>
                      <a:r>
                        <a:rPr lang="en-GB" dirty="0"/>
                        <a:t> Ariel = 2.500.000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8338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3E229AE-C638-340F-E55F-2AEAA88DFC98}"/>
              </a:ext>
            </a:extLst>
          </p:cNvPr>
          <p:cNvSpPr/>
          <p:nvPr/>
        </p:nvSpPr>
        <p:spPr>
          <a:xfrm>
            <a:off x="1338619" y="3554381"/>
            <a:ext cx="1638694" cy="332665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Rp. 1.000.000,-</a:t>
            </a:r>
            <a:endParaRPr lang="en-ID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A580B-69FF-1E99-6156-E6AE1FF4275F}"/>
              </a:ext>
            </a:extLst>
          </p:cNvPr>
          <p:cNvSpPr/>
          <p:nvPr/>
        </p:nvSpPr>
        <p:spPr>
          <a:xfrm>
            <a:off x="7985002" y="3508243"/>
            <a:ext cx="1638694" cy="332665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Rp.500.000,-</a:t>
            </a:r>
            <a:endParaRPr lang="en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10105" y="97257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ISOLATION</a:t>
            </a:r>
            <a:endParaRPr lang="en-ID" sz="4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2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B98975CB-0D0E-4078-B7F5-DC9BA8F9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2" y="1809393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D475CB-2E0F-4748-9CA3-1C4FFFC0235F}"/>
              </a:ext>
            </a:extLst>
          </p:cNvPr>
          <p:cNvSpPr txBox="1"/>
          <p:nvPr/>
        </p:nvSpPr>
        <p:spPr>
          <a:xfrm>
            <a:off x="-84619" y="3386938"/>
            <a:ext cx="27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Jasmine</a:t>
            </a:r>
          </a:p>
          <a:p>
            <a:pPr algn="ctr"/>
            <a:r>
              <a:rPr lang="en-US" dirty="0"/>
              <a:t>Rp. 1.500.000,- </a:t>
            </a:r>
            <a:endParaRPr lang="en-ID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039507B-E017-4929-8D7A-02597A0568F9}"/>
              </a:ext>
            </a:extLst>
          </p:cNvPr>
          <p:cNvSpPr/>
          <p:nvPr/>
        </p:nvSpPr>
        <p:spPr>
          <a:xfrm>
            <a:off x="2182526" y="1487229"/>
            <a:ext cx="2759092" cy="2546040"/>
          </a:xfrm>
          <a:prstGeom prst="rightArrow">
            <a:avLst>
              <a:gd name="adj1" fmla="val 76188"/>
              <a:gd name="adj2" fmla="val 3017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Jasmine </a:t>
            </a:r>
            <a:r>
              <a:rPr lang="en-US" dirty="0" err="1">
                <a:solidFill>
                  <a:sysClr val="windowText" lastClr="000000"/>
                </a:solidFill>
              </a:rPr>
              <a:t>menabung</a:t>
            </a:r>
            <a:r>
              <a:rPr lang="en-US" dirty="0">
                <a:solidFill>
                  <a:sysClr val="windowText" lastClr="000000"/>
                </a:solidFill>
              </a:rPr>
              <a:t> Rp. 500.000,- </a:t>
            </a:r>
            <a:r>
              <a:rPr lang="en-US" b="1" dirty="0">
                <a:solidFill>
                  <a:sysClr val="windowText" lastClr="000000"/>
                </a:solidFill>
              </a:rPr>
              <a:t>(</a:t>
            </a:r>
            <a:r>
              <a:rPr lang="en-US" b="1" dirty="0" err="1">
                <a:solidFill>
                  <a:sysClr val="windowText" lastClr="000000"/>
                </a:solidFill>
              </a:rPr>
              <a:t>transaksi</a:t>
            </a:r>
            <a:r>
              <a:rPr lang="en-US" b="1" dirty="0">
                <a:solidFill>
                  <a:sysClr val="windowText" lastClr="000000"/>
                </a:solidFill>
              </a:rPr>
              <a:t> 1)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</a:rPr>
              <a:t>kemudian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seseorang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mentransfer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uang</a:t>
            </a:r>
            <a:r>
              <a:rPr lang="en-US" dirty="0">
                <a:solidFill>
                  <a:sysClr val="windowText" lastClr="000000"/>
                </a:solidFill>
              </a:rPr>
              <a:t> Rp 300.000,- </a:t>
            </a:r>
            <a:r>
              <a:rPr lang="en-US" dirty="0" err="1">
                <a:solidFill>
                  <a:sysClr val="windowText" lastClr="000000"/>
                </a:solidFill>
              </a:rPr>
              <a:t>ke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akun</a:t>
            </a:r>
            <a:r>
              <a:rPr lang="en-US" dirty="0">
                <a:solidFill>
                  <a:sysClr val="windowText" lastClr="000000"/>
                </a:solidFill>
              </a:rPr>
              <a:t> Jasmine </a:t>
            </a:r>
            <a:r>
              <a:rPr lang="en-US" b="1" dirty="0">
                <a:solidFill>
                  <a:sysClr val="windowText" lastClr="000000"/>
                </a:solidFill>
              </a:rPr>
              <a:t>(</a:t>
            </a:r>
            <a:r>
              <a:rPr lang="en-US" b="1" dirty="0" err="1">
                <a:solidFill>
                  <a:sysClr val="windowText" lastClr="000000"/>
                </a:solidFill>
              </a:rPr>
              <a:t>transaksi</a:t>
            </a:r>
            <a:r>
              <a:rPr lang="en-US" b="1" dirty="0">
                <a:solidFill>
                  <a:sysClr val="windowText" lastClr="000000"/>
                </a:solidFill>
              </a:rPr>
              <a:t> 2)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756D7-E89E-4DF8-A520-57E6C3F398B3}"/>
              </a:ext>
            </a:extLst>
          </p:cNvPr>
          <p:cNvSpPr txBox="1"/>
          <p:nvPr/>
        </p:nvSpPr>
        <p:spPr>
          <a:xfrm>
            <a:off x="4956060" y="1443987"/>
            <a:ext cx="53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Transaksi</a:t>
            </a:r>
            <a:r>
              <a:rPr lang="en-US" b="1" i="1" dirty="0"/>
              <a:t> </a:t>
            </a:r>
            <a:r>
              <a:rPr lang="en-US" b="1" i="1" dirty="0" err="1"/>
              <a:t>Berjalan</a:t>
            </a:r>
            <a:r>
              <a:rPr lang="en-US" b="1" i="1" dirty="0"/>
              <a:t> </a:t>
            </a:r>
            <a:r>
              <a:rPr lang="en-US" b="1" i="1" dirty="0" err="1"/>
              <a:t>Paralel</a:t>
            </a:r>
            <a:endParaRPr lang="en-ID" b="1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0A783A-1CCC-4C9B-B242-267CBF2A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37956"/>
              </p:ext>
            </p:extLst>
          </p:nvPr>
        </p:nvGraphicFramePr>
        <p:xfrm>
          <a:off x="5080887" y="1903578"/>
          <a:ext cx="31926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667">
                  <a:extLst>
                    <a:ext uri="{9D8B030D-6E8A-4147-A177-3AD203B41FA5}">
                      <a16:colId xmlns:a16="http://schemas.microsoft.com/office/drawing/2014/main" val="208978163"/>
                    </a:ext>
                  </a:extLst>
                </a:gridCol>
                <a:gridCol w="1724023">
                  <a:extLst>
                    <a:ext uri="{9D8B030D-6E8A-4147-A177-3AD203B41FA5}">
                      <a16:colId xmlns:a16="http://schemas.microsoft.com/office/drawing/2014/main" val="7427869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 err="1"/>
                        <a:t>Transaksi</a:t>
                      </a:r>
                      <a:r>
                        <a:rPr lang="en-US" sz="1600" b="1" dirty="0"/>
                        <a:t> 1</a:t>
                      </a:r>
                      <a:endParaRPr lang="en-ID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Aksi</a:t>
                      </a:r>
                      <a:endParaRPr lang="en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  <a:endParaRPr lang="en-ID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8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59809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D259A13E-5573-4235-AFE3-1628490C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95188"/>
              </p:ext>
            </p:extLst>
          </p:nvPr>
        </p:nvGraphicFramePr>
        <p:xfrm>
          <a:off x="8391195" y="1907900"/>
          <a:ext cx="3356010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005">
                  <a:extLst>
                    <a:ext uri="{9D8B030D-6E8A-4147-A177-3AD203B41FA5}">
                      <a16:colId xmlns:a16="http://schemas.microsoft.com/office/drawing/2014/main" val="208978163"/>
                    </a:ext>
                  </a:extLst>
                </a:gridCol>
                <a:gridCol w="1678005">
                  <a:extLst>
                    <a:ext uri="{9D8B030D-6E8A-4147-A177-3AD203B41FA5}">
                      <a16:colId xmlns:a16="http://schemas.microsoft.com/office/drawing/2014/main" val="32129262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 err="1"/>
                        <a:t>Transaksi</a:t>
                      </a:r>
                      <a:r>
                        <a:rPr lang="en-US" sz="1600" b="1" dirty="0"/>
                        <a:t> 2</a:t>
                      </a:r>
                      <a:endParaRPr lang="en-ID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Aksi</a:t>
                      </a:r>
                      <a:endParaRPr lang="en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  <a:endParaRPr lang="en-ID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4922"/>
                  </a:ext>
                </a:extLst>
              </a:tr>
              <a:tr h="143844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8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951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94D167-9D90-45E6-95B0-4E6F6D4D321B}"/>
              </a:ext>
            </a:extLst>
          </p:cNvPr>
          <p:cNvSpPr txBox="1"/>
          <p:nvPr/>
        </p:nvSpPr>
        <p:spPr>
          <a:xfrm>
            <a:off x="5105364" y="2657487"/>
            <a:ext cx="319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(Jasmine)           </a:t>
            </a:r>
            <a:r>
              <a:rPr lang="en-US" sz="1600" b="1" dirty="0"/>
              <a:t>Rp 1.500.000,-</a:t>
            </a:r>
            <a:endParaRPr lang="en-ID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C743D-99AA-48EB-ABEB-8D4DE038A451}"/>
              </a:ext>
            </a:extLst>
          </p:cNvPr>
          <p:cNvSpPr txBox="1"/>
          <p:nvPr/>
        </p:nvSpPr>
        <p:spPr>
          <a:xfrm>
            <a:off x="8360468" y="2635268"/>
            <a:ext cx="319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(Jasmine)           </a:t>
            </a:r>
            <a:r>
              <a:rPr lang="en-US" sz="1600" b="1" dirty="0"/>
              <a:t>Rp 1.500.000,-</a:t>
            </a:r>
            <a:endParaRPr lang="en-ID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E6A49-C1F3-4352-BA02-7AB37ABD13F4}"/>
              </a:ext>
            </a:extLst>
          </p:cNvPr>
          <p:cNvSpPr txBox="1"/>
          <p:nvPr/>
        </p:nvSpPr>
        <p:spPr>
          <a:xfrm>
            <a:off x="5093126" y="3021130"/>
            <a:ext cx="319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PJW += 500.000</a:t>
            </a:r>
            <a:endParaRPr lang="en-ID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F75D3-06C3-40DC-B97C-3924BB267C9A}"/>
              </a:ext>
            </a:extLst>
          </p:cNvPr>
          <p:cNvSpPr txBox="1"/>
          <p:nvPr/>
        </p:nvSpPr>
        <p:spPr>
          <a:xfrm>
            <a:off x="8360468" y="2963797"/>
            <a:ext cx="319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PJW += 300.000</a:t>
            </a:r>
            <a:endParaRPr lang="en-ID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DACAD9-4729-4DA7-92EB-9DEFF4B8F236}"/>
              </a:ext>
            </a:extLst>
          </p:cNvPr>
          <p:cNvSpPr txBox="1"/>
          <p:nvPr/>
        </p:nvSpPr>
        <p:spPr>
          <a:xfrm>
            <a:off x="5105364" y="3371549"/>
            <a:ext cx="319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(Jasmine)           </a:t>
            </a:r>
            <a:r>
              <a:rPr lang="en-US" sz="1600" b="1" dirty="0"/>
              <a:t>Rp 2.000.000,-</a:t>
            </a:r>
            <a:endParaRPr lang="en-ID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42CFBA-A8BE-4F94-8AD4-A732FBF06564}"/>
              </a:ext>
            </a:extLst>
          </p:cNvPr>
          <p:cNvSpPr txBox="1"/>
          <p:nvPr/>
        </p:nvSpPr>
        <p:spPr>
          <a:xfrm>
            <a:off x="8378956" y="3351719"/>
            <a:ext cx="319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(Jasmine)          </a:t>
            </a:r>
            <a:r>
              <a:rPr lang="en-US" sz="1600" b="1" dirty="0"/>
              <a:t>Rp 1.800.000,-</a:t>
            </a:r>
            <a:endParaRPr lang="en-ID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4F64ED-38DF-47DB-B784-B054BCE18249}"/>
              </a:ext>
            </a:extLst>
          </p:cNvPr>
          <p:cNvSpPr/>
          <p:nvPr/>
        </p:nvSpPr>
        <p:spPr>
          <a:xfrm>
            <a:off x="450236" y="3702397"/>
            <a:ext cx="1638694" cy="332665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Rp. 1.800.000,-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2D13A-44F0-40CA-9DBE-284D7A5695C2}"/>
              </a:ext>
            </a:extLst>
          </p:cNvPr>
          <p:cNvSpPr txBox="1"/>
          <p:nvPr/>
        </p:nvSpPr>
        <p:spPr>
          <a:xfrm>
            <a:off x="532307" y="4179810"/>
            <a:ext cx="6252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Karena </a:t>
            </a:r>
            <a:r>
              <a:rPr lang="en-US" dirty="0" err="1"/>
              <a:t>paralel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2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Jasmine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1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Jasmine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b="1" dirty="0"/>
              <a:t>Rp 2.300.000,-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b="1" dirty="0"/>
              <a:t>Rp 1.800.000,-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D2AAFE-29B6-484D-96D0-4CEDA06668D0}"/>
              </a:ext>
            </a:extLst>
          </p:cNvPr>
          <p:cNvSpPr/>
          <p:nvPr/>
        </p:nvSpPr>
        <p:spPr>
          <a:xfrm>
            <a:off x="2439482" y="2244208"/>
            <a:ext cx="7517331" cy="13918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Isolated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" grpId="0"/>
      <p:bldP spid="3" grpId="1"/>
      <p:bldP spid="7" grpId="0"/>
      <p:bldP spid="7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10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DURABILITY</a:t>
            </a:r>
          </a:p>
        </p:txBody>
      </p:sp>
      <p:pic>
        <p:nvPicPr>
          <p:cNvPr id="2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BFCF8C75-15A5-911C-0B8C-8292C3B5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34" y="2096003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868FE-5E7D-BECB-68F2-0AA346892555}"/>
              </a:ext>
            </a:extLst>
          </p:cNvPr>
          <p:cNvSpPr txBox="1"/>
          <p:nvPr/>
        </p:nvSpPr>
        <p:spPr>
          <a:xfrm>
            <a:off x="1335663" y="3673548"/>
            <a:ext cx="27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Jasmine</a:t>
            </a:r>
          </a:p>
          <a:p>
            <a:pPr algn="ctr"/>
            <a:r>
              <a:rPr lang="en-US" dirty="0"/>
              <a:t>Rp. 1.500.000,- </a:t>
            </a:r>
            <a:endParaRPr lang="en-ID" dirty="0"/>
          </a:p>
        </p:txBody>
      </p:sp>
      <p:pic>
        <p:nvPicPr>
          <p:cNvPr id="6" name="Picture 2" descr="Free Images : atm, using, bank, icon, finance, withdraw, hand ...">
            <a:extLst>
              <a:ext uri="{FF2B5EF4-FFF2-40B4-BE49-F238E27FC236}">
                <a16:creationId xmlns:a16="http://schemas.microsoft.com/office/drawing/2014/main" id="{7768ED50-FD9E-F431-CAF4-DFBB3666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60" y="2096003"/>
            <a:ext cx="1532005" cy="15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6917B-3CA4-8984-FED9-2C9290B594C9}"/>
              </a:ext>
            </a:extLst>
          </p:cNvPr>
          <p:cNvSpPr txBox="1"/>
          <p:nvPr/>
        </p:nvSpPr>
        <p:spPr>
          <a:xfrm>
            <a:off x="7995189" y="3673548"/>
            <a:ext cx="27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Jasmine</a:t>
            </a:r>
          </a:p>
          <a:p>
            <a:pPr algn="ctr"/>
            <a:r>
              <a:rPr lang="en-US" dirty="0"/>
              <a:t>Rp. 1.500.000,- </a:t>
            </a:r>
            <a:endParaRPr lang="en-ID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F4518C-261F-76FD-03FD-473539A725E2}"/>
              </a:ext>
            </a:extLst>
          </p:cNvPr>
          <p:cNvSpPr/>
          <p:nvPr/>
        </p:nvSpPr>
        <p:spPr>
          <a:xfrm>
            <a:off x="3779072" y="2136165"/>
            <a:ext cx="4326139" cy="12538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Ada </a:t>
            </a:r>
            <a:r>
              <a:rPr lang="en-US" b="1" i="1" dirty="0">
                <a:solidFill>
                  <a:sysClr val="windowText" lastClr="000000"/>
                </a:solidFill>
              </a:rPr>
              <a:t>system failure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3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SCHEDULE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10389378" cy="5186266"/>
          </a:xfrm>
        </p:spPr>
        <p:txBody>
          <a:bodyPr>
            <a:normAutofit/>
          </a:bodyPr>
          <a:lstStyle/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b="1" dirty="0"/>
              <a:t>Schedule : </a:t>
            </a:r>
            <a:r>
              <a:rPr lang="en-US" altLang="en-US" sz="2200" dirty="0" err="1"/>
              <a:t>urutan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instruksi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menentukan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urutan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instruksi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bersamaan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dijalankan</a:t>
            </a:r>
            <a:endParaRPr lang="en-US" altLang="en-US" sz="2200" dirty="0"/>
          </a:p>
          <a:p>
            <a:pPr marL="969963" indent="-403225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152525" algn="l"/>
              </a:tabLst>
            </a:pPr>
            <a:r>
              <a:rPr lang="en-US" altLang="en-US" sz="2200" dirty="0"/>
              <a:t>Schedule </a:t>
            </a:r>
            <a:r>
              <a:rPr lang="en-US" altLang="en-US" sz="2200" dirty="0" err="1"/>
              <a:t>untuk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satu</a:t>
            </a:r>
            <a:r>
              <a:rPr lang="en-US" altLang="en-US" sz="2200" dirty="0"/>
              <a:t> set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harus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terdiri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semua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instruksi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tersebut</a:t>
            </a:r>
            <a:endParaRPr lang="en-US" altLang="en-US" sz="2200" dirty="0"/>
          </a:p>
          <a:p>
            <a:pPr marL="969963" indent="-403225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152525" algn="l"/>
              </a:tabLst>
            </a:pPr>
            <a:r>
              <a:rPr lang="en-US" altLang="en-US" sz="2200" dirty="0"/>
              <a:t>Harus </a:t>
            </a:r>
            <a:r>
              <a:rPr lang="en-US" altLang="en-US" sz="2200" dirty="0" err="1"/>
              <a:t>mengamankan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urutan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instruksi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muncul</a:t>
            </a:r>
            <a:r>
              <a:rPr lang="en-US" altLang="en-US" sz="2200" dirty="0"/>
              <a:t> di </a:t>
            </a:r>
            <a:r>
              <a:rPr lang="en-US" altLang="en-US" sz="2200" dirty="0" err="1"/>
              <a:t>setiap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transaksi</a:t>
            </a:r>
            <a:r>
              <a:rPr lang="en-US" altLang="en-US" sz="2200" dirty="0"/>
              <a:t>.</a:t>
            </a:r>
          </a:p>
          <a:p>
            <a:pPr marL="566738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1152525" algn="l"/>
              </a:tabLst>
            </a:pPr>
            <a:endParaRPr lang="en-US" altLang="en-US" sz="2200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dirty="0" err="1"/>
              <a:t>Transaksi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berhasil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apabila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melakukan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commit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langkah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terakhir</a:t>
            </a:r>
            <a:endParaRPr lang="en-US" altLang="en-US" sz="2200" dirty="0"/>
          </a:p>
          <a:p>
            <a:pPr marL="233363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altLang="en-US" sz="2200" dirty="0"/>
          </a:p>
          <a:p>
            <a:pPr marL="576263" indent="-342900" algn="just">
              <a:lnSpc>
                <a:spcPct val="12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en-US" altLang="en-US" sz="2200" dirty="0" err="1"/>
              <a:t>Transaksi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gagal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melakukan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rollback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langkah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terakhir</a:t>
            </a:r>
            <a:endParaRPr lang="en-US" altLang="en-US" sz="2200" dirty="0"/>
          </a:p>
          <a:p>
            <a:pPr marL="690563" indent="-457200" algn="just">
              <a:lnSpc>
                <a:spcPct val="100000"/>
              </a:lnSpc>
              <a:spcBef>
                <a:spcPts val="0"/>
              </a:spcBef>
              <a:buAutoNum type="arabicPeriod"/>
              <a:tabLst>
                <a:tab pos="461963" algn="l"/>
              </a:tabLst>
            </a:pPr>
            <a:endParaRPr lang="en-US" altLang="en-US" sz="2200" b="1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3531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9437D-79A5-4409-A3A7-FFA63B92BEE8}"/>
              </a:ext>
            </a:extLst>
          </p:cNvPr>
          <p:cNvSpPr/>
          <p:nvPr/>
        </p:nvSpPr>
        <p:spPr>
          <a:xfrm>
            <a:off x="204187" y="195308"/>
            <a:ext cx="11771790" cy="6462943"/>
          </a:xfrm>
          <a:prstGeom prst="rect">
            <a:avLst/>
          </a:prstGeom>
          <a:solidFill>
            <a:srgbClr val="FF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5ACEA-3E83-4DF9-9D94-C5AECCE19DB9}"/>
              </a:ext>
            </a:extLst>
          </p:cNvPr>
          <p:cNvSpPr/>
          <p:nvPr/>
        </p:nvSpPr>
        <p:spPr>
          <a:xfrm>
            <a:off x="2636668" y="195308"/>
            <a:ext cx="6720395" cy="896645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SCHEDULE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D60A2-0323-4D89-B442-3999943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6" y="1251110"/>
            <a:ext cx="10389378" cy="5186266"/>
          </a:xfrm>
        </p:spPr>
        <p:txBody>
          <a:bodyPr>
            <a:normAutofit/>
          </a:bodyPr>
          <a:lstStyle/>
          <a:p>
            <a:pPr marL="576263" indent="-342900" algn="just">
              <a:lnSpc>
                <a:spcPct val="10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de-DE" altLang="en-US" sz="2200" dirty="0"/>
              <a:t>Contoh: T1 mentransfer $50 dari A ke B, dan T2 mentransfer 10% saldo dari A ke B.</a:t>
            </a:r>
          </a:p>
          <a:p>
            <a:pPr marL="576263" indent="-342900" algn="just">
              <a:lnSpc>
                <a:spcPct val="100000"/>
              </a:lnSpc>
              <a:spcBef>
                <a:spcPts val="0"/>
              </a:spcBef>
              <a:tabLst>
                <a:tab pos="461963" algn="l"/>
              </a:tabLst>
            </a:pPr>
            <a:r>
              <a:rPr lang="de-DE" altLang="en-US" sz="2200" dirty="0"/>
              <a:t>Schedule serial berupa T1 kemudian T2 :</a:t>
            </a:r>
            <a:endParaRPr lang="en-US" altLang="en-US" sz="2200" dirty="0"/>
          </a:p>
          <a:p>
            <a:pPr marL="233363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id-ID" altLang="en-US" sz="22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algn="just" eaLnBrk="1" hangingPunct="1"/>
            <a:endParaRPr lang="id-ID" altLang="en-US" sz="2200" dirty="0"/>
          </a:p>
        </p:txBody>
      </p:sp>
      <p:pic>
        <p:nvPicPr>
          <p:cNvPr id="2" name="Picture 13">
            <a:extLst>
              <a:ext uri="{FF2B5EF4-FFF2-40B4-BE49-F238E27FC236}">
                <a16:creationId xmlns:a16="http://schemas.microsoft.com/office/drawing/2014/main" id="{F8578A6E-A95C-D9C8-A992-4C799968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74" y="1831815"/>
            <a:ext cx="3629418" cy="454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49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1098</Words>
  <Application>Microsoft Office PowerPoint</Application>
  <PresentationFormat>Widescreen</PresentationFormat>
  <Paragraphs>230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Bahnschrift SemiBold SemiConden</vt:lpstr>
      <vt:lpstr>Britannic Bold</vt:lpstr>
      <vt:lpstr>Calibri</vt:lpstr>
      <vt:lpstr>Calibri Light</vt:lpstr>
      <vt:lpstr>Wingdings</vt:lpstr>
      <vt:lpstr>Office Theme</vt:lpstr>
      <vt:lpstr>TRANSACTION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sarwo</dc:creator>
  <cp:lastModifiedBy>Kelly Sungkono</cp:lastModifiedBy>
  <cp:revision>34</cp:revision>
  <dcterms:created xsi:type="dcterms:W3CDTF">2020-04-25T03:18:58Z</dcterms:created>
  <dcterms:modified xsi:type="dcterms:W3CDTF">2023-05-25T01:30:42Z</dcterms:modified>
</cp:coreProperties>
</file>