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  <p:sldMasterId id="2147484164" r:id="rId2"/>
    <p:sldMasterId id="2147484188" r:id="rId3"/>
    <p:sldMasterId id="2147484200" r:id="rId4"/>
    <p:sldMasterId id="2147484212" r:id="rId5"/>
  </p:sldMasterIdLst>
  <p:notesMasterIdLst>
    <p:notesMasterId r:id="rId49"/>
  </p:notesMasterIdLst>
  <p:sldIdLst>
    <p:sldId id="256" r:id="rId6"/>
    <p:sldId id="257" r:id="rId7"/>
    <p:sldId id="284" r:id="rId8"/>
    <p:sldId id="296" r:id="rId9"/>
    <p:sldId id="285" r:id="rId10"/>
    <p:sldId id="319" r:id="rId11"/>
    <p:sldId id="320" r:id="rId12"/>
    <p:sldId id="286" r:id="rId13"/>
    <p:sldId id="305" r:id="rId14"/>
    <p:sldId id="330" r:id="rId15"/>
    <p:sldId id="336" r:id="rId16"/>
    <p:sldId id="297" r:id="rId17"/>
    <p:sldId id="287" r:id="rId18"/>
    <p:sldId id="321" r:id="rId19"/>
    <p:sldId id="331" r:id="rId20"/>
    <p:sldId id="348" r:id="rId21"/>
    <p:sldId id="350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290" r:id="rId32"/>
    <p:sldId id="306" r:id="rId33"/>
    <p:sldId id="291" r:id="rId34"/>
    <p:sldId id="302" r:id="rId35"/>
    <p:sldId id="308" r:id="rId36"/>
    <p:sldId id="322" r:id="rId37"/>
    <p:sldId id="329" r:id="rId38"/>
    <p:sldId id="332" r:id="rId39"/>
    <p:sldId id="333" r:id="rId40"/>
    <p:sldId id="334" r:id="rId41"/>
    <p:sldId id="299" r:id="rId42"/>
    <p:sldId id="293" r:id="rId43"/>
    <p:sldId id="294" r:id="rId44"/>
    <p:sldId id="300" r:id="rId45"/>
    <p:sldId id="307" r:id="rId46"/>
    <p:sldId id="349" r:id="rId47"/>
    <p:sldId id="335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56" autoAdjust="0"/>
  </p:normalViewPr>
  <p:slideViewPr>
    <p:cSldViewPr>
      <p:cViewPr varScale="1">
        <p:scale>
          <a:sx n="86" d="100"/>
          <a:sy n="86" d="100"/>
        </p:scale>
        <p:origin x="105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25T07:50:40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14156 14911 438 0,'0'0'62'16,"0"0"-43"-16,0 0-17 15,0 0-1-15,0 0 0 16,0 0 1-16,0 0-1 16,0 0-1-16,0 0 1 15,0 0 0-15,0 0 0 0,0 0 7 16,3 0-7-16,1 0 0 0,0 0 9 16,1 0 1-16,-5 0 163 15,2 0-101 1,-2 0-50-16,0 0-2 0,0 0 9 15,0 0-8-15,1 0-14 16,-1 0 1-16,0 0 4 0,0 0 11 16,0 0 10-16,0 0-1 15,0 0-4-15,0 0 6 16,0 0 9-16,0 0-6 16,0 0-2-16,0 0-7 15,0 0 7-15,0 0-7 16,0 0 2-16,0 0-9 15,0 0 4-15,0 0-5 16,0 0-3 0,0 0-2-16,0 0 1 15,0 0-1-15,0 0-3 16,0 0-3-16,0 0-8 0,0 0 7 0,0 0-2 16,4 0-6-1,-2-2-1-15,1-3 0 0,-1 0 1 16,2-3 0-16,0 4 0 15,1-6 0-15,-1 3-1 16,-2 2 0-16,3-2 1 16,0 2-1-16,-4-2 1 15,4 2-1-15,0 1 0 16,-3-3 1-16,2 6 1 16,-2-7-2-16,3 2 2 31,0 2-4-31,-1-9 4 0,0 5-2 15,3 1 0-15,-1-1 0 16,2-1 1-16,-5 4-1 16,5-4 0-16,-4 6 0 15,0-6 0-15,4 3 0 16,-4-2 0-16,0 2 1 16,-2-2-1-16,3 4 1 15,-4-4-1-15,4 2 0 0,0 3 1 16,-3-6-1-16,3 3 0 15,-1 2 0-15,1-6 0 0,-1 4 0 16,2 0 0-16,-2-4 0 16,4 3 0-16,-5 2 0 15,3-1 0-15,0 2 0 16,-1 0 0-16,2-3 0 0,-3 1 0 16,3 1 0-16,1 1 0 15,4-4-1-15,-1 2 1 16,2 3 0-16,1-8 0 15,-1 2-5-15,3 0 5 16,-1 1 2-16,1-1-2 16,-1 2 0-1,-1 1-2-15,-3-2 2 16,-4 4 0-16,2 0 2 16,-5-1-1-16,1 4 0 15,-3 1-1-15,0-4 1 16,-2 4-1-16,0 0 0 15,0 0 2-15,0 0-2 16,2 0 0-16,-2 0 1 16,0 0 0-16,0-2 0 15,0 2 5-15,2-3-6 16,0 3 7-16,-2-2-5 16,2 1 6-16,-2 1-8 15,3 0 6-15,-3 0-6 0,0 0 0 16,0 0 7-16,0 0-7 15,0 0 0-15,0 0 0 16,0 0 1-16,0 0-1 16,0 0-7-16,0 0-10 0,0 0-24 15,0 0-59-15,0 0-83 16,-5 0-180-16</inkml:trace>
  <inkml:trace contextRef="#ctx0" brushRef="#br0" timeOffset="967.816">14400 15113 425 0,'0'0'73'16,"0"0"-48"-16,0 0-11 15,0 0-5-15,0 0 293 16,0 0-146-16,0 0-91 16,2 0-42-16,-2 0 0 0,0 0 28 15,2 0-24-15,-2 0-17 32,0 0-2-32,0 0-6 15,0 0 5-15,0 0 8 16,0 2 14-16,0 7 18 15,0-1-7-15,0 5-17 0,0-3-4 16,0 7 1-16,0 1-11 16,2 1 4-16,0 5 10 0,3 5-11 15,-3-3-1 1,-1 2 7-16,2 0-7 0,-3 2 5 16,3 0 3-16,-1-4 0 15,1 2-1-15,-1-10-2 16,-2 0-3-16,2 0 1 15,-2-10 4-15,0 2-8 16,0-2 9 0,0-6-3-16,0 1-6 15,0-1-1-15,0-2-8 16,0 0 12-16,0 0-5 0,0 0-2 16,0 0 4-16,0 0-4 15,0 0-5-15,0 0-1 16,2 0 0-16,-2 0-35 15,2-5-37-15,0-11-60 16,-2-4-132-16,2 4-456 16,-2-4 337-16</inkml:trace>
  <inkml:trace contextRef="#ctx0" brushRef="#br0" timeOffset="1434.1077">14593 15186 431 0,'0'0'52'16,"0"0"-22"-16,0 0-8 16,0 0 275-16,0 0 5 15,0 0-164-15,0 0-102 16,4 0-23-16,-4 0 0 0,3 0-6 16,-3 8 5-16,3 2 10 0,-3 7 20 15,2 2 13-15,-2 4-16 16,2 8-10-16,-2 0 2 15,1 6-14-15,2 1 2 16,2-2-1-16,-4-4-5 16,4 0-4-16,0-6-7 0,-1-4 7 31,1-5-8-31,-3-7 1 16,-2-5 5-16,2-2-7 15,-2-2 1-15,0-1-1 16,0 0 0-16,3 0-54 15,1-4-54-15,-2-6-95 16,0-3-313-16</inkml:trace>
  <inkml:trace contextRef="#ctx0" brushRef="#br0" timeOffset="2050.2126">14591 15802 430 0,'0'0'60'0,"0"0"-40"15,0 0-19-15,0 0 5 16,0 0-5-16,0 0 2 16,0 0-3-16,0 31 1 15,0-28-1-15,0-2 2 0,0 3-1 16,0-2 14-16,0-2 255 16,0 0-142-16,6 0-82 15,2 0-11-15,1 0 10 16,-1-4-16-16,1-2-9 15,0-2-1-15,-2 4 11 0,-3-1-2 16,-2 5-11 0,-2-5-4-1,0 1 9-15,0 4 8 0,0 0 4 16,-8 0-2 0,-6 0-18-16,3 0-11 0,-1 0-2 15,1 9 1-15,5 0-1 16,4 2 0-16,0-4 14 15,2 1-5-15,0 0-1 16,0-2-8-16,0-2 0 0,8-4 2 16,0 0-2-16,0 0 1 15,-2 0 11-15,-1 0 7 16,2 0 6-16,-5-4-11 16,1-2-9-16,-1 2-6 15,-2 0-5-15,0 1-47 16,0-4-47-16,-2 3-163 0,-10 0-767 15</inkml:trace>
  <inkml:trace contextRef="#ctx0" brushRef="#br0" timeOffset="11493.9754">18107 14815 534 0,'0'0'0'0,"0"0"-36"0,0 0 25 15,0 0 11-15,0 0 1 16,0 0-1-16,0 0 0 16,0 0-1-16,0 0-17 0,0 0 7 31,0 0 0-31,0 0 10 15,0 0-2-15,0 0 3 16,0 0 24-16,0 1 1 16,0 2-18-16,0 3-6 15,0-2 13-15,0-4-5 0,0 1 184 16,0 2 51-16,0-3-121 16,0 0-50-16,0 0-16 15,0 0 0-15,0 1-5 16,0-1-21-16,0 0-14 15,0 0-11-15,0 0-5 0,0 0 16 16,0 0 2-16,0 0 1 16,0 0-1-16,0 0 6 15,0 0-8-15,0 0 4 16,0 0 2-16,0 0 2 16,0 0 4-16,0 0-6 15,0 0-1-15,0 0-6 0,0 0-3 16,2 0-3-16,2 0-1 15,-2 0-8-15,0 0 5 16,1-1 2-16,-2 1-6 31,-1-3 5-31,4 3 1 0,-2-1-6 0,2-3 6 16,1 0-7 0,0 2 0-16,3-5 1 15,1 6 6-15,-2-3-7 16,-1-3-1-16,1 4 1 0,0-4-1 15,2 5 0-15,-3-3 0 16,5-2 0-16,-1 1 0 16,0 2 1-16,3-5-1 15,-1 4 0-15,1-5 0 0,0 2 0 16,1 4 0-16,2-6 0 16,-3 2 0-16,3-1 0 15,-1 0 0-15,1-1 0 16,-1 0 0-16,3 0 0 15,-1-2 0-15,2 2-1 16,-1 1 1 0,-1-6 0-16,4 4 0 15,-4 0-6-15,4 2 6 16,-1-3 2-16,-3 3-1 0,-1-2 0 16,-3 4-1-16,-1 0 0 15,-3 4 0-15,-1-1 1 16,-1-1-1-16,0 0 1 15,0 1-1-15,-3 0 0 16,2 0 0-16,-1 0 0 16,0 0 1-16,1 0 0 0,3-1 0 15,0 0 0-15,3-2 0 16,-2 0 0-16,-1 2 0 16,1-2 1-16,-4 2 8 15,0 1-3 1,1 3 5-16,0-5-3 15,0 2 1-15,-2-1-9 16,3 2 8-16,-4 3-8 0,0-4 7 0,2 2-6 16,-6-1-1-16,2 3 7 15,-2 0-1-15,0 0 0 16,0 0-5 0,0 0-1-16,0 0 6 15,0 0-6-15,0 0 0 16,0 0 5-16,0 0-5 15,0 0-1-15,0 0 0 16,0 0 1-16,0 0-1 16,0 0 2-16,0 0-1 0,0 0-1 15,0 0 0-15,0 0 0 0,0 0 0 32,0 0 0-32,0 0 1 15,0 0-1-15,0 0 1 16,0 0-1-16,0 0 0 15,0 0 1-15,0 0-1 16,0 0 2-16,0 0-2 16,0 0-2-16,0 0-4 0,0 0-38 15,0 0-29-15,0 0-30 16,0 0-38-16,0 0-105 16,-15 5-505-16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3-25T07:52:04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21914 14127 618 0,'0'0'235'0,"0"0"-157"16,0 0-39-16,0 0-4 16,0 0-22-16,0 0 4 0,0 0-1 15,-8 0 13-15,1 6 121 16,-2 2-66-16,-5-2-42 15,-1 6-20-15,-6 2 9 16,-4 4 24-16,-5 8-9 16,-6 0 1-16,-2 10-17 0,-5 1 5 15,-1 2 15-15,-3 6-9 16,1 3-9-16,-4 1-3 0,2 6-3 16,1-7-8-16,3 2-2 15,1-9-6-15,7 0 3 16,5-7-4-16,4-3 1 15,7-9 2-15,5-7-11 16,6-3 2 0,4-5-2-16,0-5 0 15,5 0-1-15,0-2-1 16,0 0-36-16,0 0-31 16,2 0-80-16,12-11-22 15,-1-6-172-15</inkml:trace>
  <inkml:trace contextRef="#ctx0" brushRef="#br0" timeOffset="435.1181">21112 14219 1046 0,'0'0'253'0,"0"0"-137"15,0 0-65-15,0 0-19 16,0 0-6-16,0 0-25 16,0 0 8-16,31 28 1 0,-2 0 8 15,6 6 9-15,10 7 8 16,4 4 3-16,9 4 0 15,6 4-15 1,3 5-5-16,5 1-9 16,-3-5-2-16,-5-2-7 15,-4-6 6-15,-9-12-5 0,-10-4 0 0,-10-7 0 16,-10-7-1-16,-9-8 1 16,-4-4-1-16,-6-2 1 15,-2 2 1-15,0-4-2 16,0 0-24-16,-7-8-92 15,-6-10-85-15,-6-4-512 0</inkml:trace>
  <inkml:trace contextRef="#ctx0" brushRef="#br0" timeOffset="1938.4588">20904 13796 576 0,'0'0'288'0,"0"0"-144"15,0 0-70-15,0 0-6 16,0 0 7-16,0 0-37 16,0 0-24-16,-2 0-4 0,2 0 12 15,-2 0 10-15,2 0 4 16,-2 0-2-16,2 0-7 15,-3 0-5-15,-1 0-3 0,-3 0-13 32,-2 0-5-32,-2 4-1 15,-3 6 0-15,1 5 0 16,3-6 0-16,-2 1 0 16,3 2 0-16,1 0 0 15,0 0 0-15,4 0 0 16,-3 0-6-16,3-2 6 0,1 2 0 15,0-2 0-15,0 0-5 16,3 1 5-16,0-4 0 16,0 4 0-16,0-4 0 0,0 1 0 15,0 4-1-15,0-6 1 16,0 2 0-16,5 1-2 16,-1-4 2-16,2 3 0 15,1-1 0-15,-1 0-2 0,2 2 2 16,1-4 0-16,-1 4 0 31,2-4 1-31,1 2-1 16,-1 2 0-16,2-4 1 15,-2 1 1-15,2-3-1 16,-1 2 1-16,0-1-2 0,-2-1 6 16,3 0-6-16,-4-1 0 15,3 0 0-15,-1-2 1 16,0 0-1-16,-1 0 1 15,3 0-1-15,-4 0 7 0,1 0-6 16,0-4-1 0,0-2 2-16,-2 0-2 0,-1 0 10 15,2 0 5-15,-2 1-9 16,1-4 1-16,1 1 3 16,1-2-9-16,-2 2 0 15,2-1 5-15,1 2-6 16,-4 0 0-16,1 2 1 0,-3-2 0 15,0 2 6-15,3-3-6 16,-2-3 6-16,-1 3-1 0,-2 1-1 16,3-1-5-16,-3 0 0 15,-2-1 12-15,0 2-5 16,0 0 2-16,0 0 4 16,0-2-7-16,0 1-5 15,0 0 6 1,-7-2-6-16,-1 0 5 15,-2 0-6-15,3 2 1 16,-1 1 8-16,-5 0-8 16,6 1 25-16,-2-1-14 15,-1 4-2-15,4-1-8 16,-3 2-1-16,1-3 5 16,-4 5-6-16,3-5 0 0,0 3 0 15,-2 0 0-15,1 2 0 16,3-3 0-16,0 3 0 15,1 0 2-15,3 0-1 16,-2 0-1-16,3-5 0 16,2 5 1-1,-2 0-1-15,2-2 0 16,0 2 0-16,-2-2-2 16,0 0-30-16,-1-2 12 0,1-1-14 15,0 2 2-15,-1-1 0 16,-1-3 7-16,2 2 1 15,-1-2-11-15,1 2-17 16,2 1 2-16,0 1-28 16,0 2-96-16,0 1-203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33302DA-2C6F-4F18-BDA6-EB66E3AB3A5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052D6AF-DC70-46A7-8ECC-A419D0F92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B9D6D43-7E9F-493B-ADD1-4FAF53260AF7}" type="datetime1">
              <a:rPr lang="en-US" smtClean="0"/>
              <a:t>2/26/2023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TM 01 PROBABILITAS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39A3-9E3E-4FC2-B502-6C86D2D108A4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 01 PROBABILITAS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ADBF-D549-4938-A8BD-F7D4A027A671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 01 PROBABILITAS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E933-CC46-4544-B1AA-D9ED10023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464B0-1021-46A1-BA56-66541609F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8BF2-0AC4-4D8F-A954-5B16C0E2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E8B125-CBFD-4AE5-8B37-DB76E48B339F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D264-75C1-4365-BEBB-0DF6CE5F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54D3-95CE-4F4C-AC5F-184BB918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DB677F5-9AEE-4E4B-9EE0-4D2391FBE851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8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5073-D489-4067-AF6F-2A3FF372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E972-5881-400E-BD23-49E7BC83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EA3E4-CDD7-4278-8036-664F254B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E8B125-CBFD-4AE5-8B37-DB76E48B339F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FD63-AF22-45B4-9E18-6D4E05B6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EE922-A105-4739-8CA2-98FBD605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DB677F5-9AEE-4E4B-9EE0-4D2391FBE851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9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1617-1B9F-4ED2-BA31-3319131E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AB29C-1CC4-4274-875E-F67FA021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2DDCB-5CF4-41D4-8C09-93BB094E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E8B125-CBFD-4AE5-8B37-DB76E48B339F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456FD-3FE0-4BE8-9E32-7C162FF3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0EB8-8E41-4DEC-BD83-8F07AA37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DB677F5-9AEE-4E4B-9EE0-4D2391FBE851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1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66B4-C40B-44B2-9F7F-5C544291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6D81-9600-4B20-976F-353932B41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29690-E8E6-488E-8E8A-BDCD19B7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52002-FE69-4F31-86F2-17F7A739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E8B125-CBFD-4AE5-8B37-DB76E48B339F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1B0AD-9F9A-41DD-B4D9-B7E250F4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EA121-A7F4-4EA4-ADED-A964C677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DB677F5-9AEE-4E4B-9EE0-4D2391FBE851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4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7B45-B28E-4342-8A37-5BFC31E6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88B4-2288-4728-A9BE-35319CBB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0589A-1622-473F-AA8A-A258A38C0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5F73D-3587-4084-AC44-6B814B431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1E2A2-DDF5-4E4C-8DA7-B4E4684E9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99713-1013-411F-86F6-C10CB17D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E8B125-CBFD-4AE5-8B37-DB76E48B339F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4E5DE-17FF-4CB8-ACF9-F5C79FC7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CAB51-41C6-4127-83AF-77EFD8F9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DB677F5-9AEE-4E4B-9EE0-4D2391FBE851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18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8E69-23AD-47F3-9F1B-C9CAD1C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BF499-6EBD-4B5C-BB0F-FA883C9D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E8B125-CBFD-4AE5-8B37-DB76E48B339F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68B55-2F06-4599-AE19-D9F160C0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41634-10CB-4A40-8A97-7421D5D9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DB677F5-9AEE-4E4B-9EE0-4D2391FBE851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9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1A3FE-8516-4C54-BAC7-F44C0272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E8B125-CBFD-4AE5-8B37-DB76E48B339F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C53AB-B044-4429-BEAB-4C172F80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17F5B-4414-49C2-8D9B-A6953715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DB677F5-9AEE-4E4B-9EE0-4D2391FBE851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34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B71C-ED2F-4625-8FAB-A896B1DC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5361-0568-4925-9D12-22EEEB205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CE529-7F7F-4032-B335-3313A9764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FBB2F-A2D4-494C-A6DD-D7879C8A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E8B125-CBFD-4AE5-8B37-DB76E48B339F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C3832-97D3-4DB6-9AA8-733E97EC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6D030-5502-415C-BC46-3F199378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DB677F5-9AEE-4E4B-9EE0-4D2391FBE851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8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79B4-286B-4C51-91BC-062BF1A80431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 01 PROBABILITAS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EB6A-971B-4993-B1D5-2682E4FB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A3CEA-5A64-42D8-99A7-FA198B0C7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16FB6-E69E-461A-A4F7-A92E515CB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2A64D-DB7B-44A7-9A4C-4BC99FB7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E8B125-CBFD-4AE5-8B37-DB76E48B339F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52AAC-6D0D-4AF1-9DC4-DF34ACCE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F11D0-AEA5-4DE6-A26C-D942587C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DB677F5-9AEE-4E4B-9EE0-4D2391FBE851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28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A445-79A2-4741-97C6-4A380538D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53B26-4A42-4005-B5D6-C8C645B11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47124-D61A-491D-8A91-B4D30423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E8B125-CBFD-4AE5-8B37-DB76E48B339F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6B0B9-CD7D-4182-8E8B-6B2DFA15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C9F7-4958-4E0C-AD11-F4210397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DB677F5-9AEE-4E4B-9EE0-4D2391FBE851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21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34DF7-D7F9-431B-B06B-B57510156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FC462-1AE1-4CF3-8DD2-680C30095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6066-8FAE-4551-85B9-F2AEDF3A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E8B125-CBFD-4AE5-8B37-DB76E48B339F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67AE7-4EF3-4338-ABE0-1B18DF67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AAE3B-AB4F-4B0F-97F3-8C3745A7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DB677F5-9AEE-4E4B-9EE0-4D2391FBE851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19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DCCE-2F16-468A-A15A-FDFA076B2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66C0B-03B2-4148-9619-782300707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F4E8-1087-40FF-8C1F-28FB0AC3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B3E82-041D-476C-9AB0-59CD1DAC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792A2-42F3-4928-82CA-F657E863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90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927A-4D24-46B4-8E13-57D8CBAF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1009-419D-4ED2-84F4-0D616037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D0FA-8DAF-441C-AE53-59AF3CF8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E613-EACF-404A-AFF9-B9000FFA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54BB-3B61-4437-A84A-D88C066B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738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E1B3-46C5-4B7C-B46C-2390FF91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7D2CA-A7B6-405D-A9E8-0EFC7CE1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5B86-E1CA-44C6-BB10-9DD55E81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AB3B-C277-4F78-93AD-643D4CEC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9A349-5B92-4312-9F83-48DE9E2D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96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87BD-5D13-4CD8-8A15-C578CC18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E964-6396-43EF-876B-6241D3FBB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44432-6936-469C-9697-F8A84287F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4905-B230-47FB-9691-C5AF4B27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D15C1-D257-4CE1-A215-32AA97E8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C47B0-D64B-471E-A338-82B57B56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39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5CE5-D12A-4696-9B5F-9B4D6718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544B3-3C69-4068-A27A-265E8021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24FFB-7DDF-4B6E-8340-A25DC5F3B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78465-08F6-4D08-A20C-3A14C3455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E457E-AD9B-413A-85EA-C2D00FCBC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13BB9-B329-4270-BB9B-272A7E52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1035A-3E65-49CE-A49C-89F5A5C2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16B93-04D0-4A69-8036-AC41F322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727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D815-70EA-451F-B6B0-060429AB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35B88-5CCB-40F5-9189-C91A0FA1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2E161-ECC8-46A2-8052-6FDDF0BD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65220-8D39-4311-9E4D-028BAB88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44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93908-541B-438C-AA70-604809D0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72420-D0B3-43E2-8037-F5920236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1F6E0-DBD8-4DFE-ADC1-0780081F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4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6E5BC1E-CEC0-4E79-A4DF-1705DA8C1E4E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TM 01 PROBABILITAS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C409-7993-4BE7-A1F4-46591C9A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799A-EDF8-47C4-8006-C865118B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47801-BB06-46DD-8AF6-32284B1BB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AB149-1AA9-4EA1-B616-7878105C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96B4-8B8B-4929-BCBE-A317E630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C48B3-04A6-464B-A0DC-ABB43656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3398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BDD0-F885-4BAE-A8E3-76B7AA0C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5D3B3-A4E1-451E-946B-C51969015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B414F-E137-4052-B2A4-22EA715E2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527DA-67FE-4DEE-9E88-8AAFB254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A3F37-28CD-4151-92FC-7ED94161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80D28-6639-4684-A8DE-2CE20D2C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94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7C16-F436-4AD1-A21D-10F13305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9AF48-3AC6-4694-81AF-3C84DE6A8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2297A-44BB-4A01-AE11-47540C32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D2D6-E0AE-43AF-8F46-D4978E47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6481-CB2E-4E93-890A-6DF7CF35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1770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386CC-D977-4006-8085-B1F3AD770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C1479-64F0-43CF-A9F0-817417BE8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07C6-1FFD-4B30-BE44-C99FAAE8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E920-9EE6-400F-A2F8-C3A1978C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D224B-8B84-480A-8716-17D3B516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5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DCCE-2F16-468A-A15A-FDFA076B2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66C0B-03B2-4148-9619-782300707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F4E8-1087-40FF-8C1F-28FB0AC3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B3E82-041D-476C-9AB0-59CD1DAC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792A2-42F3-4928-82CA-F657E863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805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927A-4D24-46B4-8E13-57D8CBAF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1009-419D-4ED2-84F4-0D616037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D0FA-8DAF-441C-AE53-59AF3CF8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E613-EACF-404A-AFF9-B9000FFA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54BB-3B61-4437-A84A-D88C066B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623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E1B3-46C5-4B7C-B46C-2390FF91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7D2CA-A7B6-405D-A9E8-0EFC7CE1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5B86-E1CA-44C6-BB10-9DD55E81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AB3B-C277-4F78-93AD-643D4CEC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9A349-5B92-4312-9F83-48DE9E2D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594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87BD-5D13-4CD8-8A15-C578CC18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E964-6396-43EF-876B-6241D3FBB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44432-6936-469C-9697-F8A84287F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4905-B230-47FB-9691-C5AF4B27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D15C1-D257-4CE1-A215-32AA97E8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C47B0-D64B-471E-A338-82B57B56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420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5CE5-D12A-4696-9B5F-9B4D6718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544B3-3C69-4068-A27A-265E8021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24FFB-7DDF-4B6E-8340-A25DC5F3B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78465-08F6-4D08-A20C-3A14C3455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E457E-AD9B-413A-85EA-C2D00FCBC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13BB9-B329-4270-BB9B-272A7E52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1035A-3E65-49CE-A49C-89F5A5C2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16B93-04D0-4A69-8036-AC41F322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545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D815-70EA-451F-B6B0-060429AB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35B88-5CCB-40F5-9189-C91A0FA1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2E161-ECC8-46A2-8052-6FDDF0BD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65220-8D39-4311-9E4D-028BAB88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59E4-16D9-4003-BFAA-87A9D289F6B2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 01 PROBABILITAS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93908-541B-438C-AA70-604809D0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72420-D0B3-43E2-8037-F5920236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1F6E0-DBD8-4DFE-ADC1-0780081F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344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C409-7993-4BE7-A1F4-46591C9A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799A-EDF8-47C4-8006-C865118B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47801-BB06-46DD-8AF6-32284B1BB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AB149-1AA9-4EA1-B616-7878105C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96B4-8B8B-4929-BCBE-A317E630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C48B3-04A6-464B-A0DC-ABB43656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009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BDD0-F885-4BAE-A8E3-76B7AA0C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5D3B3-A4E1-451E-946B-C51969015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B414F-E137-4052-B2A4-22EA715E2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527DA-67FE-4DEE-9E88-8AAFB254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A3F37-28CD-4151-92FC-7ED94161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80D28-6639-4684-A8DE-2CE20D2C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665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7C16-F436-4AD1-A21D-10F13305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9AF48-3AC6-4694-81AF-3C84DE6A8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2297A-44BB-4A01-AE11-47540C32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D2D6-E0AE-43AF-8F46-D4978E47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6481-CB2E-4E93-890A-6DF7CF35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80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386CC-D977-4006-8085-B1F3AD770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C1479-64F0-43CF-A9F0-817417BE8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07C6-1FFD-4B30-BE44-C99FAAE8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E920-9EE6-400F-A2F8-C3A1978C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D224B-8B84-480A-8716-17D3B516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286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7E8C-C4B3-4191-9EC2-BFCCD0D61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11EDB-653E-4B5A-AC58-AD1DF21C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3B1AF-75C5-4E5F-858E-062E8697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59D9EB81-9199-41EE-A755-1927985A58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F9C6D-8217-4472-910F-E4817653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8557-BC6B-43EF-8247-08F05783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0DA224-1A09-4C0A-B8E7-164A2552FF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112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87B2-E18A-4B47-819A-5EB9C7BD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61B2-4630-4790-B1DC-0E2CBE865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E9AFC-9E35-417B-881D-91BFE13A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59D9EB81-9199-41EE-A755-1927985A58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A0992-B531-465A-8A43-82816678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B2CAA-24C7-417D-8924-C3996501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0DA224-1A09-4C0A-B8E7-164A2552FF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0507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D11C-A33F-4435-AAE6-61B69F0D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A97AF-BD5F-4E6E-B2B3-75E69AD9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698E-5D88-4C57-9B03-971013E6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59D9EB81-9199-41EE-A755-1927985A58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F11B-A703-423D-AF3F-E3128A28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57A1-E20B-4F9F-AC98-531924D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0DA224-1A09-4C0A-B8E7-164A2552FF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481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CCA7-1E5C-49AD-9218-DB02281E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B1F2-E02A-4FAB-B412-29C02F39F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21396-5E7D-4894-BE3D-FA09575D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8D37F-81EE-467E-952F-5F2E2E9F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59D9EB81-9199-41EE-A755-1927985A58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D8DEF-A0AA-412D-A1EC-195ACC24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213E4-15C9-49F5-BC7A-BF36FEB4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0DA224-1A09-4C0A-B8E7-164A2552FF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278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74F3-E0FF-46E7-95A6-8D9A6B70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67D1E-81DF-4B66-AFC1-23959E2E5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4CB9A-BC3F-48A1-AEEF-6516D9070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D9D4D-D6C0-426E-8F16-6DABED084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6DBD6-3DAD-49C3-8CBD-5CF6492A3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B4749-7329-4617-AA37-2A2795AE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59D9EB81-9199-41EE-A755-1927985A58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B0537-94B5-436A-B03F-A6CE544B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23396-D6AE-41C7-AD6D-DDFCCDE3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0DA224-1A09-4C0A-B8E7-164A2552FF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83F6-E027-4737-B50D-7F264A8051E4}" type="datetime1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 01 PROBABILITAS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4A48-F1C9-45F4-9EDB-F48C8328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A2B05-3887-4911-94DF-658FF932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59D9EB81-9199-41EE-A755-1927985A58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30382-3E3B-4EE6-88FC-67CB658E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BB7CC-040E-4748-9B63-3BD7AEE1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0DA224-1A09-4C0A-B8E7-164A2552FF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430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61DA6-A31C-4370-9C71-CDFA85E8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59D9EB81-9199-41EE-A755-1927985A58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DBA2E-F8A7-4274-845B-8845F391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7D346-1E35-4260-8AB8-5694962A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0DA224-1A09-4C0A-B8E7-164A2552FF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02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597A-2D2B-4A0A-A879-6CC4CE21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E22F-4489-40EE-9DAB-B203C529F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235C8-FBBC-49DA-B47E-56D9165E5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6C0D-600B-4749-98C3-6B1BB63C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59D9EB81-9199-41EE-A755-1927985A58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3D752-2D44-4766-BF50-7D5C0143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8F03-5609-4B69-A838-B993F42A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0DA224-1A09-4C0A-B8E7-164A2552FF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359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886D-02B3-44D7-AD19-F5A6A463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03FAC-6313-4408-9290-BCD980C87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E6B65-FF7C-4383-A9C2-4938A9D35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0C82F-9FBC-4BD1-8D65-D1BD105E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59D9EB81-9199-41EE-A755-1927985A58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AD117-DF77-4FB1-B7A7-1FC9C7CD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AE131-8A1C-40C4-9F10-A63A02BC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0DA224-1A09-4C0A-B8E7-164A2552FF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39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19DD-E6D2-447F-AC4F-EE18C2B0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8ED76-1A59-4642-AAA0-908907F00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1471C-2C26-455B-A28B-68A49CCF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59D9EB81-9199-41EE-A755-1927985A58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6A1E-2802-4E7A-820C-ADB875FC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A1501-C226-4359-836A-0547B038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0DA224-1A09-4C0A-B8E7-164A2552FF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7452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6E978-EDE2-4587-8FFD-1FE34870C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09621-B115-49FD-99C9-A68D7EAD1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64CBD-413B-4443-9135-862A181E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59D9EB81-9199-41EE-A755-1927985A58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F675-706F-4A05-A278-72E5CD60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8D62A-8D14-4584-8D0F-C995C0C6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30DA224-1A09-4C0A-B8E7-164A2552FF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30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AE3A-49A6-476A-8C39-1BA9D3138C26}" type="datetime1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 01 PROBABILITAS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FBBF-9AA9-4FEF-9FF0-34DC2A22C6A8}" type="datetime1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 01 PROBABILITAS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7317-3F53-43C1-AF07-4CA23D1C5A24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 01 PROBABILITAS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A5F7-DE55-41A8-8B7D-B77F0C60B293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TM 01 PROBABILITAS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D9FDB2-474D-4CE4-A17C-FEBEF2F20AEA}" type="datetime1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TM 01 PROBABILITAS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030D5B-B4DF-4E49-9141-F3335EEEB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F5A39-5146-4DEB-B61A-69DD9091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FD81D-7165-4AFA-B8DA-4D8B671A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51A84-390C-4E98-8659-96705C50F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F4E8B125-CBFD-4AE5-8B37-DB76E48B339F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BB9E6-EAE8-4323-8B98-904DBF50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EB65E-75B3-4D58-B53A-6943F0848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CDB677F5-9AEE-4E4B-9EE0-4D2391FBE851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69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371D2-E89E-41C9-AA81-841A6FB3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D4CA6-B1F5-486F-A6F3-C8347D26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AE64D-9F6F-4D1F-94EF-FE4ACC9E3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FBA9-8C3D-491B-A0A9-8012EE947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93CDF-728D-4718-AFDA-25017B7AF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4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371D2-E89E-41C9-AA81-841A6FB3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D4CA6-B1F5-486F-A6F3-C8347D26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AE64D-9F6F-4D1F-94EF-FE4ACC9E3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E15AD95-70E4-4C9D-BB3C-D0C334FEB695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26/02/2023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FBA9-8C3D-491B-A0A9-8012EE947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93CDF-728D-4718-AFDA-25017B7AF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C3E2E030-2C7E-4536-A274-D2029E24C47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2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760B8-1D44-4DC4-BD67-C6929983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8C5D4-E92C-42DC-9672-51359FB5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48B43-FF36-4762-8E47-94811209F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59D9EB81-9199-41EE-A755-1927985A58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14921-1A1A-4866-AA41-2272D497B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74EB-960F-495D-90D5-8CFA5F728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E30DA224-1A09-4C0A-B8E7-164A2552FF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45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onsep-matematika.com/2016/01/aturan-perkalian-aturan-penjumlahan-dan-faktorial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jSOH5ADfy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www.kontensekolah.com/2019/08/latihan-soal-permutasi-beserta.html" TargetMode="Externa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0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5" Type="http://schemas.openxmlformats.org/officeDocument/2006/relationships/image" Target="../media/image190.emf"/><Relationship Id="rId4" Type="http://schemas.openxmlformats.org/officeDocument/2006/relationships/customXml" Target="../ink/ink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angparabintang.com/2021/01/materi-contoh-soal-dan-pembahasan.html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PERTEMUAN 4</a:t>
            </a:r>
            <a:br>
              <a:rPr lang="en-US" dirty="0" smtClean="0"/>
            </a:br>
            <a:r>
              <a:rPr lang="en-US" dirty="0" err="1" smtClean="0"/>
              <a:t>Permutasi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Bilqis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F521-1239-4B79-A10F-BC233910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1148969"/>
            <a:ext cx="2556710" cy="547437"/>
          </a:xfrm>
        </p:spPr>
        <p:txBody>
          <a:bodyPr>
            <a:normAutofit/>
          </a:bodyPr>
          <a:lstStyle/>
          <a:p>
            <a:r>
              <a:rPr lang="en-US" sz="2100" dirty="0"/>
              <a:t>1. </a:t>
            </a:r>
            <a:r>
              <a:rPr lang="en-US" sz="2100" dirty="0" err="1"/>
              <a:t>Aturan</a:t>
            </a:r>
            <a:r>
              <a:rPr lang="en-US" sz="2100" dirty="0"/>
              <a:t> </a:t>
            </a:r>
            <a:r>
              <a:rPr lang="en-US" sz="2100" dirty="0" err="1"/>
              <a:t>Perkalian</a:t>
            </a:r>
            <a:endParaRPr lang="en-ID" sz="2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0B26-B5A5-479D-92EB-7ECB3B2B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96407"/>
            <a:ext cx="8001000" cy="4012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50" b="1" dirty="0" err="1"/>
              <a:t>Ciri</a:t>
            </a:r>
            <a:r>
              <a:rPr lang="en-US" sz="1650" b="1" dirty="0"/>
              <a:t> :</a:t>
            </a:r>
          </a:p>
          <a:p>
            <a:pPr marL="0" indent="0">
              <a:buNone/>
            </a:pPr>
            <a:r>
              <a:rPr lang="en-US" sz="1650" dirty="0"/>
              <a:t>a. Ada </a:t>
            </a:r>
            <a:r>
              <a:rPr lang="en-US" sz="1650" dirty="0" err="1"/>
              <a:t>satu</a:t>
            </a:r>
            <a:r>
              <a:rPr lang="en-US" sz="1650" dirty="0"/>
              <a:t> </a:t>
            </a:r>
            <a:r>
              <a:rPr lang="en-US" sz="1650" dirty="0" err="1"/>
              <a:t>kegiatan</a:t>
            </a:r>
            <a:r>
              <a:rPr lang="en-US" sz="1650" dirty="0"/>
              <a:t> yang </a:t>
            </a:r>
            <a:r>
              <a:rPr lang="en-US" sz="1650" dirty="0" err="1"/>
              <a:t>terdiri</a:t>
            </a:r>
            <a:r>
              <a:rPr lang="en-US" sz="1650" dirty="0"/>
              <a:t> </a:t>
            </a:r>
            <a:r>
              <a:rPr lang="en-US" sz="1650" dirty="0" err="1"/>
              <a:t>dari</a:t>
            </a:r>
            <a:r>
              <a:rPr lang="en-US" sz="1650" dirty="0"/>
              <a:t> </a:t>
            </a:r>
            <a:r>
              <a:rPr lang="en-US" sz="1650" dirty="0" err="1"/>
              <a:t>beberapa</a:t>
            </a:r>
            <a:r>
              <a:rPr lang="en-US" sz="1650" dirty="0"/>
              <a:t> </a:t>
            </a:r>
            <a:r>
              <a:rPr lang="en-US" sz="1650" dirty="0" err="1"/>
              <a:t>tahap</a:t>
            </a:r>
            <a:r>
              <a:rPr lang="en-US" sz="1650" dirty="0"/>
              <a:t>, </a:t>
            </a:r>
            <a:r>
              <a:rPr lang="en-US" sz="1650" dirty="0" err="1"/>
              <a:t>atau</a:t>
            </a:r>
            <a:endParaRPr lang="en-US" sz="1650" dirty="0"/>
          </a:p>
          <a:p>
            <a:pPr marL="0" indent="0">
              <a:buNone/>
            </a:pPr>
            <a:r>
              <a:rPr lang="en-US" sz="1650" dirty="0"/>
              <a:t>b. Ada </a:t>
            </a:r>
            <a:r>
              <a:rPr lang="en-US" sz="1650" dirty="0" err="1"/>
              <a:t>beberapa</a:t>
            </a:r>
            <a:r>
              <a:rPr lang="en-US" sz="1650" dirty="0"/>
              <a:t> </a:t>
            </a:r>
            <a:r>
              <a:rPr lang="en-US" sz="1650" dirty="0" err="1"/>
              <a:t>kegiatan</a:t>
            </a:r>
            <a:r>
              <a:rPr lang="en-US" sz="1650" dirty="0"/>
              <a:t> </a:t>
            </a:r>
            <a:r>
              <a:rPr lang="en-US" sz="1650" dirty="0" err="1"/>
              <a:t>berbeda</a:t>
            </a:r>
            <a:r>
              <a:rPr lang="en-US" sz="1650" dirty="0"/>
              <a:t> yang </a:t>
            </a:r>
            <a:r>
              <a:rPr lang="en-US" sz="1650" u="sng" dirty="0" err="1"/>
              <a:t>semuanya</a:t>
            </a:r>
            <a:r>
              <a:rPr lang="en-US" sz="1650" dirty="0"/>
              <a:t> </a:t>
            </a:r>
            <a:r>
              <a:rPr lang="en-US" sz="1650" dirty="0" err="1"/>
              <a:t>harus</a:t>
            </a:r>
            <a:r>
              <a:rPr lang="en-US" sz="1650" dirty="0"/>
              <a:t> </a:t>
            </a:r>
            <a:r>
              <a:rPr lang="en-US" sz="1650" dirty="0" err="1"/>
              <a:t>dilakukan</a:t>
            </a:r>
            <a:r>
              <a:rPr lang="en-US" sz="1650" dirty="0"/>
              <a:t>.</a:t>
            </a:r>
          </a:p>
          <a:p>
            <a:pPr marL="0" indent="0">
              <a:buNone/>
            </a:pPr>
            <a:r>
              <a:rPr lang="en-US" sz="1650" b="1" dirty="0" err="1"/>
              <a:t>Contoh</a:t>
            </a:r>
            <a:r>
              <a:rPr lang="en-US" sz="1650" b="1" dirty="0"/>
              <a:t> :</a:t>
            </a:r>
          </a:p>
          <a:p>
            <a:pPr marL="0" indent="0">
              <a:buNone/>
            </a:pPr>
            <a:r>
              <a:rPr lang="en-ID" sz="1800" dirty="0" err="1"/>
              <a:t>Terdapat</a:t>
            </a:r>
            <a:r>
              <a:rPr lang="en-ID" sz="1800" dirty="0"/>
              <a:t> </a:t>
            </a:r>
            <a:r>
              <a:rPr lang="en-ID" sz="1800" dirty="0" err="1"/>
              <a:t>empat</a:t>
            </a:r>
            <a:r>
              <a:rPr lang="en-ID" sz="1800" dirty="0"/>
              <a:t> </a:t>
            </a:r>
            <a:r>
              <a:rPr lang="en-ID" sz="1800" dirty="0" err="1"/>
              <a:t>jalan</a:t>
            </a:r>
            <a:r>
              <a:rPr lang="en-ID" sz="1800" dirty="0"/>
              <a:t> yang </a:t>
            </a:r>
            <a:r>
              <a:rPr lang="en-ID" sz="1800" dirty="0" err="1"/>
              <a:t>menghubungkan</a:t>
            </a:r>
            <a:r>
              <a:rPr lang="en-ID" sz="1800" dirty="0"/>
              <a:t> </a:t>
            </a:r>
            <a:r>
              <a:rPr lang="en-ID" sz="1800" dirty="0" err="1"/>
              <a:t>kota</a:t>
            </a:r>
            <a:r>
              <a:rPr lang="en-ID" sz="1800" dirty="0"/>
              <a:t> A dan </a:t>
            </a:r>
            <a:r>
              <a:rPr lang="en-ID" sz="1800" dirty="0" err="1"/>
              <a:t>kota</a:t>
            </a:r>
            <a:r>
              <a:rPr lang="en-ID" sz="1800" dirty="0"/>
              <a:t> B, </a:t>
            </a:r>
            <a:r>
              <a:rPr lang="en-ID" sz="1800" dirty="0" err="1"/>
              <a:t>tiga</a:t>
            </a:r>
            <a:r>
              <a:rPr lang="en-ID" sz="1800" dirty="0"/>
              <a:t> </a:t>
            </a:r>
            <a:r>
              <a:rPr lang="en-ID" sz="1800" dirty="0" err="1"/>
              <a:t>jalan</a:t>
            </a:r>
            <a:r>
              <a:rPr lang="en-ID" sz="1800" dirty="0"/>
              <a:t> yang </a:t>
            </a:r>
            <a:r>
              <a:rPr lang="en-ID" sz="1800" dirty="0" err="1"/>
              <a:t>menghubungkan</a:t>
            </a:r>
            <a:r>
              <a:rPr lang="en-ID" sz="1800" dirty="0"/>
              <a:t> </a:t>
            </a:r>
            <a:r>
              <a:rPr lang="en-ID" sz="1800" dirty="0" err="1"/>
              <a:t>kota</a:t>
            </a:r>
            <a:r>
              <a:rPr lang="en-ID" sz="1800" dirty="0"/>
              <a:t> B dan </a:t>
            </a:r>
            <a:r>
              <a:rPr lang="en-ID" sz="1800" dirty="0" err="1"/>
              <a:t>kota</a:t>
            </a:r>
            <a:r>
              <a:rPr lang="en-ID" sz="1800" dirty="0"/>
              <a:t> C </a:t>
            </a:r>
            <a:r>
              <a:rPr lang="en-ID" sz="1800" dirty="0" err="1"/>
              <a:t>serta</a:t>
            </a:r>
            <a:r>
              <a:rPr lang="en-ID" sz="1800" dirty="0"/>
              <a:t> </a:t>
            </a:r>
            <a:r>
              <a:rPr lang="en-ID" sz="1800" dirty="0" err="1"/>
              <a:t>tiga</a:t>
            </a:r>
            <a:r>
              <a:rPr lang="en-ID" sz="1800" dirty="0"/>
              <a:t> </a:t>
            </a:r>
            <a:r>
              <a:rPr lang="en-ID" sz="1800" dirty="0" err="1"/>
              <a:t>jalan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kota</a:t>
            </a:r>
            <a:r>
              <a:rPr lang="en-ID" sz="1800" dirty="0"/>
              <a:t> C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kota</a:t>
            </a:r>
            <a:r>
              <a:rPr lang="en-ID" sz="1800" dirty="0"/>
              <a:t> D. </a:t>
            </a:r>
            <a:r>
              <a:rPr lang="en-ID" sz="1800" dirty="0" err="1"/>
              <a:t>Tentukanlah</a:t>
            </a:r>
            <a:r>
              <a:rPr lang="en-ID" sz="1800" dirty="0"/>
              <a:t> </a:t>
            </a:r>
            <a:r>
              <a:rPr lang="en-ID" sz="1800" dirty="0" err="1"/>
              <a:t>banyaknya</a:t>
            </a:r>
            <a:r>
              <a:rPr lang="en-ID" sz="1800" dirty="0"/>
              <a:t> </a:t>
            </a:r>
            <a:r>
              <a:rPr lang="en-ID" sz="1800" dirty="0" err="1"/>
              <a:t>rute</a:t>
            </a:r>
            <a:r>
              <a:rPr lang="en-ID" sz="1800" dirty="0"/>
              <a:t> </a:t>
            </a:r>
            <a:r>
              <a:rPr lang="en-ID" sz="1800" dirty="0" err="1"/>
              <a:t>perjalanan</a:t>
            </a:r>
            <a:r>
              <a:rPr lang="en-ID" sz="1800" dirty="0"/>
              <a:t> </a:t>
            </a:r>
            <a:r>
              <a:rPr lang="en-ID" sz="1800" dirty="0" err="1"/>
              <a:t>seseorang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 smtClean="0"/>
              <a:t>kota</a:t>
            </a:r>
            <a:r>
              <a:rPr lang="en-ID" sz="1800" dirty="0" smtClean="0"/>
              <a:t> </a:t>
            </a:r>
            <a:r>
              <a:rPr lang="en-ID" sz="1800" dirty="0"/>
              <a:t>A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kota</a:t>
            </a:r>
            <a:r>
              <a:rPr lang="en-ID" sz="1800" dirty="0"/>
              <a:t> D</a:t>
            </a:r>
          </a:p>
          <a:p>
            <a:pPr marL="0" indent="0">
              <a:buNone/>
            </a:pPr>
            <a:r>
              <a:rPr lang="en-ID" sz="1800" i="1" u="sng" dirty="0"/>
              <a:t>Jawab</a:t>
            </a:r>
          </a:p>
          <a:p>
            <a:pPr marL="0" indent="0">
              <a:buNone/>
            </a:pPr>
            <a:r>
              <a:rPr lang="en-ID" sz="1800" dirty="0" err="1"/>
              <a:t>Rute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A </a:t>
            </a:r>
            <a:r>
              <a:rPr lang="en-ID" sz="1800" dirty="0" err="1"/>
              <a:t>ke</a:t>
            </a:r>
            <a:r>
              <a:rPr lang="en-ID" sz="1800" dirty="0"/>
              <a:t> B = 4 </a:t>
            </a:r>
            <a:r>
              <a:rPr lang="en-ID" sz="1800" dirty="0" err="1"/>
              <a:t>jalan</a:t>
            </a:r>
            <a:endParaRPr lang="en-ID" sz="1800" dirty="0"/>
          </a:p>
          <a:p>
            <a:pPr marL="0" indent="0">
              <a:buNone/>
            </a:pPr>
            <a:r>
              <a:rPr lang="en-ID" sz="1800" dirty="0" err="1"/>
              <a:t>Rute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B </a:t>
            </a:r>
            <a:r>
              <a:rPr lang="en-ID" sz="1800" dirty="0" err="1"/>
              <a:t>ke</a:t>
            </a:r>
            <a:r>
              <a:rPr lang="en-ID" sz="1800" dirty="0"/>
              <a:t> C = 3 </a:t>
            </a:r>
            <a:r>
              <a:rPr lang="en-ID" sz="1800" dirty="0" err="1"/>
              <a:t>jalan</a:t>
            </a:r>
            <a:endParaRPr lang="en-ID" sz="1800" dirty="0"/>
          </a:p>
          <a:p>
            <a:pPr marL="0" indent="0">
              <a:buNone/>
            </a:pPr>
            <a:r>
              <a:rPr lang="en-ID" sz="1800" dirty="0" err="1"/>
              <a:t>Rute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C </a:t>
            </a:r>
            <a:r>
              <a:rPr lang="en-ID" sz="1800" dirty="0" err="1"/>
              <a:t>ke</a:t>
            </a:r>
            <a:r>
              <a:rPr lang="en-ID" sz="1800" dirty="0"/>
              <a:t> D = 3 </a:t>
            </a:r>
            <a:r>
              <a:rPr lang="en-ID" sz="1800" dirty="0" err="1"/>
              <a:t>jalan</a:t>
            </a:r>
            <a:endParaRPr lang="en-ID" sz="1800" dirty="0"/>
          </a:p>
          <a:p>
            <a:pPr marL="0" indent="0">
              <a:buNone/>
            </a:pPr>
            <a:r>
              <a:rPr lang="en-ID" sz="1800" dirty="0" err="1"/>
              <a:t>Sehingga</a:t>
            </a:r>
            <a:r>
              <a:rPr lang="en-ID" sz="1800" dirty="0"/>
              <a:t> </a:t>
            </a:r>
            <a:r>
              <a:rPr lang="en-ID" sz="1800" dirty="0" err="1"/>
              <a:t>diperoleh</a:t>
            </a:r>
            <a:r>
              <a:rPr lang="en-ID" sz="1800" dirty="0"/>
              <a:t> </a:t>
            </a:r>
            <a:r>
              <a:rPr lang="en-ID" sz="1800" dirty="0" err="1"/>
              <a:t>banyaknya</a:t>
            </a:r>
            <a:r>
              <a:rPr lang="en-ID" sz="1800" dirty="0"/>
              <a:t> </a:t>
            </a:r>
            <a:r>
              <a:rPr lang="en-ID" sz="1800" dirty="0" err="1"/>
              <a:t>rute</a:t>
            </a:r>
            <a:r>
              <a:rPr lang="en-ID" sz="1800" dirty="0"/>
              <a:t> </a:t>
            </a:r>
            <a:r>
              <a:rPr lang="en-ID" sz="1800" dirty="0" err="1"/>
              <a:t>perjalanan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kota</a:t>
            </a:r>
            <a:r>
              <a:rPr lang="en-ID" sz="1800" dirty="0"/>
              <a:t> A </a:t>
            </a:r>
            <a:r>
              <a:rPr lang="en-ID" sz="1800" dirty="0" err="1"/>
              <a:t>ke</a:t>
            </a:r>
            <a:r>
              <a:rPr lang="en-ID" sz="1800" dirty="0"/>
              <a:t> </a:t>
            </a:r>
            <a:r>
              <a:rPr lang="en-ID" sz="1800" dirty="0" err="1"/>
              <a:t>kota</a:t>
            </a:r>
            <a:r>
              <a:rPr lang="en-ID" sz="1800" dirty="0"/>
              <a:t> D </a:t>
            </a:r>
            <a:r>
              <a:rPr lang="en-ID" sz="1800" dirty="0" err="1"/>
              <a:t>adalah</a:t>
            </a:r>
            <a:r>
              <a:rPr lang="en-ID" sz="1800" dirty="0"/>
              <a:t>:</a:t>
            </a:r>
          </a:p>
          <a:p>
            <a:pPr marL="0" indent="0">
              <a:buNone/>
            </a:pPr>
            <a:r>
              <a:rPr lang="en-ID" sz="1800" dirty="0"/>
              <a:t>Banyak </a:t>
            </a:r>
            <a:r>
              <a:rPr lang="en-ID" sz="1800" dirty="0" err="1"/>
              <a:t>Rute</a:t>
            </a:r>
            <a:r>
              <a:rPr lang="en-ID" sz="1800" dirty="0"/>
              <a:t> = 4 x 3 x 3 = </a:t>
            </a:r>
            <a:r>
              <a:rPr lang="en-ID" sz="1800" dirty="0" smtClean="0"/>
              <a:t>36 </a:t>
            </a:r>
            <a:r>
              <a:rPr lang="en-ID" sz="1800" dirty="0" err="1"/>
              <a:t>rute</a:t>
            </a:r>
            <a:endParaRPr lang="en-ID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6427"/>
          <a:stretch/>
        </p:blipFill>
        <p:spPr>
          <a:xfrm>
            <a:off x="3581400" y="3667407"/>
            <a:ext cx="4731201" cy="8038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86200" y="341575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Soal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Contoh</a:t>
            </a:r>
            <a:r>
              <a:rPr lang="en-US" b="1" dirty="0" smtClean="0"/>
              <a:t>  lain</a:t>
            </a:r>
            <a:endParaRPr lang="en-US" b="1" dirty="0" smtClean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GB" dirty="0" smtClean="0"/>
              <a:t>3 </a:t>
            </a:r>
            <a:r>
              <a:rPr lang="en-US" dirty="0" err="1" smtClean="0"/>
              <a:t>dari</a:t>
            </a:r>
            <a:r>
              <a:rPr lang="en-US" dirty="0" smtClean="0"/>
              <a:t> 6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endParaRPr lang="en-GB" dirty="0" smtClean="0"/>
          </a:p>
          <a:p>
            <a:pPr lvl="1" eaLnBrk="1" hangingPunct="1"/>
            <a:r>
              <a:rPr lang="en-US" dirty="0" err="1" smtClean="0"/>
              <a:t>Ada</a:t>
            </a:r>
            <a:r>
              <a:rPr lang="en-US" dirty="0" smtClean="0"/>
              <a:t> 6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ke-1</a:t>
            </a:r>
          </a:p>
          <a:p>
            <a:pPr lvl="1" eaLnBrk="1" hangingPunct="1"/>
            <a:r>
              <a:rPr lang="en-US" dirty="0" err="1" smtClean="0"/>
              <a:t>Ada</a:t>
            </a:r>
            <a:r>
              <a:rPr lang="en-US" dirty="0" smtClean="0"/>
              <a:t> 5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ke-2</a:t>
            </a:r>
          </a:p>
          <a:p>
            <a:pPr lvl="1" eaLnBrk="1" hangingPunct="1"/>
            <a:r>
              <a:rPr lang="en-US" dirty="0" err="1" smtClean="0"/>
              <a:t>Ada</a:t>
            </a:r>
            <a:r>
              <a:rPr lang="en-US" dirty="0" smtClean="0"/>
              <a:t> 4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ke-3</a:t>
            </a:r>
          </a:p>
          <a:p>
            <a:pPr lvl="1" eaLnBrk="1" hangingPunct="1"/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= </a:t>
            </a:r>
            <a:r>
              <a:rPr lang="en-GB" dirty="0" smtClean="0"/>
              <a:t>6</a:t>
            </a:r>
            <a:r>
              <a:rPr lang="en-US" dirty="0" smtClean="0"/>
              <a:t> x </a:t>
            </a:r>
            <a:r>
              <a:rPr lang="en-GB" dirty="0" smtClean="0"/>
              <a:t>5</a:t>
            </a:r>
            <a:r>
              <a:rPr lang="en-US" dirty="0" smtClean="0"/>
              <a:t> x 4</a:t>
            </a:r>
            <a:r>
              <a:rPr lang="en-GB" dirty="0" smtClean="0"/>
              <a:t> = 120</a:t>
            </a:r>
          </a:p>
        </p:txBody>
      </p:sp>
    </p:spTree>
    <p:extLst>
      <p:ext uri="{BB962C8B-B14F-4D97-AF65-F5344CB8AC3E}">
        <p14:creationId xmlns:p14="http://schemas.microsoft.com/office/powerpoint/2010/main" val="214336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1.2 </a:t>
            </a:r>
            <a:r>
              <a:rPr lang="en-US" sz="4800" b="1" dirty="0" err="1" smtClean="0"/>
              <a:t>Aturan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Penambahan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312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b="1" dirty="0" smtClean="0">
                <a:ea typeface="ＭＳ Ｐゴシック" pitchFamily="34" charset="-128"/>
              </a:rPr>
              <a:t>ATURAN PENAMBAHAN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ja-JP" sz="2800" dirty="0" err="1" smtClean="0">
                <a:ea typeface="ＭＳ Ｐゴシック" pitchFamily="34" charset="-128"/>
              </a:rPr>
              <a:t>Sebuah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proses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dapat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dilakukan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dalam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beberapa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cara</a:t>
            </a:r>
            <a:r>
              <a:rPr lang="en-US" altLang="ja-JP" sz="2800" dirty="0" smtClean="0">
                <a:ea typeface="ＭＳ Ｐゴシック" pitchFamily="34" charset="-128"/>
              </a:rPr>
              <a:t>, </a:t>
            </a:r>
            <a:r>
              <a:rPr lang="en-US" altLang="ja-JP" sz="2800" dirty="0" err="1" smtClean="0">
                <a:ea typeface="ＭＳ Ｐゴシック" pitchFamily="34" charset="-128"/>
              </a:rPr>
              <a:t>tetapi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u="sng" dirty="0" err="1" smtClean="0">
                <a:ea typeface="ＭＳ Ｐゴシック" pitchFamily="34" charset="-128"/>
              </a:rPr>
              <a:t>tidak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dapat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dilaksanakan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pada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waktu</a:t>
            </a:r>
            <a:r>
              <a:rPr lang="en-US" altLang="ja-JP" sz="2800" dirty="0" smtClean="0">
                <a:ea typeface="ＭＳ Ｐゴシック" pitchFamily="34" charset="-128"/>
              </a:rPr>
              <a:t> yang </a:t>
            </a:r>
            <a:r>
              <a:rPr lang="en-US" altLang="ja-JP" sz="2800" dirty="0" err="1" smtClean="0">
                <a:ea typeface="ＭＳ Ｐゴシック" pitchFamily="34" charset="-128"/>
              </a:rPr>
              <a:t>sama</a:t>
            </a:r>
            <a:endParaRPr lang="en-US" altLang="ja-JP" sz="28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altLang="ja-JP" sz="2400" dirty="0" smtClean="0">
                <a:ea typeface="ＭＳ Ｐゴシック" pitchFamily="34" charset="-128"/>
              </a:rPr>
              <a:t> </a:t>
            </a:r>
            <a:r>
              <a:rPr lang="en-US" sz="2400" dirty="0" smtClean="0"/>
              <a:t>n</a:t>
            </a:r>
            <a:r>
              <a:rPr lang="en-US" sz="2400" baseline="-25000" dirty="0" smtClean="0"/>
              <a:t>1</a:t>
            </a:r>
            <a:r>
              <a:rPr lang="en-US" altLang="ja-JP" sz="2400" dirty="0" smtClean="0">
                <a:ea typeface="ＭＳ Ｐゴシック" pitchFamily="34" charset="-128"/>
              </a:rPr>
              <a:t> </a:t>
            </a:r>
            <a:r>
              <a:rPr lang="en-US" sz="2400" dirty="0" smtClean="0"/>
              <a:t>cara-1,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n</a:t>
            </a:r>
            <a:r>
              <a:rPr lang="en-US" sz="2400" baseline="-25000" dirty="0" smtClean="0"/>
              <a:t>2</a:t>
            </a:r>
            <a:r>
              <a:rPr lang="en-US" altLang="ja-JP" sz="2400" dirty="0" smtClean="0">
                <a:ea typeface="ＭＳ Ｐゴシック" pitchFamily="34" charset="-128"/>
              </a:rPr>
              <a:t> </a:t>
            </a:r>
            <a:r>
              <a:rPr lang="en-US" sz="2400" dirty="0" smtClean="0"/>
              <a:t>cara-2,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dirty="0" smtClean="0">
                <a:ea typeface="ＭＳ Ｐゴシック" pitchFamily="34" charset="-128"/>
              </a:rPr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dirty="0" smtClean="0">
                <a:ea typeface="ＭＳ Ｐゴシック" pitchFamily="34" charset="-128"/>
              </a:rPr>
              <a:t>Dan </a:t>
            </a:r>
            <a:r>
              <a:rPr lang="en-US" altLang="ja-JP" sz="2400" dirty="0" err="1" smtClean="0">
                <a:ea typeface="ＭＳ Ｐゴシック" pitchFamily="34" charset="-128"/>
              </a:rPr>
              <a:t>j</a:t>
            </a:r>
            <a:r>
              <a:rPr lang="en-US" sz="2400" dirty="0" err="1" smtClean="0"/>
              <a:t>ika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-p,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400" dirty="0" err="1" smtClean="0">
                <a:ea typeface="ＭＳ Ｐゴシック" pitchFamily="34" charset="-128"/>
              </a:rPr>
              <a:t>M</a:t>
            </a:r>
            <a:r>
              <a:rPr lang="en-US" sz="2400" dirty="0" err="1" smtClean="0"/>
              <a:t>aka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</a:t>
            </a:r>
            <a:r>
              <a:rPr lang="en-US" altLang="ja-JP" sz="24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ja-JP" sz="2400" dirty="0" err="1" smtClean="0">
                <a:ea typeface="ＭＳ Ｐゴシック" pitchFamily="34" charset="-128"/>
                <a:sym typeface="Symbol" pitchFamily="18" charset="2"/>
              </a:rPr>
              <a:t>cara</a:t>
            </a:r>
            <a:r>
              <a:rPr lang="en-US" altLang="ja-JP" sz="2400" dirty="0" smtClean="0">
                <a:ea typeface="ＭＳ Ｐゴシック" pitchFamily="34" charset="-128"/>
                <a:sym typeface="Symbol" pitchFamily="18" charset="2"/>
              </a:rPr>
              <a:t> = </a:t>
            </a:r>
            <a:r>
              <a:rPr lang="en-US" sz="2400" dirty="0" smtClean="0"/>
              <a:t>n</a:t>
            </a:r>
            <a:r>
              <a:rPr lang="en-US" sz="2400" baseline="-25000" dirty="0" smtClean="0"/>
              <a:t>1</a:t>
            </a:r>
            <a:r>
              <a:rPr lang="en-US" altLang="ja-JP" sz="2400" baseline="-25000" dirty="0" smtClean="0">
                <a:ea typeface="ＭＳ Ｐゴシック" pitchFamily="34" charset="-128"/>
              </a:rPr>
              <a:t> </a:t>
            </a:r>
            <a:r>
              <a:rPr lang="en-US" altLang="ja-JP" sz="2400" dirty="0" smtClean="0">
                <a:ea typeface="ＭＳ Ｐゴシック" pitchFamily="34" charset="-128"/>
              </a:rPr>
              <a:t>+ </a:t>
            </a:r>
            <a:r>
              <a:rPr lang="en-US" sz="2400" dirty="0" smtClean="0"/>
              <a:t>n</a:t>
            </a:r>
            <a:r>
              <a:rPr lang="en-US" sz="2400" baseline="-25000" dirty="0" smtClean="0"/>
              <a:t>2</a:t>
            </a:r>
            <a:r>
              <a:rPr lang="en-US" altLang="ja-JP" sz="2400" baseline="-25000" dirty="0" smtClean="0">
                <a:ea typeface="ＭＳ Ｐゴシック" pitchFamily="34" charset="-128"/>
              </a:rPr>
              <a:t> </a:t>
            </a:r>
            <a:r>
              <a:rPr lang="en-US" altLang="ja-JP" sz="2400" dirty="0" smtClean="0">
                <a:ea typeface="ＭＳ Ｐゴシック" pitchFamily="34" charset="-128"/>
              </a:rPr>
              <a:t>+…+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p</a:t>
            </a:r>
            <a:endParaRPr lang="en-US" altLang="ja-JP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 sz="2800" dirty="0" err="1" smtClean="0">
                <a:ea typeface="ＭＳ Ｐゴシック" pitchFamily="34" charset="-128"/>
              </a:rPr>
              <a:t>Dalam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sebuah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panitia</a:t>
            </a:r>
            <a:r>
              <a:rPr lang="en-US" altLang="ja-JP" sz="2800" dirty="0" smtClean="0">
                <a:ea typeface="ＭＳ Ｐゴシック" pitchFamily="34" charset="-128"/>
              </a:rPr>
              <a:t>, </a:t>
            </a:r>
            <a:r>
              <a:rPr lang="en-US" altLang="ja-JP" sz="2800" dirty="0" err="1" smtClean="0">
                <a:ea typeface="ＭＳ Ｐゴシック" pitchFamily="34" charset="-128"/>
              </a:rPr>
              <a:t>wakil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dari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suatu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jurusan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bisa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dipilih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dari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dosen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atau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mahasiswa</a:t>
            </a:r>
            <a:r>
              <a:rPr lang="en-US" altLang="ja-JP" sz="2800" dirty="0" smtClean="0">
                <a:ea typeface="ＭＳ Ｐゴシック" pitchFamily="34" charset="-128"/>
              </a:rPr>
              <a:t>. </a:t>
            </a:r>
            <a:r>
              <a:rPr lang="en-US" altLang="ja-JP" sz="2800" dirty="0" err="1" smtClean="0">
                <a:ea typeface="ＭＳ Ｐゴシック" pitchFamily="34" charset="-128"/>
              </a:rPr>
              <a:t>Jurusan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Matematika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punya</a:t>
            </a:r>
            <a:r>
              <a:rPr lang="en-US" altLang="ja-JP" sz="2800" dirty="0" smtClean="0">
                <a:ea typeface="ＭＳ Ｐゴシック" pitchFamily="34" charset="-128"/>
              </a:rPr>
              <a:t> 37 </a:t>
            </a:r>
            <a:r>
              <a:rPr lang="en-US" altLang="ja-JP" sz="2800" dirty="0" err="1" smtClean="0">
                <a:ea typeface="ＭＳ Ｐゴシック" pitchFamily="34" charset="-128"/>
              </a:rPr>
              <a:t>dosen</a:t>
            </a:r>
            <a:r>
              <a:rPr lang="en-US" altLang="ja-JP" sz="2800" dirty="0" smtClean="0">
                <a:ea typeface="ＭＳ Ｐゴシック" pitchFamily="34" charset="-128"/>
              </a:rPr>
              <a:t> </a:t>
            </a:r>
            <a:r>
              <a:rPr lang="en-US" altLang="ja-JP" sz="2800" dirty="0" err="1" smtClean="0">
                <a:ea typeface="ＭＳ Ｐゴシック" pitchFamily="34" charset="-128"/>
              </a:rPr>
              <a:t>dan</a:t>
            </a:r>
            <a:r>
              <a:rPr lang="en-US" altLang="ja-JP" sz="2800" dirty="0" smtClean="0">
                <a:ea typeface="ＭＳ Ｐゴシック" pitchFamily="34" charset="-128"/>
              </a:rPr>
              <a:t> 83 </a:t>
            </a:r>
            <a:r>
              <a:rPr lang="en-US" altLang="ja-JP" sz="2800" dirty="0" err="1" smtClean="0">
                <a:ea typeface="ＭＳ Ｐゴシック" pitchFamily="34" charset="-128"/>
              </a:rPr>
              <a:t>mahasiswa</a:t>
            </a:r>
            <a:r>
              <a:rPr lang="en-US" altLang="ja-JP" sz="2800" dirty="0" smtClean="0">
                <a:ea typeface="ＭＳ Ｐゴシック" pitchFamily="34" charset="-128"/>
              </a:rPr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ja-JP" dirty="0" smtClean="0">
                <a:ea typeface="ＭＳ Ｐゴシック" pitchFamily="34" charset="-128"/>
              </a:rPr>
              <a:t>Cara-1 : </a:t>
            </a:r>
            <a:r>
              <a:rPr lang="en-US" altLang="ja-JP" dirty="0" err="1" smtClean="0">
                <a:ea typeface="ＭＳ Ｐゴシック" pitchFamily="34" charset="-128"/>
              </a:rPr>
              <a:t>perwakilan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dari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dosen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smtClean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altLang="ja-JP" dirty="0" smtClean="0">
                <a:ea typeface="ＭＳ Ｐゴシック" pitchFamily="34" charset="-128"/>
                <a:sym typeface="Wingdings" pitchFamily="2" charset="2"/>
              </a:rPr>
              <a:t> = </a:t>
            </a:r>
            <a:r>
              <a:rPr lang="en-US" altLang="ja-JP" dirty="0" smtClean="0">
                <a:ea typeface="ＭＳ Ｐゴシック" pitchFamily="34" charset="-128"/>
              </a:rPr>
              <a:t>37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ja-JP" dirty="0" smtClean="0">
                <a:ea typeface="ＭＳ Ｐゴシック" pitchFamily="34" charset="-128"/>
              </a:rPr>
              <a:t>Cara-2 : </a:t>
            </a:r>
            <a:r>
              <a:rPr lang="en-US" altLang="ja-JP" dirty="0" err="1" smtClean="0">
                <a:ea typeface="ＭＳ Ｐゴシック" pitchFamily="34" charset="-128"/>
              </a:rPr>
              <a:t>perwakilan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dari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mahasiswa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smtClean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dirty="0" smtClean="0"/>
              <a:t>n</a:t>
            </a:r>
            <a:r>
              <a:rPr lang="en-US" altLang="ja-JP" baseline="-25000" dirty="0" smtClean="0">
                <a:ea typeface="ＭＳ Ｐゴシック" pitchFamily="34" charset="-128"/>
              </a:rPr>
              <a:t>2</a:t>
            </a:r>
            <a:r>
              <a:rPr lang="en-US" altLang="ja-JP" dirty="0" smtClean="0">
                <a:ea typeface="ＭＳ Ｐゴシック" pitchFamily="34" charset="-128"/>
                <a:sym typeface="Wingdings" pitchFamily="2" charset="2"/>
              </a:rPr>
              <a:t> = </a:t>
            </a:r>
            <a:r>
              <a:rPr lang="en-US" altLang="ja-JP" dirty="0" smtClean="0">
                <a:ea typeface="ＭＳ Ｐゴシック" pitchFamily="34" charset="-128"/>
              </a:rPr>
              <a:t>83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</a:t>
            </a:r>
            <a:r>
              <a:rPr lang="en-US" altLang="ja-JP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ja-JP" dirty="0" err="1" smtClean="0">
                <a:ea typeface="ＭＳ Ｐゴシック" pitchFamily="34" charset="-128"/>
                <a:sym typeface="Symbol" pitchFamily="18" charset="2"/>
              </a:rPr>
              <a:t>cara</a:t>
            </a:r>
            <a:r>
              <a:rPr lang="en-US" altLang="ja-JP" dirty="0" smtClean="0">
                <a:ea typeface="ＭＳ Ｐゴシック" pitchFamily="34" charset="-128"/>
                <a:sym typeface="Symbol" pitchFamily="18" charset="2"/>
              </a:rPr>
              <a:t> = </a:t>
            </a:r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altLang="ja-JP" baseline="-25000" dirty="0" smtClean="0">
                <a:ea typeface="ＭＳ Ｐゴシック" pitchFamily="34" charset="-128"/>
              </a:rPr>
              <a:t> </a:t>
            </a:r>
            <a:r>
              <a:rPr lang="en-US" altLang="ja-JP" dirty="0" smtClean="0">
                <a:ea typeface="ＭＳ Ｐゴシック" pitchFamily="34" charset="-128"/>
              </a:rPr>
              <a:t>+ </a:t>
            </a:r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altLang="ja-JP" baseline="-25000" dirty="0" smtClean="0">
                <a:ea typeface="ＭＳ Ｐゴシック" pitchFamily="34" charset="-128"/>
              </a:rPr>
              <a:t> </a:t>
            </a:r>
            <a:r>
              <a:rPr lang="en-US" altLang="ja-JP" dirty="0" smtClean="0">
                <a:ea typeface="ＭＳ Ｐゴシック" pitchFamily="34" charset="-128"/>
              </a:rPr>
              <a:t>= 37 + 83 = 120</a:t>
            </a:r>
            <a:endParaRPr lang="en-GB" sz="2400" dirty="0" smtClean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582979"/>
            <a:ext cx="2134217" cy="922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77965F-ADA8-4668-A784-B9BC0FAF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dirty="0" err="1"/>
              <a:t>Contoh</a:t>
            </a:r>
            <a:r>
              <a:rPr lang="en-US" sz="2700" dirty="0"/>
              <a:t> </a:t>
            </a:r>
            <a:r>
              <a:rPr lang="en-US" sz="2700" dirty="0" err="1"/>
              <a:t>Soal</a:t>
            </a:r>
            <a:r>
              <a:rPr lang="en-US" sz="2700" dirty="0"/>
              <a:t> </a:t>
            </a:r>
            <a:r>
              <a:rPr lang="en-US" sz="2700" dirty="0" err="1"/>
              <a:t>Kaidah</a:t>
            </a:r>
            <a:r>
              <a:rPr lang="en-US" sz="2700" dirty="0"/>
              <a:t> </a:t>
            </a:r>
            <a:r>
              <a:rPr lang="en-US" sz="2700" dirty="0" err="1"/>
              <a:t>Pencacahan</a:t>
            </a:r>
            <a:r>
              <a:rPr lang="en-US" sz="2700" dirty="0"/>
              <a:t> (</a:t>
            </a:r>
            <a:r>
              <a:rPr lang="en-US" sz="2700" dirty="0" err="1"/>
              <a:t>Aturan</a:t>
            </a:r>
            <a:r>
              <a:rPr lang="en-US" sz="2700" dirty="0"/>
              <a:t> </a:t>
            </a:r>
            <a:r>
              <a:rPr lang="en-US" sz="2700" dirty="0" err="1"/>
              <a:t>Penambahan</a:t>
            </a:r>
            <a:r>
              <a:rPr lang="en-US" sz="2700" dirty="0"/>
              <a:t>)</a:t>
            </a:r>
            <a:endParaRPr lang="en-ID" sz="27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9B03E-FB3B-411E-A2EB-9E38CD125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/>
              <a:t>Di </a:t>
            </a:r>
            <a:r>
              <a:rPr lang="en-ID" sz="2400" dirty="0" err="1"/>
              <a:t>rumah</a:t>
            </a:r>
            <a:r>
              <a:rPr lang="en-ID" sz="2400" dirty="0"/>
              <a:t> </a:t>
            </a:r>
            <a:r>
              <a:rPr lang="en-ID" sz="2400" dirty="0" err="1" smtClean="0"/>
              <a:t>Winda</a:t>
            </a:r>
            <a:r>
              <a:rPr lang="en-ID" sz="2400" dirty="0" smtClean="0"/>
              <a:t> </a:t>
            </a:r>
            <a:r>
              <a:rPr lang="en-ID" sz="2400" dirty="0" err="1"/>
              <a:t>terdapat</a:t>
            </a:r>
            <a:r>
              <a:rPr lang="en-ID" sz="2400" dirty="0"/>
              <a:t> 3 </a:t>
            </a:r>
            <a:r>
              <a:rPr lang="en-ID" sz="2400" dirty="0" err="1"/>
              <a:t>jenis</a:t>
            </a:r>
            <a:r>
              <a:rPr lang="en-ID" sz="2400" dirty="0"/>
              <a:t> </a:t>
            </a:r>
            <a:r>
              <a:rPr lang="en-ID" sz="2400" dirty="0" err="1"/>
              <a:t>sepeda</a:t>
            </a:r>
            <a:r>
              <a:rPr lang="en-ID" sz="2400" dirty="0"/>
              <a:t> </a:t>
            </a:r>
            <a:r>
              <a:rPr lang="en-ID" sz="2400" dirty="0" err="1"/>
              <a:t>berbeda</a:t>
            </a:r>
            <a:r>
              <a:rPr lang="en-ID" sz="2400" dirty="0"/>
              <a:t>, 2 </a:t>
            </a:r>
            <a:r>
              <a:rPr lang="en-ID" sz="2400" dirty="0" err="1"/>
              <a:t>jenis</a:t>
            </a:r>
            <a:r>
              <a:rPr lang="en-ID" sz="2400" dirty="0"/>
              <a:t> motor </a:t>
            </a:r>
            <a:r>
              <a:rPr lang="en-ID" sz="2400" dirty="0" err="1"/>
              <a:t>berbeda</a:t>
            </a:r>
            <a:r>
              <a:rPr lang="en-ID" sz="2400" dirty="0"/>
              <a:t>, dan 2 </a:t>
            </a:r>
            <a:r>
              <a:rPr lang="en-ID" sz="2400" dirty="0" err="1"/>
              <a:t>mobil</a:t>
            </a:r>
            <a:r>
              <a:rPr lang="en-ID" sz="2400" dirty="0"/>
              <a:t> yang </a:t>
            </a:r>
            <a:r>
              <a:rPr lang="en-ID" sz="2400" dirty="0" err="1"/>
              <a:t>berbeda</a:t>
            </a:r>
            <a:r>
              <a:rPr lang="en-ID" sz="2400" dirty="0"/>
              <a:t>. </a:t>
            </a:r>
            <a:r>
              <a:rPr lang="en-ID" sz="2400" dirty="0" err="1"/>
              <a:t>Jika</a:t>
            </a:r>
            <a:r>
              <a:rPr lang="en-ID" sz="2400" dirty="0"/>
              <a:t> </a:t>
            </a:r>
            <a:r>
              <a:rPr lang="en-ID" sz="2400" dirty="0" err="1"/>
              <a:t>Winda</a:t>
            </a:r>
            <a:r>
              <a:rPr lang="en-ID" sz="2400" dirty="0"/>
              <a:t> </a:t>
            </a:r>
            <a:r>
              <a:rPr lang="en-ID" sz="2400" dirty="0" err="1"/>
              <a:t>ingin</a:t>
            </a:r>
            <a:r>
              <a:rPr lang="en-ID" sz="2400" dirty="0"/>
              <a:t> </a:t>
            </a:r>
            <a:r>
              <a:rPr lang="en-ID" sz="2400" dirty="0" err="1" smtClean="0"/>
              <a:t>berpergian</a:t>
            </a:r>
            <a:r>
              <a:rPr lang="en-ID" sz="2400" dirty="0" smtClean="0"/>
              <a:t>, </a:t>
            </a:r>
            <a:r>
              <a:rPr lang="en-ID" sz="2400" dirty="0" err="1"/>
              <a:t>ada</a:t>
            </a:r>
            <a:r>
              <a:rPr lang="en-ID" sz="2400" dirty="0"/>
              <a:t> </a:t>
            </a:r>
            <a:r>
              <a:rPr lang="en-ID" sz="2400" dirty="0" err="1"/>
              <a:t>berapa</a:t>
            </a:r>
            <a:r>
              <a:rPr lang="en-ID" sz="2400" dirty="0"/>
              <a:t> </a:t>
            </a:r>
            <a:r>
              <a:rPr lang="en-ID" sz="2400" dirty="0" err="1"/>
              <a:t>cara</a:t>
            </a:r>
            <a:r>
              <a:rPr lang="en-ID" sz="2400" dirty="0"/>
              <a:t> </a:t>
            </a:r>
            <a:r>
              <a:rPr lang="en-ID" sz="2400" dirty="0" err="1"/>
              <a:t>Winda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kendaraan</a:t>
            </a:r>
            <a:r>
              <a:rPr lang="en-ID" sz="2400" dirty="0"/>
              <a:t> yang </a:t>
            </a:r>
            <a:r>
              <a:rPr lang="en-ID" sz="2400" dirty="0" err="1"/>
              <a:t>ada</a:t>
            </a:r>
            <a:r>
              <a:rPr lang="en-ID" sz="2400" dirty="0"/>
              <a:t> di </a:t>
            </a:r>
            <a:r>
              <a:rPr lang="en-ID" sz="2400" dirty="0" err="1"/>
              <a:t>rumahnya</a:t>
            </a:r>
            <a:r>
              <a:rPr lang="en-ID" sz="2400" dirty="0"/>
              <a:t> ?</a:t>
            </a:r>
          </a:p>
          <a:p>
            <a:pPr marL="0" indent="0">
              <a:buNone/>
            </a:pPr>
            <a:r>
              <a:rPr lang="en-ID" sz="2400" dirty="0"/>
              <a:t>Source : </a:t>
            </a:r>
            <a:r>
              <a:rPr lang="en-ID" sz="2400" dirty="0">
                <a:hlinkClick r:id="rId2"/>
              </a:rPr>
              <a:t>https://www.konsep-matematika.com/2016/01/aturan-perkalian-aturan-penjumlahan-dan-faktorial.html</a:t>
            </a:r>
            <a:endParaRPr lang="en-ID" sz="2400" dirty="0"/>
          </a:p>
          <a:p>
            <a:pPr marL="0" indent="0">
              <a:buNone/>
            </a:pPr>
            <a:endParaRPr lang="en-ID" sz="1650" dirty="0"/>
          </a:p>
          <a:p>
            <a:pPr marL="0" indent="0">
              <a:buNone/>
            </a:pPr>
            <a:endParaRPr lang="en-ID" sz="165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0C599A-E35C-4DF0-83C4-7C91B11315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Pembahasan</a:t>
            </a:r>
            <a:endParaRPr lang="en-US" b="1" dirty="0"/>
          </a:p>
          <a:p>
            <a:pPr marL="0" indent="0" algn="just">
              <a:buNone/>
            </a:pPr>
            <a:r>
              <a:rPr lang="en-ID" sz="2000" dirty="0" err="1"/>
              <a:t>Winda</a:t>
            </a:r>
            <a:r>
              <a:rPr lang="en-US" sz="2000" dirty="0" smtClean="0"/>
              <a:t> </a:t>
            </a:r>
            <a:r>
              <a:rPr lang="en-US" sz="2000" dirty="0"/>
              <a:t>tidak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sekaligus</a:t>
            </a:r>
            <a:r>
              <a:rPr lang="en-US" sz="2000" dirty="0"/>
              <a:t> </a:t>
            </a:r>
            <a:r>
              <a:rPr lang="en-US" sz="2000" dirty="0" err="1"/>
              <a:t>ketiga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kendaraan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ID" sz="2000" dirty="0" err="1"/>
              <a:t>Winda</a:t>
            </a:r>
            <a:r>
              <a:rPr lang="en-US" sz="2000" dirty="0" smtClean="0"/>
              <a:t> </a:t>
            </a:r>
            <a:r>
              <a:rPr lang="en-US" sz="2000" dirty="0"/>
              <a:t>harus </a:t>
            </a:r>
            <a:r>
              <a:rPr lang="en-US" sz="2000" dirty="0" err="1"/>
              <a:t>memilih</a:t>
            </a:r>
            <a:r>
              <a:rPr lang="en-US" sz="2000" dirty="0"/>
              <a:t> 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kendaraan</a:t>
            </a:r>
            <a:r>
              <a:rPr lang="en-US" sz="2000" dirty="0"/>
              <a:t> saja.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kendaraan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ID" sz="2000" dirty="0" err="1"/>
              <a:t>Winda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3+2+2 = 7 </a:t>
            </a:r>
            <a:r>
              <a:rPr lang="en-US" sz="1800" b="1" dirty="0" err="1"/>
              <a:t>cara</a:t>
            </a:r>
            <a:endParaRPr lang="en-ID" sz="18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3851E-3807-4824-85B0-9D08A47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05111740000015 - Atika Rizki Nurakhmah</a:t>
            </a:r>
          </a:p>
        </p:txBody>
      </p:sp>
    </p:spTree>
    <p:extLst>
      <p:ext uri="{BB962C8B-B14F-4D97-AF65-F5344CB8AC3E}">
        <p14:creationId xmlns:p14="http://schemas.microsoft.com/office/powerpoint/2010/main" val="22117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83DD-738D-4F9D-B870-CFE91672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1428750"/>
            <a:ext cx="3290637" cy="39102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Penjumlahan</a:t>
            </a: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CE59-0DFD-4C50-A183-F5F188F9D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988219"/>
            <a:ext cx="8001000" cy="344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 err="1"/>
              <a:t>Ciri</a:t>
            </a:r>
            <a:r>
              <a:rPr lang="en-US" sz="1500" b="1" dirty="0"/>
              <a:t> :</a:t>
            </a:r>
          </a:p>
          <a:p>
            <a:pPr marL="0" indent="0">
              <a:buNone/>
            </a:pPr>
            <a:r>
              <a:rPr lang="sv-SE" sz="1500" dirty="0"/>
              <a:t>a. Beberapa kegiatan yang saling lepas dan </a:t>
            </a:r>
            <a:r>
              <a:rPr lang="sv-SE" sz="1500" u="sng" dirty="0"/>
              <a:t>salah satunya </a:t>
            </a:r>
            <a:r>
              <a:rPr lang="sv-SE" sz="1500" dirty="0"/>
              <a:t>harus dilakukan</a:t>
            </a:r>
          </a:p>
          <a:p>
            <a:pPr marL="0" indent="0">
              <a:buNone/>
            </a:pPr>
            <a:r>
              <a:rPr lang="sv-SE" sz="1500" dirty="0"/>
              <a:t>b. Beberapa kegiatan yang dilakukan dalam waktu yang tidak bersamaan</a:t>
            </a:r>
          </a:p>
          <a:p>
            <a:pPr marL="0" indent="0">
              <a:buNone/>
            </a:pPr>
            <a:r>
              <a:rPr lang="en-US" sz="1500" b="1" dirty="0" err="1"/>
              <a:t>Contoh</a:t>
            </a:r>
            <a:r>
              <a:rPr lang="en-US" sz="1500" b="1" dirty="0"/>
              <a:t> :</a:t>
            </a:r>
          </a:p>
          <a:p>
            <a:pPr marL="0" indent="0">
              <a:buNone/>
            </a:pPr>
            <a:r>
              <a:rPr lang="en-ID" sz="1500" dirty="0"/>
              <a:t>Di </a:t>
            </a:r>
            <a:r>
              <a:rPr lang="en-ID" sz="1500" dirty="0" err="1"/>
              <a:t>rumah</a:t>
            </a:r>
            <a:r>
              <a:rPr lang="en-ID" sz="1500" dirty="0"/>
              <a:t> Kevin </a:t>
            </a:r>
            <a:r>
              <a:rPr lang="en-ID" sz="1500" dirty="0" err="1"/>
              <a:t>terdapat</a:t>
            </a:r>
            <a:r>
              <a:rPr lang="en-ID" sz="1500" dirty="0"/>
              <a:t> 5 </a:t>
            </a:r>
            <a:r>
              <a:rPr lang="en-ID" sz="1500" dirty="0" err="1"/>
              <a:t>jenis</a:t>
            </a:r>
            <a:r>
              <a:rPr lang="en-ID" sz="1500" dirty="0"/>
              <a:t> </a:t>
            </a:r>
            <a:r>
              <a:rPr lang="en-ID" sz="1500" dirty="0" err="1"/>
              <a:t>sepeda</a:t>
            </a:r>
            <a:r>
              <a:rPr lang="en-ID" sz="1500" dirty="0"/>
              <a:t> </a:t>
            </a:r>
            <a:r>
              <a:rPr lang="en-ID" sz="1500" dirty="0" err="1"/>
              <a:t>berbeda</a:t>
            </a:r>
            <a:r>
              <a:rPr lang="en-ID" sz="1500" dirty="0"/>
              <a:t>, 3 </a:t>
            </a:r>
            <a:r>
              <a:rPr lang="en-ID" sz="1500" dirty="0" err="1"/>
              <a:t>jenis</a:t>
            </a:r>
            <a:r>
              <a:rPr lang="en-ID" sz="1500" dirty="0"/>
              <a:t> </a:t>
            </a:r>
            <a:r>
              <a:rPr lang="en-ID" sz="1500" dirty="0" err="1"/>
              <a:t>sepeda</a:t>
            </a:r>
            <a:r>
              <a:rPr lang="en-ID" sz="1500" dirty="0"/>
              <a:t> motor </a:t>
            </a:r>
            <a:r>
              <a:rPr lang="en-ID" sz="1500" dirty="0" err="1"/>
              <a:t>berbeda</a:t>
            </a:r>
            <a:r>
              <a:rPr lang="en-ID" sz="1500" dirty="0"/>
              <a:t> dan 4 </a:t>
            </a:r>
            <a:r>
              <a:rPr lang="en-ID" sz="1500" dirty="0" err="1"/>
              <a:t>jenis</a:t>
            </a:r>
            <a:r>
              <a:rPr lang="en-ID" sz="1500" dirty="0"/>
              <a:t> </a:t>
            </a:r>
            <a:r>
              <a:rPr lang="en-ID" sz="1500" dirty="0" err="1"/>
              <a:t>mobil</a:t>
            </a:r>
            <a:r>
              <a:rPr lang="en-ID" sz="1500" dirty="0"/>
              <a:t> </a:t>
            </a:r>
            <a:r>
              <a:rPr lang="en-ID" sz="1500" dirty="0" err="1"/>
              <a:t>berbeda</a:t>
            </a:r>
            <a:r>
              <a:rPr lang="en-ID" sz="1500" dirty="0"/>
              <a:t>.  Jika  Kevin </a:t>
            </a:r>
            <a:r>
              <a:rPr lang="en-ID" sz="1500" dirty="0" err="1"/>
              <a:t>ingin</a:t>
            </a:r>
            <a:r>
              <a:rPr lang="en-ID" sz="1500" dirty="0"/>
              <a:t> </a:t>
            </a:r>
            <a:r>
              <a:rPr lang="en-ID" sz="1500" dirty="0" err="1"/>
              <a:t>bepergian</a:t>
            </a:r>
            <a:r>
              <a:rPr lang="en-ID" sz="1500" dirty="0"/>
              <a:t>, </a:t>
            </a:r>
            <a:r>
              <a:rPr lang="en-ID" sz="1500" dirty="0" err="1"/>
              <a:t>ada</a:t>
            </a:r>
            <a:r>
              <a:rPr lang="en-ID" sz="1500" dirty="0"/>
              <a:t> </a:t>
            </a:r>
            <a:r>
              <a:rPr lang="en-ID" sz="1500" dirty="0" err="1"/>
              <a:t>berapa</a:t>
            </a:r>
            <a:r>
              <a:rPr lang="en-ID" sz="1500" dirty="0"/>
              <a:t> </a:t>
            </a:r>
            <a:r>
              <a:rPr lang="en-ID" sz="1500" dirty="0" err="1"/>
              <a:t>cara</a:t>
            </a:r>
            <a:r>
              <a:rPr lang="en-ID" sz="1500" dirty="0"/>
              <a:t> Kevin </a:t>
            </a:r>
            <a:r>
              <a:rPr lang="en-ID" sz="1500" dirty="0" err="1"/>
              <a:t>menggunakan</a:t>
            </a:r>
            <a:r>
              <a:rPr lang="en-ID" sz="1500" dirty="0"/>
              <a:t> </a:t>
            </a:r>
            <a:r>
              <a:rPr lang="en-ID" sz="1500" dirty="0" err="1"/>
              <a:t>kendaraan</a:t>
            </a:r>
            <a:r>
              <a:rPr lang="en-ID" sz="1500" dirty="0"/>
              <a:t> yang </a:t>
            </a:r>
            <a:r>
              <a:rPr lang="en-ID" sz="1500" dirty="0" err="1"/>
              <a:t>ada</a:t>
            </a:r>
            <a:r>
              <a:rPr lang="en-ID" sz="1500" dirty="0"/>
              <a:t> di </a:t>
            </a:r>
            <a:r>
              <a:rPr lang="en-ID" sz="1500" dirty="0" err="1"/>
              <a:t>rumahnya</a:t>
            </a:r>
            <a:r>
              <a:rPr lang="en-ID" sz="1500" dirty="0"/>
              <a:t>?</a:t>
            </a:r>
          </a:p>
          <a:p>
            <a:pPr marL="0" indent="0">
              <a:buNone/>
            </a:pPr>
            <a:r>
              <a:rPr lang="en-ID" sz="1500" i="1" u="sng" dirty="0"/>
              <a:t>Jawab</a:t>
            </a:r>
          </a:p>
          <a:p>
            <a:pPr marL="0" indent="0">
              <a:buNone/>
            </a:pPr>
            <a:r>
              <a:rPr lang="en-ID" sz="1500" dirty="0"/>
              <a:t>Banyak Cara Kevin </a:t>
            </a:r>
            <a:r>
              <a:rPr lang="en-ID" sz="1500" dirty="0" err="1"/>
              <a:t>menggunakan</a:t>
            </a:r>
            <a:r>
              <a:rPr lang="en-ID" sz="1500" dirty="0"/>
              <a:t> </a:t>
            </a:r>
            <a:r>
              <a:rPr lang="en-ID" sz="1500" dirty="0" err="1"/>
              <a:t>kendaraan</a:t>
            </a:r>
            <a:r>
              <a:rPr lang="en-ID" sz="1500" dirty="0"/>
              <a:t> di </a:t>
            </a:r>
            <a:r>
              <a:rPr lang="en-ID" sz="1500" dirty="0" err="1"/>
              <a:t>rumahnya</a:t>
            </a:r>
            <a:r>
              <a:rPr lang="en-ID" sz="1500" dirty="0"/>
              <a:t> </a:t>
            </a:r>
            <a:r>
              <a:rPr lang="en-ID" sz="1500" dirty="0" err="1"/>
              <a:t>adalah</a:t>
            </a:r>
            <a:r>
              <a:rPr lang="en-ID" sz="1500" dirty="0"/>
              <a:t> = 5 + 3 +  4 = 12 </a:t>
            </a:r>
            <a:r>
              <a:rPr lang="en-ID" sz="1500" dirty="0" err="1"/>
              <a:t>cara</a:t>
            </a:r>
            <a:endParaRPr lang="en-ID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457200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Permutasi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2. </a:t>
            </a:r>
            <a:r>
              <a:rPr lang="en-US" sz="4800" b="1" dirty="0" err="1" smtClean="0"/>
              <a:t>Permutasi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19400"/>
            <a:ext cx="3334077" cy="28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Ohhh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begini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bedain</a:t>
            </a:r>
            <a:r>
              <a:rPr lang="en-US" dirty="0"/>
              <a:t> KOMBINASI </a:t>
            </a:r>
            <a:r>
              <a:rPr lang="en-US" dirty="0" err="1"/>
              <a:t>sama</a:t>
            </a:r>
            <a:r>
              <a:rPr lang="en-US" dirty="0"/>
              <a:t> PERMUTASI |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KOMBINASI PERMUTASI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www.youtube.com/watch?v=WjSOH5ADfyk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6934200" cy="49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Kaidah</a:t>
            </a:r>
            <a:r>
              <a:rPr lang="en-US" dirty="0" smtClean="0"/>
              <a:t> </a:t>
            </a:r>
            <a:r>
              <a:rPr lang="en-US" dirty="0" err="1" smtClean="0"/>
              <a:t>Pencacahan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Permutasi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Kombinasi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057400"/>
            <a:ext cx="3218089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200"/>
            <a:ext cx="7505577" cy="4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14400"/>
            <a:ext cx="6401753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5610225" cy="1057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102" y="2133600"/>
            <a:ext cx="5423619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62000"/>
            <a:ext cx="5619750" cy="1038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81" y="2286000"/>
            <a:ext cx="6196387" cy="27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47800"/>
            <a:ext cx="473416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83" y="457200"/>
            <a:ext cx="7440433" cy="144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438400"/>
            <a:ext cx="5502003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143000"/>
            <a:ext cx="683731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ea typeface="ＭＳ Ｐゴシック" pitchFamily="34" charset="-128"/>
              </a:rPr>
              <a:t>Contoh</a:t>
            </a:r>
            <a:r>
              <a:rPr lang="en-US" b="1" dirty="0" smtClean="0">
                <a:ea typeface="ＭＳ Ｐゴシック" pitchFamily="34" charset="-128"/>
              </a:rPr>
              <a:t>  </a:t>
            </a:r>
            <a:r>
              <a:rPr lang="en-US" b="1" dirty="0" err="1" smtClean="0">
                <a:ea typeface="ＭＳ Ｐゴシック" pitchFamily="34" charset="-128"/>
              </a:rPr>
              <a:t>soal</a:t>
            </a:r>
            <a:endParaRPr lang="en-US" b="1" dirty="0" smtClean="0">
              <a:ea typeface="ＭＳ Ｐゴシック" pitchFamily="34" charset="-128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dirty="0" smtClean="0">
              <a:ea typeface="ＭＳ Ｐゴシック" pitchFamily="34" charset="-128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>
                <a:ea typeface="ＭＳ Ｐゴシック" pitchFamily="34" charset="-128"/>
                <a:sym typeface="Symbol" pitchFamily="18" charset="2"/>
              </a:rPr>
              <a:t>Hitung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2800" dirty="0" err="1" smtClean="0">
                <a:ea typeface="ＭＳ Ｐゴシック" pitchFamily="34" charset="-128"/>
                <a:sym typeface="Symbol" pitchFamily="18" charset="2"/>
              </a:rPr>
              <a:t>banyak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2800" dirty="0" err="1" smtClean="0">
                <a:ea typeface="ＭＳ Ｐゴシック" pitchFamily="34" charset="-128"/>
                <a:sym typeface="Symbol" pitchFamily="18" charset="2"/>
              </a:rPr>
              <a:t>cara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2800" dirty="0" err="1" smtClean="0">
                <a:ea typeface="ＭＳ Ｐゴシック" pitchFamily="34" charset="-128"/>
                <a:sym typeface="Symbol" pitchFamily="18" charset="2"/>
              </a:rPr>
              <a:t>untuk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2800" dirty="0" err="1" smtClean="0">
                <a:ea typeface="ＭＳ Ｐゴシック" pitchFamily="34" charset="-128"/>
                <a:sym typeface="Symbol" pitchFamily="18" charset="2"/>
              </a:rPr>
              <a:t>membentuk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2800" dirty="0" err="1" smtClean="0">
                <a:ea typeface="ＭＳ Ｐゴシック" pitchFamily="34" charset="-128"/>
                <a:sym typeface="Symbol" pitchFamily="18" charset="2"/>
              </a:rPr>
              <a:t>pasangan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2800" dirty="0" err="1" smtClean="0">
                <a:ea typeface="ＭＳ Ｐゴシック" pitchFamily="34" charset="-128"/>
                <a:sym typeface="Symbol" pitchFamily="18" charset="2"/>
              </a:rPr>
              <a:t>juara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2800" dirty="0" err="1" smtClean="0">
                <a:ea typeface="ＭＳ Ｐゴシック" pitchFamily="34" charset="-128"/>
                <a:sym typeface="Symbol" pitchFamily="18" charset="2"/>
              </a:rPr>
              <a:t>satu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2800" dirty="0" err="1" smtClean="0">
                <a:ea typeface="ＭＳ Ｐゴシック" pitchFamily="34" charset="-128"/>
                <a:sym typeface="Symbol" pitchFamily="18" charset="2"/>
              </a:rPr>
              <a:t>dan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2800" dirty="0" err="1" smtClean="0">
                <a:ea typeface="ＭＳ Ｐゴシック" pitchFamily="34" charset="-128"/>
                <a:sym typeface="Symbol" pitchFamily="18" charset="2"/>
              </a:rPr>
              <a:t>dua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2800" dirty="0" err="1" smtClean="0">
                <a:ea typeface="ＭＳ Ｐゴシック" pitchFamily="34" charset="-128"/>
                <a:sym typeface="Symbol" pitchFamily="18" charset="2"/>
              </a:rPr>
              <a:t>dari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GB" sz="2800" dirty="0" smtClean="0">
                <a:ea typeface="ＭＳ Ｐゴシック" pitchFamily="34" charset="-128"/>
                <a:sym typeface="Symbol" pitchFamily="18" charset="2"/>
              </a:rPr>
              <a:t>25 </a:t>
            </a:r>
            <a:r>
              <a:rPr lang="en-US" sz="2800" dirty="0" err="1" smtClean="0">
                <a:ea typeface="ＭＳ Ｐゴシック" pitchFamily="34" charset="-128"/>
                <a:sym typeface="Symbol" pitchFamily="18" charset="2"/>
              </a:rPr>
              <a:t>orang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 yang </a:t>
            </a:r>
            <a:r>
              <a:rPr lang="en-US" sz="2800" dirty="0" err="1" smtClean="0">
                <a:ea typeface="ＭＳ Ｐゴシック" pitchFamily="34" charset="-128"/>
                <a:sym typeface="Symbol" pitchFamily="18" charset="2"/>
              </a:rPr>
              <a:t>mengikuti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2800" dirty="0" err="1" smtClean="0">
                <a:ea typeface="ＭＳ Ｐゴシック" pitchFamily="34" charset="-128"/>
                <a:sym typeface="Symbol" pitchFamily="18" charset="2"/>
              </a:rPr>
              <a:t>lomba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2800" dirty="0" err="1" smtClean="0">
                <a:ea typeface="ＭＳ Ｐゴシック" pitchFamily="34" charset="-128"/>
                <a:sym typeface="Symbol" pitchFamily="18" charset="2"/>
              </a:rPr>
              <a:t>lari</a:t>
            </a:r>
            <a:r>
              <a:rPr lang="en-US" sz="2800" dirty="0" smtClean="0">
                <a:ea typeface="ＭＳ Ｐゴシック" pitchFamily="34" charset="-128"/>
                <a:sym typeface="Symbol" pitchFamily="18" charset="2"/>
              </a:rPr>
              <a:t> 100m</a:t>
            </a:r>
            <a:r>
              <a:rPr lang="en-GB" sz="2800" dirty="0" smtClean="0">
                <a:ea typeface="ＭＳ Ｐゴシック" pitchFamily="34" charset="-128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509A8-1D46-464A-BCA3-2F37E9464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53490"/>
                <a:ext cx="7886700" cy="4309686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Banyak </a:t>
                </a:r>
                <a:r>
                  <a:rPr lang="en-US" sz="2400" dirty="0" err="1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cara</a:t>
                </a:r>
                <a:r>
                  <a:rPr lang="en-US" sz="2400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 </a:t>
                </a:r>
                <a:r>
                  <a:rPr lang="en-US" sz="2400" dirty="0" err="1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untuk</a:t>
                </a:r>
                <a:r>
                  <a:rPr lang="en-US" sz="2400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 </a:t>
                </a:r>
                <a:r>
                  <a:rPr lang="en-US" sz="2400" dirty="0" err="1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membentuk</a:t>
                </a:r>
                <a:r>
                  <a:rPr lang="en-US" sz="2400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 </a:t>
                </a:r>
                <a:r>
                  <a:rPr lang="en-US" sz="2400" dirty="0" err="1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pasangan</a:t>
                </a:r>
                <a:r>
                  <a:rPr lang="en-US" sz="2400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 </a:t>
                </a:r>
                <a:r>
                  <a:rPr lang="en-US" sz="2400" dirty="0" err="1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juara</a:t>
                </a:r>
                <a:r>
                  <a:rPr lang="en-US" sz="2400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 </a:t>
                </a:r>
                <a:r>
                  <a:rPr lang="en-US" sz="2400" dirty="0" err="1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satu</a:t>
                </a:r>
                <a:r>
                  <a:rPr lang="en-US" sz="2400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 dan </a:t>
                </a:r>
                <a:r>
                  <a:rPr lang="en-US" sz="2400" dirty="0" err="1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dua</a:t>
                </a:r>
                <a:r>
                  <a:rPr lang="en-US" sz="2400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 </a:t>
                </a:r>
                <a:r>
                  <a:rPr lang="en-US" sz="2400" dirty="0" err="1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dari</a:t>
                </a:r>
                <a:r>
                  <a:rPr lang="en-US" sz="2400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 </a:t>
                </a:r>
                <a:r>
                  <a:rPr lang="en-GB" sz="2400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25 </a:t>
                </a:r>
                <a:r>
                  <a:rPr lang="en-US" sz="2400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orang yang </a:t>
                </a:r>
                <a:r>
                  <a:rPr lang="en-US" sz="2400" dirty="0" err="1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mengikuti</a:t>
                </a:r>
                <a:r>
                  <a:rPr lang="en-US" sz="2400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 </a:t>
                </a:r>
                <a:r>
                  <a:rPr lang="en-US" sz="2400" dirty="0" err="1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lomba</a:t>
                </a:r>
                <a:r>
                  <a:rPr lang="en-US" sz="2400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 </a:t>
                </a:r>
                <a:r>
                  <a:rPr lang="en-US" sz="2400" dirty="0" err="1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lari</a:t>
                </a:r>
                <a:r>
                  <a:rPr lang="en-US" sz="2400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 100m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latin typeface="Gill Sans MT" panose="020B0502020104020203" pitchFamily="34" charset="0"/>
                  <a:ea typeface="ＭＳ Ｐゴシック" pitchFamily="34" charset="-128"/>
                  <a:sym typeface="Symbol" pitchFamily="18" charset="2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P(25, 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ＭＳ Ｐゴシック" pitchFamily="34" charset="-128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ＭＳ Ｐゴシック" pitchFamily="34" charset="-128"/>
                            <a:sym typeface="Symbol" pitchFamily="18" charset="2"/>
                          </a:rPr>
                          <m:t>25!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ＭＳ Ｐゴシック" pitchFamily="34" charset="-128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ＭＳ Ｐゴシック" pitchFamily="34" charset="-128"/>
                                <a:sym typeface="Symbol" pitchFamily="18" charset="2"/>
                              </a:rPr>
                              <m:t>25−2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ＭＳ Ｐゴシック" pitchFamily="34" charset="-128"/>
                            <a:sym typeface="Symbol" pitchFamily="18" charset="2"/>
                          </a:rPr>
                          <m:t>!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ＭＳ Ｐゴシック" pitchFamily="34" charset="-128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ＭＳ Ｐゴシック" pitchFamily="34" charset="-128"/>
                            <a:sym typeface="Symbol" pitchFamily="18" charset="2"/>
                          </a:rPr>
                          <m:t>25!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ＭＳ Ｐゴシック" pitchFamily="34" charset="-128"/>
                            <a:sym typeface="Symbol" pitchFamily="18" charset="2"/>
                          </a:rPr>
                          <m:t>23!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 </m:t>
                    </m:r>
                  </m:oMath>
                </a14:m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0"/>
                  </a:rPr>
                  <a:t>	</a:t>
                </a:r>
                <a:r>
                  <a:rPr lang="en-US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   = 24 x 25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	   = 600 </a:t>
                </a:r>
                <a:r>
                  <a:rPr lang="en-US" dirty="0" err="1">
                    <a:latin typeface="Gill Sans MT" panose="020B0502020104020203" pitchFamily="34" charset="0"/>
                    <a:ea typeface="ＭＳ Ｐゴシック" pitchFamily="34" charset="-128"/>
                    <a:sym typeface="Symbol" pitchFamily="18" charset="2"/>
                  </a:rPr>
                  <a:t>cara</a:t>
                </a:r>
                <a:endParaRPr lang="en-US" dirty="0">
                  <a:latin typeface="Gill Sans MT" panose="020B0502020104020203" pitchFamily="34" charset="0"/>
                  <a:ea typeface="ＭＳ Ｐゴシック" pitchFamily="34" charset="-128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509A8-1D46-464A-BCA3-2F37E9464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53490"/>
                <a:ext cx="7886700" cy="4309686"/>
              </a:xfrm>
              <a:blipFill>
                <a:blip r:embed="rId2"/>
                <a:stretch>
                  <a:fillRect l="-1159" t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53000" y="2971800"/>
            <a:ext cx="187557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Atau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>25 x 24 = 600 </a:t>
            </a:r>
            <a:r>
              <a:rPr lang="en-US" dirty="0" err="1" smtClean="0"/>
              <a:t>cara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a typeface="ＭＳ Ｐゴシック" pitchFamily="34" charset="-128"/>
              </a:rPr>
              <a:t>VARIASI PERMUTASI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876800"/>
          </a:xfrm>
        </p:spPr>
        <p:txBody>
          <a:bodyPr>
            <a:normAutofit/>
          </a:bodyPr>
          <a:lstStyle/>
          <a:p>
            <a:pPr marL="274320" lvl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3200" dirty="0" err="1" smtClean="0">
                <a:solidFill>
                  <a:schemeClr val="tx1"/>
                </a:solidFill>
                <a:ea typeface="ＭＳ Ｐゴシック" pitchFamily="34" charset="-128"/>
                <a:sym typeface="Symbol" pitchFamily="18" charset="2"/>
              </a:rPr>
              <a:t>Permutasi</a:t>
            </a:r>
            <a:r>
              <a:rPr lang="en-US" sz="3200" dirty="0" smtClean="0">
                <a:solidFill>
                  <a:schemeClr val="tx1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ea typeface="ＭＳ Ｐゴシック" pitchFamily="34" charset="-128"/>
                <a:sym typeface="Symbol" pitchFamily="18" charset="2"/>
              </a:rPr>
              <a:t>sebagian</a:t>
            </a:r>
            <a:r>
              <a:rPr lang="en-US" sz="3200" dirty="0" smtClean="0">
                <a:solidFill>
                  <a:schemeClr val="tx1"/>
                </a:solidFill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ea typeface="ＭＳ Ｐゴシック" pitchFamily="34" charset="-128"/>
                <a:sym typeface="Symbol" pitchFamily="18" charset="2"/>
              </a:rPr>
              <a:t>objek</a:t>
            </a:r>
            <a:r>
              <a:rPr lang="en-US" sz="3200" dirty="0" smtClean="0">
                <a:solidFill>
                  <a:schemeClr val="tx1"/>
                </a:solidFill>
                <a:ea typeface="ＭＳ Ｐゴシック" pitchFamily="34" charset="-128"/>
                <a:sym typeface="Symbol" pitchFamily="18" charset="2"/>
              </a:rPr>
              <a:t>: </a:t>
            </a:r>
          </a:p>
          <a:p>
            <a:pPr marL="274320" lvl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3200" dirty="0" smtClean="0">
                <a:solidFill>
                  <a:schemeClr val="tx1"/>
                </a:solidFill>
                <a:ea typeface="ＭＳ Ｐゴシック" pitchFamily="34" charset="-128"/>
                <a:sym typeface="Symbol" pitchFamily="18" charset="2"/>
              </a:rPr>
              <a:t>	P(n, r) = n!/(n – r)!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200" dirty="0" err="1" smtClean="0"/>
              <a:t>Permutasi</a:t>
            </a:r>
            <a:r>
              <a:rPr lang="en-US" sz="3200" dirty="0" smtClean="0"/>
              <a:t> </a:t>
            </a:r>
            <a:r>
              <a:rPr lang="en-US" sz="3200" dirty="0" err="1" smtClean="0"/>
              <a:t>seluruh</a:t>
            </a:r>
            <a:r>
              <a:rPr lang="en-US" sz="3200" dirty="0" smtClean="0"/>
              <a:t> </a:t>
            </a:r>
            <a:r>
              <a:rPr lang="en-US" sz="3200" dirty="0" err="1" smtClean="0"/>
              <a:t>objek</a:t>
            </a:r>
            <a:r>
              <a:rPr lang="en-US" sz="3200" dirty="0" smtClean="0"/>
              <a:t>: </a:t>
            </a:r>
            <a:r>
              <a:rPr lang="en-US" sz="3200" dirty="0" smtClean="0">
                <a:ea typeface="ＭＳ Ｐゴシック" pitchFamily="34" charset="-128"/>
                <a:sym typeface="Symbol" pitchFamily="18" charset="2"/>
              </a:rPr>
              <a:t>P(n, n)=n!</a:t>
            </a:r>
          </a:p>
          <a:p>
            <a:pPr>
              <a:lnSpc>
                <a:spcPct val="90000"/>
              </a:lnSpc>
            </a:pPr>
            <a:r>
              <a:rPr lang="en-US" sz="3200" dirty="0" err="1" smtClean="0">
                <a:ea typeface="ＭＳ Ｐゴシック" pitchFamily="34" charset="-128"/>
                <a:sym typeface="Symbol" pitchFamily="18" charset="2"/>
              </a:rPr>
              <a:t>Permutasi</a:t>
            </a:r>
            <a:r>
              <a:rPr lang="en-US" sz="32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3200" dirty="0" err="1" smtClean="0">
                <a:ea typeface="ＭＳ Ｐゴシック" pitchFamily="34" charset="-128"/>
                <a:sym typeface="Symbol" pitchFamily="18" charset="2"/>
              </a:rPr>
              <a:t>dengan</a:t>
            </a:r>
            <a:r>
              <a:rPr lang="en-US" sz="32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3200" dirty="0" err="1" smtClean="0">
                <a:ea typeface="ＭＳ Ｐゴシック" pitchFamily="34" charset="-128"/>
                <a:sym typeface="Symbol" pitchFamily="18" charset="2"/>
              </a:rPr>
              <a:t>pengulangan</a:t>
            </a:r>
            <a:r>
              <a:rPr lang="en-US" sz="3200" dirty="0" smtClean="0">
                <a:ea typeface="ＭＳ Ｐゴシック" pitchFamily="34" charset="-128"/>
                <a:sym typeface="Symbol" pitchFamily="18" charset="2"/>
              </a:rPr>
              <a:t>: P(n, r)=n</a:t>
            </a:r>
            <a:r>
              <a:rPr lang="en-US" sz="3200" baseline="30000" dirty="0" smtClean="0">
                <a:ea typeface="ＭＳ Ｐゴシック" pitchFamily="34" charset="-128"/>
                <a:sym typeface="Symbol" pitchFamily="18" charset="2"/>
              </a:rPr>
              <a:t>r</a:t>
            </a:r>
          </a:p>
          <a:p>
            <a:pPr>
              <a:lnSpc>
                <a:spcPct val="90000"/>
              </a:lnSpc>
            </a:pPr>
            <a:r>
              <a:rPr lang="en-US" sz="3200" dirty="0" err="1" smtClean="0">
                <a:ea typeface="ＭＳ Ｐゴシック" pitchFamily="34" charset="-128"/>
                <a:sym typeface="Symbol" pitchFamily="18" charset="2"/>
              </a:rPr>
              <a:t>Permutasi</a:t>
            </a:r>
            <a:r>
              <a:rPr lang="en-US" sz="32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3200" dirty="0" err="1" smtClean="0">
                <a:ea typeface="ＭＳ Ｐゴシック" pitchFamily="34" charset="-128"/>
                <a:sym typeface="Symbol" pitchFamily="18" charset="2"/>
              </a:rPr>
              <a:t>susunan</a:t>
            </a:r>
            <a:r>
              <a:rPr lang="en-US" sz="3200" dirty="0" smtClean="0">
                <a:ea typeface="ＭＳ Ｐゴシック" pitchFamily="34" charset="-128"/>
                <a:sym typeface="Symbol" pitchFamily="18" charset="2"/>
              </a:rPr>
              <a:t> alphabet: </a:t>
            </a:r>
          </a:p>
          <a:p>
            <a:pPr>
              <a:lnSpc>
                <a:spcPct val="90000"/>
              </a:lnSpc>
              <a:buNone/>
            </a:pPr>
            <a:r>
              <a:rPr lang="en-US" sz="3200" dirty="0" smtClean="0">
                <a:ea typeface="ＭＳ Ｐゴシック" pitchFamily="34" charset="-128"/>
                <a:sym typeface="Symbol" pitchFamily="18" charset="2"/>
              </a:rPr>
              <a:t> 	P(n; n</a:t>
            </a:r>
            <a:r>
              <a:rPr lang="en-US" sz="3200" baseline="-25000" dirty="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sz="3200" dirty="0" smtClean="0">
                <a:ea typeface="ＭＳ Ｐゴシック" pitchFamily="34" charset="-128"/>
                <a:sym typeface="Symbol" pitchFamily="18" charset="2"/>
              </a:rPr>
              <a:t>, n</a:t>
            </a:r>
            <a:r>
              <a:rPr lang="en-US" sz="3200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sz="3200" dirty="0" smtClean="0">
                <a:ea typeface="ＭＳ Ｐゴシック" pitchFamily="34" charset="-128"/>
                <a:sym typeface="Symbol" pitchFamily="18" charset="2"/>
              </a:rPr>
              <a:t>, …,</a:t>
            </a:r>
            <a:r>
              <a:rPr lang="en-US" sz="3200" dirty="0" err="1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sz="3200" baseline="-25000" dirty="0" err="1" smtClean="0">
                <a:ea typeface="ＭＳ Ｐゴシック" pitchFamily="34" charset="-128"/>
                <a:sym typeface="Symbol" pitchFamily="18" charset="2"/>
              </a:rPr>
              <a:t>k</a:t>
            </a:r>
            <a:r>
              <a:rPr lang="en-US" sz="3200" dirty="0" smtClean="0">
                <a:ea typeface="ＭＳ Ｐゴシック" pitchFamily="34" charset="-128"/>
                <a:sym typeface="Symbol" pitchFamily="18" charset="2"/>
              </a:rPr>
              <a:t>)=n!/(n</a:t>
            </a:r>
            <a:r>
              <a:rPr lang="en-US" sz="3200" baseline="-25000" dirty="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sz="3200" dirty="0" smtClean="0">
                <a:ea typeface="ＭＳ Ｐゴシック" pitchFamily="34" charset="-128"/>
                <a:sym typeface="Symbol" pitchFamily="18" charset="2"/>
              </a:rPr>
              <a:t>! n</a:t>
            </a:r>
            <a:r>
              <a:rPr lang="en-US" sz="3200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sz="3200" dirty="0" smtClean="0">
                <a:ea typeface="ＭＳ Ｐゴシック" pitchFamily="34" charset="-128"/>
                <a:sym typeface="Symbol" pitchFamily="18" charset="2"/>
              </a:rPr>
              <a:t>! … </a:t>
            </a:r>
            <a:r>
              <a:rPr lang="en-US" sz="3200" dirty="0" err="1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sz="3200" baseline="-25000" dirty="0" err="1" smtClean="0">
                <a:ea typeface="ＭＳ Ｐゴシック" pitchFamily="34" charset="-128"/>
                <a:sym typeface="Symbol" pitchFamily="18" charset="2"/>
              </a:rPr>
              <a:t>k</a:t>
            </a:r>
            <a:r>
              <a:rPr lang="en-US" sz="3200" dirty="0" smtClean="0">
                <a:ea typeface="ＭＳ Ｐゴシック" pitchFamily="34" charset="-128"/>
                <a:sym typeface="Symbol" pitchFamily="18" charset="2"/>
              </a:rPr>
              <a:t>!)</a:t>
            </a:r>
          </a:p>
          <a:p>
            <a:pPr>
              <a:lnSpc>
                <a:spcPct val="90000"/>
              </a:lnSpc>
            </a:pPr>
            <a:r>
              <a:rPr lang="en-US" sz="3200" dirty="0" err="1" smtClean="0">
                <a:ea typeface="ＭＳ Ｐゴシック" pitchFamily="34" charset="-128"/>
                <a:sym typeface="Symbol" pitchFamily="18" charset="2"/>
              </a:rPr>
              <a:t>Permutasi</a:t>
            </a:r>
            <a:r>
              <a:rPr lang="en-US" sz="32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sz="3200" dirty="0" err="1" smtClean="0">
                <a:ea typeface="ＭＳ Ｐゴシック" pitchFamily="34" charset="-128"/>
                <a:sym typeface="Symbol" pitchFamily="18" charset="2"/>
              </a:rPr>
              <a:t>siklis</a:t>
            </a:r>
            <a:r>
              <a:rPr lang="en-US" sz="3200" dirty="0" smtClean="0">
                <a:ea typeface="ＭＳ Ｐゴシック" pitchFamily="34" charset="-128"/>
                <a:sym typeface="Symbol" pitchFamily="18" charset="2"/>
              </a:rPr>
              <a:t>: P(n)=(n-1)!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1. KAIDAH PENCACAHAN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3200" dirty="0" err="1" smtClean="0"/>
              <a:t>Dua</a:t>
            </a:r>
            <a:r>
              <a:rPr lang="en-GB" sz="3200" dirty="0" smtClean="0"/>
              <a:t> </a:t>
            </a:r>
            <a:r>
              <a:rPr lang="en-GB" sz="3200" dirty="0" err="1" smtClean="0"/>
              <a:t>macam</a:t>
            </a:r>
            <a:r>
              <a:rPr lang="en-GB" sz="3200" dirty="0" smtClean="0"/>
              <a:t> </a:t>
            </a:r>
            <a:r>
              <a:rPr lang="en-GB" sz="3200" dirty="0" err="1" smtClean="0"/>
              <a:t>cara</a:t>
            </a:r>
            <a:r>
              <a:rPr lang="en-GB" sz="3200" dirty="0" smtClean="0"/>
              <a:t> </a:t>
            </a:r>
            <a:r>
              <a:rPr lang="en-GB" sz="3200" dirty="0" err="1" smtClean="0"/>
              <a:t>mencacah/menghitung</a:t>
            </a:r>
            <a:endParaRPr lang="en-GB" sz="32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800" dirty="0" smtClean="0"/>
              <a:t>2.1 </a:t>
            </a:r>
            <a:r>
              <a:rPr lang="en-GB" sz="2800" dirty="0" err="1" smtClean="0"/>
              <a:t>Aturan</a:t>
            </a:r>
            <a:r>
              <a:rPr lang="en-GB" sz="2800" dirty="0" smtClean="0"/>
              <a:t> </a:t>
            </a:r>
            <a:r>
              <a:rPr lang="en-GB" sz="2800" dirty="0" err="1" smtClean="0"/>
              <a:t>Perkalian</a:t>
            </a:r>
            <a:r>
              <a:rPr lang="en-GB" sz="2800" dirty="0" smtClean="0"/>
              <a:t> (The Product Rule)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800" dirty="0" smtClean="0"/>
              <a:t>2.2 </a:t>
            </a:r>
            <a:r>
              <a:rPr lang="en-GB" sz="2800" dirty="0" err="1" smtClean="0"/>
              <a:t>Aturan</a:t>
            </a:r>
            <a:r>
              <a:rPr lang="en-GB" sz="2800" dirty="0" smtClean="0"/>
              <a:t> </a:t>
            </a:r>
            <a:r>
              <a:rPr lang="en-GB" sz="2800" dirty="0" err="1" smtClean="0"/>
              <a:t>Penambahan</a:t>
            </a:r>
            <a:r>
              <a:rPr lang="en-GB" sz="2800" dirty="0" smtClean="0"/>
              <a:t> (The Sum Rule)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1949-85DC-4417-A760-E0549BDC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822"/>
            <a:ext cx="8178800" cy="851803"/>
          </a:xfrm>
        </p:spPr>
        <p:txBody>
          <a:bodyPr>
            <a:normAutofit/>
          </a:bodyPr>
          <a:lstStyle/>
          <a:p>
            <a:r>
              <a:rPr 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CONTOH SOAL PERMUTASI SIKLIS</a:t>
            </a:r>
            <a:endParaRPr lang="id-ID" sz="1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748B-2CE4-4828-9CD9-9932EC5D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153400" cy="421005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  <a:tabLst>
                <a:tab pos="1212056" algn="l"/>
              </a:tabLst>
            </a:pP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Pengurus takmir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Mesjid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Manarul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terdiri dari Ketua, Sekretaris, Bendahara dan 5 orang bagian seksi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akan mengadakan musyawarah dengan posisi duduk melingkar. Tentukan macam posisi duduk yang mungkin jika:</a:t>
            </a:r>
          </a:p>
          <a:p>
            <a:pPr marL="0" indent="0" algn="just">
              <a:spcBef>
                <a:spcPts val="0"/>
              </a:spcBef>
              <a:buNone/>
              <a:tabLst>
                <a:tab pos="1212056" algn="l"/>
              </a:tabLst>
            </a:pP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Posisi duduk bebas.</a:t>
            </a:r>
          </a:p>
          <a:p>
            <a:pPr marL="0" indent="0" algn="just">
              <a:spcBef>
                <a:spcPts val="0"/>
              </a:spcBef>
              <a:buNone/>
              <a:tabLst>
                <a:tab pos="1212056" algn="l"/>
              </a:tabLst>
            </a:pP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Ketua dan Sekretaris harus selalu berdampingan.</a:t>
            </a:r>
          </a:p>
          <a:p>
            <a:pPr marL="0" indent="0" algn="just">
              <a:spcBef>
                <a:spcPts val="0"/>
              </a:spcBef>
              <a:buNone/>
              <a:tabLst>
                <a:tab pos="1212056" algn="l"/>
              </a:tabLst>
            </a:pP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Ketua, Sekretaris, dan Bendahara harus selalu berdampingan.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tabLst>
                <a:tab pos="1212056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tabLst>
                <a:tab pos="1212056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Jawab:</a:t>
            </a:r>
          </a:p>
          <a:p>
            <a:pPr marL="342900" indent="-342900" algn="just">
              <a:spcBef>
                <a:spcPts val="0"/>
              </a:spcBef>
              <a:buAutoNum type="alphaLcParenR"/>
              <a:tabLst>
                <a:tab pos="1212056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duduk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(8 – 1)! = 5040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buAutoNum type="alphaLcParenR"/>
              <a:tabLst>
                <a:tab pos="1212056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Sekretaris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berdampingan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(7 – 1)! 2! = 6! 2! = 1440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tabLst>
                <a:tab pos="1212056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permutasi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spcBef>
                <a:spcPts val="0"/>
              </a:spcBef>
              <a:buNone/>
              <a:tabLst>
                <a:tab pos="1212056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berpindah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P(2,2) = 2!)</a:t>
            </a:r>
          </a:p>
          <a:p>
            <a:pPr marL="342900" indent="-342900" algn="just">
              <a:spcBef>
                <a:spcPts val="0"/>
              </a:spcBef>
              <a:buAutoNum type="alphaLcParenR" startAt="3"/>
              <a:tabLst>
                <a:tab pos="1212056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Sekretaris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Bendahara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berdampingan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(6 – 1)! 3! = 5! 3! = 720 </a:t>
            </a:r>
          </a:p>
          <a:p>
            <a:pPr marL="0" indent="0" algn="just">
              <a:spcBef>
                <a:spcPts val="0"/>
              </a:spcBef>
              <a:buNone/>
              <a:tabLst>
                <a:tab pos="1212056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782" y="96476"/>
            <a:ext cx="161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Soal</a:t>
            </a:r>
            <a:r>
              <a:rPr lang="en-US" b="1" dirty="0" smtClean="0">
                <a:solidFill>
                  <a:srgbClr val="FF0000"/>
                </a:solidFill>
              </a:rPr>
              <a:t>  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7207-2BA2-4F36-A392-8FC358470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129" y="1717767"/>
            <a:ext cx="8372475" cy="795100"/>
          </a:xfrm>
        </p:spPr>
        <p:txBody>
          <a:bodyPr>
            <a:noAutofit/>
          </a:bodyPr>
          <a:lstStyle/>
          <a:p>
            <a:pPr algn="just">
              <a:lnSpc>
                <a:spcPts val="2250"/>
              </a:lnSpc>
            </a:pP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Berapa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banyaknya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permutasi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cara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duduk yang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terjadi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jika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8 orang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disediakan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4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kursi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sedangkan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salah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seorang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padanya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selalu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duduk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dikursi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Poppins" panose="00000500000000000000" pitchFamily="2" charset="0"/>
                <a:cs typeface="Poppins" panose="00000500000000000000" pitchFamily="2" charset="0"/>
              </a:rPr>
              <a:t>tertentu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AEDB1A-6AB3-498B-AF89-BA839AA4A7D9}"/>
              </a:ext>
            </a:extLst>
          </p:cNvPr>
          <p:cNvSpPr txBox="1">
            <a:spLocks/>
          </p:cNvSpPr>
          <p:nvPr/>
        </p:nvSpPr>
        <p:spPr>
          <a:xfrm>
            <a:off x="0" y="857251"/>
            <a:ext cx="6858000" cy="27146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350" b="1" dirty="0" err="1">
                <a:solidFill>
                  <a:srgbClr val="002060"/>
                </a:solidFill>
                <a:latin typeface="+mn-lt"/>
                <a:cs typeface="Poppins" panose="00000500000000000000" pitchFamily="2" charset="0"/>
              </a:rPr>
              <a:t>Permutasi</a:t>
            </a:r>
            <a:endParaRPr lang="en-US" sz="1350" b="1" dirty="0">
              <a:solidFill>
                <a:srgbClr val="002060"/>
              </a:solidFill>
              <a:latin typeface="+mn-lt"/>
              <a:cs typeface="Poppins" panose="000005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9B87C4-E283-4BEF-BE21-BBF01FCB2336}"/>
              </a:ext>
            </a:extLst>
          </p:cNvPr>
          <p:cNvSpPr txBox="1">
            <a:spLocks/>
          </p:cNvSpPr>
          <p:nvPr/>
        </p:nvSpPr>
        <p:spPr>
          <a:xfrm>
            <a:off x="1475184" y="3968353"/>
            <a:ext cx="6922294" cy="276463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ts val="2100"/>
              </a:lnSpc>
            </a:pPr>
            <a:endParaRPr lang="en-US" sz="15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A18C9E-96B2-4B75-ACDF-686B6BDBDCFB}"/>
                  </a:ext>
                </a:extLst>
              </p:cNvPr>
              <p:cNvSpPr txBox="1"/>
              <p:nvPr/>
            </p:nvSpPr>
            <p:spPr>
              <a:xfrm>
                <a:off x="530423" y="3101919"/>
                <a:ext cx="7484864" cy="176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cs typeface="Poppins" panose="00000500000000000000" pitchFamily="2" charset="0"/>
                  </a:rPr>
                  <a:t>Jawab :</a:t>
                </a:r>
                <a:br>
                  <a:rPr lang="en-US" dirty="0">
                    <a:cs typeface="Poppins" panose="00000500000000000000" pitchFamily="2" charset="0"/>
                  </a:rPr>
                </a:br>
                <a:r>
                  <a:rPr lang="en-US" dirty="0">
                    <a:cs typeface="Poppins" panose="00000500000000000000" pitchFamily="2" charset="0"/>
                  </a:rPr>
                  <a:t>Jika salah </a:t>
                </a:r>
                <a:r>
                  <a:rPr lang="en-US" dirty="0" err="1">
                    <a:cs typeface="Poppins" panose="00000500000000000000" pitchFamily="2" charset="0"/>
                  </a:rPr>
                  <a:t>seorang</a:t>
                </a:r>
                <a:r>
                  <a:rPr lang="en-US" dirty="0">
                    <a:cs typeface="Poppins" panose="00000500000000000000" pitchFamily="2" charset="0"/>
                  </a:rPr>
                  <a:t> </a:t>
                </a:r>
                <a:r>
                  <a:rPr lang="en-US" dirty="0" err="1">
                    <a:cs typeface="Poppins" panose="00000500000000000000" pitchFamily="2" charset="0"/>
                  </a:rPr>
                  <a:t>selalu</a:t>
                </a:r>
                <a:r>
                  <a:rPr lang="en-US" dirty="0">
                    <a:cs typeface="Poppins" panose="00000500000000000000" pitchFamily="2" charset="0"/>
                  </a:rPr>
                  <a:t> duduk </a:t>
                </a:r>
                <a:r>
                  <a:rPr lang="en-US" dirty="0" err="1">
                    <a:cs typeface="Poppins" panose="00000500000000000000" pitchFamily="2" charset="0"/>
                  </a:rPr>
                  <a:t>dikursi</a:t>
                </a:r>
                <a:r>
                  <a:rPr lang="en-US" dirty="0">
                    <a:cs typeface="Poppins" panose="00000500000000000000" pitchFamily="2" charset="0"/>
                  </a:rPr>
                  <a:t> </a:t>
                </a:r>
                <a:r>
                  <a:rPr lang="en-US" dirty="0" err="1">
                    <a:cs typeface="Poppins" panose="00000500000000000000" pitchFamily="2" charset="0"/>
                  </a:rPr>
                  <a:t>tertentu</a:t>
                </a:r>
                <a:r>
                  <a:rPr lang="en-US" dirty="0">
                    <a:cs typeface="Poppins" panose="00000500000000000000" pitchFamily="2" charset="0"/>
                  </a:rPr>
                  <a:t> </a:t>
                </a:r>
                <a:r>
                  <a:rPr lang="en-US" dirty="0" err="1">
                    <a:cs typeface="Poppins" panose="00000500000000000000" pitchFamily="2" charset="0"/>
                  </a:rPr>
                  <a:t>maka</a:t>
                </a:r>
                <a:r>
                  <a:rPr lang="en-US" dirty="0">
                    <a:cs typeface="Poppins" panose="00000500000000000000" pitchFamily="2" charset="0"/>
                  </a:rPr>
                  <a:t> </a:t>
                </a:r>
                <a:r>
                  <a:rPr lang="en-US" dirty="0" err="1">
                    <a:cs typeface="Poppins" panose="00000500000000000000" pitchFamily="2" charset="0"/>
                  </a:rPr>
                  <a:t>tinggal</a:t>
                </a:r>
                <a:r>
                  <a:rPr lang="en-US" dirty="0">
                    <a:cs typeface="Poppins" panose="00000500000000000000" pitchFamily="2" charset="0"/>
                  </a:rPr>
                  <a:t> 7 orang </a:t>
                </a:r>
                <a:r>
                  <a:rPr lang="en-US" dirty="0" err="1">
                    <a:cs typeface="Poppins" panose="00000500000000000000" pitchFamily="2" charset="0"/>
                  </a:rPr>
                  <a:t>dengan</a:t>
                </a:r>
                <a:r>
                  <a:rPr lang="en-US" dirty="0">
                    <a:cs typeface="Poppins" panose="00000500000000000000" pitchFamily="2" charset="0"/>
                  </a:rPr>
                  <a:t> 3 </a:t>
                </a:r>
                <a:r>
                  <a:rPr lang="en-US" dirty="0" err="1">
                    <a:cs typeface="Poppins" panose="00000500000000000000" pitchFamily="2" charset="0"/>
                  </a:rPr>
                  <a:t>kursi</a:t>
                </a:r>
                <a:r>
                  <a:rPr lang="en-US" dirty="0">
                    <a:cs typeface="Poppins" panose="00000500000000000000" pitchFamily="2" charset="0"/>
                  </a:rPr>
                  <a:t> </a:t>
                </a:r>
                <a:r>
                  <a:rPr lang="en-US" dirty="0" err="1">
                    <a:cs typeface="Poppins" panose="00000500000000000000" pitchFamily="2" charset="0"/>
                  </a:rPr>
                  <a:t>kosong</a:t>
                </a:r>
                <a:r>
                  <a:rPr lang="en-US" dirty="0">
                    <a:cs typeface="Poppins" panose="00000500000000000000" pitchFamily="2" charset="0"/>
                  </a:rPr>
                  <a:t>. </a:t>
                </a:r>
                <a:r>
                  <a:rPr lang="en-US" dirty="0" err="1">
                    <a:cs typeface="Poppins" panose="00000500000000000000" pitchFamily="2" charset="0"/>
                  </a:rPr>
                  <a:t>Maka</a:t>
                </a:r>
                <a:r>
                  <a:rPr lang="en-US" dirty="0">
                    <a:cs typeface="Poppins" panose="00000500000000000000" pitchFamily="2" charset="0"/>
                  </a:rPr>
                  <a:t> </a:t>
                </a:r>
                <a:r>
                  <a:rPr lang="en-US" dirty="0" err="1">
                    <a:cs typeface="Poppins" panose="00000500000000000000" pitchFamily="2" charset="0"/>
                  </a:rPr>
                  <a:t>banyaknya</a:t>
                </a:r>
                <a:r>
                  <a:rPr lang="en-US" dirty="0">
                    <a:cs typeface="Poppins" panose="00000500000000000000" pitchFamily="2" charset="0"/>
                  </a:rPr>
                  <a:t> </a:t>
                </a:r>
                <a:r>
                  <a:rPr lang="en-US" dirty="0" err="1">
                    <a:cs typeface="Poppins" panose="00000500000000000000" pitchFamily="2" charset="0"/>
                  </a:rPr>
                  <a:t>cara</a:t>
                </a:r>
                <a:r>
                  <a:rPr lang="en-US" dirty="0">
                    <a:cs typeface="Poppins" panose="00000500000000000000" pitchFamily="2" charset="0"/>
                  </a:rPr>
                  <a:t> duduk </a:t>
                </a:r>
                <a:r>
                  <a:rPr lang="en-US" dirty="0" err="1">
                    <a:cs typeface="Poppins" panose="00000500000000000000" pitchFamily="2" charset="0"/>
                  </a:rPr>
                  <a:t>ada</a:t>
                </a:r>
                <a:r>
                  <a:rPr lang="en-US" dirty="0">
                    <a:cs typeface="Poppins" panose="00000500000000000000" pitchFamily="2" charset="0"/>
                  </a:rPr>
                  <a:t> :</a:t>
                </a:r>
              </a:p>
              <a:p>
                <a:endParaRPr lang="en-US" dirty="0">
                  <a:cs typeface="Poppins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7−3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7.6.5.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4.3.2.1</m:t>
                          </m:r>
                        </m:num>
                        <m:den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4.3.2.1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=210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𝑐𝑎𝑟𝑎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A18C9E-96B2-4B75-ACDF-686B6BDBD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3" y="3101919"/>
                <a:ext cx="7484864" cy="1765548"/>
              </a:xfrm>
              <a:prstGeom prst="rect">
                <a:avLst/>
              </a:prstGeom>
              <a:blipFill>
                <a:blip r:embed="rId2"/>
                <a:stretch>
                  <a:fillRect l="-651" t="-2076" r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2182" y="248876"/>
            <a:ext cx="161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Soal</a:t>
            </a:r>
            <a:r>
              <a:rPr lang="en-US" b="1" dirty="0" smtClean="0">
                <a:solidFill>
                  <a:srgbClr val="FF0000"/>
                </a:solidFill>
              </a:rPr>
              <a:t>  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77965F-ADA8-4668-A784-B9BC0FAF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err="1"/>
              <a:t>Contoh</a:t>
            </a:r>
            <a:r>
              <a:rPr lang="en-US" sz="2700" dirty="0"/>
              <a:t> </a:t>
            </a:r>
            <a:r>
              <a:rPr lang="en-US" sz="2700" dirty="0" err="1"/>
              <a:t>Soal</a:t>
            </a:r>
            <a:r>
              <a:rPr lang="en-US" sz="2700" dirty="0"/>
              <a:t> </a:t>
            </a:r>
            <a:r>
              <a:rPr lang="en-US" sz="2700" dirty="0" err="1"/>
              <a:t>Permutasi</a:t>
            </a:r>
            <a:endParaRPr lang="en-ID" sz="27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9B03E-FB3B-411E-A2EB-9E38CD125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690689"/>
            <a:ext cx="3886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Dalam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sebuah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tim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olahraga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terdapat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10 orang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siswa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yang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dicalonka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untuk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menjadi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pemain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.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Namun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hanya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5 orang yang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boleh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menjadi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pemain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utama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.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Berapa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banyak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cara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dalam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menentukan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pemain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r>
              <a:rPr lang="en-ID" sz="2000" dirty="0" err="1">
                <a:solidFill>
                  <a:srgbClr val="555555"/>
                </a:solidFill>
                <a:latin typeface="-apple-system"/>
              </a:rPr>
              <a:t>utama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?</a:t>
            </a:r>
          </a:p>
          <a:p>
            <a:pPr marL="0" indent="0">
              <a:buNone/>
            </a:pPr>
            <a:endParaRPr lang="en-ID" sz="2000" dirty="0">
              <a:solidFill>
                <a:srgbClr val="555555"/>
              </a:solidFill>
              <a:latin typeface="-apple-system"/>
            </a:endParaRPr>
          </a:p>
          <a:p>
            <a:pPr marL="0" indent="0">
              <a:buNone/>
            </a:pPr>
            <a:r>
              <a:rPr lang="en-ID" sz="2000" dirty="0">
                <a:solidFill>
                  <a:srgbClr val="555555"/>
                </a:solidFill>
                <a:latin typeface="-apple-system"/>
              </a:rPr>
              <a:t>Source : </a:t>
            </a:r>
            <a:r>
              <a:rPr lang="en-ID" sz="2000" dirty="0">
                <a:solidFill>
                  <a:srgbClr val="555555"/>
                </a:solidFill>
                <a:latin typeface="-apple-system"/>
                <a:hlinkClick r:id="rId2"/>
              </a:rPr>
              <a:t>https://www.kontensekolah.com/2019/08/latihan-soal-permutasi-beserta.html</a:t>
            </a:r>
            <a:r>
              <a:rPr lang="en-ID" sz="2000" dirty="0">
                <a:solidFill>
                  <a:srgbClr val="555555"/>
                </a:solidFill>
                <a:latin typeface="-apple-system"/>
              </a:rPr>
              <a:t> </a:t>
            </a:r>
            <a:endParaRPr lang="en-ID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0C599A-E35C-4DF0-83C4-7C91B113154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953000" y="1690689"/>
                <a:ext cx="3886200" cy="4351338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err="1"/>
                  <a:t>Pembahasan</a:t>
                </a:r>
                <a:endParaRPr lang="en-US" sz="2000" b="1" dirty="0"/>
              </a:p>
              <a:p>
                <a:pPr marL="0" indent="0" algn="just">
                  <a:buNone/>
                </a:pPr>
                <a:r>
                  <a:rPr lang="pt-BR" sz="2000" dirty="0"/>
                  <a:t>P(n,r)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dirty="0"/>
                          <m:t>n</m:t>
                        </m:r>
                        <m:r>
                          <m:rPr>
                            <m:nor/>
                          </m:rPr>
                          <a:rPr lang="pt-BR" sz="2000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dirty="0"/>
                          <m:t>(</m:t>
                        </m:r>
                        <m:r>
                          <m:rPr>
                            <m:nor/>
                          </m:rPr>
                          <a:rPr lang="pt-BR" sz="2000" dirty="0"/>
                          <m:t>n</m:t>
                        </m:r>
                        <m:r>
                          <m:rPr>
                            <m:nor/>
                          </m:rPr>
                          <a:rPr lang="pt-BR" sz="2000" dirty="0"/>
                          <m:t>−</m:t>
                        </m:r>
                        <m:r>
                          <m:rPr>
                            <m:nor/>
                          </m:rPr>
                          <a:rPr lang="pt-BR" sz="2000" dirty="0"/>
                          <m:t>r</m:t>
                        </m:r>
                        <m:r>
                          <m:rPr>
                            <m:nor/>
                          </m:rPr>
                          <a:rPr lang="pt-BR" sz="2000" dirty="0"/>
                          <m:t>)!</m:t>
                        </m:r>
                      </m:den>
                    </m:f>
                  </m:oMath>
                </a14:m>
                <a:endParaRPr lang="pt-BR" sz="2000" dirty="0"/>
              </a:p>
              <a:p>
                <a:pPr marL="0" indent="0" algn="just">
                  <a:buNone/>
                </a:pPr>
                <a:r>
                  <a:rPr lang="pt-BR" sz="2000" dirty="0"/>
                  <a:t>P(10,5)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pt-BR" sz="2000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dirty="0"/>
                          <m:t>10</m:t>
                        </m:r>
                        <m:r>
                          <m:rPr>
                            <m:nor/>
                          </m:rPr>
                          <a:rPr lang="pt-BR" sz="2000" dirty="0"/>
                          <m:t>−</m:t>
                        </m:r>
                        <m:r>
                          <m:rPr>
                            <m:nor/>
                          </m:rPr>
                          <a:rPr lang="en-US" sz="2000" dirty="0"/>
                          <m:t>5</m:t>
                        </m:r>
                        <m:r>
                          <m:rPr>
                            <m:nor/>
                          </m:rPr>
                          <a:rPr lang="pt-BR" sz="2000" dirty="0"/>
                          <m:t>)!</m:t>
                        </m:r>
                      </m:den>
                    </m:f>
                  </m:oMath>
                </a14:m>
                <a:endParaRPr lang="pt-BR" sz="2000" dirty="0"/>
              </a:p>
              <a:p>
                <a:pPr marL="0" indent="0" algn="just">
                  <a:buNone/>
                </a:pPr>
                <a:r>
                  <a:rPr lang="pt-BR" sz="2000" dirty="0"/>
                  <a:t>P(10,5)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9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8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7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6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5</m:t>
                        </m:r>
                        <m:r>
                          <m:rPr>
                            <m:nor/>
                          </m:rPr>
                          <a:rPr lang="pt-BR" sz="2000" dirty="0"/>
                          <m:t>!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pt-BR" sz="2000" dirty="0"/>
                          <m:t>!</m:t>
                        </m:r>
                      </m:den>
                    </m:f>
                  </m:oMath>
                </a14:m>
                <a:endParaRPr lang="pt-BR" sz="2000" dirty="0"/>
              </a:p>
              <a:p>
                <a:pPr marL="0" indent="0" algn="just">
                  <a:buNone/>
                </a:pPr>
                <a:r>
                  <a:rPr lang="pt-BR" sz="2000" dirty="0"/>
                  <a:t>	 = 30.240 cara</a:t>
                </a:r>
                <a:endParaRPr lang="pt-BR" sz="2000" b="1" dirty="0"/>
              </a:p>
              <a:p>
                <a:pPr marL="0" indent="0" algn="just">
                  <a:buNone/>
                </a:pPr>
                <a:r>
                  <a:rPr lang="en-ID" sz="2000" b="1" dirty="0">
                    <a:solidFill>
                      <a:srgbClr val="555555"/>
                    </a:solidFill>
                    <a:latin typeface="-apple-system"/>
                  </a:rPr>
                  <a:t>Jadi, </a:t>
                </a:r>
                <a:r>
                  <a:rPr lang="en-ID" sz="2000" b="1" dirty="0" err="1">
                    <a:solidFill>
                      <a:srgbClr val="555555"/>
                    </a:solidFill>
                    <a:latin typeface="-apple-system"/>
                  </a:rPr>
                  <a:t>banyak</a:t>
                </a:r>
                <a:r>
                  <a:rPr lang="en-ID" sz="2000" b="1" dirty="0">
                    <a:solidFill>
                      <a:srgbClr val="555555"/>
                    </a:solidFill>
                    <a:latin typeface="-apple-system"/>
                  </a:rPr>
                  <a:t> </a:t>
                </a:r>
                <a:r>
                  <a:rPr lang="en-ID" sz="2000" b="1" dirty="0" err="1">
                    <a:solidFill>
                      <a:srgbClr val="555555"/>
                    </a:solidFill>
                    <a:latin typeface="-apple-system"/>
                  </a:rPr>
                  <a:t>cara</a:t>
                </a:r>
                <a:r>
                  <a:rPr lang="en-ID" sz="2000" b="1" dirty="0">
                    <a:solidFill>
                      <a:srgbClr val="555555"/>
                    </a:solidFill>
                    <a:latin typeface="-apple-system"/>
                  </a:rPr>
                  <a:t> </a:t>
                </a:r>
                <a:r>
                  <a:rPr lang="en-ID" sz="2000" b="1" dirty="0" err="1">
                    <a:solidFill>
                      <a:srgbClr val="555555"/>
                    </a:solidFill>
                    <a:latin typeface="-apple-system"/>
                  </a:rPr>
                  <a:t>dalam</a:t>
                </a:r>
                <a:r>
                  <a:rPr lang="en-ID" sz="2000" b="1" dirty="0">
                    <a:solidFill>
                      <a:srgbClr val="555555"/>
                    </a:solidFill>
                    <a:latin typeface="-apple-system"/>
                  </a:rPr>
                  <a:t> </a:t>
                </a:r>
                <a:r>
                  <a:rPr lang="en-ID" sz="2000" b="1" dirty="0" err="1">
                    <a:solidFill>
                      <a:srgbClr val="555555"/>
                    </a:solidFill>
                    <a:latin typeface="-apple-system"/>
                  </a:rPr>
                  <a:t>menentukan</a:t>
                </a:r>
                <a:r>
                  <a:rPr lang="en-ID" sz="2000" b="1" dirty="0">
                    <a:solidFill>
                      <a:srgbClr val="555555"/>
                    </a:solidFill>
                    <a:latin typeface="-apple-system"/>
                  </a:rPr>
                  <a:t> </a:t>
                </a:r>
                <a:r>
                  <a:rPr lang="en-ID" sz="2000" b="1" dirty="0" err="1">
                    <a:solidFill>
                      <a:srgbClr val="555555"/>
                    </a:solidFill>
                    <a:latin typeface="-apple-system"/>
                  </a:rPr>
                  <a:t>pemain</a:t>
                </a:r>
                <a:r>
                  <a:rPr lang="en-ID" sz="2000" b="1" dirty="0">
                    <a:solidFill>
                      <a:srgbClr val="555555"/>
                    </a:solidFill>
                    <a:latin typeface="-apple-system"/>
                  </a:rPr>
                  <a:t> </a:t>
                </a:r>
                <a:r>
                  <a:rPr lang="en-ID" sz="2000" b="1" dirty="0" err="1">
                    <a:solidFill>
                      <a:srgbClr val="555555"/>
                    </a:solidFill>
                    <a:latin typeface="-apple-system"/>
                  </a:rPr>
                  <a:t>utama</a:t>
                </a:r>
                <a:r>
                  <a:rPr lang="en-ID" sz="2000" b="1" dirty="0">
                    <a:solidFill>
                      <a:srgbClr val="555555"/>
                    </a:solidFill>
                    <a:latin typeface="-apple-system"/>
                  </a:rPr>
                  <a:t> </a:t>
                </a:r>
                <a:r>
                  <a:rPr lang="en-ID" sz="2000" b="1" dirty="0" err="1">
                    <a:solidFill>
                      <a:srgbClr val="555555"/>
                    </a:solidFill>
                    <a:latin typeface="-apple-system"/>
                  </a:rPr>
                  <a:t>adalah</a:t>
                </a:r>
                <a:r>
                  <a:rPr lang="en-ID" sz="2000" b="1" dirty="0">
                    <a:solidFill>
                      <a:srgbClr val="555555"/>
                    </a:solidFill>
                    <a:latin typeface="-apple-system"/>
                  </a:rPr>
                  <a:t> 30.240 </a:t>
                </a:r>
                <a:r>
                  <a:rPr lang="en-ID" sz="2000" b="1" dirty="0" err="1">
                    <a:solidFill>
                      <a:srgbClr val="555555"/>
                    </a:solidFill>
                    <a:latin typeface="-apple-system"/>
                  </a:rPr>
                  <a:t>cara</a:t>
                </a:r>
                <a:endParaRPr lang="en-ID" sz="20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0C599A-E35C-4DF0-83C4-7C91B1131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53000" y="1690689"/>
                <a:ext cx="3886200" cy="4351338"/>
              </a:xfrm>
              <a:blipFill>
                <a:blip r:embed="rId3"/>
                <a:stretch>
                  <a:fillRect l="-1565" t="-1257"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B3DD6-FA3D-4747-A883-C2D937FE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05111740000015 - Atika Rizki Nurakhmah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638800"/>
            <a:ext cx="229588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Cara : 10 x 9 x 8 x 7 x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8EDEAE7-C10E-4331-8AE1-CBDB68021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88296"/>
            <a:ext cx="7566676" cy="34289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Angkatan </a:t>
            </a:r>
            <a:r>
              <a:rPr lang="en-US" sz="2000" dirty="0" err="1"/>
              <a:t>laut</a:t>
            </a:r>
            <a:r>
              <a:rPr lang="en-US" sz="2000" dirty="0"/>
              <a:t> </a:t>
            </a:r>
            <a:r>
              <a:rPr lang="en-US" sz="2000" dirty="0" err="1"/>
              <a:t>milik</a:t>
            </a:r>
            <a:r>
              <a:rPr lang="en-US" sz="2000" dirty="0"/>
              <a:t> negara X </a:t>
            </a:r>
            <a:r>
              <a:rPr lang="en-US" sz="2000" dirty="0" err="1"/>
              <a:t>mempunyai</a:t>
            </a:r>
            <a:r>
              <a:rPr lang="en-US" sz="2000" dirty="0"/>
              <a:t> 5 (lima) orang admiral. Jika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hari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kelima</a:t>
            </a:r>
            <a:r>
              <a:rPr lang="en-US" sz="2000" dirty="0"/>
              <a:t> orang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dipilih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orang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kepala</a:t>
            </a:r>
            <a:r>
              <a:rPr lang="en-US" sz="2000" dirty="0"/>
              <a:t> dan wakil </a:t>
            </a:r>
            <a:r>
              <a:rPr lang="en-US" sz="2000" dirty="0" err="1"/>
              <a:t>kepala</a:t>
            </a:r>
            <a:r>
              <a:rPr lang="en-US" sz="2000" dirty="0"/>
              <a:t> admiral,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menentukannya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 err="1"/>
              <a:t>Jawaban</a:t>
            </a:r>
            <a:r>
              <a:rPr lang="en-US" sz="2000" dirty="0"/>
              <a:t> :</a:t>
            </a:r>
          </a:p>
          <a:p>
            <a:pPr marL="0" indent="0">
              <a:buNone/>
            </a:pPr>
            <a:r>
              <a:rPr lang="en-US" sz="2000" dirty="0"/>
              <a:t>N = 5</a:t>
            </a:r>
          </a:p>
          <a:p>
            <a:pPr marL="0" indent="0">
              <a:buNone/>
            </a:pPr>
            <a:r>
              <a:rPr lang="en-US" sz="2000" dirty="0"/>
              <a:t>R = 2</a:t>
            </a:r>
          </a:p>
          <a:p>
            <a:pPr marL="0" indent="0">
              <a:buNone/>
            </a:pPr>
            <a:r>
              <a:rPr lang="en-US" sz="2000" dirty="0"/>
              <a:t>5P2 = 5!/(5-2)! = 5!/3!= 20 </a:t>
            </a:r>
            <a:r>
              <a:rPr lang="en-US" sz="2000" dirty="0" err="1"/>
              <a:t>cara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Jadi, </a:t>
            </a:r>
            <a:r>
              <a:rPr lang="en-US" sz="2000" dirty="0" err="1"/>
              <a:t>ada</a:t>
            </a:r>
            <a:r>
              <a:rPr lang="en-US" sz="2000" dirty="0"/>
              <a:t> 20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kepala</a:t>
            </a:r>
            <a:r>
              <a:rPr lang="en-US" sz="2000" dirty="0"/>
              <a:t> dan wakil </a:t>
            </a:r>
            <a:r>
              <a:rPr lang="en-US" sz="2000" dirty="0" err="1"/>
              <a:t>kepala</a:t>
            </a:r>
            <a:r>
              <a:rPr lang="en-US" sz="2000" dirty="0"/>
              <a:t> admiral.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3402785"/>
            <a:ext cx="121225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Cara : 5 x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BBAE7A-A236-4815-9636-8EEE4D89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7630428" cy="3429017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ID" sz="2000" b="1" dirty="0" err="1"/>
              <a:t>Contoh</a:t>
            </a:r>
            <a:r>
              <a:rPr lang="en-ID" sz="2000" b="1" dirty="0"/>
              <a:t> 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D" sz="2000" dirty="0"/>
              <a:t>Banyak </a:t>
            </a:r>
            <a:r>
              <a:rPr lang="en-ID" sz="2000" dirty="0" err="1"/>
              <a:t>susunan</a:t>
            </a:r>
            <a:r>
              <a:rPr lang="en-ID" sz="2000" dirty="0"/>
              <a:t> 3 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angka-angka</a:t>
            </a:r>
            <a:r>
              <a:rPr lang="en-ID" sz="2000" dirty="0"/>
              <a:t> 1, 2, 3, 4, 5 dan 6 </a:t>
            </a:r>
            <a:r>
              <a:rPr lang="en-ID" sz="2000" dirty="0" err="1"/>
              <a:t>adalah</a:t>
            </a:r>
            <a:r>
              <a:rPr lang="en-ID" sz="2000" dirty="0"/>
              <a:t>…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D" sz="2000" u="sng" dirty="0"/>
              <a:t>Jawab</a:t>
            </a:r>
            <a:endParaRPr lang="en-ID" sz="2000" dirty="0"/>
          </a:p>
          <a:p>
            <a:pPr marL="0" indent="0">
              <a:lnSpc>
                <a:spcPct val="115000"/>
              </a:lnSpc>
              <a:buNone/>
            </a:pPr>
            <a:r>
              <a:rPr lang="en-ID" sz="2000" dirty="0"/>
              <a:t>Banyak </a:t>
            </a:r>
            <a:r>
              <a:rPr lang="en-ID" sz="2000" dirty="0" err="1"/>
              <a:t>susunan</a:t>
            </a:r>
            <a:r>
              <a:rPr lang="en-ID" sz="2000" dirty="0"/>
              <a:t> 3 </a:t>
            </a:r>
            <a:r>
              <a:rPr lang="en-ID" sz="2000" dirty="0" err="1"/>
              <a:t>bilangan</a:t>
            </a:r>
            <a:r>
              <a:rPr lang="en-ID" sz="2000" dirty="0"/>
              <a:t>, </a:t>
            </a:r>
            <a:r>
              <a:rPr lang="en-ID" sz="2000" dirty="0" err="1"/>
              <a:t>berarti</a:t>
            </a:r>
            <a:r>
              <a:rPr lang="en-ID" sz="2000" dirty="0"/>
              <a:t> 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ratusan</a:t>
            </a:r>
            <a:r>
              <a:rPr lang="en-ID" sz="2000" dirty="0"/>
              <a:t>, k = 3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D" sz="2000" dirty="0"/>
              <a:t>Banyak </a:t>
            </a:r>
            <a:r>
              <a:rPr lang="en-ID" sz="2000" dirty="0" err="1"/>
              <a:t>angka</a:t>
            </a:r>
            <a:r>
              <a:rPr lang="en-ID" sz="2000" dirty="0"/>
              <a:t> yang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disusun</a:t>
            </a:r>
            <a:r>
              <a:rPr lang="en-ID" sz="2000" dirty="0"/>
              <a:t>, n = 6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D" sz="2000" dirty="0"/>
              <a:t>Banyak </a:t>
            </a:r>
            <a:r>
              <a:rPr lang="en-ID" sz="2000" dirty="0" err="1"/>
              <a:t>susunan</a:t>
            </a:r>
            <a:r>
              <a:rPr lang="en-ID" sz="2000" dirty="0"/>
              <a:t> 3 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angka</a:t>
            </a:r>
            <a:r>
              <a:rPr lang="en-ID" sz="2000" dirty="0"/>
              <a:t> 1, 2, 3, 4, 5, dan 6: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D" sz="2000" dirty="0" smtClean="0"/>
              <a:t>P(6,3) </a:t>
            </a:r>
            <a:r>
              <a:rPr lang="en-ID" sz="2000" dirty="0"/>
              <a:t>= 6</a:t>
            </a:r>
            <a:r>
              <a:rPr lang="en-ID" sz="2000" baseline="30000" dirty="0"/>
              <a:t>3</a:t>
            </a:r>
            <a:r>
              <a:rPr lang="en-ID" sz="2000" dirty="0"/>
              <a:t> = 216 </a:t>
            </a:r>
            <a:r>
              <a:rPr lang="en-ID" sz="2000" dirty="0" err="1"/>
              <a:t>susunan</a:t>
            </a:r>
            <a:r>
              <a:rPr lang="en-ID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B421-8C25-4DB6-9FA4-63A2C510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07917"/>
            <a:ext cx="7316804" cy="688172"/>
          </a:xfrm>
        </p:spPr>
        <p:txBody>
          <a:bodyPr anchor="t">
            <a:norm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Permutasi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Pengulangan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FC296-5A61-490E-B943-8DBC4487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385" y="170838"/>
            <a:ext cx="1584019" cy="528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09782" y="96476"/>
            <a:ext cx="161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Soal</a:t>
            </a:r>
            <a:r>
              <a:rPr lang="en-US" b="1" dirty="0" smtClean="0">
                <a:solidFill>
                  <a:srgbClr val="FF0000"/>
                </a:solidFill>
              </a:rPr>
              <a:t>  5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F35AF35-681E-4927-9333-97473B81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8400"/>
            <a:ext cx="3667762" cy="81607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BBAE7A-A236-4815-9636-8EEE4D89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0" y="381000"/>
            <a:ext cx="3890098" cy="3953489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ID" sz="1800" b="1" dirty="0" err="1"/>
              <a:t>Contoh</a:t>
            </a:r>
            <a:r>
              <a:rPr lang="en-ID" sz="1800" b="1" dirty="0"/>
              <a:t> 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D" sz="1800" dirty="0"/>
              <a:t>Banyak </a:t>
            </a:r>
            <a:r>
              <a:rPr lang="en-ID" sz="1800" dirty="0" err="1"/>
              <a:t>cara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menyusun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kata ”BASSABASSI” </a:t>
            </a:r>
            <a:r>
              <a:rPr lang="en-ID" sz="1800" dirty="0" err="1"/>
              <a:t>adalah</a:t>
            </a:r>
            <a:r>
              <a:rPr lang="en-ID" sz="1800" dirty="0"/>
              <a:t>…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D" sz="1800" u="sng" dirty="0"/>
              <a:t>Jawab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D" sz="1800" dirty="0"/>
              <a:t>Dari kata ”BASSABASSI”,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huruf</a:t>
            </a:r>
            <a:r>
              <a:rPr lang="en-ID" sz="1800" dirty="0"/>
              <a:t> (n) = 10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D" sz="1800" dirty="0"/>
              <a:t>k1 = </a:t>
            </a:r>
            <a:r>
              <a:rPr lang="en-ID" sz="1800" dirty="0" err="1"/>
              <a:t>huruf</a:t>
            </a:r>
            <a:r>
              <a:rPr lang="en-ID" sz="1800" dirty="0"/>
              <a:t> B = 2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D" sz="1800" dirty="0"/>
              <a:t>k2 = </a:t>
            </a:r>
            <a:r>
              <a:rPr lang="en-ID" sz="1800" dirty="0" err="1"/>
              <a:t>huruf</a:t>
            </a:r>
            <a:r>
              <a:rPr lang="en-ID" sz="1800" dirty="0"/>
              <a:t> A = 3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D" sz="1800" dirty="0"/>
              <a:t>k3 = </a:t>
            </a:r>
            <a:r>
              <a:rPr lang="en-ID" sz="1800" dirty="0" err="1"/>
              <a:t>huruf</a:t>
            </a:r>
            <a:r>
              <a:rPr lang="en-ID" sz="1800" dirty="0"/>
              <a:t> S = 4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D" sz="1800" dirty="0"/>
              <a:t>k4 = </a:t>
            </a:r>
            <a:r>
              <a:rPr lang="en-ID" sz="1800" dirty="0" err="1"/>
              <a:t>huruf</a:t>
            </a:r>
            <a:r>
              <a:rPr lang="en-ID" sz="1800" dirty="0"/>
              <a:t> I = 1</a:t>
            </a:r>
          </a:p>
          <a:p>
            <a:pPr marL="0" indent="0">
              <a:lnSpc>
                <a:spcPct val="115000"/>
              </a:lnSpc>
              <a:buNone/>
            </a:pPr>
            <a:endParaRPr lang="en-ID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B421-8C25-4DB6-9FA4-63A2C510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51709"/>
            <a:ext cx="3814321" cy="497272"/>
          </a:xfrm>
        </p:spPr>
        <p:txBody>
          <a:bodyPr anchor="t">
            <a:normAutofit fontScale="90000"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Permutasi</a:t>
            </a:r>
            <a:r>
              <a:rPr lang="en-US" sz="2400" dirty="0"/>
              <a:t> </a:t>
            </a:r>
            <a:r>
              <a:rPr lang="en-US" sz="2400" dirty="0" err="1"/>
              <a:t>Susunan</a:t>
            </a:r>
            <a:r>
              <a:rPr lang="en-US" sz="2400" dirty="0"/>
              <a:t> </a:t>
            </a:r>
            <a:r>
              <a:rPr lang="en-US" sz="2400" dirty="0" err="1"/>
              <a:t>Alpabet</a:t>
            </a:r>
            <a:endParaRPr lang="en-ID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03BD25-6D8C-47AC-B154-CCE16A73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188" y="4748982"/>
            <a:ext cx="4683023" cy="7142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096160" y="5193720"/>
              <a:ext cx="1671480" cy="519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1840" y="5184720"/>
                <a:ext cx="168480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7475760" y="4955760"/>
              <a:ext cx="416160" cy="403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68200" y="4949280"/>
                <a:ext cx="432360" cy="4190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/>
          <p:cNvSpPr txBox="1"/>
          <p:nvPr/>
        </p:nvSpPr>
        <p:spPr>
          <a:xfrm>
            <a:off x="209782" y="96476"/>
            <a:ext cx="161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Soal</a:t>
            </a:r>
            <a:r>
              <a:rPr lang="en-US" b="1" dirty="0" smtClean="0">
                <a:solidFill>
                  <a:srgbClr val="FF0000"/>
                </a:solidFill>
              </a:rPr>
              <a:t>  6</a:t>
            </a:r>
          </a:p>
        </p:txBody>
      </p:sp>
    </p:spTree>
    <p:extLst>
      <p:ext uri="{BB962C8B-B14F-4D97-AF65-F5344CB8AC3E}">
        <p14:creationId xmlns:p14="http://schemas.microsoft.com/office/powerpoint/2010/main" val="271340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BBAE7A-A236-4815-9636-8EEE4D89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0235"/>
            <a:ext cx="7853413" cy="3429017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ID" sz="2000" b="1" dirty="0" err="1"/>
              <a:t>Contoh</a:t>
            </a:r>
            <a:r>
              <a:rPr lang="en-ID" sz="2000" b="1" dirty="0"/>
              <a:t> 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D" sz="2000" dirty="0"/>
              <a:t>Dari 5 orang </a:t>
            </a:r>
            <a:r>
              <a:rPr lang="en-ID" sz="2000" dirty="0" err="1"/>
              <a:t>anggota</a:t>
            </a:r>
            <a:r>
              <a:rPr lang="en-ID" sz="2000" dirty="0"/>
              <a:t> </a:t>
            </a:r>
            <a:r>
              <a:rPr lang="en-ID" sz="2000" dirty="0" err="1"/>
              <a:t>keluarga</a:t>
            </a:r>
            <a:r>
              <a:rPr lang="en-ID" sz="2000" dirty="0"/>
              <a:t> </a:t>
            </a:r>
            <a:r>
              <a:rPr lang="en-ID" sz="2000" dirty="0" err="1"/>
              <a:t>akan</a:t>
            </a:r>
            <a:r>
              <a:rPr lang="en-ID" sz="2000" dirty="0"/>
              <a:t> duduk </a:t>
            </a:r>
            <a:r>
              <a:rPr lang="en-ID" sz="2000" dirty="0" err="1"/>
              <a:t>mengelilingi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meja</a:t>
            </a:r>
            <a:r>
              <a:rPr lang="en-ID" sz="2000" dirty="0"/>
              <a:t> </a:t>
            </a:r>
            <a:r>
              <a:rPr lang="en-ID" sz="2000" dirty="0" err="1"/>
              <a:t>bundar</a:t>
            </a:r>
            <a:r>
              <a:rPr lang="en-ID" sz="2000" dirty="0"/>
              <a:t>, </a:t>
            </a:r>
            <a:r>
              <a:rPr lang="en-ID" sz="2000" dirty="0" err="1"/>
              <a:t>banyak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 </a:t>
            </a:r>
            <a:r>
              <a:rPr lang="en-ID" sz="2000" dirty="0" err="1"/>
              <a:t>susunan</a:t>
            </a:r>
            <a:r>
              <a:rPr lang="en-ID" sz="2000" dirty="0"/>
              <a:t> yang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dibuat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5 orang </a:t>
            </a:r>
            <a:r>
              <a:rPr lang="en-ID" sz="2000" dirty="0" err="1"/>
              <a:t>tersebut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...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D" sz="2000" u="sng" dirty="0"/>
              <a:t>Jawab</a:t>
            </a:r>
            <a:endParaRPr lang="en-ID" sz="2000" dirty="0"/>
          </a:p>
          <a:p>
            <a:pPr marL="0" indent="0">
              <a:lnSpc>
                <a:spcPct val="115000"/>
              </a:lnSpc>
              <a:buNone/>
            </a:pPr>
            <a:r>
              <a:rPr lang="en-ID" sz="2000" dirty="0"/>
              <a:t>Banyak orang (n) = 5, </a:t>
            </a:r>
            <a:r>
              <a:rPr lang="en-ID" sz="2000" dirty="0" err="1"/>
              <a:t>maka</a:t>
            </a:r>
            <a:r>
              <a:rPr lang="en-ID" sz="2000" dirty="0"/>
              <a:t> 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D" sz="2000" dirty="0"/>
              <a:t>5Psiklis = (5 – 1)! = 4! = 4.3.2.1 = 24 </a:t>
            </a:r>
            <a:r>
              <a:rPr lang="en-ID" sz="2000" dirty="0" err="1"/>
              <a:t>cara</a:t>
            </a:r>
            <a:r>
              <a:rPr lang="en-ID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4B421-8C25-4DB6-9FA4-63A2C510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110037"/>
            <a:ext cx="3814321" cy="497272"/>
          </a:xfrm>
        </p:spPr>
        <p:txBody>
          <a:bodyPr anchor="t">
            <a:normAutofit/>
          </a:bodyPr>
          <a:lstStyle/>
          <a:p>
            <a:r>
              <a:rPr lang="en-US" sz="2400" dirty="0"/>
              <a:t>3. </a:t>
            </a:r>
            <a:r>
              <a:rPr lang="en-US" sz="2400" dirty="0" err="1"/>
              <a:t>Permutasi</a:t>
            </a:r>
            <a:r>
              <a:rPr lang="en-US" sz="2400" dirty="0"/>
              <a:t> </a:t>
            </a:r>
            <a:r>
              <a:rPr lang="en-US" sz="2400" dirty="0" err="1"/>
              <a:t>Siklis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A471E5-7431-4107-816A-65474316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010" y="1828800"/>
            <a:ext cx="1691099" cy="5146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2200" y="609600"/>
            <a:ext cx="131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3. </a:t>
            </a:r>
            <a:r>
              <a:rPr lang="en-US" sz="4800" b="1" dirty="0" err="1" smtClean="0"/>
              <a:t>Kombinasi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3573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KOMBINASI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Kombinasi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set </a:t>
            </a:r>
            <a:r>
              <a:rPr lang="en-US" sz="2800" dirty="0" err="1" smtClean="0"/>
              <a:t>obyek</a:t>
            </a:r>
            <a:r>
              <a:rPr lang="en-US" sz="2800" dirty="0" smtClean="0"/>
              <a:t>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Pembentukan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sekelompok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obyek-obyek</a:t>
            </a:r>
            <a:r>
              <a:rPr lang="en-US" sz="2400" dirty="0" smtClean="0"/>
              <a:t> </a:t>
            </a:r>
            <a:r>
              <a:rPr lang="en-US" sz="2400" dirty="0" err="1" smtClean="0"/>
              <a:t>tanpa</a:t>
            </a:r>
            <a:r>
              <a:rPr lang="en-US" sz="2400" dirty="0" smtClean="0"/>
              <a:t> </a:t>
            </a:r>
            <a:r>
              <a:rPr lang="en-US" sz="2400" dirty="0" err="1" smtClean="0"/>
              <a:t>memperhatikan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Kombinasi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 = subset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i="1" dirty="0" smtClean="0"/>
              <a:t>r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Kombinasi</a:t>
            </a:r>
            <a:r>
              <a:rPr lang="en-US" sz="2800" dirty="0" smtClean="0"/>
              <a:t> </a:t>
            </a:r>
            <a:r>
              <a:rPr lang="en-US" sz="2800" dirty="0" err="1" smtClean="0"/>
              <a:t>sejumlah</a:t>
            </a:r>
            <a:r>
              <a:rPr lang="en-US" sz="2800" dirty="0" smtClean="0"/>
              <a:t> </a:t>
            </a:r>
            <a:r>
              <a:rPr lang="en-US" sz="2800" i="1" dirty="0" smtClean="0"/>
              <a:t>r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obyek</a:t>
            </a:r>
            <a:r>
              <a:rPr lang="en-US" sz="2800" dirty="0" smtClean="0"/>
              <a:t>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</a:t>
            </a:r>
            <a:r>
              <a:rPr lang="en-US" sz="2800" dirty="0" err="1" smtClean="0"/>
              <a:t>dinotasikan</a:t>
            </a:r>
            <a:r>
              <a:rPr lang="en-US" sz="2800" dirty="0" smtClean="0"/>
              <a:t> C</a:t>
            </a:r>
            <a:r>
              <a:rPr lang="en-GB" sz="2800" dirty="0" smtClean="0"/>
              <a:t>(n, r)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P(n, r) = C(n, r)P(r, r)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	C(n, r) = P(n, r)/P(r, r)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			= n!/(n – r)!/(r!/(r – r)!)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  <a:sym typeface="Symbol" pitchFamily="18" charset="2"/>
              </a:rPr>
              <a:t>			= n!/(r!(n – r)!)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SOAL KOMBINASI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ea typeface="ＭＳ Ｐゴシック" pitchFamily="34" charset="-128"/>
                <a:sym typeface="Symbol" pitchFamily="18" charset="2"/>
              </a:rPr>
              <a:t>Klub sepakbola memiliki anggota 8 perempuan dan 7 laki-laki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  <a:sym typeface="Symbol" pitchFamily="18" charset="2"/>
              </a:rPr>
              <a:t>Pelatih hendak memilih 1 tim campuran untuk pertandingan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  <a:sym typeface="Symbol" pitchFamily="18" charset="2"/>
              </a:rPr>
              <a:t>Tim terdiri dari 6 perempuan dan 5 laki-laki pemain </a:t>
            </a:r>
          </a:p>
          <a:p>
            <a:pPr eaLnBrk="1" hangingPunct="1"/>
            <a:r>
              <a:rPr lang="en-US" sz="2400" smtClean="0">
                <a:ea typeface="ＭＳ Ｐゴシック" pitchFamily="34" charset="-128"/>
                <a:sym typeface="Symbol" pitchFamily="18" charset="2"/>
              </a:rPr>
              <a:t>Hitung banyak kemungkinan variasi tim yang terjadi</a:t>
            </a:r>
            <a:endParaRPr lang="en-US" altLang="ja-JP" sz="2400" smtClean="0">
              <a:ea typeface="ＭＳ Ｐゴシック" pitchFamily="34" charset="-128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smtClean="0">
              <a:ea typeface="ＭＳ Ｐゴシック" pitchFamily="34" charset="-128"/>
              <a:sym typeface="Symbol" pitchFamily="18" charset="2"/>
            </a:endParaRPr>
          </a:p>
          <a:p>
            <a:pPr eaLnBrk="1" hangingPunct="1"/>
            <a:r>
              <a:rPr lang="en-US" sz="2400" smtClean="0">
                <a:ea typeface="ＭＳ Ｐゴシック" pitchFamily="34" charset="-128"/>
                <a:sym typeface="Symbol" pitchFamily="18" charset="2"/>
              </a:rPr>
              <a:t>C(8, 6)  C(7, 5) = 8!/(6!2!)  7!/(5!2!)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  <a:sym typeface="Symbol" pitchFamily="18" charset="2"/>
              </a:rPr>
              <a:t>				= 2821 = 588</a:t>
            </a:r>
            <a:endParaRPr lang="en-GB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1.1 </a:t>
            </a:r>
            <a:r>
              <a:rPr lang="en-US" sz="4800" b="1" dirty="0" err="1" smtClean="0"/>
              <a:t>Aturan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Perkalian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873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1949-85DC-4417-A760-E0549BDC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178800" cy="851803"/>
          </a:xfrm>
        </p:spPr>
        <p:txBody>
          <a:bodyPr>
            <a:normAutofit/>
          </a:bodyPr>
          <a:lstStyle/>
          <a:p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CONTOH SOAL KOMBINASI</a:t>
            </a:r>
            <a:endParaRPr lang="id-ID" sz="24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91748B-2CE4-4828-9CD9-9932EC5DF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0368" y="1898434"/>
                <a:ext cx="7309035" cy="35308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spcBef>
                    <a:spcPts val="0"/>
                  </a:spcBef>
                  <a:buNone/>
                  <a:tabLst>
                    <a:tab pos="1212056" algn="l"/>
                  </a:tabLst>
                </a:pPr>
                <a:r>
                  <a:rPr lang="id-ID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Pada suatu rapat terdapat 10 orang yang saling berjabat tangan. Banyak jabatan tangan tersebut adalah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marL="0" indent="0" algn="just">
                  <a:spcBef>
                    <a:spcPts val="0"/>
                  </a:spcBef>
                  <a:buNone/>
                  <a:tabLst>
                    <a:tab pos="1212056" algn="l"/>
                  </a:tabLst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0"/>
                  </a:spcBef>
                  <a:buNone/>
                  <a:tabLst>
                    <a:tab pos="1212056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Jawab:</a:t>
                </a:r>
              </a:p>
              <a:p>
                <a:pPr marL="0" indent="0" algn="just">
                  <a:buNone/>
                  <a:tabLst>
                    <a:tab pos="1212056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C(10, 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10!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2!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10 −2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  <a:tabLst>
                    <a:tab pos="1212056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10.  9.  8!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2! 8!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  <a:tabLst>
                    <a:tab pos="1212056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= 45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91748B-2CE4-4828-9CD9-9932EC5DF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368" y="1898434"/>
                <a:ext cx="7309035" cy="3530816"/>
              </a:xfrm>
              <a:blipFill>
                <a:blip r:embed="rId2"/>
                <a:stretch>
                  <a:fillRect l="-1334" t="-1379" r="-1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5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7207-2BA2-4F36-A392-8FC358470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763" y="1452326"/>
            <a:ext cx="8372475" cy="444340"/>
          </a:xfrm>
        </p:spPr>
        <p:txBody>
          <a:bodyPr>
            <a:noAutofit/>
          </a:bodyPr>
          <a:lstStyle/>
          <a:p>
            <a:pPr algn="just">
              <a:lnSpc>
                <a:spcPts val="2100"/>
              </a:lnSpc>
            </a:pP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pelatihan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 smtClean="0">
                <a:latin typeface="Poppins" panose="00000500000000000000" pitchFamily="2" charset="0"/>
                <a:cs typeface="Poppins" panose="00000500000000000000" pitchFamily="2" charset="0"/>
              </a:rPr>
              <a:t>bulutangkis</a:t>
            </a:r>
            <a:r>
              <a:rPr lang="en-US" sz="1600" dirty="0" smtClean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terdapat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8 orang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pemain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putra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dan 6 orang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pemain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putri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Berapakah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pasangan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ganda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diperoleh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AEDB1A-6AB3-498B-AF89-BA839AA4A7D9}"/>
              </a:ext>
            </a:extLst>
          </p:cNvPr>
          <p:cNvSpPr txBox="1">
            <a:spLocks/>
          </p:cNvSpPr>
          <p:nvPr/>
        </p:nvSpPr>
        <p:spPr>
          <a:xfrm>
            <a:off x="602503" y="420768"/>
            <a:ext cx="6858000" cy="27146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>
              <a:lnSpc>
                <a:spcPct val="100000"/>
              </a:lnSpc>
            </a:pPr>
            <a:r>
              <a:rPr lang="en-US" sz="2800" b="1" dirty="0" err="1">
                <a:solidFill>
                  <a:srgbClr val="002060"/>
                </a:solidFill>
                <a:latin typeface="Calibri" panose="020F0502020204030204"/>
                <a:cs typeface="Poppins" panose="00000500000000000000" pitchFamily="2" charset="0"/>
              </a:rPr>
              <a:t>Kombinasi</a:t>
            </a:r>
            <a:endParaRPr lang="en-US" sz="2800" b="1" dirty="0">
              <a:solidFill>
                <a:srgbClr val="002060"/>
              </a:solidFill>
              <a:latin typeface="Calibri" panose="020F0502020204030204"/>
              <a:cs typeface="Poppins" panose="000005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9B87C4-E283-4BEF-BE21-BBF01FCB2336}"/>
              </a:ext>
            </a:extLst>
          </p:cNvPr>
          <p:cNvSpPr txBox="1">
            <a:spLocks/>
          </p:cNvSpPr>
          <p:nvPr/>
        </p:nvSpPr>
        <p:spPr>
          <a:xfrm>
            <a:off x="1475184" y="3968353"/>
            <a:ext cx="6922294" cy="276463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defTabSz="685800">
              <a:lnSpc>
                <a:spcPts val="2100"/>
              </a:lnSpc>
            </a:pPr>
            <a:endParaRPr lang="en-US" sz="1500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4A7E89-240E-40E3-BBAD-0F754A68D7C8}"/>
              </a:ext>
            </a:extLst>
          </p:cNvPr>
          <p:cNvSpPr txBox="1">
            <a:spLocks/>
          </p:cNvSpPr>
          <p:nvPr/>
        </p:nvSpPr>
        <p:spPr>
          <a:xfrm>
            <a:off x="-7144" y="3066096"/>
            <a:ext cx="3186113" cy="79510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>
              <a:lnSpc>
                <a:spcPct val="100000"/>
              </a:lnSpc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Jawab:</a:t>
            </a:r>
          </a:p>
          <a:p>
            <a:pPr algn="l" defTabSz="685800">
              <a:lnSpc>
                <a:spcPct val="100000"/>
              </a:lnSpc>
            </a:pPr>
            <a:endParaRPr lang="en-US" sz="1350" dirty="0">
              <a:solidFill>
                <a:prstClr val="black"/>
              </a:solidFill>
              <a:latin typeface="Calibri" panose="020F0502020204030204"/>
              <a:cs typeface="Poppins" panose="00000500000000000000" pitchFamily="2" charset="0"/>
            </a:endParaRPr>
          </a:p>
          <a:p>
            <a:pPr marL="257175" indent="-257175" algn="l" defTabSz="685800">
              <a:lnSpc>
                <a:spcPct val="100000"/>
              </a:lnSpc>
              <a:buFont typeface="+mj-lt"/>
              <a:buAutoNum type="arabicPeriod"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Karena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banyaknya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pemain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putra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ada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8 dan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dipilih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2,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maka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banyak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cara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ada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F84D81-FE8E-497A-9283-A2D4E119E24A}"/>
              </a:ext>
            </a:extLst>
          </p:cNvPr>
          <p:cNvSpPr txBox="1">
            <a:spLocks/>
          </p:cNvSpPr>
          <p:nvPr/>
        </p:nvSpPr>
        <p:spPr>
          <a:xfrm>
            <a:off x="2971800" y="1182574"/>
            <a:ext cx="8372475" cy="15368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7175" indent="-257175" algn="l" defTabSz="685800">
              <a:lnSpc>
                <a:spcPts val="21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ganda</a:t>
            </a:r>
            <a:r>
              <a:rPr lang="en-US" sz="1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putra</a:t>
            </a:r>
            <a:endParaRPr lang="en-US" sz="18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57175" indent="-257175" algn="l" defTabSz="685800">
              <a:lnSpc>
                <a:spcPts val="21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ganda</a:t>
            </a:r>
            <a:r>
              <a:rPr lang="en-US" sz="1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putri</a:t>
            </a:r>
            <a:endParaRPr lang="en-US" sz="18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57175" indent="-257175" algn="l" defTabSz="685800">
              <a:lnSpc>
                <a:spcPts val="21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ganda</a:t>
            </a:r>
            <a:r>
              <a:rPr lang="en-US" sz="1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campuran</a:t>
            </a:r>
            <a:endParaRPr lang="en-US" sz="1800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02FB46-A125-402B-A4BD-34DC9399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96" y="3930488"/>
            <a:ext cx="1189434" cy="171731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D451CB5-E411-48B4-A9BB-2E75C65DB8EE}"/>
              </a:ext>
            </a:extLst>
          </p:cNvPr>
          <p:cNvSpPr txBox="1">
            <a:spLocks/>
          </p:cNvSpPr>
          <p:nvPr/>
        </p:nvSpPr>
        <p:spPr>
          <a:xfrm>
            <a:off x="3118246" y="3077476"/>
            <a:ext cx="3186113" cy="79510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>
              <a:lnSpc>
                <a:spcPct val="100000"/>
              </a:lnSpc>
            </a:pPr>
            <a:endParaRPr lang="en-US" sz="1350" dirty="0">
              <a:solidFill>
                <a:prstClr val="black"/>
              </a:solidFill>
              <a:latin typeface="Calibri" panose="020F0502020204030204"/>
              <a:cs typeface="Poppins" panose="00000500000000000000" pitchFamily="2" charset="0"/>
            </a:endParaRPr>
          </a:p>
          <a:p>
            <a:pPr algn="l" defTabSz="685800">
              <a:lnSpc>
                <a:spcPct val="100000"/>
              </a:lnSpc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2. Karena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banyaknya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pemain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putri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ada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6   </a:t>
            </a:r>
          </a:p>
          <a:p>
            <a:pPr algn="l" defTabSz="685800">
              <a:lnSpc>
                <a:spcPct val="100000"/>
              </a:lnSpc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    dan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dipilih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2,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maka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banyak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cara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 </a:t>
            </a:r>
            <a:r>
              <a:rPr lang="en-US" sz="1350" dirty="0" err="1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ada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DE2E85-278E-413D-988F-A15BF383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503" y="3930489"/>
            <a:ext cx="1247728" cy="168740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24C9A8A-6EF1-4A66-8745-D6350A647A17}"/>
              </a:ext>
            </a:extLst>
          </p:cNvPr>
          <p:cNvSpPr txBox="1">
            <a:spLocks/>
          </p:cNvSpPr>
          <p:nvPr/>
        </p:nvSpPr>
        <p:spPr>
          <a:xfrm>
            <a:off x="6122194" y="3416856"/>
            <a:ext cx="3021807" cy="44434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85800">
              <a:lnSpc>
                <a:spcPct val="100000"/>
              </a:lnSpc>
            </a:pPr>
            <a:endParaRPr lang="en-US" sz="1350" dirty="0">
              <a:solidFill>
                <a:prstClr val="black"/>
              </a:solidFill>
              <a:latin typeface="Calibri" panose="020F0502020204030204"/>
              <a:cs typeface="Poppins" panose="00000500000000000000" pitchFamily="2" charset="0"/>
            </a:endParaRPr>
          </a:p>
          <a:p>
            <a:pPr marL="257175" indent="-257175" algn="l" defTabSz="685800">
              <a:lnSpc>
                <a:spcPct val="100000"/>
              </a:lnSpc>
              <a:buFontTx/>
              <a:buAutoNum type="arabicPeriod" startAt="3"/>
            </a:pPr>
            <a:r>
              <a:rPr lang="it-IT" sz="1350" dirty="0">
                <a:solidFill>
                  <a:prstClr val="black"/>
                </a:solidFill>
                <a:latin typeface="Calibri" panose="020F0502020204030204"/>
                <a:cs typeface="Poppins" panose="00000500000000000000" pitchFamily="2" charset="0"/>
              </a:rPr>
              <a:t>Ganda campuran berarti 8 putra diambil satu dan 6 putri diambil 1</a:t>
            </a:r>
            <a:endParaRPr lang="en-US" sz="1350" dirty="0">
              <a:solidFill>
                <a:prstClr val="black"/>
              </a:solidFill>
              <a:latin typeface="Calibri" panose="020F0502020204030204"/>
              <a:cs typeface="Poppins" panose="000005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B34FE7-6964-4EDF-B02D-D2ECE99CC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760" y="3930488"/>
            <a:ext cx="2730113" cy="15499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5F43C3-3FE5-48B8-BF3C-74BCF894EF26}"/>
              </a:ext>
            </a:extLst>
          </p:cNvPr>
          <p:cNvCxnSpPr/>
          <p:nvPr/>
        </p:nvCxnSpPr>
        <p:spPr>
          <a:xfrm>
            <a:off x="3064669" y="3193256"/>
            <a:ext cx="0" cy="24545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C3B6E1-DA28-467B-A906-5BBDB69E9AF0}"/>
              </a:ext>
            </a:extLst>
          </p:cNvPr>
          <p:cNvCxnSpPr/>
          <p:nvPr/>
        </p:nvCxnSpPr>
        <p:spPr>
          <a:xfrm>
            <a:off x="6065044" y="3193256"/>
            <a:ext cx="0" cy="24545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6822" y="255018"/>
            <a:ext cx="161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Soal</a:t>
            </a:r>
            <a:r>
              <a:rPr lang="en-US" b="1" dirty="0" smtClean="0">
                <a:solidFill>
                  <a:srgbClr val="FF0000"/>
                </a:solidFill>
              </a:rPr>
              <a:t>  7</a:t>
            </a:r>
          </a:p>
        </p:txBody>
      </p:sp>
    </p:spTree>
    <p:extLst>
      <p:ext uri="{BB962C8B-B14F-4D97-AF65-F5344CB8AC3E}">
        <p14:creationId xmlns:p14="http://schemas.microsoft.com/office/powerpoint/2010/main" val="18384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Diskusi</a:t>
            </a:r>
            <a:r>
              <a:rPr lang="en-US" dirty="0" smtClean="0"/>
              <a:t> di Zoom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smtClean="0"/>
              <a:t>15 </a:t>
            </a:r>
            <a:r>
              <a:rPr lang="en-US" dirty="0"/>
              <a:t>room</a:t>
            </a:r>
          </a:p>
          <a:p>
            <a:r>
              <a:rPr lang="en-US" dirty="0" err="1"/>
              <a:t>Tiap</a:t>
            </a:r>
            <a:r>
              <a:rPr lang="en-US" dirty="0"/>
              <a:t> room </a:t>
            </a:r>
            <a:r>
              <a:rPr lang="en-US" dirty="0" err="1"/>
              <a:t>mendiskusikan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  <a:p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diskusi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 </a:t>
            </a:r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Carilah</a:t>
            </a:r>
            <a:r>
              <a:rPr lang="en-US" dirty="0" smtClean="0"/>
              <a:t> 4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katogorinya</a:t>
            </a:r>
            <a:r>
              <a:rPr lang="en-US" dirty="0" smtClean="0"/>
              <a:t>,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/>
              <a:t>internet (</a:t>
            </a:r>
            <a:r>
              <a:rPr lang="en-US" dirty="0" err="1"/>
              <a:t>sertakan</a:t>
            </a:r>
            <a:r>
              <a:rPr lang="en-US" dirty="0"/>
              <a:t> URL).</a:t>
            </a:r>
            <a:endParaRPr lang="en-US" dirty="0" smtClean="0"/>
          </a:p>
          <a:p>
            <a:r>
              <a:rPr lang="en-US" dirty="0" err="1" smtClean="0"/>
              <a:t>Kategori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/>
              <a:t>Probabilitas</a:t>
            </a:r>
            <a:r>
              <a:rPr lang="en-US" dirty="0"/>
              <a:t> Marginal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Teorema</a:t>
            </a:r>
            <a:r>
              <a:rPr lang="en-US" dirty="0"/>
              <a:t> Bayes</a:t>
            </a:r>
          </a:p>
          <a:p>
            <a:pPr lvl="1"/>
            <a:r>
              <a:rPr lang="en-US" dirty="0" err="1"/>
              <a:t>Kaidah</a:t>
            </a:r>
            <a:r>
              <a:rPr lang="en-US" dirty="0"/>
              <a:t> </a:t>
            </a:r>
            <a:r>
              <a:rPr lang="en-US" dirty="0" err="1" smtClean="0"/>
              <a:t>Pencacahan</a:t>
            </a:r>
            <a:r>
              <a:rPr lang="en-US" dirty="0" smtClean="0"/>
              <a:t> : </a:t>
            </a:r>
            <a:r>
              <a:rPr lang="en-US" dirty="0" err="1" smtClean="0"/>
              <a:t>perkalian</a:t>
            </a:r>
            <a:endParaRPr lang="en-US" dirty="0" smtClean="0"/>
          </a:p>
          <a:p>
            <a:pPr lvl="1"/>
            <a:r>
              <a:rPr lang="en-US" dirty="0" err="1" smtClean="0"/>
              <a:t>Permutasi</a:t>
            </a:r>
            <a:endParaRPr lang="en-US" dirty="0"/>
          </a:p>
          <a:p>
            <a:pPr lvl="1"/>
            <a:r>
              <a:rPr lang="en-US" dirty="0" err="1"/>
              <a:t>Kombinasi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ATURAN PERKALIAN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 err="1" smtClean="0"/>
              <a:t>Sebuah</a:t>
            </a:r>
            <a:r>
              <a:rPr lang="en-GB" sz="2400" dirty="0" smtClean="0"/>
              <a:t> </a:t>
            </a:r>
            <a:r>
              <a:rPr lang="en-GB" sz="2400" dirty="0" err="1" smtClean="0"/>
              <a:t>proses</a:t>
            </a:r>
            <a:r>
              <a:rPr lang="en-GB" sz="2400" dirty="0" smtClean="0"/>
              <a:t> </a:t>
            </a:r>
            <a:r>
              <a:rPr lang="en-GB" sz="2400" dirty="0" err="1" smtClean="0"/>
              <a:t>dibagi</a:t>
            </a:r>
            <a:r>
              <a:rPr lang="en-GB" sz="2400" dirty="0" smtClean="0"/>
              <a:t> </a:t>
            </a:r>
            <a:r>
              <a:rPr lang="en-GB" sz="2400" dirty="0" err="1" smtClean="0"/>
              <a:t>dalam</a:t>
            </a:r>
            <a:r>
              <a:rPr lang="en-GB" sz="2400" dirty="0" smtClean="0"/>
              <a:t> </a:t>
            </a:r>
            <a:r>
              <a:rPr lang="en-GB" sz="2400" dirty="0" err="1" smtClean="0"/>
              <a:t>beberapa</a:t>
            </a:r>
            <a:r>
              <a:rPr lang="en-GB" sz="2400" dirty="0" smtClean="0"/>
              <a:t> </a:t>
            </a:r>
            <a:r>
              <a:rPr lang="en-GB" sz="2400" dirty="0" err="1" smtClean="0"/>
              <a:t>subproses</a:t>
            </a:r>
            <a:r>
              <a:rPr lang="en-GB" sz="2400" dirty="0" smtClean="0"/>
              <a:t> yang </a:t>
            </a:r>
            <a:r>
              <a:rPr lang="en-GB" sz="2400" dirty="0" err="1" smtClean="0"/>
              <a:t>berlanjut</a:t>
            </a:r>
            <a:r>
              <a:rPr lang="en-GB" sz="2400" dirty="0" smtClean="0"/>
              <a:t> (subproses-1, subproses-2, …,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seterusnya</a:t>
            </a:r>
            <a:r>
              <a:rPr lang="en-GB" sz="2400" dirty="0" smtClean="0"/>
              <a:t>)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 smtClean="0"/>
              <a:t>Jika</a:t>
            </a:r>
            <a:r>
              <a:rPr lang="en-US" sz="1800" dirty="0" smtClean="0"/>
              <a:t> subproses-1 </a:t>
            </a:r>
            <a:r>
              <a:rPr lang="en-US" sz="1800" dirty="0" err="1" smtClean="0"/>
              <a:t>diselesaikan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n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</a:t>
            </a:r>
            <a:r>
              <a:rPr lang="en-US" sz="1800" dirty="0" err="1" smtClean="0"/>
              <a:t>cara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ja-JP" sz="1800" dirty="0" err="1" smtClean="0">
                <a:ea typeface="ＭＳ Ｐゴシック" pitchFamily="34" charset="-128"/>
              </a:rPr>
              <a:t>Jika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sz="1800" dirty="0" smtClean="0"/>
              <a:t>subproses-2 </a:t>
            </a:r>
            <a:r>
              <a:rPr lang="en-US" sz="1800" dirty="0" err="1" smtClean="0"/>
              <a:t>diselesaikan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n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</a:t>
            </a:r>
            <a:r>
              <a:rPr lang="en-US" sz="1800" dirty="0" err="1" smtClean="0"/>
              <a:t>cara</a:t>
            </a:r>
            <a:r>
              <a:rPr lang="en-US" sz="1800" dirty="0" smtClean="0"/>
              <a:t>,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1800" dirty="0" smtClean="0">
                <a:ea typeface="ＭＳ Ｐゴシック" pitchFamily="34" charset="-128"/>
              </a:rPr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1800" dirty="0" smtClean="0">
                <a:ea typeface="ＭＳ Ｐゴシック" pitchFamily="34" charset="-128"/>
              </a:rPr>
              <a:t>Dan </a:t>
            </a:r>
            <a:r>
              <a:rPr lang="en-US" altLang="ja-JP" sz="1800" dirty="0" err="1" smtClean="0">
                <a:ea typeface="ＭＳ Ｐゴシック" pitchFamily="34" charset="-128"/>
              </a:rPr>
              <a:t>jika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sz="1800" dirty="0" err="1" smtClean="0"/>
              <a:t>subproses</a:t>
            </a:r>
            <a:r>
              <a:rPr lang="en-US" sz="1800" dirty="0" smtClean="0"/>
              <a:t>-p </a:t>
            </a:r>
            <a:r>
              <a:rPr lang="en-US" sz="1800" dirty="0" err="1" smtClean="0"/>
              <a:t>diselesaikan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n</a:t>
            </a:r>
            <a:r>
              <a:rPr lang="en-US" sz="1800" baseline="-25000" dirty="0" err="1" smtClean="0"/>
              <a:t>p</a:t>
            </a:r>
            <a:r>
              <a:rPr lang="en-US" sz="1800" dirty="0" smtClean="0"/>
              <a:t> </a:t>
            </a:r>
            <a:r>
              <a:rPr lang="en-US" sz="1800" dirty="0" err="1" smtClean="0"/>
              <a:t>cara</a:t>
            </a:r>
            <a:r>
              <a:rPr lang="en-US" sz="1800" dirty="0" smtClean="0"/>
              <a:t>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1800" dirty="0" err="1" smtClean="0">
                <a:ea typeface="ＭＳ Ｐゴシック" pitchFamily="34" charset="-128"/>
              </a:rPr>
              <a:t>M</a:t>
            </a:r>
            <a:r>
              <a:rPr lang="en-US" sz="1800" dirty="0" err="1" smtClean="0"/>
              <a:t>aka</a:t>
            </a:r>
            <a:r>
              <a:rPr lang="en-US" sz="1800" dirty="0" smtClean="0"/>
              <a:t> </a:t>
            </a:r>
            <a:r>
              <a:rPr lang="en-US" sz="1800" dirty="0" smtClean="0">
                <a:sym typeface="Symbol" pitchFamily="18" charset="2"/>
              </a:rPr>
              <a:t></a:t>
            </a:r>
            <a:r>
              <a:rPr lang="en-US" altLang="ja-JP" sz="18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ja-JP" sz="1800" dirty="0" err="1" smtClean="0">
                <a:ea typeface="ＭＳ Ｐゴシック" pitchFamily="34" charset="-128"/>
                <a:sym typeface="Symbol" pitchFamily="18" charset="2"/>
              </a:rPr>
              <a:t>cara</a:t>
            </a:r>
            <a:r>
              <a:rPr lang="en-US" altLang="ja-JP" sz="1800" dirty="0" smtClean="0">
                <a:ea typeface="ＭＳ Ｐゴシック" pitchFamily="34" charset="-128"/>
                <a:sym typeface="Symbol" pitchFamily="18" charset="2"/>
              </a:rPr>
              <a:t> = </a:t>
            </a:r>
            <a:r>
              <a:rPr lang="en-US" sz="1800" dirty="0" smtClean="0"/>
              <a:t>(n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 (n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 </a:t>
            </a:r>
            <a:r>
              <a:rPr lang="en-US" altLang="ja-JP" sz="1800" dirty="0" smtClean="0">
                <a:ea typeface="ＭＳ Ｐゴシック" pitchFamily="34" charset="-128"/>
              </a:rPr>
              <a:t>…</a:t>
            </a:r>
            <a:r>
              <a:rPr lang="en-US" sz="1800" dirty="0" smtClean="0"/>
              <a:t>(</a:t>
            </a:r>
            <a:r>
              <a:rPr lang="en-US" sz="1800" dirty="0" err="1" smtClean="0"/>
              <a:t>n</a:t>
            </a:r>
            <a:r>
              <a:rPr lang="en-US" sz="1800" baseline="-25000" dirty="0" err="1" smtClean="0"/>
              <a:t>p</a:t>
            </a:r>
            <a:r>
              <a:rPr lang="en-US" sz="1800" dirty="0" smtClean="0"/>
              <a:t>)</a:t>
            </a:r>
            <a:endParaRPr lang="en-GB" sz="2000" dirty="0" smtClean="0"/>
          </a:p>
          <a:p>
            <a:pPr eaLnBrk="1" hangingPunct="1">
              <a:lnSpc>
                <a:spcPct val="90000"/>
              </a:lnSpc>
            </a:pPr>
            <a:endParaRPr lang="en-GB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sz="2400" dirty="0" err="1" smtClean="0"/>
              <a:t>Penomoran</a:t>
            </a:r>
            <a:r>
              <a:rPr lang="en-GB" sz="2400" dirty="0" smtClean="0"/>
              <a:t> </a:t>
            </a:r>
            <a:r>
              <a:rPr lang="en-GB" sz="2400" dirty="0" err="1" smtClean="0"/>
              <a:t>kursi</a:t>
            </a:r>
            <a:r>
              <a:rPr lang="en-GB" sz="2400" dirty="0" smtClean="0"/>
              <a:t> – </a:t>
            </a:r>
            <a:r>
              <a:rPr lang="en-GB" sz="2400" dirty="0" err="1" smtClean="0"/>
              <a:t>kursi</a:t>
            </a:r>
            <a:r>
              <a:rPr lang="en-GB" sz="2400" dirty="0" smtClean="0"/>
              <a:t> di auditorium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 A1…Z100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ja-JP" sz="1800" dirty="0" smtClean="0">
                <a:ea typeface="ＭＳ Ｐゴシック" pitchFamily="34" charset="-128"/>
              </a:rPr>
              <a:t>Subproses-1 : </a:t>
            </a:r>
            <a:r>
              <a:rPr lang="en-US" altLang="ja-JP" sz="1800" dirty="0" err="1" smtClean="0">
                <a:ea typeface="ＭＳ Ｐゴシック" pitchFamily="34" charset="-128"/>
              </a:rPr>
              <a:t>pelabelan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altLang="ja-JP" sz="1800" dirty="0" err="1" smtClean="0">
                <a:ea typeface="ＭＳ Ｐゴシック" pitchFamily="34" charset="-128"/>
              </a:rPr>
              <a:t>satu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altLang="ja-JP" sz="1800" dirty="0" err="1" smtClean="0">
                <a:ea typeface="ＭＳ Ｐゴシック" pitchFamily="34" charset="-128"/>
              </a:rPr>
              <a:t>huruf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altLang="ja-JP" sz="1800" dirty="0" smtClean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sz="1800" dirty="0" smtClean="0"/>
              <a:t>n</a:t>
            </a:r>
            <a:r>
              <a:rPr lang="en-US" sz="1800" baseline="-25000" dirty="0" smtClean="0"/>
              <a:t>1</a:t>
            </a:r>
            <a:r>
              <a:rPr lang="en-US" altLang="ja-JP" sz="1800" dirty="0" smtClean="0">
                <a:ea typeface="ＭＳ Ｐゴシック" pitchFamily="34" charset="-128"/>
                <a:sym typeface="Wingdings" pitchFamily="2" charset="2"/>
              </a:rPr>
              <a:t> = </a:t>
            </a:r>
            <a:r>
              <a:rPr lang="en-US" altLang="ja-JP" sz="1800" dirty="0" smtClean="0">
                <a:ea typeface="ＭＳ Ｐゴシック" pitchFamily="34" charset="-128"/>
              </a:rPr>
              <a:t>26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ja-JP" sz="1800" dirty="0" smtClean="0">
                <a:ea typeface="ＭＳ Ｐゴシック" pitchFamily="34" charset="-128"/>
              </a:rPr>
              <a:t>Subproses-2 : </a:t>
            </a:r>
            <a:r>
              <a:rPr lang="en-US" altLang="ja-JP" sz="1800" dirty="0" err="1" smtClean="0">
                <a:ea typeface="ＭＳ Ｐゴシック" pitchFamily="34" charset="-128"/>
              </a:rPr>
              <a:t>pelabelan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altLang="ja-JP" sz="1800" dirty="0" err="1" smtClean="0">
                <a:ea typeface="ＭＳ Ｐゴシック" pitchFamily="34" charset="-128"/>
              </a:rPr>
              <a:t>angka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altLang="ja-JP" sz="1800" dirty="0" smtClean="0">
                <a:latin typeface="MS Gothic" pitchFamily="49" charset="-128"/>
                <a:ea typeface="MS Gothic" pitchFamily="49" charset="-128"/>
              </a:rPr>
              <a:t>≤</a:t>
            </a:r>
            <a:r>
              <a:rPr lang="en-US" altLang="ja-JP" sz="1800" dirty="0" smtClean="0">
                <a:ea typeface="ＭＳ Ｐゴシック" pitchFamily="34" charset="-128"/>
              </a:rPr>
              <a:t> 100 </a:t>
            </a:r>
            <a:r>
              <a:rPr lang="en-US" altLang="ja-JP" sz="1800" dirty="0" smtClean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sz="1800" dirty="0" smtClean="0"/>
              <a:t>n</a:t>
            </a:r>
            <a:r>
              <a:rPr lang="en-US" altLang="ja-JP" sz="1800" baseline="-25000" dirty="0" smtClean="0">
                <a:ea typeface="ＭＳ Ｐゴシック" pitchFamily="34" charset="-128"/>
              </a:rPr>
              <a:t>2</a:t>
            </a:r>
            <a:r>
              <a:rPr lang="en-US" altLang="ja-JP" sz="1800" dirty="0" smtClean="0">
                <a:ea typeface="ＭＳ Ｐゴシック" pitchFamily="34" charset="-128"/>
                <a:sym typeface="Wingdings" pitchFamily="2" charset="2"/>
              </a:rPr>
              <a:t> = </a:t>
            </a:r>
            <a:r>
              <a:rPr lang="en-US" altLang="ja-JP" sz="1800" dirty="0" smtClean="0">
                <a:ea typeface="ＭＳ Ｐゴシック" pitchFamily="34" charset="-128"/>
              </a:rPr>
              <a:t>100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>
                <a:sym typeface="Symbol" pitchFamily="18" charset="2"/>
              </a:rPr>
              <a:t></a:t>
            </a:r>
            <a:r>
              <a:rPr lang="en-US" altLang="ja-JP" sz="1800" dirty="0" smtClean="0">
                <a:ea typeface="ＭＳ Ｐゴシック" pitchFamily="34" charset="-128"/>
                <a:sym typeface="Symbol" pitchFamily="18" charset="2"/>
              </a:rPr>
              <a:t> </a:t>
            </a:r>
            <a:r>
              <a:rPr lang="en-US" altLang="ja-JP" sz="1800" dirty="0" err="1" smtClean="0">
                <a:ea typeface="ＭＳ Ｐゴシック" pitchFamily="34" charset="-128"/>
                <a:sym typeface="Symbol" pitchFamily="18" charset="2"/>
              </a:rPr>
              <a:t>cara</a:t>
            </a:r>
            <a:r>
              <a:rPr lang="en-US" altLang="ja-JP" sz="1800" dirty="0" smtClean="0">
                <a:ea typeface="ＭＳ Ｐゴシック" pitchFamily="34" charset="-128"/>
                <a:sym typeface="Symbol" pitchFamily="18" charset="2"/>
              </a:rPr>
              <a:t> = </a:t>
            </a:r>
            <a:r>
              <a:rPr lang="en-US" sz="1800" dirty="0" smtClean="0"/>
              <a:t>(n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 (n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en-US" altLang="ja-JP" sz="1800" dirty="0" smtClean="0">
                <a:ea typeface="ＭＳ Ｐゴシック" pitchFamily="34" charset="-128"/>
              </a:rPr>
              <a:t> = 26.100 = 2600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err="1" smtClean="0">
                <a:ea typeface="ＭＳ Ｐゴシック" pitchFamily="34" charset="-128"/>
              </a:rPr>
              <a:t>Jadi</a:t>
            </a:r>
            <a:r>
              <a:rPr lang="en-US" sz="1800" dirty="0" smtClean="0">
                <a:ea typeface="ＭＳ Ｐゴシック" pitchFamily="34" charset="-128"/>
              </a:rPr>
              <a:t> bias </a:t>
            </a:r>
            <a:r>
              <a:rPr lang="en-US" sz="1800" dirty="0" err="1" smtClean="0">
                <a:ea typeface="ＭＳ Ｐゴシック" pitchFamily="34" charset="-128"/>
              </a:rPr>
              <a:t>terdapat</a:t>
            </a:r>
            <a:r>
              <a:rPr lang="en-US" sz="1800" dirty="0" smtClean="0">
                <a:ea typeface="ＭＳ Ｐゴシック" pitchFamily="34" charset="-128"/>
              </a:rPr>
              <a:t> </a:t>
            </a:r>
            <a:r>
              <a:rPr lang="en-US" sz="1800" dirty="0" err="1" smtClean="0">
                <a:ea typeface="ＭＳ Ｐゴシック" pitchFamily="34" charset="-128"/>
              </a:rPr>
              <a:t>maksimal</a:t>
            </a:r>
            <a:r>
              <a:rPr lang="en-US" sz="1800" dirty="0" smtClean="0">
                <a:ea typeface="ＭＳ Ｐゴシック" pitchFamily="34" charset="-128"/>
              </a:rPr>
              <a:t> 2.600 </a:t>
            </a:r>
            <a:r>
              <a:rPr lang="en-US" sz="1800" dirty="0" err="1" smtClean="0">
                <a:ea typeface="ＭＳ Ｐゴシック" pitchFamily="34" charset="-128"/>
              </a:rPr>
              <a:t>kursi</a:t>
            </a:r>
            <a:r>
              <a:rPr lang="en-US" sz="1800" dirty="0" smtClean="0">
                <a:ea typeface="ＭＳ Ｐゴシック" pitchFamily="34" charset="-128"/>
              </a:rPr>
              <a:t> di auditorium </a:t>
            </a:r>
            <a:r>
              <a:rPr lang="en-US" sz="1800" dirty="0" err="1" smtClean="0">
                <a:ea typeface="ＭＳ Ｐゴシック" pitchFamily="34" charset="-128"/>
              </a:rPr>
              <a:t>itu</a:t>
            </a:r>
            <a:endParaRPr lang="en-US" sz="1800" dirty="0" smtClean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 dirty="0" err="1" smtClean="0">
                <a:ea typeface="ＭＳ Ｐゴシック" pitchFamily="34" charset="-128"/>
              </a:rPr>
              <a:t>Contoh</a:t>
            </a:r>
            <a:r>
              <a:rPr lang="en-US" sz="1800" dirty="0" smtClean="0">
                <a:ea typeface="ＭＳ Ｐゴシック" pitchFamily="34" charset="-128"/>
              </a:rPr>
              <a:t> : A89, C37, F100</a:t>
            </a:r>
            <a:endParaRPr lang="en-GB" sz="1800" dirty="0" smtClean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209800"/>
            <a:ext cx="252761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77965F-ADA8-4668-A784-B9BC0FAF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 err="1"/>
              <a:t>Contoh</a:t>
            </a:r>
            <a:r>
              <a:rPr lang="en-US" sz="2700" dirty="0"/>
              <a:t> </a:t>
            </a:r>
            <a:r>
              <a:rPr lang="en-US" sz="2700" dirty="0" err="1"/>
              <a:t>Soal</a:t>
            </a:r>
            <a:r>
              <a:rPr lang="en-US" sz="2700" dirty="0"/>
              <a:t> </a:t>
            </a:r>
            <a:r>
              <a:rPr lang="en-US" sz="2700" dirty="0" err="1"/>
              <a:t>Kaidah</a:t>
            </a:r>
            <a:r>
              <a:rPr lang="en-US" sz="2700" dirty="0"/>
              <a:t> </a:t>
            </a:r>
            <a:r>
              <a:rPr lang="en-US" sz="2700" dirty="0" err="1"/>
              <a:t>Pencacahan</a:t>
            </a:r>
            <a:r>
              <a:rPr lang="en-US" sz="2700" dirty="0"/>
              <a:t> (</a:t>
            </a:r>
            <a:r>
              <a:rPr lang="en-US" sz="2700" dirty="0" err="1"/>
              <a:t>Aturan</a:t>
            </a:r>
            <a:r>
              <a:rPr lang="en-US" sz="2700" dirty="0"/>
              <a:t> </a:t>
            </a:r>
            <a:r>
              <a:rPr lang="en-US" sz="2700" dirty="0" err="1"/>
              <a:t>Perkalian</a:t>
            </a:r>
            <a:r>
              <a:rPr lang="en-US" sz="2700" dirty="0"/>
              <a:t>)</a:t>
            </a:r>
            <a:endParaRPr lang="en-ID" sz="27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9B03E-FB3B-411E-A2EB-9E38CD125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banyaknya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ribuan</a:t>
            </a:r>
            <a:r>
              <a:rPr lang="en-ID" dirty="0"/>
              <a:t> </a:t>
            </a:r>
            <a:r>
              <a:rPr lang="en-ID" dirty="0" err="1"/>
              <a:t>berlainan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disusun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angka-angka</a:t>
            </a:r>
            <a:r>
              <a:rPr lang="en-ID" dirty="0"/>
              <a:t> 1, 2</a:t>
            </a:r>
            <a:r>
              <a:rPr lang="en-ID" dirty="0" smtClean="0"/>
              <a:t>, 3, </a:t>
            </a:r>
            <a:r>
              <a:rPr lang="en-ID" dirty="0"/>
              <a:t>4, dan 5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:</a:t>
            </a:r>
          </a:p>
          <a:p>
            <a:pPr marL="385763" indent="-385763">
              <a:buAutoNum type="alphaLcParenR"/>
            </a:pP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2000</a:t>
            </a:r>
          </a:p>
          <a:p>
            <a:pPr marL="385763" indent="-385763">
              <a:buAutoNum type="alphaLcParenR"/>
            </a:pPr>
            <a:r>
              <a:rPr lang="en-ID" dirty="0"/>
              <a:t>Kurang </a:t>
            </a:r>
            <a:r>
              <a:rPr lang="en-ID" dirty="0" err="1"/>
              <a:t>dari</a:t>
            </a:r>
            <a:r>
              <a:rPr lang="en-ID" dirty="0"/>
              <a:t> 3000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Source : </a:t>
            </a:r>
            <a:r>
              <a:rPr lang="en-ID" dirty="0">
                <a:hlinkClick r:id="rId2"/>
              </a:rPr>
              <a:t>https://www.ruangparabintang.com/2021/01/materi-contoh-soal-dan-pembahasan.html</a:t>
            </a:r>
            <a:r>
              <a:rPr lang="en-ID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8DA6D5-61C6-42D7-BB25-DD76F2A2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05111740000015 - Atika Rizki Nurakhmah</a:t>
            </a:r>
          </a:p>
        </p:txBody>
      </p:sp>
    </p:spTree>
    <p:extLst>
      <p:ext uri="{BB962C8B-B14F-4D97-AF65-F5344CB8AC3E}">
        <p14:creationId xmlns:p14="http://schemas.microsoft.com/office/powerpoint/2010/main" val="22930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A6A6-0936-45DB-B16E-90CACA97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92430"/>
          </a:xfrm>
        </p:spPr>
        <p:txBody>
          <a:bodyPr>
            <a:noAutofit/>
          </a:bodyPr>
          <a:lstStyle/>
          <a:p>
            <a:r>
              <a:rPr lang="en-US" sz="2400" b="1" dirty="0" err="1"/>
              <a:t>Pembahasan</a:t>
            </a:r>
            <a:r>
              <a:rPr lang="en-US" sz="2400" b="1" dirty="0"/>
              <a:t> </a:t>
            </a:r>
            <a:endParaRPr lang="en-ID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AB4B-F159-4F61-BD2A-566DB4051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44341"/>
            <a:ext cx="7762876" cy="388256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lphaLcParenR"/>
            </a:pPr>
            <a:r>
              <a:rPr lang="en-US" sz="1500" b="1" dirty="0" err="1"/>
              <a:t>Lebih</a:t>
            </a:r>
            <a:r>
              <a:rPr lang="en-US" sz="1500" b="1" dirty="0"/>
              <a:t> </a:t>
            </a:r>
            <a:r>
              <a:rPr lang="en-US" sz="1500" b="1" dirty="0" err="1"/>
              <a:t>dari</a:t>
            </a:r>
            <a:r>
              <a:rPr lang="en-US" sz="1500" b="1" dirty="0"/>
              <a:t> 2000, </a:t>
            </a:r>
            <a:r>
              <a:rPr lang="en-US" sz="1500" b="1" dirty="0" err="1"/>
              <a:t>bilangan</a:t>
            </a:r>
            <a:r>
              <a:rPr lang="en-US" sz="1500" b="1" dirty="0"/>
              <a:t> </a:t>
            </a:r>
            <a:r>
              <a:rPr lang="en-US" sz="1500" b="1" dirty="0" err="1"/>
              <a:t>ribuan</a:t>
            </a:r>
            <a:r>
              <a:rPr lang="en-US" sz="1500" b="1" dirty="0"/>
              <a:t> </a:t>
            </a:r>
            <a:r>
              <a:rPr lang="en-US" sz="1500" b="1" dirty="0" err="1"/>
              <a:t>berlainan</a:t>
            </a:r>
            <a:endParaRPr lang="en-US" sz="1500" b="1" dirty="0"/>
          </a:p>
          <a:p>
            <a:pPr marL="0" indent="0">
              <a:buNone/>
            </a:pPr>
            <a:r>
              <a:rPr lang="en-US" sz="1500" dirty="0"/>
              <a:t>        Angka </a:t>
            </a:r>
            <a:r>
              <a:rPr lang="en-US" sz="1500" dirty="0" err="1"/>
              <a:t>ribuan</a:t>
            </a:r>
            <a:r>
              <a:rPr lang="en-US" sz="1500" dirty="0"/>
              <a:t> </a:t>
            </a:r>
            <a:r>
              <a:rPr lang="en-US" sz="1500" dirty="0">
                <a:sym typeface="Wingdings" panose="05000000000000000000" pitchFamily="2" charset="2"/>
              </a:rPr>
              <a:t> 2,3,4,5  </a:t>
            </a:r>
            <a:r>
              <a:rPr lang="en-US" sz="1500" dirty="0" err="1">
                <a:sym typeface="Wingdings" panose="05000000000000000000" pitchFamily="2" charset="2"/>
              </a:rPr>
              <a:t>ada</a:t>
            </a:r>
            <a:r>
              <a:rPr lang="en-US" sz="1500" dirty="0">
                <a:sym typeface="Wingdings" panose="05000000000000000000" pitchFamily="2" charset="2"/>
              </a:rPr>
              <a:t> 4</a:t>
            </a:r>
          </a:p>
          <a:p>
            <a:pPr marL="0" indent="0">
              <a:buNone/>
            </a:pPr>
            <a:r>
              <a:rPr lang="en-US" sz="1500" dirty="0">
                <a:sym typeface="Wingdings" panose="05000000000000000000" pitchFamily="2" charset="2"/>
              </a:rPr>
              <a:t>        Angka </a:t>
            </a:r>
            <a:r>
              <a:rPr lang="en-US" sz="1500" dirty="0" err="1">
                <a:sym typeface="Wingdings" panose="05000000000000000000" pitchFamily="2" charset="2"/>
              </a:rPr>
              <a:t>Ratusan</a:t>
            </a:r>
            <a:r>
              <a:rPr lang="en-US" sz="1500" dirty="0">
                <a:sym typeface="Wingdings" panose="05000000000000000000" pitchFamily="2" charset="2"/>
              </a:rPr>
              <a:t>  1,2,3,4,5  5, Namun sudah </a:t>
            </a:r>
            <a:r>
              <a:rPr lang="en-US" sz="1500" dirty="0" err="1">
                <a:sym typeface="Wingdings" panose="05000000000000000000" pitchFamily="2" charset="2"/>
              </a:rPr>
              <a:t>berkurang</a:t>
            </a:r>
            <a:r>
              <a:rPr lang="en-US" sz="1500" dirty="0">
                <a:sym typeface="Wingdings" panose="05000000000000000000" pitchFamily="2" charset="2"/>
              </a:rPr>
              <a:t> 1 untuk </a:t>
            </a:r>
            <a:r>
              <a:rPr lang="en-US" sz="1500" dirty="0" err="1">
                <a:sym typeface="Wingdings" panose="05000000000000000000" pitchFamily="2" charset="2"/>
              </a:rPr>
              <a:t>angka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err="1">
                <a:sym typeface="Wingdings" panose="05000000000000000000" pitchFamily="2" charset="2"/>
              </a:rPr>
              <a:t>ribuan</a:t>
            </a:r>
            <a:r>
              <a:rPr lang="en-US" sz="1500" dirty="0">
                <a:sym typeface="Wingdings" panose="05000000000000000000" pitchFamily="2" charset="2"/>
              </a:rPr>
              <a:t>  </a:t>
            </a:r>
            <a:r>
              <a:rPr lang="en-US" sz="1500" dirty="0" err="1">
                <a:sym typeface="Wingdings" panose="05000000000000000000" pitchFamily="2" charset="2"/>
              </a:rPr>
              <a:t>ada</a:t>
            </a:r>
            <a:r>
              <a:rPr lang="en-US" sz="1500" dirty="0">
                <a:sym typeface="Wingdings" panose="05000000000000000000" pitchFamily="2" charset="2"/>
              </a:rPr>
              <a:t> 4</a:t>
            </a:r>
          </a:p>
          <a:p>
            <a:pPr marL="0" indent="0">
              <a:buNone/>
            </a:pPr>
            <a:r>
              <a:rPr lang="en-US" sz="1500" dirty="0">
                <a:sym typeface="Wingdings" panose="05000000000000000000" pitchFamily="2" charset="2"/>
              </a:rPr>
              <a:t>        Angka </a:t>
            </a:r>
            <a:r>
              <a:rPr lang="en-US" sz="1500" dirty="0" err="1">
                <a:sym typeface="Wingdings" panose="05000000000000000000" pitchFamily="2" charset="2"/>
              </a:rPr>
              <a:t>Puluhan</a:t>
            </a:r>
            <a:r>
              <a:rPr lang="en-US" sz="1500" dirty="0">
                <a:sym typeface="Wingdings" panose="05000000000000000000" pitchFamily="2" charset="2"/>
              </a:rPr>
              <a:t>  5, sudah </a:t>
            </a:r>
            <a:r>
              <a:rPr lang="en-US" sz="1500" dirty="0" err="1">
                <a:sym typeface="Wingdings" panose="05000000000000000000" pitchFamily="2" charset="2"/>
              </a:rPr>
              <a:t>berkurang</a:t>
            </a:r>
            <a:r>
              <a:rPr lang="en-US" sz="1500" dirty="0">
                <a:sym typeface="Wingdings" panose="05000000000000000000" pitchFamily="2" charset="2"/>
              </a:rPr>
              <a:t> untuk </a:t>
            </a:r>
            <a:r>
              <a:rPr lang="en-US" sz="1500" dirty="0" err="1">
                <a:sym typeface="Wingdings" panose="05000000000000000000" pitchFamily="2" charset="2"/>
              </a:rPr>
              <a:t>ribuan</a:t>
            </a:r>
            <a:r>
              <a:rPr lang="en-US" sz="1500" dirty="0">
                <a:sym typeface="Wingdings" panose="05000000000000000000" pitchFamily="2" charset="2"/>
              </a:rPr>
              <a:t> dan </a:t>
            </a:r>
            <a:r>
              <a:rPr lang="en-US" sz="1500" dirty="0" err="1">
                <a:sym typeface="Wingdings" panose="05000000000000000000" pitchFamily="2" charset="2"/>
              </a:rPr>
              <a:t>ratusan</a:t>
            </a:r>
            <a:r>
              <a:rPr lang="en-US" sz="1500" dirty="0">
                <a:sym typeface="Wingdings" panose="05000000000000000000" pitchFamily="2" charset="2"/>
              </a:rPr>
              <a:t>  </a:t>
            </a:r>
            <a:r>
              <a:rPr lang="en-US" sz="1500" dirty="0" err="1">
                <a:sym typeface="Wingdings" panose="05000000000000000000" pitchFamily="2" charset="2"/>
              </a:rPr>
              <a:t>ada</a:t>
            </a:r>
            <a:r>
              <a:rPr lang="en-US" sz="1500" dirty="0">
                <a:sym typeface="Wingdings" panose="05000000000000000000" pitchFamily="2" charset="2"/>
              </a:rPr>
              <a:t> 3</a:t>
            </a:r>
          </a:p>
          <a:p>
            <a:pPr marL="0" indent="0">
              <a:buNone/>
            </a:pPr>
            <a:r>
              <a:rPr lang="en-US" sz="1500" dirty="0">
                <a:sym typeface="Wingdings" panose="05000000000000000000" pitchFamily="2" charset="2"/>
              </a:rPr>
              <a:t>        Angka </a:t>
            </a:r>
            <a:r>
              <a:rPr lang="en-US" sz="1500" dirty="0" err="1">
                <a:sym typeface="Wingdings" panose="05000000000000000000" pitchFamily="2" charset="2"/>
              </a:rPr>
              <a:t>Satuan</a:t>
            </a:r>
            <a:r>
              <a:rPr lang="en-US" sz="1500" dirty="0">
                <a:sym typeface="Wingdings" panose="05000000000000000000" pitchFamily="2" charset="2"/>
              </a:rPr>
              <a:t>  5, sudah </a:t>
            </a:r>
            <a:r>
              <a:rPr lang="en-US" sz="1500" dirty="0" err="1">
                <a:sym typeface="Wingdings" panose="05000000000000000000" pitchFamily="2" charset="2"/>
              </a:rPr>
              <a:t>berkurang</a:t>
            </a:r>
            <a:r>
              <a:rPr lang="en-US" sz="1500" dirty="0">
                <a:sym typeface="Wingdings" panose="05000000000000000000" pitchFamily="2" charset="2"/>
              </a:rPr>
              <a:t> untuk </a:t>
            </a:r>
            <a:r>
              <a:rPr lang="en-US" sz="1500" dirty="0" err="1">
                <a:sym typeface="Wingdings" panose="05000000000000000000" pitchFamily="2" charset="2"/>
              </a:rPr>
              <a:t>ribuan</a:t>
            </a:r>
            <a:r>
              <a:rPr lang="en-US" sz="1500" dirty="0">
                <a:sym typeface="Wingdings" panose="05000000000000000000" pitchFamily="2" charset="2"/>
              </a:rPr>
              <a:t>, </a:t>
            </a:r>
            <a:r>
              <a:rPr lang="en-US" sz="1500" dirty="0" err="1">
                <a:sym typeface="Wingdings" panose="05000000000000000000" pitchFamily="2" charset="2"/>
              </a:rPr>
              <a:t>ratusan</a:t>
            </a:r>
            <a:r>
              <a:rPr lang="en-US" sz="1500" dirty="0">
                <a:sym typeface="Wingdings" panose="05000000000000000000" pitchFamily="2" charset="2"/>
              </a:rPr>
              <a:t>, </a:t>
            </a:r>
            <a:r>
              <a:rPr lang="en-US" sz="1500" dirty="0" err="1">
                <a:sym typeface="Wingdings" panose="05000000000000000000" pitchFamily="2" charset="2"/>
              </a:rPr>
              <a:t>puluhan</a:t>
            </a:r>
            <a:r>
              <a:rPr lang="en-US" sz="1500" dirty="0">
                <a:sym typeface="Wingdings" panose="05000000000000000000" pitchFamily="2" charset="2"/>
              </a:rPr>
              <a:t>  </a:t>
            </a:r>
            <a:r>
              <a:rPr lang="en-US" sz="1500" dirty="0" err="1">
                <a:sym typeface="Wingdings" panose="05000000000000000000" pitchFamily="2" charset="2"/>
              </a:rPr>
              <a:t>ada</a:t>
            </a:r>
            <a:r>
              <a:rPr lang="en-US" sz="1500" dirty="0">
                <a:sym typeface="Wingdings" panose="05000000000000000000" pitchFamily="2" charset="2"/>
              </a:rPr>
              <a:t> 2</a:t>
            </a:r>
          </a:p>
          <a:p>
            <a:pPr marL="0" indent="0">
              <a:buNone/>
            </a:pPr>
            <a:r>
              <a:rPr lang="en-US" sz="1500" dirty="0">
                <a:sym typeface="Wingdings" panose="05000000000000000000" pitchFamily="2" charset="2"/>
              </a:rPr>
              <a:t>        </a:t>
            </a:r>
            <a:r>
              <a:rPr lang="en-US" sz="1500" dirty="0" err="1">
                <a:sym typeface="Wingdings" panose="05000000000000000000" pitchFamily="2" charset="2"/>
              </a:rPr>
              <a:t>maka</a:t>
            </a:r>
            <a:r>
              <a:rPr lang="en-US" sz="1500" dirty="0">
                <a:sym typeface="Wingdings" panose="05000000000000000000" pitchFamily="2" charset="2"/>
              </a:rPr>
              <a:t>, </a:t>
            </a:r>
            <a:r>
              <a:rPr lang="en-US" sz="1500" dirty="0" err="1">
                <a:sym typeface="Wingdings" panose="05000000000000000000" pitchFamily="2" charset="2"/>
              </a:rPr>
              <a:t>banyak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err="1">
                <a:sym typeface="Wingdings" panose="05000000000000000000" pitchFamily="2" charset="2"/>
              </a:rPr>
              <a:t>bilangan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err="1">
                <a:sym typeface="Wingdings" panose="05000000000000000000" pitchFamily="2" charset="2"/>
              </a:rPr>
              <a:t>ribuan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err="1">
                <a:sym typeface="Wingdings" panose="05000000000000000000" pitchFamily="2" charset="2"/>
              </a:rPr>
              <a:t>berlainan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err="1">
                <a:sym typeface="Wingdings" panose="05000000000000000000" pitchFamily="2" charset="2"/>
              </a:rPr>
              <a:t>dari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err="1">
                <a:sym typeface="Wingdings" panose="05000000000000000000" pitchFamily="2" charset="2"/>
              </a:rPr>
              <a:t>angka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err="1">
                <a:sym typeface="Wingdings" panose="05000000000000000000" pitchFamily="2" charset="2"/>
              </a:rPr>
              <a:t>tersebut</a:t>
            </a:r>
            <a:r>
              <a:rPr lang="en-US" sz="1500" dirty="0">
                <a:sym typeface="Wingdings" panose="05000000000000000000" pitchFamily="2" charset="2"/>
              </a:rPr>
              <a:t> yang </a:t>
            </a:r>
            <a:r>
              <a:rPr lang="en-US" sz="1500" dirty="0" err="1">
                <a:sym typeface="Wingdings" panose="05000000000000000000" pitchFamily="2" charset="2"/>
              </a:rPr>
              <a:t>lebih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err="1">
                <a:sym typeface="Wingdings" panose="05000000000000000000" pitchFamily="2" charset="2"/>
              </a:rPr>
              <a:t>dari</a:t>
            </a:r>
            <a:r>
              <a:rPr lang="en-US" sz="1500" dirty="0">
                <a:sym typeface="Wingdings" panose="05000000000000000000" pitchFamily="2" charset="2"/>
              </a:rPr>
              <a:t> 2000 </a:t>
            </a:r>
            <a:r>
              <a:rPr lang="en-US" sz="1500" dirty="0" err="1">
                <a:sym typeface="Wingdings" panose="05000000000000000000" pitchFamily="2" charset="2"/>
              </a:rPr>
              <a:t>adalah</a:t>
            </a: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500" dirty="0">
                <a:sym typeface="Wingdings" panose="05000000000000000000" pitchFamily="2" charset="2"/>
              </a:rPr>
              <a:t>        </a:t>
            </a:r>
            <a:r>
              <a:rPr lang="en-US" sz="1500" b="1" dirty="0">
                <a:sym typeface="Wingdings" panose="05000000000000000000" pitchFamily="2" charset="2"/>
              </a:rPr>
              <a:t>4 x 4 x 3 x 2 = 96 </a:t>
            </a:r>
            <a:r>
              <a:rPr lang="en-US" sz="1500" b="1" dirty="0" err="1">
                <a:sym typeface="Wingdings" panose="05000000000000000000" pitchFamily="2" charset="2"/>
              </a:rPr>
              <a:t>bilangan</a:t>
            </a:r>
            <a:endParaRPr lang="en-US" sz="1500" b="1" dirty="0">
              <a:sym typeface="Wingdings" panose="05000000000000000000" pitchFamily="2" charset="2"/>
            </a:endParaRPr>
          </a:p>
          <a:p>
            <a:pPr marL="342900" indent="-342900">
              <a:buAutoNum type="alphaLcParenR" startAt="2"/>
            </a:pPr>
            <a:r>
              <a:rPr lang="en-US" sz="1500" b="1" dirty="0">
                <a:sym typeface="Wingdings" panose="05000000000000000000" pitchFamily="2" charset="2"/>
              </a:rPr>
              <a:t>Kurang </a:t>
            </a:r>
            <a:r>
              <a:rPr lang="en-US" sz="1500" b="1" dirty="0" err="1">
                <a:sym typeface="Wingdings" panose="05000000000000000000" pitchFamily="2" charset="2"/>
              </a:rPr>
              <a:t>dari</a:t>
            </a:r>
            <a:r>
              <a:rPr lang="en-US" sz="1500" b="1" dirty="0">
                <a:sym typeface="Wingdings" panose="05000000000000000000" pitchFamily="2" charset="2"/>
              </a:rPr>
              <a:t> 3000, </a:t>
            </a:r>
            <a:r>
              <a:rPr lang="en-US" sz="1500" b="1" dirty="0" err="1">
                <a:sym typeface="Wingdings" panose="05000000000000000000" pitchFamily="2" charset="2"/>
              </a:rPr>
              <a:t>bilangan</a:t>
            </a:r>
            <a:r>
              <a:rPr lang="en-US" sz="1500" b="1" dirty="0">
                <a:sym typeface="Wingdings" panose="05000000000000000000" pitchFamily="2" charset="2"/>
              </a:rPr>
              <a:t> </a:t>
            </a:r>
            <a:r>
              <a:rPr lang="en-US" sz="1500" b="1" dirty="0" err="1">
                <a:sym typeface="Wingdings" panose="05000000000000000000" pitchFamily="2" charset="2"/>
              </a:rPr>
              <a:t>ribuan</a:t>
            </a:r>
            <a:r>
              <a:rPr lang="en-US" sz="1500" b="1" dirty="0">
                <a:sym typeface="Wingdings" panose="05000000000000000000" pitchFamily="2" charset="2"/>
              </a:rPr>
              <a:t> </a:t>
            </a:r>
            <a:r>
              <a:rPr lang="en-US" sz="1500" b="1" dirty="0" err="1">
                <a:sym typeface="Wingdings" panose="05000000000000000000" pitchFamily="2" charset="2"/>
              </a:rPr>
              <a:t>berlainan</a:t>
            </a:r>
            <a:endParaRPr lang="en-US" sz="15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500" b="1" dirty="0">
                <a:sym typeface="Wingdings" panose="05000000000000000000" pitchFamily="2" charset="2"/>
              </a:rPr>
              <a:t>        </a:t>
            </a:r>
            <a:r>
              <a:rPr lang="en-US" sz="1500" dirty="0"/>
              <a:t> Angka </a:t>
            </a:r>
            <a:r>
              <a:rPr lang="en-US" sz="1500" dirty="0" err="1"/>
              <a:t>ribuan</a:t>
            </a:r>
            <a:r>
              <a:rPr lang="en-US" sz="1500" dirty="0"/>
              <a:t> </a:t>
            </a:r>
            <a:r>
              <a:rPr lang="en-US" sz="1500" dirty="0">
                <a:sym typeface="Wingdings" panose="05000000000000000000" pitchFamily="2" charset="2"/>
              </a:rPr>
              <a:t> 1,2  </a:t>
            </a:r>
            <a:r>
              <a:rPr lang="en-US" sz="1500" dirty="0" err="1">
                <a:sym typeface="Wingdings" panose="05000000000000000000" pitchFamily="2" charset="2"/>
              </a:rPr>
              <a:t>ada</a:t>
            </a:r>
            <a:r>
              <a:rPr lang="en-US" sz="1500" dirty="0">
                <a:sym typeface="Wingdings" panose="05000000000000000000" pitchFamily="2" charset="2"/>
              </a:rPr>
              <a:t> 2</a:t>
            </a:r>
          </a:p>
          <a:p>
            <a:pPr marL="0" indent="0">
              <a:buNone/>
            </a:pPr>
            <a:r>
              <a:rPr lang="en-US" sz="1500" dirty="0">
                <a:sym typeface="Wingdings" panose="05000000000000000000" pitchFamily="2" charset="2"/>
              </a:rPr>
              <a:t>        Angka </a:t>
            </a:r>
            <a:r>
              <a:rPr lang="en-US" sz="1500" dirty="0" err="1">
                <a:sym typeface="Wingdings" panose="05000000000000000000" pitchFamily="2" charset="2"/>
              </a:rPr>
              <a:t>Ratusan</a:t>
            </a:r>
            <a:r>
              <a:rPr lang="en-US" sz="1500" dirty="0">
                <a:sym typeface="Wingdings" panose="05000000000000000000" pitchFamily="2" charset="2"/>
              </a:rPr>
              <a:t>  1,2,3,4,5  5, Namun sudah </a:t>
            </a:r>
            <a:r>
              <a:rPr lang="en-US" sz="1500" dirty="0" err="1">
                <a:sym typeface="Wingdings" panose="05000000000000000000" pitchFamily="2" charset="2"/>
              </a:rPr>
              <a:t>berkurang</a:t>
            </a:r>
            <a:r>
              <a:rPr lang="en-US" sz="1500" dirty="0">
                <a:sym typeface="Wingdings" panose="05000000000000000000" pitchFamily="2" charset="2"/>
              </a:rPr>
              <a:t> 1 untuk </a:t>
            </a:r>
            <a:r>
              <a:rPr lang="en-US" sz="1500" dirty="0" err="1">
                <a:sym typeface="Wingdings" panose="05000000000000000000" pitchFamily="2" charset="2"/>
              </a:rPr>
              <a:t>angka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err="1">
                <a:sym typeface="Wingdings" panose="05000000000000000000" pitchFamily="2" charset="2"/>
              </a:rPr>
              <a:t>ribuan</a:t>
            </a:r>
            <a:r>
              <a:rPr lang="en-US" sz="1500" dirty="0">
                <a:sym typeface="Wingdings" panose="05000000000000000000" pitchFamily="2" charset="2"/>
              </a:rPr>
              <a:t>  </a:t>
            </a:r>
            <a:r>
              <a:rPr lang="en-US" sz="1500" dirty="0" err="1">
                <a:sym typeface="Wingdings" panose="05000000000000000000" pitchFamily="2" charset="2"/>
              </a:rPr>
              <a:t>ada</a:t>
            </a:r>
            <a:r>
              <a:rPr lang="en-US" sz="1500" dirty="0">
                <a:sym typeface="Wingdings" panose="05000000000000000000" pitchFamily="2" charset="2"/>
              </a:rPr>
              <a:t> 4</a:t>
            </a:r>
          </a:p>
          <a:p>
            <a:pPr marL="0" indent="0">
              <a:buNone/>
            </a:pPr>
            <a:r>
              <a:rPr lang="en-US" sz="1500" dirty="0">
                <a:sym typeface="Wingdings" panose="05000000000000000000" pitchFamily="2" charset="2"/>
              </a:rPr>
              <a:t>        Angka </a:t>
            </a:r>
            <a:r>
              <a:rPr lang="en-US" sz="1500" dirty="0" err="1">
                <a:sym typeface="Wingdings" panose="05000000000000000000" pitchFamily="2" charset="2"/>
              </a:rPr>
              <a:t>Puluhan</a:t>
            </a:r>
            <a:r>
              <a:rPr lang="en-US" sz="1500" dirty="0">
                <a:sym typeface="Wingdings" panose="05000000000000000000" pitchFamily="2" charset="2"/>
              </a:rPr>
              <a:t>  5, sudah </a:t>
            </a:r>
            <a:r>
              <a:rPr lang="en-US" sz="1500" dirty="0" err="1">
                <a:sym typeface="Wingdings" panose="05000000000000000000" pitchFamily="2" charset="2"/>
              </a:rPr>
              <a:t>berkurang</a:t>
            </a:r>
            <a:r>
              <a:rPr lang="en-US" sz="1500" dirty="0">
                <a:sym typeface="Wingdings" panose="05000000000000000000" pitchFamily="2" charset="2"/>
              </a:rPr>
              <a:t> untuk </a:t>
            </a:r>
            <a:r>
              <a:rPr lang="en-US" sz="1500" dirty="0" err="1">
                <a:sym typeface="Wingdings" panose="05000000000000000000" pitchFamily="2" charset="2"/>
              </a:rPr>
              <a:t>ribuan</a:t>
            </a:r>
            <a:r>
              <a:rPr lang="en-US" sz="1500" dirty="0">
                <a:sym typeface="Wingdings" panose="05000000000000000000" pitchFamily="2" charset="2"/>
              </a:rPr>
              <a:t> dan </a:t>
            </a:r>
            <a:r>
              <a:rPr lang="en-US" sz="1500" dirty="0" err="1">
                <a:sym typeface="Wingdings" panose="05000000000000000000" pitchFamily="2" charset="2"/>
              </a:rPr>
              <a:t>ratusan</a:t>
            </a:r>
            <a:r>
              <a:rPr lang="en-US" sz="1500" dirty="0">
                <a:sym typeface="Wingdings" panose="05000000000000000000" pitchFamily="2" charset="2"/>
              </a:rPr>
              <a:t>  </a:t>
            </a:r>
            <a:r>
              <a:rPr lang="en-US" sz="1500" dirty="0" err="1">
                <a:sym typeface="Wingdings" panose="05000000000000000000" pitchFamily="2" charset="2"/>
              </a:rPr>
              <a:t>ada</a:t>
            </a:r>
            <a:r>
              <a:rPr lang="en-US" sz="1500" dirty="0">
                <a:sym typeface="Wingdings" panose="05000000000000000000" pitchFamily="2" charset="2"/>
              </a:rPr>
              <a:t> 3</a:t>
            </a:r>
          </a:p>
          <a:p>
            <a:pPr marL="0" indent="0">
              <a:buNone/>
            </a:pPr>
            <a:r>
              <a:rPr lang="en-US" sz="1500" dirty="0">
                <a:sym typeface="Wingdings" panose="05000000000000000000" pitchFamily="2" charset="2"/>
              </a:rPr>
              <a:t>        Angka </a:t>
            </a:r>
            <a:r>
              <a:rPr lang="en-US" sz="1500" dirty="0" err="1">
                <a:sym typeface="Wingdings" panose="05000000000000000000" pitchFamily="2" charset="2"/>
              </a:rPr>
              <a:t>Satuan</a:t>
            </a:r>
            <a:r>
              <a:rPr lang="en-US" sz="1500" dirty="0">
                <a:sym typeface="Wingdings" panose="05000000000000000000" pitchFamily="2" charset="2"/>
              </a:rPr>
              <a:t>  5, sudah </a:t>
            </a:r>
            <a:r>
              <a:rPr lang="en-US" sz="1500" dirty="0" err="1">
                <a:sym typeface="Wingdings" panose="05000000000000000000" pitchFamily="2" charset="2"/>
              </a:rPr>
              <a:t>berkurang</a:t>
            </a:r>
            <a:r>
              <a:rPr lang="en-US" sz="1500" dirty="0">
                <a:sym typeface="Wingdings" panose="05000000000000000000" pitchFamily="2" charset="2"/>
              </a:rPr>
              <a:t> untuk </a:t>
            </a:r>
            <a:r>
              <a:rPr lang="en-US" sz="1500" dirty="0" err="1">
                <a:sym typeface="Wingdings" panose="05000000000000000000" pitchFamily="2" charset="2"/>
              </a:rPr>
              <a:t>ribuan</a:t>
            </a:r>
            <a:r>
              <a:rPr lang="en-US" sz="1500" dirty="0">
                <a:sym typeface="Wingdings" panose="05000000000000000000" pitchFamily="2" charset="2"/>
              </a:rPr>
              <a:t>, </a:t>
            </a:r>
            <a:r>
              <a:rPr lang="en-US" sz="1500" dirty="0" err="1">
                <a:sym typeface="Wingdings" panose="05000000000000000000" pitchFamily="2" charset="2"/>
              </a:rPr>
              <a:t>ratusan</a:t>
            </a:r>
            <a:r>
              <a:rPr lang="en-US" sz="1500" dirty="0">
                <a:sym typeface="Wingdings" panose="05000000000000000000" pitchFamily="2" charset="2"/>
              </a:rPr>
              <a:t>, </a:t>
            </a:r>
            <a:r>
              <a:rPr lang="en-US" sz="1500" dirty="0" err="1">
                <a:sym typeface="Wingdings" panose="05000000000000000000" pitchFamily="2" charset="2"/>
              </a:rPr>
              <a:t>puluhan</a:t>
            </a:r>
            <a:r>
              <a:rPr lang="en-US" sz="1500" dirty="0">
                <a:sym typeface="Wingdings" panose="05000000000000000000" pitchFamily="2" charset="2"/>
              </a:rPr>
              <a:t>  </a:t>
            </a:r>
            <a:r>
              <a:rPr lang="en-US" sz="1500" dirty="0" err="1">
                <a:sym typeface="Wingdings" panose="05000000000000000000" pitchFamily="2" charset="2"/>
              </a:rPr>
              <a:t>ada</a:t>
            </a:r>
            <a:r>
              <a:rPr lang="en-US" sz="1500" dirty="0">
                <a:sym typeface="Wingdings" panose="05000000000000000000" pitchFamily="2" charset="2"/>
              </a:rPr>
              <a:t> 2</a:t>
            </a:r>
          </a:p>
          <a:p>
            <a:pPr marL="0" indent="0">
              <a:buNone/>
            </a:pPr>
            <a:r>
              <a:rPr lang="en-US" sz="1500" dirty="0">
                <a:sym typeface="Wingdings" panose="05000000000000000000" pitchFamily="2" charset="2"/>
              </a:rPr>
              <a:t>        </a:t>
            </a:r>
            <a:r>
              <a:rPr lang="en-US" sz="1500" dirty="0" err="1">
                <a:sym typeface="Wingdings" panose="05000000000000000000" pitchFamily="2" charset="2"/>
              </a:rPr>
              <a:t>maka</a:t>
            </a:r>
            <a:r>
              <a:rPr lang="en-US" sz="1500" dirty="0">
                <a:sym typeface="Wingdings" panose="05000000000000000000" pitchFamily="2" charset="2"/>
              </a:rPr>
              <a:t>, </a:t>
            </a:r>
            <a:r>
              <a:rPr lang="en-US" sz="1500" dirty="0" err="1">
                <a:sym typeface="Wingdings" panose="05000000000000000000" pitchFamily="2" charset="2"/>
              </a:rPr>
              <a:t>banyak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err="1">
                <a:sym typeface="Wingdings" panose="05000000000000000000" pitchFamily="2" charset="2"/>
              </a:rPr>
              <a:t>bilangan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err="1">
                <a:sym typeface="Wingdings" panose="05000000000000000000" pitchFamily="2" charset="2"/>
              </a:rPr>
              <a:t>ribuan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err="1">
                <a:sym typeface="Wingdings" panose="05000000000000000000" pitchFamily="2" charset="2"/>
              </a:rPr>
              <a:t>berlainan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err="1">
                <a:sym typeface="Wingdings" panose="05000000000000000000" pitchFamily="2" charset="2"/>
              </a:rPr>
              <a:t>dari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err="1">
                <a:sym typeface="Wingdings" panose="05000000000000000000" pitchFamily="2" charset="2"/>
              </a:rPr>
              <a:t>angka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err="1">
                <a:sym typeface="Wingdings" panose="05000000000000000000" pitchFamily="2" charset="2"/>
              </a:rPr>
              <a:t>tersebut</a:t>
            </a:r>
            <a:r>
              <a:rPr lang="en-US" sz="1500" dirty="0">
                <a:sym typeface="Wingdings" panose="05000000000000000000" pitchFamily="2" charset="2"/>
              </a:rPr>
              <a:t> yang </a:t>
            </a:r>
            <a:r>
              <a:rPr lang="en-US" sz="1500" dirty="0" err="1">
                <a:sym typeface="Wingdings" panose="05000000000000000000" pitchFamily="2" charset="2"/>
              </a:rPr>
              <a:t>kurang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err="1">
                <a:sym typeface="Wingdings" panose="05000000000000000000" pitchFamily="2" charset="2"/>
              </a:rPr>
              <a:t>dari</a:t>
            </a:r>
            <a:r>
              <a:rPr lang="en-US" sz="1500" dirty="0">
                <a:sym typeface="Wingdings" panose="05000000000000000000" pitchFamily="2" charset="2"/>
              </a:rPr>
              <a:t> 3000 </a:t>
            </a:r>
            <a:r>
              <a:rPr lang="en-US" sz="1500" dirty="0" err="1">
                <a:sym typeface="Wingdings" panose="05000000000000000000" pitchFamily="2" charset="2"/>
              </a:rPr>
              <a:t>adalah</a:t>
            </a:r>
            <a:endParaRPr lang="en-US" sz="1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500" dirty="0">
                <a:sym typeface="Wingdings" panose="05000000000000000000" pitchFamily="2" charset="2"/>
              </a:rPr>
              <a:t>        </a:t>
            </a:r>
            <a:r>
              <a:rPr lang="en-US" sz="1500" b="1" dirty="0">
                <a:sym typeface="Wingdings" panose="05000000000000000000" pitchFamily="2" charset="2"/>
              </a:rPr>
              <a:t>2 x 4 x 3 x 2 = 48 </a:t>
            </a:r>
            <a:r>
              <a:rPr lang="en-US" sz="1500" b="1" dirty="0" err="1">
                <a:sym typeface="Wingdings" panose="05000000000000000000" pitchFamily="2" charset="2"/>
              </a:rPr>
              <a:t>bilangan</a:t>
            </a:r>
            <a:endParaRPr lang="en-ID" sz="15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5DCCD-E163-45B7-97DA-2C1C0B3C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05111740000015 - Atika Rizki Nurakhmah</a:t>
            </a:r>
          </a:p>
        </p:txBody>
      </p:sp>
    </p:spTree>
    <p:extLst>
      <p:ext uri="{BB962C8B-B14F-4D97-AF65-F5344CB8AC3E}">
        <p14:creationId xmlns:p14="http://schemas.microsoft.com/office/powerpoint/2010/main" val="3543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ATURAN PERKALIAN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8768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 err="1" smtClean="0"/>
              <a:t>Contoh</a:t>
            </a:r>
            <a:endParaRPr lang="en-US" sz="2400" dirty="0" smtClean="0"/>
          </a:p>
          <a:p>
            <a:pPr eaLnBrk="1" hangingPunct="1"/>
            <a:r>
              <a:rPr lang="en-US" sz="2400" dirty="0" err="1" smtClean="0"/>
              <a:t>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</a:t>
            </a:r>
            <a:r>
              <a:rPr lang="en-US" sz="2400" dirty="0" err="1" smtClean="0"/>
              <a:t>nomer</a:t>
            </a:r>
            <a:r>
              <a:rPr lang="en-US" sz="2400" dirty="0" smtClean="0"/>
              <a:t> </a:t>
            </a:r>
            <a:r>
              <a:rPr lang="en-US" sz="2400" dirty="0" err="1" smtClean="0"/>
              <a:t>telepon</a:t>
            </a:r>
            <a:r>
              <a:rPr lang="en-US" sz="2400" dirty="0" smtClean="0"/>
              <a:t> </a:t>
            </a:r>
            <a:r>
              <a:rPr lang="en-US" sz="2400" dirty="0" err="1" smtClean="0"/>
              <a:t>rumah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Jawa</a:t>
            </a:r>
            <a:r>
              <a:rPr lang="en-US" sz="2400" dirty="0" smtClean="0"/>
              <a:t> </a:t>
            </a:r>
            <a:r>
              <a:rPr lang="en-US" sz="2400" dirty="0" err="1" smtClean="0"/>
              <a:t>Timur</a:t>
            </a:r>
            <a:endParaRPr lang="en-US" sz="2400" dirty="0" smtClean="0"/>
          </a:p>
          <a:p>
            <a:pPr lvl="1" eaLnBrk="1" hangingPunct="1"/>
            <a:r>
              <a:rPr lang="en-US" altLang="ja-JP" sz="2000" dirty="0" err="1" smtClean="0">
                <a:ea typeface="ＭＳ Ｐゴシック" pitchFamily="34" charset="-128"/>
              </a:rPr>
              <a:t>Setiap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</a:rPr>
              <a:t>nomer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</a:rPr>
              <a:t>telepon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</a:rPr>
              <a:t>terdiri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</a:rPr>
              <a:t>dari</a:t>
            </a:r>
            <a:r>
              <a:rPr lang="en-US" altLang="ja-JP" sz="2000" dirty="0" smtClean="0">
                <a:ea typeface="ＭＳ Ｐゴシック" pitchFamily="34" charset="-128"/>
              </a:rPr>
              <a:t> 10 </a:t>
            </a:r>
            <a:r>
              <a:rPr lang="en-US" altLang="ja-JP" sz="2000" dirty="0" err="1" smtClean="0">
                <a:ea typeface="ＭＳ Ｐゴシック" pitchFamily="34" charset="-128"/>
              </a:rPr>
              <a:t>karakter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</a:rPr>
              <a:t>sebagai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</a:rPr>
              <a:t>berikut</a:t>
            </a:r>
            <a:r>
              <a:rPr lang="en-US" altLang="ja-JP" sz="2000" dirty="0" smtClean="0">
                <a:ea typeface="ＭＳ Ｐゴシック" pitchFamily="34" charset="-128"/>
              </a:rPr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800" dirty="0" smtClean="0">
                <a:ea typeface="ＭＳ Ｐゴシック" pitchFamily="34" charset="-128"/>
              </a:rPr>
              <a:t>3 </a:t>
            </a:r>
            <a:r>
              <a:rPr lang="en-US" altLang="ja-JP" sz="1800" dirty="0" err="1" smtClean="0">
                <a:ea typeface="ＭＳ Ｐゴシック" pitchFamily="34" charset="-128"/>
              </a:rPr>
              <a:t>karakter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altLang="ja-JP" sz="1800" dirty="0" err="1" smtClean="0">
                <a:ea typeface="ＭＳ Ｐゴシック" pitchFamily="34" charset="-128"/>
              </a:rPr>
              <a:t>menunjukkan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altLang="ja-JP" sz="1800" dirty="0" err="1" smtClean="0">
                <a:ea typeface="ＭＳ Ｐゴシック" pitchFamily="34" charset="-128"/>
              </a:rPr>
              <a:t>kode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altLang="ja-JP" sz="1800" dirty="0" err="1" smtClean="0">
                <a:ea typeface="ＭＳ Ｐゴシック" pitchFamily="34" charset="-128"/>
              </a:rPr>
              <a:t>kotamadya</a:t>
            </a:r>
            <a:r>
              <a:rPr lang="en-US" altLang="ja-JP" sz="1800" dirty="0" smtClean="0">
                <a:ea typeface="ＭＳ Ｐゴシック" pitchFamily="34" charset="-128"/>
              </a:rPr>
              <a:t>/</a:t>
            </a:r>
            <a:r>
              <a:rPr lang="en-US" altLang="ja-JP" sz="1800" dirty="0" err="1" smtClean="0">
                <a:ea typeface="ＭＳ Ｐゴシック" pitchFamily="34" charset="-128"/>
              </a:rPr>
              <a:t>kabupaten</a:t>
            </a:r>
            <a:endParaRPr lang="en-US" altLang="ja-JP" sz="1800" dirty="0" smtClean="0">
              <a:ea typeface="ＭＳ Ｐゴシック" pitchFamily="34" charset="-128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800" dirty="0" smtClean="0">
                <a:ea typeface="ＭＳ Ｐゴシック" pitchFamily="34" charset="-128"/>
              </a:rPr>
              <a:t>3 </a:t>
            </a:r>
            <a:r>
              <a:rPr lang="en-US" altLang="ja-JP" sz="1800" dirty="0" err="1" smtClean="0">
                <a:ea typeface="ＭＳ Ｐゴシック" pitchFamily="34" charset="-128"/>
              </a:rPr>
              <a:t>karakter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altLang="ja-JP" sz="1800" dirty="0" err="1" smtClean="0">
                <a:ea typeface="ＭＳ Ｐゴシック" pitchFamily="34" charset="-128"/>
              </a:rPr>
              <a:t>menunjukkan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altLang="ja-JP" sz="1800" dirty="0" err="1" smtClean="0">
                <a:ea typeface="ＭＳ Ｐゴシック" pitchFamily="34" charset="-128"/>
              </a:rPr>
              <a:t>kode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altLang="ja-JP" sz="1800" dirty="0" err="1" smtClean="0">
                <a:ea typeface="ＭＳ Ｐゴシック" pitchFamily="34" charset="-128"/>
              </a:rPr>
              <a:t>kecamatan</a:t>
            </a:r>
            <a:endParaRPr lang="en-US" altLang="ja-JP" sz="1800" dirty="0" smtClean="0">
              <a:ea typeface="ＭＳ Ｐゴシック" pitchFamily="34" charset="-128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800" dirty="0" smtClean="0">
                <a:ea typeface="ＭＳ Ｐゴシック" pitchFamily="34" charset="-128"/>
              </a:rPr>
              <a:t>4 </a:t>
            </a:r>
            <a:r>
              <a:rPr lang="en-US" altLang="ja-JP" sz="1800" dirty="0" err="1" smtClean="0">
                <a:ea typeface="ＭＳ Ｐゴシック" pitchFamily="34" charset="-128"/>
              </a:rPr>
              <a:t>karakter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altLang="ja-JP" sz="1800" dirty="0" err="1" smtClean="0">
                <a:ea typeface="ＭＳ Ｐゴシック" pitchFamily="34" charset="-128"/>
              </a:rPr>
              <a:t>menunjukkan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altLang="ja-JP" sz="1800" dirty="0" err="1" smtClean="0">
                <a:ea typeface="ＭＳ Ｐゴシック" pitchFamily="34" charset="-128"/>
              </a:rPr>
              <a:t>kode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altLang="ja-JP" sz="1800" dirty="0" err="1" smtClean="0">
                <a:ea typeface="ＭＳ Ｐゴシック" pitchFamily="34" charset="-128"/>
              </a:rPr>
              <a:t>rumah</a:t>
            </a:r>
            <a:endParaRPr lang="en-US" altLang="ja-JP" sz="18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 err="1" smtClean="0">
                <a:ea typeface="ＭＳ Ｐゴシック" pitchFamily="34" charset="-128"/>
              </a:rPr>
              <a:t>Asumsi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</a:rPr>
              <a:t>karakter</a:t>
            </a:r>
            <a:r>
              <a:rPr lang="en-US" altLang="ja-JP" sz="2000" dirty="0" smtClean="0">
                <a:ea typeface="ＭＳ Ｐゴシック" pitchFamily="34" charset="-128"/>
              </a:rPr>
              <a:t> X = {0…9}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 err="1" smtClean="0">
                <a:ea typeface="ＭＳ Ｐゴシック" pitchFamily="34" charset="-128"/>
              </a:rPr>
              <a:t>Asumsi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</a:rPr>
              <a:t>karakter</a:t>
            </a:r>
            <a:r>
              <a:rPr lang="en-US" altLang="ja-JP" sz="2000" dirty="0" smtClean="0">
                <a:ea typeface="ＭＳ Ｐゴシック" pitchFamily="34" charset="-128"/>
              </a:rPr>
              <a:t> N = {2…9}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 err="1" smtClean="0">
                <a:ea typeface="ＭＳ Ｐゴシック" pitchFamily="34" charset="-128"/>
              </a:rPr>
              <a:t>Asumsi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</a:rPr>
              <a:t>karakter</a:t>
            </a:r>
            <a:r>
              <a:rPr lang="en-US" altLang="ja-JP" sz="2000" dirty="0" smtClean="0">
                <a:ea typeface="ＭＳ Ｐゴシック" pitchFamily="34" charset="-128"/>
              </a:rPr>
              <a:t> Y = {0, 1}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 smtClean="0">
                <a:ea typeface="ＭＳ Ｐゴシック" pitchFamily="34" charset="-128"/>
              </a:rPr>
              <a:t>Format </a:t>
            </a:r>
            <a:r>
              <a:rPr lang="en-US" altLang="ja-JP" sz="2000" dirty="0" err="1" smtClean="0">
                <a:ea typeface="ＭＳ Ｐゴシック" pitchFamily="34" charset="-128"/>
              </a:rPr>
              <a:t>untuk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</a:rPr>
              <a:t>kode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</a:rPr>
              <a:t>kotamadya</a:t>
            </a:r>
            <a:r>
              <a:rPr lang="en-US" altLang="ja-JP" sz="2000" dirty="0" smtClean="0">
                <a:ea typeface="ＭＳ Ｐゴシック" pitchFamily="34" charset="-128"/>
              </a:rPr>
              <a:t>/</a:t>
            </a:r>
            <a:r>
              <a:rPr lang="en-US" altLang="ja-JP" sz="2000" dirty="0" err="1" smtClean="0">
                <a:ea typeface="ＭＳ Ｐゴシック" pitchFamily="34" charset="-128"/>
              </a:rPr>
              <a:t>kabupaten</a:t>
            </a:r>
            <a:r>
              <a:rPr lang="en-US" altLang="ja-JP" sz="2000" dirty="0" smtClean="0">
                <a:ea typeface="ＭＳ Ｐゴシック" pitchFamily="34" charset="-128"/>
              </a:rPr>
              <a:t>, </a:t>
            </a:r>
            <a:r>
              <a:rPr lang="en-US" altLang="ja-JP" sz="2000" dirty="0" err="1" smtClean="0">
                <a:ea typeface="ＭＳ Ｐゴシック" pitchFamily="34" charset="-128"/>
              </a:rPr>
              <a:t>kecamatan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</a:rPr>
              <a:t>dan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</a:rPr>
              <a:t>rumah</a:t>
            </a:r>
            <a:r>
              <a:rPr lang="en-US" altLang="ja-JP" sz="2000" dirty="0" smtClean="0">
                <a:ea typeface="ＭＳ Ｐゴシック" pitchFamily="34" charset="-128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</a:rPr>
              <a:t>sbb</a:t>
            </a:r>
            <a:r>
              <a:rPr lang="en-US" altLang="ja-JP" sz="2000" dirty="0" smtClean="0">
                <a:ea typeface="ＭＳ Ｐゴシック" pitchFamily="34" charset="-128"/>
              </a:rPr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800" dirty="0" err="1" smtClean="0">
                <a:ea typeface="ＭＳ Ｐゴシック" pitchFamily="34" charset="-128"/>
              </a:rPr>
              <a:t>Rencana</a:t>
            </a:r>
            <a:r>
              <a:rPr lang="en-US" altLang="ja-JP" sz="1800" dirty="0" smtClean="0">
                <a:ea typeface="ＭＳ Ｐゴシック" pitchFamily="34" charset="-128"/>
              </a:rPr>
              <a:t> lama </a:t>
            </a:r>
            <a:r>
              <a:rPr lang="en-US" altLang="ja-JP" sz="1800" dirty="0" smtClean="0">
                <a:ea typeface="ＭＳ Ｐゴシック" pitchFamily="34" charset="-128"/>
                <a:sym typeface="Wingdings" pitchFamily="2" charset="2"/>
              </a:rPr>
              <a:t> NYX, NNX, XXXX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800" dirty="0" err="1" smtClean="0">
                <a:ea typeface="ＭＳ Ｐゴシック" pitchFamily="34" charset="-128"/>
              </a:rPr>
              <a:t>Rencana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altLang="ja-JP" sz="1800" dirty="0" err="1" smtClean="0">
                <a:ea typeface="ＭＳ Ｐゴシック" pitchFamily="34" charset="-128"/>
              </a:rPr>
              <a:t>baru</a:t>
            </a:r>
            <a:r>
              <a:rPr lang="en-US" altLang="ja-JP" sz="1800" dirty="0" smtClean="0">
                <a:ea typeface="ＭＳ Ｐゴシック" pitchFamily="34" charset="-128"/>
              </a:rPr>
              <a:t> </a:t>
            </a:r>
            <a:r>
              <a:rPr lang="en-US" altLang="ja-JP" sz="1800" dirty="0" smtClean="0">
                <a:ea typeface="ＭＳ Ｐゴシック" pitchFamily="34" charset="-128"/>
                <a:sym typeface="Wingdings" pitchFamily="2" charset="2"/>
              </a:rPr>
              <a:t> NXX, NXX, XXXX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 err="1" smtClean="0">
                <a:ea typeface="ＭＳ Ｐゴシック" pitchFamily="34" charset="-128"/>
                <a:sym typeface="Wingdings" pitchFamily="2" charset="2"/>
              </a:rPr>
              <a:t>Hitung</a:t>
            </a:r>
            <a:r>
              <a:rPr lang="en-US" altLang="ja-JP" sz="20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  <a:sym typeface="Wingdings" pitchFamily="2" charset="2"/>
              </a:rPr>
              <a:t>selisih</a:t>
            </a:r>
            <a:r>
              <a:rPr lang="en-US" altLang="ja-JP" sz="20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  <a:sym typeface="Wingdings" pitchFamily="2" charset="2"/>
              </a:rPr>
              <a:t>jumlah</a:t>
            </a:r>
            <a:r>
              <a:rPr lang="en-US" altLang="ja-JP" sz="20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  <a:sym typeface="Wingdings" pitchFamily="2" charset="2"/>
              </a:rPr>
              <a:t>nomer</a:t>
            </a:r>
            <a:r>
              <a:rPr lang="en-US" altLang="ja-JP" sz="20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  <a:sym typeface="Wingdings" pitchFamily="2" charset="2"/>
              </a:rPr>
              <a:t>telepon</a:t>
            </a:r>
            <a:r>
              <a:rPr lang="en-US" altLang="ja-JP" sz="2000" dirty="0" smtClean="0">
                <a:ea typeface="ＭＳ Ｐゴシック" pitchFamily="34" charset="-128"/>
                <a:sym typeface="Wingdings" pitchFamily="2" charset="2"/>
              </a:rPr>
              <a:t> yang </a:t>
            </a:r>
            <a:r>
              <a:rPr lang="en-US" altLang="ja-JP" sz="2000" dirty="0" err="1" smtClean="0">
                <a:ea typeface="ＭＳ Ｐゴシック" pitchFamily="34" charset="-128"/>
                <a:sym typeface="Wingdings" pitchFamily="2" charset="2"/>
              </a:rPr>
              <a:t>berbeda</a:t>
            </a:r>
            <a:r>
              <a:rPr lang="en-US" altLang="ja-JP" sz="20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  <a:sym typeface="Wingdings" pitchFamily="2" charset="2"/>
              </a:rPr>
              <a:t>antara</a:t>
            </a:r>
            <a:r>
              <a:rPr lang="en-US" altLang="ja-JP" sz="20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  <a:sym typeface="Wingdings" pitchFamily="2" charset="2"/>
              </a:rPr>
              <a:t>rencana</a:t>
            </a:r>
            <a:r>
              <a:rPr lang="en-US" altLang="ja-JP" sz="2000" dirty="0" smtClean="0">
                <a:ea typeface="ＭＳ Ｐゴシック" pitchFamily="34" charset="-128"/>
                <a:sym typeface="Wingdings" pitchFamily="2" charset="2"/>
              </a:rPr>
              <a:t> lama </a:t>
            </a:r>
            <a:r>
              <a:rPr lang="en-US" altLang="ja-JP" sz="2000" dirty="0" err="1" smtClean="0">
                <a:ea typeface="ＭＳ Ｐゴシック" pitchFamily="34" charset="-128"/>
                <a:sym typeface="Wingdings" pitchFamily="2" charset="2"/>
              </a:rPr>
              <a:t>dan</a:t>
            </a:r>
            <a:r>
              <a:rPr lang="en-US" altLang="ja-JP" sz="20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  <a:sym typeface="Wingdings" pitchFamily="2" charset="2"/>
              </a:rPr>
              <a:t>rencana</a:t>
            </a:r>
            <a:r>
              <a:rPr lang="en-US" altLang="ja-JP" sz="2000" dirty="0" smtClean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altLang="ja-JP" sz="2000" dirty="0" err="1" smtClean="0">
                <a:ea typeface="ＭＳ Ｐゴシック" pitchFamily="34" charset="-128"/>
                <a:sym typeface="Wingdings" pitchFamily="2" charset="2"/>
              </a:rPr>
              <a:t>baru</a:t>
            </a:r>
            <a:endParaRPr lang="en-GB" sz="2000" dirty="0" smtClean="0">
              <a:ea typeface="ＭＳ Ｐゴシック" pitchFamily="34" charset="-128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782" y="96476"/>
            <a:ext cx="161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Soal</a:t>
            </a:r>
            <a:r>
              <a:rPr lang="en-US" b="1" dirty="0" smtClean="0">
                <a:solidFill>
                  <a:srgbClr val="FF0000"/>
                </a:solidFill>
              </a:rPr>
              <a:t> 1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09A8-1D46-464A-BCA3-2F37E946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4574"/>
            <a:ext cx="7886700" cy="430968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latin typeface="Gill Sans MT" panose="020B0502020104020203" pitchFamily="34" charset="0"/>
              </a:rPr>
              <a:t>Rencana</a:t>
            </a:r>
            <a:r>
              <a:rPr lang="en-US" b="1" dirty="0">
                <a:latin typeface="Gill Sans MT" panose="020B0502020104020203" pitchFamily="34" charset="0"/>
              </a:rPr>
              <a:t> Lama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MT" panose="020B0502020104020203" pitchFamily="34" charset="0"/>
              </a:rPr>
              <a:t>Format NYX = 8 x 2 x 10 = 160 </a:t>
            </a:r>
            <a:r>
              <a:rPr lang="en-US" dirty="0" err="1">
                <a:latin typeface="Gill Sans MT" panose="020B0502020104020203" pitchFamily="34" charset="0"/>
              </a:rPr>
              <a:t>kode</a:t>
            </a:r>
            <a:endParaRPr lang="en-US" dirty="0">
              <a:latin typeface="Gill Sans MT" panose="020B05020201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MT" panose="020B0502020104020203" pitchFamily="34" charset="0"/>
              </a:rPr>
              <a:t>Format NNX = 8 x 8 x 10 = 640 </a:t>
            </a:r>
            <a:r>
              <a:rPr lang="en-US" dirty="0" err="1">
                <a:latin typeface="Gill Sans MT" panose="020B0502020104020203" pitchFamily="34" charset="0"/>
              </a:rPr>
              <a:t>kode</a:t>
            </a:r>
            <a:endParaRPr lang="en-US" dirty="0">
              <a:latin typeface="Gill Sans MT" panose="020B05020201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MT" panose="020B0502020104020203" pitchFamily="34" charset="0"/>
              </a:rPr>
              <a:t>Format XXXX = 10 x 10 x 10 x 10 = 10.000 </a:t>
            </a:r>
            <a:r>
              <a:rPr lang="en-US" dirty="0" err="1">
                <a:latin typeface="Gill Sans MT" panose="020B0502020104020203" pitchFamily="34" charset="0"/>
              </a:rPr>
              <a:t>kode</a:t>
            </a:r>
            <a:endParaRPr lang="en-US" dirty="0">
              <a:latin typeface="Gill Sans MT" panose="020B05020201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MT" panose="020B0502020104020203" pitchFamily="34" charset="0"/>
              </a:rPr>
              <a:t>Banyak </a:t>
            </a:r>
            <a:r>
              <a:rPr lang="en-US" dirty="0" err="1">
                <a:latin typeface="Gill Sans MT" panose="020B0502020104020203" pitchFamily="34" charset="0"/>
              </a:rPr>
              <a:t>nomor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telepon</a:t>
            </a:r>
            <a:r>
              <a:rPr lang="en-US" dirty="0">
                <a:latin typeface="Gill Sans MT" panose="020B0502020104020203" pitchFamily="34" charset="0"/>
              </a:rPr>
              <a:t> yang </a:t>
            </a:r>
            <a:r>
              <a:rPr lang="en-US" dirty="0" err="1">
                <a:latin typeface="Gill Sans MT" panose="020B0502020104020203" pitchFamily="34" charset="0"/>
              </a:rPr>
              <a:t>mungkin</a:t>
            </a:r>
            <a:r>
              <a:rPr lang="en-US" dirty="0">
                <a:latin typeface="Gill Sans MT" panose="020B0502020104020203" pitchFamily="34" charset="0"/>
              </a:rPr>
              <a:t> = 160 x 640 x 10.000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MT" panose="020B0502020104020203" pitchFamily="34" charset="0"/>
              </a:rPr>
              <a:t>						= 1.024.000.000 </a:t>
            </a:r>
            <a:r>
              <a:rPr lang="en-US" dirty="0" err="1">
                <a:latin typeface="Gill Sans MT" panose="020B0502020104020203" pitchFamily="34" charset="0"/>
              </a:rPr>
              <a:t>nomor</a:t>
            </a:r>
            <a:endParaRPr lang="en-US" dirty="0">
              <a:latin typeface="Gill Sans MT" panose="020B05020201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latin typeface="Gill Sans MT" panose="020B0502020104020203" pitchFamily="34" charset="0"/>
              </a:rPr>
              <a:t>Rencana</a:t>
            </a:r>
            <a:r>
              <a:rPr lang="en-US" b="1" dirty="0">
                <a:latin typeface="Gill Sans MT" panose="020B0502020104020203" pitchFamily="34" charset="0"/>
              </a:rPr>
              <a:t> </a:t>
            </a:r>
            <a:r>
              <a:rPr lang="en-US" b="1" dirty="0" err="1">
                <a:latin typeface="Gill Sans MT" panose="020B0502020104020203" pitchFamily="34" charset="0"/>
              </a:rPr>
              <a:t>Baru</a:t>
            </a:r>
            <a:endParaRPr lang="en-US" b="1" dirty="0">
              <a:latin typeface="Gill Sans MT" panose="020B05020201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MT" panose="020B0502020104020203" pitchFamily="34" charset="0"/>
              </a:rPr>
              <a:t>Format NXX = 8 x 10 x 10 = 800 </a:t>
            </a:r>
            <a:r>
              <a:rPr lang="en-US" dirty="0" err="1">
                <a:latin typeface="Gill Sans MT" panose="020B0502020104020203" pitchFamily="34" charset="0"/>
              </a:rPr>
              <a:t>kode</a:t>
            </a:r>
            <a:endParaRPr lang="en-US" dirty="0">
              <a:latin typeface="Gill Sans MT" panose="020B05020201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MT" panose="020B0502020104020203" pitchFamily="34" charset="0"/>
              </a:rPr>
              <a:t>Format NXX = 8 x 10 x 10 = 800 </a:t>
            </a:r>
            <a:r>
              <a:rPr lang="en-US" dirty="0" err="1">
                <a:latin typeface="Gill Sans MT" panose="020B0502020104020203" pitchFamily="34" charset="0"/>
              </a:rPr>
              <a:t>kode</a:t>
            </a:r>
            <a:endParaRPr lang="en-US" dirty="0">
              <a:latin typeface="Gill Sans MT" panose="020B05020201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MT" panose="020B0502020104020203" pitchFamily="34" charset="0"/>
              </a:rPr>
              <a:t>Format XXXX = 10 x 10 x 10 x 10 = 10.000 </a:t>
            </a:r>
            <a:r>
              <a:rPr lang="en-US" dirty="0" err="1">
                <a:latin typeface="Gill Sans MT" panose="020B0502020104020203" pitchFamily="34" charset="0"/>
              </a:rPr>
              <a:t>kode</a:t>
            </a:r>
            <a:endParaRPr lang="en-US" dirty="0">
              <a:latin typeface="Gill Sans MT" panose="020B05020201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MT" panose="020B0502020104020203" pitchFamily="34" charset="0"/>
              </a:rPr>
              <a:t>Banyak </a:t>
            </a:r>
            <a:r>
              <a:rPr lang="en-US" dirty="0" err="1">
                <a:latin typeface="Gill Sans MT" panose="020B0502020104020203" pitchFamily="34" charset="0"/>
              </a:rPr>
              <a:t>nomor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telepon</a:t>
            </a:r>
            <a:r>
              <a:rPr lang="en-US" dirty="0">
                <a:latin typeface="Gill Sans MT" panose="020B0502020104020203" pitchFamily="34" charset="0"/>
              </a:rPr>
              <a:t> yang </a:t>
            </a:r>
            <a:r>
              <a:rPr lang="en-US" dirty="0" err="1">
                <a:latin typeface="Gill Sans MT" panose="020B0502020104020203" pitchFamily="34" charset="0"/>
              </a:rPr>
              <a:t>mungkin</a:t>
            </a:r>
            <a:r>
              <a:rPr lang="en-US" dirty="0">
                <a:latin typeface="Gill Sans MT" panose="020B0502020104020203" pitchFamily="34" charset="0"/>
              </a:rPr>
              <a:t> = 800 x 800 x 10.000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Gill Sans MT" panose="020B0502020104020203" pitchFamily="34" charset="0"/>
              </a:rPr>
              <a:t>						= 6.400.000.000 </a:t>
            </a:r>
            <a:r>
              <a:rPr lang="en-US" dirty="0" err="1">
                <a:latin typeface="Gill Sans MT" panose="020B0502020104020203" pitchFamily="34" charset="0"/>
              </a:rPr>
              <a:t>nomor</a:t>
            </a:r>
            <a:endParaRPr lang="en-US" dirty="0">
              <a:latin typeface="Gill Sans MT" panose="020B05020201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Gill Sans MT" panose="020B05020201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latin typeface="Gill Sans MT" panose="020B0502020104020203" pitchFamily="34" charset="0"/>
              </a:rPr>
              <a:t>Selisih</a:t>
            </a:r>
            <a:r>
              <a:rPr lang="en-US" b="1" dirty="0">
                <a:latin typeface="Gill Sans MT" panose="020B0502020104020203" pitchFamily="34" charset="0"/>
              </a:rPr>
              <a:t> </a:t>
            </a:r>
            <a:r>
              <a:rPr lang="en-US" b="1" dirty="0" err="1">
                <a:latin typeface="Gill Sans MT" panose="020B0502020104020203" pitchFamily="34" charset="0"/>
              </a:rPr>
              <a:t>banyak</a:t>
            </a:r>
            <a:r>
              <a:rPr lang="en-US" b="1" dirty="0">
                <a:latin typeface="Gill Sans MT" panose="020B0502020104020203" pitchFamily="34" charset="0"/>
              </a:rPr>
              <a:t> </a:t>
            </a:r>
            <a:r>
              <a:rPr lang="en-US" b="1" dirty="0" err="1">
                <a:latin typeface="Gill Sans MT" panose="020B0502020104020203" pitchFamily="34" charset="0"/>
              </a:rPr>
              <a:t>nomor</a:t>
            </a:r>
            <a:r>
              <a:rPr lang="en-US" b="1" dirty="0">
                <a:latin typeface="Gill Sans MT" panose="020B0502020104020203" pitchFamily="34" charset="0"/>
              </a:rPr>
              <a:t> </a:t>
            </a:r>
            <a:r>
              <a:rPr lang="en-US" b="1" dirty="0" err="1">
                <a:latin typeface="Gill Sans MT" panose="020B0502020104020203" pitchFamily="34" charset="0"/>
              </a:rPr>
              <a:t>telepon</a:t>
            </a:r>
            <a:r>
              <a:rPr lang="en-US" b="1" dirty="0">
                <a:latin typeface="Gill Sans MT" panose="020B0502020104020203" pitchFamily="34" charset="0"/>
              </a:rPr>
              <a:t> = </a:t>
            </a:r>
            <a:r>
              <a:rPr lang="en-US" dirty="0">
                <a:latin typeface="Gill Sans MT" panose="020B0502020104020203" pitchFamily="34" charset="0"/>
              </a:rPr>
              <a:t>6.400.000.000 – 1.024.000.000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Gill Sans MT" panose="020B0502020104020203" pitchFamily="34" charset="0"/>
              </a:rPr>
              <a:t>				              = </a:t>
            </a:r>
            <a:r>
              <a:rPr lang="en-US" dirty="0">
                <a:latin typeface="Gill Sans MT" panose="020B0502020104020203" pitchFamily="34" charset="0"/>
              </a:rPr>
              <a:t>5.376.000.000</a:t>
            </a:r>
            <a:endParaRPr lang="en-US" b="1" dirty="0">
              <a:latin typeface="Gill Sans MT" panose="020B05020201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d-ID" dirty="0">
              <a:latin typeface="Gill Sans MT" panose="020B05020201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4552</TotalTime>
  <Words>1837</Words>
  <Application>Microsoft Office PowerPoint</Application>
  <PresentationFormat>On-screen Show (4:3)</PresentationFormat>
  <Paragraphs>268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43</vt:i4>
      </vt:variant>
    </vt:vector>
  </HeadingPairs>
  <TitlesOfParts>
    <vt:vector size="62" baseType="lpstr">
      <vt:lpstr>MS Gothic</vt:lpstr>
      <vt:lpstr>ＭＳ Ｐゴシック</vt:lpstr>
      <vt:lpstr>-apple-system</vt:lpstr>
      <vt:lpstr>Arial</vt:lpstr>
      <vt:lpstr>Bookman Old Style</vt:lpstr>
      <vt:lpstr>Calibri</vt:lpstr>
      <vt:lpstr>Calibri Light</vt:lpstr>
      <vt:lpstr>Cambria Math</vt:lpstr>
      <vt:lpstr>Gill Sans MT</vt:lpstr>
      <vt:lpstr>Poppins</vt:lpstr>
      <vt:lpstr>Symbol</vt:lpstr>
      <vt:lpstr>Times New Roman</vt:lpstr>
      <vt:lpstr>Wingdings</vt:lpstr>
      <vt:lpstr>Wingdings 3</vt:lpstr>
      <vt:lpstr>Origin</vt:lpstr>
      <vt:lpstr>Office Theme</vt:lpstr>
      <vt:lpstr>2_Office Theme</vt:lpstr>
      <vt:lpstr>3_Office Theme</vt:lpstr>
      <vt:lpstr>4_Office Theme</vt:lpstr>
      <vt:lpstr>PERTEMUAN 4 Permutasi</vt:lpstr>
      <vt:lpstr>OUTLINE</vt:lpstr>
      <vt:lpstr>1. KAIDAH PENCACAHAN</vt:lpstr>
      <vt:lpstr>PowerPoint Presentation</vt:lpstr>
      <vt:lpstr>ATURAN PERKALIAN</vt:lpstr>
      <vt:lpstr>Contoh Soal Kaidah Pencacahan (Aturan Perkalian)</vt:lpstr>
      <vt:lpstr>Pembahasan </vt:lpstr>
      <vt:lpstr>ATURAN PERKALIAN</vt:lpstr>
      <vt:lpstr>PowerPoint Presentation</vt:lpstr>
      <vt:lpstr>1. Aturan Perkalian</vt:lpstr>
      <vt:lpstr>Contoh  lain</vt:lpstr>
      <vt:lpstr>PowerPoint Presentation</vt:lpstr>
      <vt:lpstr>ATURAN PENAMBAHAN</vt:lpstr>
      <vt:lpstr>Contoh Soal Kaidah Pencacahan (Aturan Penambahan)</vt:lpstr>
      <vt:lpstr>2. Aturan Penjumlahan</vt:lpstr>
      <vt:lpstr>2. Permutasi</vt:lpstr>
      <vt:lpstr>PowerPoint Presentation</vt:lpstr>
      <vt:lpstr>Video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 soal</vt:lpstr>
      <vt:lpstr>PowerPoint Presentation</vt:lpstr>
      <vt:lpstr>VARIASI PERMUTASI</vt:lpstr>
      <vt:lpstr>CONTOH SOAL PERMUTASI SIKLIS</vt:lpstr>
      <vt:lpstr>Berapa banyaknya permutasi dari cara duduk yang dapat terjadi jika 8 orang disediakan 4 kursi, sedangkan salah seorang dari padanya selalu duduk dikursi tertentu.</vt:lpstr>
      <vt:lpstr>Contoh Soal Permutasi</vt:lpstr>
      <vt:lpstr>Contoh soal</vt:lpstr>
      <vt:lpstr>1. Permutasi dengan Pengulangan</vt:lpstr>
      <vt:lpstr>2. Permutasi Susunan Alpabet</vt:lpstr>
      <vt:lpstr>3. Permutasi Siklis</vt:lpstr>
      <vt:lpstr>PowerPoint Presentation</vt:lpstr>
      <vt:lpstr>KOMBINASI</vt:lpstr>
      <vt:lpstr>SOAL KOMBINASI</vt:lpstr>
      <vt:lpstr>CONTOH SOAL KOMBINASI</vt:lpstr>
      <vt:lpstr>Dalam pelatihan bulutangkis terdapat 8 orang pemain putra dan 6 orang pemain putri. Berapakah pasangan ganda yang dapat diperoleh untuk</vt:lpstr>
      <vt:lpstr>Diskusi di Zoom</vt:lpstr>
      <vt:lpstr>PR kelompok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PROBABILITAS</dc:title>
  <dc:creator>Arya</dc:creator>
  <cp:lastModifiedBy>Bilqis Amaliah</cp:lastModifiedBy>
  <cp:revision>114</cp:revision>
  <dcterms:created xsi:type="dcterms:W3CDTF">2013-09-17T04:40:07Z</dcterms:created>
  <dcterms:modified xsi:type="dcterms:W3CDTF">2023-02-26T21:00:46Z</dcterms:modified>
</cp:coreProperties>
</file>