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3"/>
  </p:notesMasterIdLst>
  <p:sldIdLst>
    <p:sldId id="256" r:id="rId3"/>
    <p:sldId id="257" r:id="rId4"/>
    <p:sldId id="261" r:id="rId5"/>
    <p:sldId id="262" r:id="rId6"/>
    <p:sldId id="258" r:id="rId7"/>
    <p:sldId id="259" r:id="rId8"/>
    <p:sldId id="260"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5" r:id="rId52"/>
  </p:sldIdLst>
  <p:sldSz cx="9144000" cy="6858000" type="screen4x3"/>
  <p:notesSz cx="6858000" cy="9144000"/>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9" autoAdjust="0"/>
    <p:restoredTop sz="90688" autoAdjust="0"/>
  </p:normalViewPr>
  <p:slideViewPr>
    <p:cSldViewPr>
      <p:cViewPr varScale="1">
        <p:scale>
          <a:sx n="100" d="100"/>
          <a:sy n="100" d="100"/>
        </p:scale>
        <p:origin x="157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D" b="1" dirty="0"/>
              <a:t>Pointer Registers</a:t>
            </a:r>
          </a:p>
          <a:p>
            <a:pPr>
              <a:buFont typeface="Arial" panose="020B0604020202020204" pitchFamily="34" charset="0"/>
              <a:buChar char="•"/>
            </a:pPr>
            <a:r>
              <a:rPr lang="en-US" b="1" dirty="0"/>
              <a:t>Instruction Pointer (IP)</a:t>
            </a:r>
            <a:r>
              <a:rPr lang="en-US" dirty="0"/>
              <a:t> − The 16-bit IP register stores the offset address of the next instruction to be executed. IP in association with the CS register (as </a:t>
            </a:r>
            <a:r>
              <a:rPr lang="en-US" dirty="0" err="1"/>
              <a:t>CS:IP</a:t>
            </a:r>
            <a:r>
              <a:rPr lang="en-US" dirty="0"/>
              <a:t>) gives the complete address of the current instruction in the code segment.</a:t>
            </a:r>
          </a:p>
          <a:p>
            <a:pPr>
              <a:buFont typeface="Arial" panose="020B0604020202020204" pitchFamily="34" charset="0"/>
              <a:buChar char="•"/>
            </a:pPr>
            <a:r>
              <a:rPr lang="en-US" b="1" dirty="0"/>
              <a:t>Stack Pointer (SP)</a:t>
            </a:r>
            <a:r>
              <a:rPr lang="en-US" dirty="0"/>
              <a:t> − The 16-bit SP register provides the offset value within the program stack. SP in association with the SS register (</a:t>
            </a:r>
            <a:r>
              <a:rPr lang="en-US" dirty="0" err="1"/>
              <a:t>SS:SP</a:t>
            </a:r>
            <a:r>
              <a:rPr lang="en-US" dirty="0"/>
              <a:t>) refers to be current position of data or address within the program stack.</a:t>
            </a:r>
          </a:p>
          <a:p>
            <a:pPr>
              <a:buFont typeface="Arial" panose="020B0604020202020204" pitchFamily="34" charset="0"/>
              <a:buChar char="•"/>
            </a:pPr>
            <a:r>
              <a:rPr lang="en-US" b="1" dirty="0"/>
              <a:t>Base Pointer (BP)</a:t>
            </a:r>
            <a:r>
              <a:rPr lang="en-US" dirty="0"/>
              <a:t> − The 16-bit BP register mainly helps in referencing the parameter variables passed to a subroutine. The address in SS register is combined with the offset in BP to get the location of the parameter. BP can also be combined with DI and SI as base register for special addressing.</a:t>
            </a:r>
          </a:p>
          <a:p>
            <a:pPr>
              <a:buFont typeface="Arial" panose="020B0604020202020204" pitchFamily="34" charset="0"/>
              <a:buChar char="•"/>
            </a:pPr>
            <a:endParaRPr 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ID" b="1" dirty="0"/>
              <a:t>Index Registers</a:t>
            </a:r>
          </a:p>
          <a:p>
            <a:pPr>
              <a:buFont typeface="Arial" panose="020B0604020202020204" pitchFamily="34" charset="0"/>
              <a:buChar char="•"/>
            </a:pPr>
            <a:r>
              <a:rPr lang="en-US" b="1" dirty="0"/>
              <a:t>Source Index (SI)</a:t>
            </a:r>
            <a:r>
              <a:rPr lang="en-US" dirty="0"/>
              <a:t> − It is used as source index for string operations.</a:t>
            </a:r>
          </a:p>
          <a:p>
            <a:pPr>
              <a:buFont typeface="Arial" panose="020B0604020202020204" pitchFamily="34" charset="0"/>
              <a:buChar char="•"/>
            </a:pPr>
            <a:r>
              <a:rPr lang="en-US" b="1" dirty="0"/>
              <a:t>Destination Index (DI)</a:t>
            </a:r>
            <a:r>
              <a:rPr lang="en-US" dirty="0"/>
              <a:t> − It is used as destination index for string operations.</a:t>
            </a:r>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t>program status word</a:t>
            </a:r>
            <a:r>
              <a:rPr lang="en-US" dirty="0"/>
              <a:t> (</a:t>
            </a:r>
            <a:r>
              <a:rPr lang="en-US" i="1" dirty="0" err="1"/>
              <a:t>PSW</a:t>
            </a:r>
            <a:r>
              <a:rPr lang="en-US" dirty="0"/>
              <a:t>) is a register that performs the function of a </a:t>
            </a:r>
            <a:r>
              <a:rPr lang="en-US" i="1" dirty="0"/>
              <a:t>status</a:t>
            </a:r>
            <a:r>
              <a:rPr lang="en-US" dirty="0"/>
              <a:t> register and </a:t>
            </a:r>
            <a:r>
              <a:rPr lang="en-US" i="1" dirty="0"/>
              <a:t>program</a:t>
            </a:r>
            <a:r>
              <a:rPr lang="en-US" dirty="0"/>
              <a:t> counter, and sometimes more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Categories of instruction registers.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Mesin</a:t>
            </a:r>
            <a:r>
              <a:rPr lang="en-US" dirty="0"/>
              <a:t> yang </a:t>
            </a:r>
            <a:r>
              <a:rPr lang="en-US" dirty="0" err="1"/>
              <a:t>menterjemahkan</a:t>
            </a:r>
            <a:r>
              <a:rPr lang="en-US" dirty="0"/>
              <a:t> </a:t>
            </a:r>
            <a:r>
              <a:rPr lang="en-US" dirty="0" err="1"/>
              <a:t>kode</a:t>
            </a:r>
            <a:r>
              <a:rPr lang="en-US" dirty="0"/>
              <a:t> </a:t>
            </a:r>
            <a:r>
              <a:rPr lang="en-US" dirty="0" err="1"/>
              <a:t>instruksi</a:t>
            </a:r>
            <a:r>
              <a:rPr lang="en-US" dirty="0"/>
              <a:t> </a:t>
            </a:r>
            <a:r>
              <a:rPr lang="en-US" dirty="0" err="1"/>
              <a:t>dengan</a:t>
            </a:r>
            <a:r>
              <a:rPr lang="en-US" dirty="0"/>
              <a:t> </a:t>
            </a:r>
            <a:r>
              <a:rPr lang="en-US" dirty="0" err="1"/>
              <a:t>simplifikasi</a:t>
            </a:r>
            <a:r>
              <a:rPr lang="en-US" dirty="0"/>
              <a:t> </a:t>
            </a:r>
            <a:r>
              <a:rPr lang="en-US" dirty="0" err="1"/>
              <a:t>bentuk</a:t>
            </a:r>
            <a:r>
              <a:rPr lang="en-US" dirty="0"/>
              <a:t> </a:t>
            </a:r>
            <a:r>
              <a:rPr lang="en-US" dirty="0" err="1"/>
              <a:t>kode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e.g. comparisons. It usually consists of several independent flags such as carry, overflow and zero.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1" end="1"/>
                                            </p:txEl>
                                          </p:spTgt>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
                                            <p:txEl>
                                              <p:pRg st="2" end="2"/>
                                            </p:txEl>
                                          </p:spTgt>
                                        </p:tgtEl>
                                      </p:cBhvr>
                                    </p:animEffect>
                                  </p:childTnLst>
                                </p:cTn>
                              </p:par>
                            </p:childTnLst>
                          </p:cTn>
                        </p:par>
                        <p:par>
                          <p:cTn id="37" fill="hold">
                            <p:stCondLst>
                              <p:cond delay="3000"/>
                            </p:stCondLst>
                            <p:childTnLst>
                              <p:par>
                                <p:cTn id="38" presetID="25" presetClass="entr" presetSubtype="0" fill="hold" grpId="0"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
                                            <p:txEl>
                                              <p:pRg st="3" end="3"/>
                                            </p:txEl>
                                          </p:spTgt>
                                        </p:tgtEl>
                                      </p:cBhvr>
                                    </p:animEffect>
                                  </p:childTnLst>
                                </p:cTn>
                              </p:par>
                            </p:childTnLst>
                          </p:cTn>
                        </p:par>
                        <p:par>
                          <p:cTn id="48" fill="hold">
                            <p:stCondLst>
                              <p:cond delay="4000"/>
                            </p:stCondLst>
                            <p:childTnLst>
                              <p:par>
                                <p:cTn id="49" presetID="25" presetClass="entr" presetSubtype="0"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2">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3">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4">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 lvl="5">
            <p:tnLst>
              <p:par>
                <p:cTn presetID="25"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p:cTn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dur="1000" fill="hold"/>
                        <p:tgtEl>
                          <p:spTgt spid="3"/>
                        </p:tgtEl>
                        <p:attrNameLst>
                          <p:attrName>ppt_h</p:attrName>
                        </p:attrNameLst>
                      </p:cBhvr>
                      <p:tavLst>
                        <p:tav tm="0">
                          <p:val>
                            <p:strVal val="#ppt_h"/>
                          </p:val>
                        </p:tav>
                        <p:tav tm="100000">
                          <p:val>
                            <p:strVal val="#ppt_h"/>
                          </p:val>
                        </p:tav>
                      </p:tavLst>
                    </p:anim>
                    <p:anim calcmode="lin" valueType="num">
                      <p:cBhvr>
                        <p:cTn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dur="1000" decel="50000">
                          <p:stCondLst>
                            <p:cond delay="0"/>
                          </p:stCondLst>
                        </p:cTn>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1</a:t>
            </a:r>
            <a:br>
              <a:rPr lang="en-US" dirty="0"/>
            </a:br>
            <a:r>
              <a:rPr lang="en-US" dirty="0"/>
              <a:t>Computer System Overview</a:t>
            </a:r>
          </a:p>
        </p:txBody>
      </p:sp>
      <p:sp>
        <p:nvSpPr>
          <p:cNvPr id="6" name="Subtitle 5"/>
          <p:cNvSpPr>
            <a:spLocks noGrp="1"/>
          </p:cNvSpPr>
          <p:nvPr>
            <p:ph type="subTitle" idx="1"/>
          </p:nvPr>
        </p:nvSpPr>
        <p:spPr/>
        <p:txBody>
          <a:bodyPr/>
          <a:lstStyle/>
          <a:p>
            <a:endParaRPr lang="en-US" dirty="0"/>
          </a:p>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Slide Number Placeholder 1">
            <a:extLst>
              <a:ext uri="{FF2B5EF4-FFF2-40B4-BE49-F238E27FC236}">
                <a16:creationId xmlns:a16="http://schemas.microsoft.com/office/drawing/2014/main" id="{472F5C40-CC22-9F46-832E-2BD0BD2AC1A6}"/>
              </a:ext>
            </a:extLst>
          </p:cNvPr>
          <p:cNvSpPr>
            <a:spLocks noGrp="1"/>
          </p:cNvSpPr>
          <p:nvPr>
            <p:ph type="sldNum" sz="quarter" idx="12"/>
          </p:nvPr>
        </p:nvSpPr>
        <p:spPr/>
        <p:txBody>
          <a:bodyPr/>
          <a:lstStyle/>
          <a:p>
            <a:pPr>
              <a:defRPr/>
            </a:pPr>
            <a:fld id="{46FA4F69-47FA-46CC-8030-E13D0EF9E852}" type="slidenum">
              <a:rPr lang="en-US" smtClean="0"/>
              <a:pPr>
                <a:defRPr/>
              </a:pPr>
              <a:t>1</a:t>
            </a:fld>
            <a:endParaRPr lang="en-US"/>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User-Visible Registers</a:t>
            </a:r>
          </a:p>
        </p:txBody>
      </p:sp>
      <p:sp>
        <p:nvSpPr>
          <p:cNvPr id="13315" name="Content Placeholder 2"/>
          <p:cNvSpPr>
            <a:spLocks noGrp="1"/>
          </p:cNvSpPr>
          <p:nvPr>
            <p:ph idx="1"/>
          </p:nvPr>
        </p:nvSpPr>
        <p:spPr/>
        <p:txBody>
          <a:bodyPr/>
          <a:lstStyle/>
          <a:p>
            <a:r>
              <a:rPr lang="en-US" dirty="0"/>
              <a:t>Data</a:t>
            </a:r>
          </a:p>
          <a:p>
            <a:r>
              <a:rPr lang="en-US" dirty="0"/>
              <a:t>Address</a:t>
            </a:r>
          </a:p>
          <a:p>
            <a:pPr lvl="1"/>
            <a:r>
              <a:rPr lang="en-US" dirty="0"/>
              <a:t>Index register: Adding an index to a base value to get the effective address</a:t>
            </a:r>
          </a:p>
          <a:p>
            <a:pPr lvl="1"/>
            <a:r>
              <a:rPr lang="en-US" dirty="0"/>
              <a:t>Segment pointer: When memory is divided into segments, memory is referenced by a segment and an offset</a:t>
            </a:r>
          </a:p>
          <a:p>
            <a:pPr lvl="1"/>
            <a:r>
              <a:rPr lang="en-US" dirty="0"/>
              <a:t>Stack pointer: Points to top of stack</a:t>
            </a:r>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Control and Status Registers</a:t>
            </a:r>
          </a:p>
        </p:txBody>
      </p:sp>
      <p:sp>
        <p:nvSpPr>
          <p:cNvPr id="15363" name="Content Placeholder 2"/>
          <p:cNvSpPr>
            <a:spLocks noGrp="1"/>
          </p:cNvSpPr>
          <p:nvPr>
            <p:ph idx="1"/>
          </p:nvPr>
        </p:nvSpPr>
        <p:spPr/>
        <p:txBody>
          <a:bodyPr/>
          <a:lstStyle/>
          <a:p>
            <a:r>
              <a:rPr lang="en-US" dirty="0"/>
              <a:t>Program counter (PC)</a:t>
            </a:r>
          </a:p>
          <a:p>
            <a:pPr lvl="1"/>
            <a:r>
              <a:rPr lang="en-US" dirty="0"/>
              <a:t>Contains the address of an instruction to be fetched</a:t>
            </a:r>
          </a:p>
          <a:p>
            <a:r>
              <a:rPr lang="en-US" dirty="0"/>
              <a:t>Instruction register (IR)</a:t>
            </a:r>
          </a:p>
          <a:p>
            <a:pPr lvl="1"/>
            <a:r>
              <a:rPr lang="en-US" dirty="0"/>
              <a:t>Contains the instruction most recently fetched</a:t>
            </a:r>
          </a:p>
          <a:p>
            <a:r>
              <a:rPr lang="en-US" dirty="0"/>
              <a:t>Program status word (</a:t>
            </a:r>
            <a:r>
              <a:rPr lang="en-US" dirty="0" err="1"/>
              <a:t>PSW</a:t>
            </a:r>
            <a:r>
              <a:rPr lang="en-US" dirty="0"/>
              <a:t>)</a:t>
            </a:r>
          </a:p>
          <a:p>
            <a:pPr lvl="1"/>
            <a:r>
              <a:rPr lang="en-US" dirty="0"/>
              <a:t>Contains status information</a:t>
            </a: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Control and Status Registers</a:t>
            </a:r>
          </a:p>
        </p:txBody>
      </p:sp>
      <p:sp>
        <p:nvSpPr>
          <p:cNvPr id="16387" name="Content Placeholder 2"/>
          <p:cNvSpPr>
            <a:spLocks noGrp="1"/>
          </p:cNvSpPr>
          <p:nvPr>
            <p:ph idx="1"/>
          </p:nvPr>
        </p:nvSpPr>
        <p:spPr/>
        <p:txBody>
          <a:bodyPr/>
          <a:lstStyle/>
          <a:p>
            <a:r>
              <a:rPr lang="en-US"/>
              <a:t>Condition codes or flags</a:t>
            </a:r>
          </a:p>
          <a:p>
            <a:pPr lvl="1"/>
            <a:r>
              <a:rPr lang="en-US"/>
              <a:t>Bits set by processor hardware as a result of operations</a:t>
            </a:r>
          </a:p>
          <a:p>
            <a:pPr lvl="1"/>
            <a:r>
              <a:rPr lang="en-US"/>
              <a:t>Example</a:t>
            </a:r>
          </a:p>
          <a:p>
            <a:pPr lvl="2"/>
            <a:r>
              <a:rPr lang="en-US"/>
              <a:t>Positive, negative, zero, or overflow result</a:t>
            </a:r>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Instruction Execution</a:t>
            </a:r>
          </a:p>
        </p:txBody>
      </p:sp>
      <p:sp>
        <p:nvSpPr>
          <p:cNvPr id="17411" name="Content Placeholder 2"/>
          <p:cNvSpPr>
            <a:spLocks noGrp="1"/>
          </p:cNvSpPr>
          <p:nvPr>
            <p:ph idx="1"/>
          </p:nvPr>
        </p:nvSpPr>
        <p:spPr/>
        <p:txBody>
          <a:bodyPr/>
          <a:lstStyle/>
          <a:p>
            <a:r>
              <a:rPr lang="en-US"/>
              <a:t>Two steps</a:t>
            </a:r>
          </a:p>
          <a:p>
            <a:pPr lvl="1"/>
            <a:r>
              <a:rPr lang="en-US"/>
              <a:t>Processor reads (fetches) instructions from memory</a:t>
            </a:r>
          </a:p>
          <a:p>
            <a:pPr lvl="1"/>
            <a:r>
              <a:rPr lang="en-US"/>
              <a:t>Processor executes each instruction</a:t>
            </a: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Basic Instruction Cycle</a:t>
            </a:r>
          </a:p>
        </p:txBody>
      </p:sp>
      <p:pic>
        <p:nvPicPr>
          <p:cNvPr id="18435" name="Content Placeholder 3" descr="Fig01_02.gif"/>
          <p:cNvPicPr>
            <a:picLocks noGrp="1" noChangeAspect="1"/>
          </p:cNvPicPr>
          <p:nvPr>
            <p:ph idx="1"/>
          </p:nvPr>
        </p:nvPicPr>
        <p:blipFill>
          <a:blip r:embed="rId3"/>
          <a:srcRect/>
          <a:stretch>
            <a:fillRect/>
          </a:stretch>
        </p:blipFill>
        <p:spPr>
          <a:xfrm>
            <a:off x="568931" y="1676400"/>
            <a:ext cx="7584469" cy="3590925"/>
          </a:xfrm>
        </p:spPr>
      </p:pic>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Instruction Fetch and Execute</a:t>
            </a:r>
          </a:p>
        </p:txBody>
      </p:sp>
      <p:sp>
        <p:nvSpPr>
          <p:cNvPr id="19459" name="Content Placeholder 2"/>
          <p:cNvSpPr>
            <a:spLocks noGrp="1"/>
          </p:cNvSpPr>
          <p:nvPr>
            <p:ph idx="1"/>
          </p:nvPr>
        </p:nvSpPr>
        <p:spPr/>
        <p:txBody>
          <a:bodyPr/>
          <a:lstStyle/>
          <a:p>
            <a:r>
              <a:rPr lang="en-US"/>
              <a:t>The processor fetches the instruction from memory</a:t>
            </a:r>
          </a:p>
          <a:p>
            <a:r>
              <a:rPr lang="en-US"/>
              <a:t>Program counter (PC) holds address of the instruction to be fetched next</a:t>
            </a:r>
          </a:p>
          <a:p>
            <a:r>
              <a:rPr lang="en-US"/>
              <a:t>PC is incremented after each fetch</a:t>
            </a: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Instruction Register</a:t>
            </a:r>
          </a:p>
        </p:txBody>
      </p:sp>
      <p:sp>
        <p:nvSpPr>
          <p:cNvPr id="20483" name="Content Placeholder 2"/>
          <p:cNvSpPr>
            <a:spLocks noGrp="1"/>
          </p:cNvSpPr>
          <p:nvPr>
            <p:ph idx="1"/>
          </p:nvPr>
        </p:nvSpPr>
        <p:spPr/>
        <p:txBody>
          <a:bodyPr/>
          <a:lstStyle/>
          <a:p>
            <a:r>
              <a:rPr lang="en-US"/>
              <a:t>Fetched instruction loaded into instruction register</a:t>
            </a:r>
          </a:p>
          <a:p>
            <a:r>
              <a:rPr lang="en-US"/>
              <a:t>Categories</a:t>
            </a:r>
          </a:p>
          <a:p>
            <a:pPr lvl="1"/>
            <a:r>
              <a:rPr lang="en-US"/>
              <a:t>Processor-memory, processor-I/O, data processing, control</a:t>
            </a:r>
          </a:p>
        </p:txBody>
      </p:sp>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Characteristics of a Hypothetical Machine</a:t>
            </a:r>
          </a:p>
        </p:txBody>
      </p:sp>
      <p:pic>
        <p:nvPicPr>
          <p:cNvPr id="21507" name="Content Placeholder 3" descr="Fig01_03.gif"/>
          <p:cNvPicPr>
            <a:picLocks noGrp="1" noChangeAspect="1"/>
          </p:cNvPicPr>
          <p:nvPr>
            <p:ph idx="1"/>
          </p:nvPr>
        </p:nvPicPr>
        <p:blipFill>
          <a:blip r:embed="rId3"/>
          <a:srcRect/>
          <a:stretch>
            <a:fillRect/>
          </a:stretch>
        </p:blipFill>
        <p:spPr>
          <a:xfrm>
            <a:off x="1905000" y="1447800"/>
            <a:ext cx="5356049" cy="5236242"/>
          </a:xfrm>
        </p:spPr>
      </p:pic>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Example of Program Execution</a:t>
            </a:r>
          </a:p>
        </p:txBody>
      </p:sp>
      <p:pic>
        <p:nvPicPr>
          <p:cNvPr id="22531" name="Content Placeholder 3" descr="Fig01_04.gif"/>
          <p:cNvPicPr>
            <a:picLocks noGrp="1" noChangeAspect="1"/>
          </p:cNvPicPr>
          <p:nvPr>
            <p:ph idx="1"/>
          </p:nvPr>
        </p:nvPicPr>
        <p:blipFill>
          <a:blip r:embed="rId3"/>
          <a:srcRect/>
          <a:stretch>
            <a:fillRect/>
          </a:stretch>
        </p:blipFill>
        <p:spPr>
          <a:xfrm>
            <a:off x="2514600" y="1143000"/>
            <a:ext cx="4319705" cy="5601682"/>
          </a:xfrm>
        </p:spPr>
      </p:pic>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Interrupts</a:t>
            </a:r>
          </a:p>
        </p:txBody>
      </p:sp>
      <p:sp>
        <p:nvSpPr>
          <p:cNvPr id="23555" name="Content Placeholder 2"/>
          <p:cNvSpPr>
            <a:spLocks noGrp="1"/>
          </p:cNvSpPr>
          <p:nvPr>
            <p:ph idx="1"/>
          </p:nvPr>
        </p:nvSpPr>
        <p:spPr/>
        <p:txBody>
          <a:bodyPr/>
          <a:lstStyle/>
          <a:p>
            <a:r>
              <a:rPr lang="en-US"/>
              <a:t>Interrupt the normal sequencing of the processor</a:t>
            </a:r>
          </a:p>
          <a:p>
            <a:r>
              <a:rPr lang="en-US"/>
              <a:t>Most I/O devices are slower than the processor</a:t>
            </a:r>
          </a:p>
          <a:p>
            <a:pPr lvl="1"/>
            <a:r>
              <a:rPr lang="en-US"/>
              <a:t>Processor must pause to wait for device</a:t>
            </a: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Operating System</a:t>
            </a:r>
          </a:p>
        </p:txBody>
      </p:sp>
      <p:sp>
        <p:nvSpPr>
          <p:cNvPr id="4" name="Content Placeholder 3"/>
          <p:cNvSpPr>
            <a:spLocks noGrp="1"/>
          </p:cNvSpPr>
          <p:nvPr>
            <p:ph idx="1"/>
          </p:nvPr>
        </p:nvSpPr>
        <p:spPr/>
        <p:txBody>
          <a:bodyPr/>
          <a:lstStyle/>
          <a:p>
            <a:r>
              <a:rPr lang="en-US" dirty="0"/>
              <a:t>Exploits the hardware resources of one or more processors</a:t>
            </a:r>
          </a:p>
          <a:p>
            <a:r>
              <a:rPr lang="en-US" dirty="0"/>
              <a:t>Provides a set of services to system users</a:t>
            </a:r>
          </a:p>
          <a:p>
            <a:r>
              <a:rPr lang="en-US" dirty="0"/>
              <a:t>Manages secondary memory and I/O devices</a:t>
            </a:r>
          </a:p>
          <a:p>
            <a:endParaRPr lang="en-US" dirty="0"/>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Classes of Interrupts</a:t>
            </a:r>
          </a:p>
        </p:txBody>
      </p:sp>
      <p:pic>
        <p:nvPicPr>
          <p:cNvPr id="24579" name="Content Placeholder 3" descr="Table01_01.gif"/>
          <p:cNvPicPr>
            <a:picLocks noGrp="1" noChangeAspect="1"/>
          </p:cNvPicPr>
          <p:nvPr>
            <p:ph idx="1"/>
          </p:nvPr>
        </p:nvPicPr>
        <p:blipFill>
          <a:blip r:embed="rId3"/>
          <a:srcRect/>
          <a:stretch>
            <a:fillRect/>
          </a:stretch>
        </p:blipFill>
        <p:spPr>
          <a:xfrm>
            <a:off x="542834" y="1600200"/>
            <a:ext cx="8517981" cy="3838575"/>
          </a:xfrm>
        </p:spPr>
      </p:pic>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Interrupt Stage</a:t>
            </a:r>
          </a:p>
        </p:txBody>
      </p:sp>
      <p:sp>
        <p:nvSpPr>
          <p:cNvPr id="28675" name="Content Placeholder 2"/>
          <p:cNvSpPr>
            <a:spLocks noGrp="1"/>
          </p:cNvSpPr>
          <p:nvPr>
            <p:ph idx="1"/>
          </p:nvPr>
        </p:nvSpPr>
        <p:spPr/>
        <p:txBody>
          <a:bodyPr/>
          <a:lstStyle/>
          <a:p>
            <a:r>
              <a:rPr lang="en-US"/>
              <a:t>Processor checks for interrupts</a:t>
            </a:r>
          </a:p>
          <a:p>
            <a:r>
              <a:rPr lang="en-US"/>
              <a:t>If interrupt</a:t>
            </a:r>
          </a:p>
          <a:p>
            <a:pPr lvl="1"/>
            <a:r>
              <a:rPr lang="en-US"/>
              <a:t>Suspend execution of program</a:t>
            </a:r>
          </a:p>
          <a:p>
            <a:pPr lvl="1"/>
            <a:r>
              <a:rPr lang="en-US"/>
              <a:t>Execute interrupt-handler routine</a:t>
            </a: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Transfer of Control via Interrupts</a:t>
            </a:r>
          </a:p>
        </p:txBody>
      </p:sp>
      <p:pic>
        <p:nvPicPr>
          <p:cNvPr id="29699" name="Content Placeholder 3" descr="Fig01_06.gif"/>
          <p:cNvPicPr>
            <a:picLocks noGrp="1" noChangeAspect="1"/>
          </p:cNvPicPr>
          <p:nvPr>
            <p:ph idx="1"/>
          </p:nvPr>
        </p:nvPicPr>
        <p:blipFill>
          <a:blip r:embed="rId3"/>
          <a:srcRect/>
          <a:stretch>
            <a:fillRect/>
          </a:stretch>
        </p:blipFill>
        <p:spPr>
          <a:xfrm>
            <a:off x="1524001" y="1219201"/>
            <a:ext cx="5665472" cy="4824412"/>
          </a:xfrm>
        </p:spPr>
      </p:pic>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Program Flow of Control</a:t>
            </a:r>
          </a:p>
        </p:txBody>
      </p:sp>
      <p:pic>
        <p:nvPicPr>
          <p:cNvPr id="25603" name="Content Placeholder 3" descr="Fig1_5a.gif"/>
          <p:cNvPicPr>
            <a:picLocks noGrp="1" noChangeAspect="1"/>
          </p:cNvPicPr>
          <p:nvPr>
            <p:ph idx="1"/>
          </p:nvPr>
        </p:nvPicPr>
        <p:blipFill>
          <a:blip r:embed="rId3"/>
          <a:srcRect/>
          <a:stretch>
            <a:fillRect/>
          </a:stretch>
        </p:blipFill>
        <p:spPr>
          <a:xfrm>
            <a:off x="3200400" y="1156063"/>
            <a:ext cx="2971800" cy="5434148"/>
          </a:xfrm>
        </p:spPr>
      </p:pic>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Program Flow of Control</a:t>
            </a:r>
          </a:p>
        </p:txBody>
      </p:sp>
      <p:pic>
        <p:nvPicPr>
          <p:cNvPr id="26627" name="Content Placeholder 3" descr="Fig1_5b.gif"/>
          <p:cNvPicPr>
            <a:picLocks noGrp="1" noChangeAspect="1"/>
          </p:cNvPicPr>
          <p:nvPr>
            <p:ph idx="1"/>
          </p:nvPr>
        </p:nvPicPr>
        <p:blipFill>
          <a:blip r:embed="rId3"/>
          <a:srcRect/>
          <a:stretch>
            <a:fillRect/>
          </a:stretch>
        </p:blipFill>
        <p:spPr>
          <a:xfrm>
            <a:off x="3124201" y="1296176"/>
            <a:ext cx="2971800" cy="5422019"/>
          </a:xfrm>
        </p:spPr>
      </p:pic>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Program Flow of Control</a:t>
            </a:r>
          </a:p>
        </p:txBody>
      </p:sp>
      <p:pic>
        <p:nvPicPr>
          <p:cNvPr id="27651" name="Content Placeholder 3" descr="Fig1_5c.gif"/>
          <p:cNvPicPr>
            <a:picLocks noGrp="1" noChangeAspect="1"/>
          </p:cNvPicPr>
          <p:nvPr>
            <p:ph idx="1"/>
          </p:nvPr>
        </p:nvPicPr>
        <p:blipFill>
          <a:blip r:embed="rId3"/>
          <a:srcRect/>
          <a:stretch>
            <a:fillRect/>
          </a:stretch>
        </p:blipFill>
        <p:spPr>
          <a:xfrm>
            <a:off x="3124200" y="1253552"/>
            <a:ext cx="2971800" cy="5505138"/>
          </a:xfrm>
        </p:spPr>
      </p:pic>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Instruction Cycle with Interrupts</a:t>
            </a:r>
          </a:p>
        </p:txBody>
      </p:sp>
      <p:pic>
        <p:nvPicPr>
          <p:cNvPr id="30723" name="Content Placeholder 3" descr="Fig01_07.gif"/>
          <p:cNvPicPr>
            <a:picLocks noGrp="1" noChangeAspect="1"/>
          </p:cNvPicPr>
          <p:nvPr>
            <p:ph idx="1"/>
          </p:nvPr>
        </p:nvPicPr>
        <p:blipFill>
          <a:blip r:embed="rId3"/>
          <a:srcRect/>
          <a:stretch>
            <a:fillRect/>
          </a:stretch>
        </p:blipFill>
        <p:spPr>
          <a:xfrm>
            <a:off x="482781" y="1524000"/>
            <a:ext cx="7936801" cy="4067175"/>
          </a:xfrm>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Program Timing: Short I/O Wait</a:t>
            </a:r>
          </a:p>
        </p:txBody>
      </p:sp>
      <p:pic>
        <p:nvPicPr>
          <p:cNvPr id="31747" name="Content Placeholder 3" descr="Fig01_08.gif"/>
          <p:cNvPicPr>
            <a:picLocks noGrp="1" noChangeAspect="1"/>
          </p:cNvPicPr>
          <p:nvPr>
            <p:ph idx="1"/>
          </p:nvPr>
        </p:nvPicPr>
        <p:blipFill>
          <a:blip r:embed="rId3"/>
          <a:srcRect/>
          <a:stretch>
            <a:fillRect/>
          </a:stretch>
        </p:blipFill>
        <p:spPr>
          <a:xfrm>
            <a:off x="2514600" y="1216959"/>
            <a:ext cx="4267199" cy="5522257"/>
          </a:xfrm>
        </p:spPr>
      </p:pic>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Program Timing: Long I/O Wait</a:t>
            </a:r>
          </a:p>
        </p:txBody>
      </p:sp>
      <p:pic>
        <p:nvPicPr>
          <p:cNvPr id="32771" name="Content Placeholder 3" descr="Fig01_09.gif"/>
          <p:cNvPicPr>
            <a:picLocks noGrp="1" noChangeAspect="1"/>
          </p:cNvPicPr>
          <p:nvPr>
            <p:ph idx="1"/>
          </p:nvPr>
        </p:nvPicPr>
        <p:blipFill>
          <a:blip r:embed="rId3"/>
          <a:srcRect/>
          <a:stretch>
            <a:fillRect/>
          </a:stretch>
        </p:blipFill>
        <p:spPr>
          <a:xfrm>
            <a:off x="2667000" y="1156800"/>
            <a:ext cx="3936858" cy="5548800"/>
          </a:xfrm>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Simple Interrupt Processing</a:t>
            </a:r>
          </a:p>
        </p:txBody>
      </p:sp>
      <p:pic>
        <p:nvPicPr>
          <p:cNvPr id="33795" name="Content Placeholder 3" descr="Fig01_10.gif"/>
          <p:cNvPicPr>
            <a:picLocks noGrp="1" noChangeAspect="1"/>
          </p:cNvPicPr>
          <p:nvPr>
            <p:ph idx="1"/>
          </p:nvPr>
        </p:nvPicPr>
        <p:blipFill>
          <a:blip r:embed="rId3"/>
          <a:srcRect/>
          <a:stretch>
            <a:fillRect/>
          </a:stretch>
        </p:blipFill>
        <p:spPr>
          <a:xfrm>
            <a:off x="2590801" y="1142999"/>
            <a:ext cx="4202522" cy="5550269"/>
          </a:xfrm>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Basic Elements</a:t>
            </a:r>
          </a:p>
        </p:txBody>
      </p:sp>
      <p:sp>
        <p:nvSpPr>
          <p:cNvPr id="6147" name="Content Placeholder 2"/>
          <p:cNvSpPr>
            <a:spLocks noGrp="1"/>
          </p:cNvSpPr>
          <p:nvPr>
            <p:ph idx="1"/>
          </p:nvPr>
        </p:nvSpPr>
        <p:spPr/>
        <p:txBody>
          <a:bodyPr/>
          <a:lstStyle/>
          <a:p>
            <a:r>
              <a:rPr lang="en-US"/>
              <a:t>Processor</a:t>
            </a:r>
          </a:p>
          <a:p>
            <a:pPr lvl="1"/>
            <a:r>
              <a:rPr lang="en-US"/>
              <a:t>Two internal registers</a:t>
            </a:r>
          </a:p>
          <a:p>
            <a:pPr lvl="2"/>
            <a:r>
              <a:rPr lang="en-US"/>
              <a:t>Memory address resister (MAR)</a:t>
            </a:r>
          </a:p>
          <a:p>
            <a:pPr lvl="3"/>
            <a:r>
              <a:rPr lang="en-US"/>
              <a:t>Specifies the address for the next read or write</a:t>
            </a:r>
          </a:p>
          <a:p>
            <a:pPr lvl="2"/>
            <a:r>
              <a:rPr lang="en-US"/>
              <a:t>Memory buffer register (MBR)</a:t>
            </a:r>
          </a:p>
          <a:p>
            <a:pPr lvl="3"/>
            <a:r>
              <a:rPr lang="en-US"/>
              <a:t>Contains data written into memory or receives data read from memory</a:t>
            </a:r>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Changes in Memory and Registers for an Interrupt</a:t>
            </a:r>
          </a:p>
        </p:txBody>
      </p:sp>
      <p:pic>
        <p:nvPicPr>
          <p:cNvPr id="34819" name="Content Placeholder 3" descr="Fig01_11a.gif"/>
          <p:cNvPicPr>
            <a:picLocks noGrp="1" noChangeAspect="1"/>
          </p:cNvPicPr>
          <p:nvPr>
            <p:ph idx="1"/>
          </p:nvPr>
        </p:nvPicPr>
        <p:blipFill>
          <a:blip r:embed="rId3"/>
          <a:srcRect/>
          <a:stretch>
            <a:fillRect/>
          </a:stretch>
        </p:blipFill>
        <p:spPr>
          <a:xfrm>
            <a:off x="3352800" y="1524000"/>
            <a:ext cx="2372420" cy="5293014"/>
          </a:xfrm>
        </p:spPr>
      </p:pic>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Changes in Memory and Registers for an Interrupt</a:t>
            </a:r>
          </a:p>
        </p:txBody>
      </p:sp>
      <p:pic>
        <p:nvPicPr>
          <p:cNvPr id="35843" name="Content Placeholder 3" descr="Fig01_11b.gif"/>
          <p:cNvPicPr>
            <a:picLocks noGrp="1" noChangeAspect="1"/>
          </p:cNvPicPr>
          <p:nvPr>
            <p:ph idx="1"/>
          </p:nvPr>
        </p:nvPicPr>
        <p:blipFill>
          <a:blip r:embed="rId3"/>
          <a:srcRect/>
          <a:stretch>
            <a:fillRect/>
          </a:stretch>
        </p:blipFill>
        <p:spPr>
          <a:xfrm>
            <a:off x="3352800" y="1447800"/>
            <a:ext cx="2285471" cy="5308190"/>
          </a:xfrm>
        </p:spPr>
      </p:pic>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Sequential Interrupt Processing</a:t>
            </a:r>
          </a:p>
        </p:txBody>
      </p:sp>
      <p:pic>
        <p:nvPicPr>
          <p:cNvPr id="36867" name="Content Placeholder 3" descr="Fig01_12a.gif"/>
          <p:cNvPicPr>
            <a:picLocks noGrp="1" noChangeAspect="1"/>
          </p:cNvPicPr>
          <p:nvPr>
            <p:ph idx="1"/>
          </p:nvPr>
        </p:nvPicPr>
        <p:blipFill>
          <a:blip r:embed="rId3"/>
          <a:srcRect/>
          <a:stretch>
            <a:fillRect/>
          </a:stretch>
        </p:blipFill>
        <p:spPr>
          <a:xfrm>
            <a:off x="1362492" y="1295400"/>
            <a:ext cx="6409908" cy="4648200"/>
          </a:xfrm>
        </p:spPr>
      </p:pic>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Nested Interrupt Processing</a:t>
            </a:r>
          </a:p>
        </p:txBody>
      </p:sp>
      <p:pic>
        <p:nvPicPr>
          <p:cNvPr id="37891" name="Content Placeholder 3" descr="Fig01_12b.gif"/>
          <p:cNvPicPr>
            <a:picLocks noGrp="1" noChangeAspect="1"/>
          </p:cNvPicPr>
          <p:nvPr>
            <p:ph idx="1"/>
          </p:nvPr>
        </p:nvPicPr>
        <p:blipFill>
          <a:blip r:embed="rId3"/>
          <a:srcRect/>
          <a:stretch>
            <a:fillRect/>
          </a:stretch>
        </p:blipFill>
        <p:spPr>
          <a:xfrm>
            <a:off x="1705993" y="1309687"/>
            <a:ext cx="6155902" cy="4633913"/>
          </a:xfrm>
        </p:spPr>
      </p:pic>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Multiprogramming</a:t>
            </a:r>
          </a:p>
        </p:txBody>
      </p:sp>
      <p:sp>
        <p:nvSpPr>
          <p:cNvPr id="38915" name="Content Placeholder 2"/>
          <p:cNvSpPr>
            <a:spLocks noGrp="1"/>
          </p:cNvSpPr>
          <p:nvPr>
            <p:ph idx="1"/>
          </p:nvPr>
        </p:nvSpPr>
        <p:spPr/>
        <p:txBody>
          <a:bodyPr/>
          <a:lstStyle/>
          <a:p>
            <a:r>
              <a:rPr lang="en-US" dirty="0"/>
              <a:t>Processor has more than one program to execute</a:t>
            </a:r>
          </a:p>
          <a:p>
            <a:r>
              <a:rPr lang="en-US" dirty="0"/>
              <a:t>The sequence in which programs are executed depend on their relative priority and whether they are waiting for I/O</a:t>
            </a:r>
          </a:p>
          <a:p>
            <a:r>
              <a:rPr lang="en-US" dirty="0"/>
              <a:t>After an interrupt handler completes, control may not return to the program that was executing at the time of the interrupt</a:t>
            </a:r>
          </a:p>
        </p:txBody>
      </p:sp>
    </p:spTree>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Memory Hierarchy</a:t>
            </a:r>
          </a:p>
        </p:txBody>
      </p:sp>
      <p:sp>
        <p:nvSpPr>
          <p:cNvPr id="39939" name="Content Placeholder 2"/>
          <p:cNvSpPr>
            <a:spLocks noGrp="1"/>
          </p:cNvSpPr>
          <p:nvPr>
            <p:ph idx="1"/>
          </p:nvPr>
        </p:nvSpPr>
        <p:spPr/>
        <p:txBody>
          <a:bodyPr/>
          <a:lstStyle/>
          <a:p>
            <a:r>
              <a:rPr lang="en-US"/>
              <a:t>Faster access time, greater cost per bit</a:t>
            </a:r>
          </a:p>
          <a:p>
            <a:r>
              <a:rPr lang="en-US"/>
              <a:t>Greater capacity, smaller cost per bit</a:t>
            </a:r>
          </a:p>
          <a:p>
            <a:r>
              <a:rPr lang="en-US"/>
              <a:t>Greater capacity, slower access speed</a:t>
            </a:r>
          </a:p>
        </p:txBody>
      </p:sp>
    </p:spTree>
  </p:cSld>
  <p:clrMapOvr>
    <a:masterClrMapping/>
  </p:clrMapOvr>
  <p:transition>
    <p:pull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The Memory Hierarchy</a:t>
            </a:r>
          </a:p>
        </p:txBody>
      </p:sp>
      <p:pic>
        <p:nvPicPr>
          <p:cNvPr id="40963" name="Content Placeholder 3" descr="Fig01_14.gif"/>
          <p:cNvPicPr>
            <a:picLocks noGrp="1" noChangeAspect="1"/>
          </p:cNvPicPr>
          <p:nvPr>
            <p:ph idx="1"/>
          </p:nvPr>
        </p:nvPicPr>
        <p:blipFill>
          <a:blip r:embed="rId3"/>
          <a:srcRect/>
          <a:stretch>
            <a:fillRect/>
          </a:stretch>
        </p:blipFill>
        <p:spPr>
          <a:xfrm>
            <a:off x="2209800" y="1219200"/>
            <a:ext cx="4916534" cy="5500062"/>
          </a:xfrm>
        </p:spPr>
      </p:pic>
    </p:spTree>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Going Down the Hierarchy</a:t>
            </a:r>
          </a:p>
        </p:txBody>
      </p:sp>
      <p:sp>
        <p:nvSpPr>
          <p:cNvPr id="41987" name="Content Placeholder 2"/>
          <p:cNvSpPr>
            <a:spLocks noGrp="1"/>
          </p:cNvSpPr>
          <p:nvPr>
            <p:ph idx="1"/>
          </p:nvPr>
        </p:nvSpPr>
        <p:spPr/>
        <p:txBody>
          <a:bodyPr/>
          <a:lstStyle/>
          <a:p>
            <a:r>
              <a:rPr lang="en-US"/>
              <a:t>Decreasing cost per bit</a:t>
            </a:r>
          </a:p>
          <a:p>
            <a:r>
              <a:rPr lang="en-US"/>
              <a:t>Increasing capacity</a:t>
            </a:r>
          </a:p>
          <a:p>
            <a:r>
              <a:rPr lang="en-US"/>
              <a:t>Increasing access time</a:t>
            </a:r>
          </a:p>
          <a:p>
            <a:r>
              <a:rPr lang="en-US"/>
              <a:t>Decreasing frequency of access to the memory by the processor</a:t>
            </a:r>
          </a:p>
        </p:txBody>
      </p:sp>
    </p:spTree>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Secondary Memory</a:t>
            </a:r>
          </a:p>
        </p:txBody>
      </p:sp>
      <p:sp>
        <p:nvSpPr>
          <p:cNvPr id="43011" name="Content Placeholder 2"/>
          <p:cNvSpPr>
            <a:spLocks noGrp="1"/>
          </p:cNvSpPr>
          <p:nvPr>
            <p:ph idx="1"/>
          </p:nvPr>
        </p:nvSpPr>
        <p:spPr/>
        <p:txBody>
          <a:bodyPr/>
          <a:lstStyle/>
          <a:p>
            <a:r>
              <a:rPr lang="en-US" dirty="0"/>
              <a:t>Auxiliary memory</a:t>
            </a:r>
          </a:p>
          <a:p>
            <a:r>
              <a:rPr lang="en-US" dirty="0"/>
              <a:t>External</a:t>
            </a:r>
          </a:p>
          <a:p>
            <a:r>
              <a:rPr lang="en-US" dirty="0"/>
              <a:t>Nonvolatile</a:t>
            </a:r>
          </a:p>
          <a:p>
            <a:r>
              <a:rPr lang="en-US" dirty="0"/>
              <a:t>Used to store program and data files</a:t>
            </a:r>
          </a:p>
        </p:txBody>
      </p:sp>
    </p:spTree>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t>Cache Memory</a:t>
            </a:r>
          </a:p>
        </p:txBody>
      </p:sp>
      <p:sp>
        <p:nvSpPr>
          <p:cNvPr id="44035" name="Content Placeholder 2"/>
          <p:cNvSpPr>
            <a:spLocks noGrp="1"/>
          </p:cNvSpPr>
          <p:nvPr>
            <p:ph idx="1"/>
          </p:nvPr>
        </p:nvSpPr>
        <p:spPr/>
        <p:txBody>
          <a:bodyPr/>
          <a:lstStyle/>
          <a:p>
            <a:r>
              <a:rPr lang="en-US"/>
              <a:t>Processor speed faster than memory access speed</a:t>
            </a:r>
          </a:p>
          <a:p>
            <a:r>
              <a:rPr lang="en-US"/>
              <a:t>Exploit the principle of locality with a small fast memory</a:t>
            </a:r>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Basic Elements</a:t>
            </a:r>
          </a:p>
        </p:txBody>
      </p:sp>
      <p:sp>
        <p:nvSpPr>
          <p:cNvPr id="7171" name="Content Placeholder 2"/>
          <p:cNvSpPr>
            <a:spLocks noGrp="1"/>
          </p:cNvSpPr>
          <p:nvPr>
            <p:ph idx="1"/>
          </p:nvPr>
        </p:nvSpPr>
        <p:spPr/>
        <p:txBody>
          <a:bodyPr/>
          <a:lstStyle/>
          <a:p>
            <a:r>
              <a:rPr lang="en-US"/>
              <a:t>Processor</a:t>
            </a:r>
          </a:p>
          <a:p>
            <a:pPr lvl="1"/>
            <a:r>
              <a:rPr lang="en-US"/>
              <a:t>I/O address register</a:t>
            </a:r>
          </a:p>
          <a:p>
            <a:pPr lvl="1"/>
            <a:r>
              <a:rPr lang="en-US"/>
              <a:t>I/O buffer register</a:t>
            </a:r>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Cache and Main Memory</a:t>
            </a:r>
          </a:p>
        </p:txBody>
      </p:sp>
      <p:pic>
        <p:nvPicPr>
          <p:cNvPr id="45059" name="Content Placeholder 3" descr="Fig01_16.gif"/>
          <p:cNvPicPr>
            <a:picLocks noGrp="1" noChangeAspect="1"/>
          </p:cNvPicPr>
          <p:nvPr>
            <p:ph idx="1"/>
          </p:nvPr>
        </p:nvPicPr>
        <p:blipFill>
          <a:blip r:embed="rId3"/>
          <a:srcRect/>
          <a:stretch>
            <a:fillRect/>
          </a:stretch>
        </p:blipFill>
        <p:spPr>
          <a:xfrm>
            <a:off x="990600" y="1828800"/>
            <a:ext cx="6818894" cy="3500437"/>
          </a:xfrm>
        </p:spPr>
      </p:pic>
    </p:spTree>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Cache Principles</a:t>
            </a:r>
          </a:p>
        </p:txBody>
      </p:sp>
      <p:sp>
        <p:nvSpPr>
          <p:cNvPr id="46083" name="Content Placeholder 2"/>
          <p:cNvSpPr>
            <a:spLocks noGrp="1"/>
          </p:cNvSpPr>
          <p:nvPr>
            <p:ph idx="1"/>
          </p:nvPr>
        </p:nvSpPr>
        <p:spPr/>
        <p:txBody>
          <a:bodyPr/>
          <a:lstStyle/>
          <a:p>
            <a:r>
              <a:rPr lang="en-US" dirty="0"/>
              <a:t>Contains copy of a </a:t>
            </a:r>
            <a:r>
              <a:rPr lang="en-US" b="1" dirty="0"/>
              <a:t>portion</a:t>
            </a:r>
            <a:r>
              <a:rPr lang="en-US" dirty="0"/>
              <a:t> of main memory</a:t>
            </a:r>
          </a:p>
          <a:p>
            <a:r>
              <a:rPr lang="en-US" dirty="0"/>
              <a:t>Processor first checks cache</a:t>
            </a:r>
          </a:p>
          <a:p>
            <a:r>
              <a:rPr lang="en-US" dirty="0"/>
              <a:t>If desired data item not found, relevant block of memory read into cache</a:t>
            </a:r>
          </a:p>
          <a:p>
            <a:r>
              <a:rPr lang="en-US" dirty="0"/>
              <a:t>Because of locality of reference, it is likely that future memory references are in that block</a:t>
            </a:r>
          </a:p>
        </p:txBody>
      </p:sp>
    </p:spTree>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Cache/Main-Memory Structure</a:t>
            </a:r>
          </a:p>
        </p:txBody>
      </p:sp>
      <p:pic>
        <p:nvPicPr>
          <p:cNvPr id="47107" name="Content Placeholder 3" descr="Fig01_17.gif"/>
          <p:cNvPicPr>
            <a:picLocks noGrp="1" noChangeAspect="1"/>
          </p:cNvPicPr>
          <p:nvPr>
            <p:ph idx="1"/>
          </p:nvPr>
        </p:nvPicPr>
        <p:blipFill>
          <a:blip r:embed="rId3"/>
          <a:srcRect/>
          <a:stretch>
            <a:fillRect/>
          </a:stretch>
        </p:blipFill>
        <p:spPr>
          <a:xfrm>
            <a:off x="1419661" y="1219200"/>
            <a:ext cx="6789652" cy="5334000"/>
          </a:xfrm>
        </p:spPr>
      </p:pic>
    </p:spTree>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Cache Read Operation</a:t>
            </a:r>
          </a:p>
        </p:txBody>
      </p:sp>
      <p:pic>
        <p:nvPicPr>
          <p:cNvPr id="48131" name="Content Placeholder 3" descr="Fig01_18.gif"/>
          <p:cNvPicPr>
            <a:picLocks noGrp="1" noChangeAspect="1"/>
          </p:cNvPicPr>
          <p:nvPr>
            <p:ph idx="1"/>
          </p:nvPr>
        </p:nvPicPr>
        <p:blipFill>
          <a:blip r:embed="rId3"/>
          <a:srcRect/>
          <a:stretch>
            <a:fillRect/>
          </a:stretch>
        </p:blipFill>
        <p:spPr>
          <a:xfrm>
            <a:off x="2362200" y="1189653"/>
            <a:ext cx="4724400" cy="5592147"/>
          </a:xfrm>
        </p:spPr>
      </p:pic>
    </p:spTree>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Cache Principles</a:t>
            </a:r>
          </a:p>
        </p:txBody>
      </p:sp>
      <p:sp>
        <p:nvSpPr>
          <p:cNvPr id="49155" name="Content Placeholder 2"/>
          <p:cNvSpPr>
            <a:spLocks noGrp="1"/>
          </p:cNvSpPr>
          <p:nvPr>
            <p:ph idx="1"/>
          </p:nvPr>
        </p:nvSpPr>
        <p:spPr/>
        <p:txBody>
          <a:bodyPr/>
          <a:lstStyle/>
          <a:p>
            <a:r>
              <a:rPr lang="en-US" dirty="0"/>
              <a:t>Cache size</a:t>
            </a:r>
          </a:p>
          <a:p>
            <a:pPr lvl="1"/>
            <a:r>
              <a:rPr lang="en-US" dirty="0"/>
              <a:t>Even small caches have significant impact on performance</a:t>
            </a:r>
          </a:p>
          <a:p>
            <a:r>
              <a:rPr lang="en-US" dirty="0"/>
              <a:t>Block size</a:t>
            </a:r>
          </a:p>
          <a:p>
            <a:pPr lvl="1"/>
            <a:r>
              <a:rPr lang="en-US" dirty="0"/>
              <a:t>The unit of data exchanged between cache and main memory</a:t>
            </a:r>
          </a:p>
          <a:p>
            <a:pPr lvl="1"/>
            <a:r>
              <a:rPr lang="en-US" dirty="0"/>
              <a:t>Larger block size yields more hits until probability of using newly fetched data becomes less than the probability of reusing data that have to be moved out of cache</a:t>
            </a:r>
          </a:p>
        </p:txBody>
      </p:sp>
    </p:spTree>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Cache Principles</a:t>
            </a:r>
          </a:p>
        </p:txBody>
      </p:sp>
      <p:sp>
        <p:nvSpPr>
          <p:cNvPr id="50179" name="Content Placeholder 2"/>
          <p:cNvSpPr>
            <a:spLocks noGrp="1"/>
          </p:cNvSpPr>
          <p:nvPr>
            <p:ph idx="1"/>
          </p:nvPr>
        </p:nvSpPr>
        <p:spPr/>
        <p:txBody>
          <a:bodyPr/>
          <a:lstStyle/>
          <a:p>
            <a:r>
              <a:rPr lang="en-US"/>
              <a:t>Mapping function</a:t>
            </a:r>
          </a:p>
          <a:p>
            <a:pPr lvl="1"/>
            <a:r>
              <a:rPr lang="en-US"/>
              <a:t>Determines which cache location the block will occupy</a:t>
            </a:r>
          </a:p>
          <a:p>
            <a:r>
              <a:rPr lang="en-US"/>
              <a:t>Replacement algorithm</a:t>
            </a:r>
          </a:p>
          <a:p>
            <a:pPr lvl="1"/>
            <a:r>
              <a:rPr lang="en-US"/>
              <a:t>Chooses which block to replace</a:t>
            </a:r>
          </a:p>
          <a:p>
            <a:pPr lvl="1"/>
            <a:r>
              <a:rPr lang="en-US"/>
              <a:t>Least-recently-used (LRU) algorithm</a:t>
            </a:r>
          </a:p>
        </p:txBody>
      </p:sp>
    </p:spTree>
  </p:cSld>
  <p:clrMapOvr>
    <a:masterClrMapping/>
  </p:clrMapOvr>
  <p:transition>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Cache Principles</a:t>
            </a:r>
          </a:p>
        </p:txBody>
      </p:sp>
      <p:sp>
        <p:nvSpPr>
          <p:cNvPr id="51203" name="Content Placeholder 2"/>
          <p:cNvSpPr>
            <a:spLocks noGrp="1"/>
          </p:cNvSpPr>
          <p:nvPr>
            <p:ph idx="1"/>
          </p:nvPr>
        </p:nvSpPr>
        <p:spPr/>
        <p:txBody>
          <a:bodyPr/>
          <a:lstStyle/>
          <a:p>
            <a:r>
              <a:rPr lang="en-US" dirty="0"/>
              <a:t>Write policy</a:t>
            </a:r>
          </a:p>
          <a:p>
            <a:pPr lvl="1"/>
            <a:r>
              <a:rPr lang="en-US" dirty="0"/>
              <a:t>Dictates when the memory write operation takes place</a:t>
            </a:r>
          </a:p>
          <a:p>
            <a:pPr lvl="1"/>
            <a:r>
              <a:rPr lang="en-US" dirty="0"/>
              <a:t>Can occur every time the block is updated</a:t>
            </a:r>
          </a:p>
          <a:p>
            <a:pPr lvl="1"/>
            <a:r>
              <a:rPr lang="en-US" dirty="0"/>
              <a:t>Can occur when the block is replaced</a:t>
            </a:r>
          </a:p>
          <a:p>
            <a:pPr lvl="2"/>
            <a:r>
              <a:rPr lang="en-US" dirty="0"/>
              <a:t>Minimize write operations</a:t>
            </a:r>
          </a:p>
          <a:p>
            <a:pPr lvl="2"/>
            <a:r>
              <a:rPr lang="en-US" dirty="0"/>
              <a:t>Leave main memory </a:t>
            </a:r>
            <a:r>
              <a:rPr lang="en-US"/>
              <a:t>which are in </a:t>
            </a:r>
            <a:r>
              <a:rPr lang="en-US" dirty="0"/>
              <a:t>an obsolete state</a:t>
            </a:r>
          </a:p>
        </p:txBody>
      </p:sp>
    </p:spTree>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5943600" cy="1143000"/>
          </a:xfrm>
        </p:spPr>
        <p:txBody>
          <a:bodyPr/>
          <a:lstStyle/>
          <a:p>
            <a:r>
              <a:rPr lang="en-US" dirty="0"/>
              <a:t>Programmed I/O</a:t>
            </a:r>
          </a:p>
        </p:txBody>
      </p:sp>
      <p:sp>
        <p:nvSpPr>
          <p:cNvPr id="52227" name="Content Placeholder 2"/>
          <p:cNvSpPr>
            <a:spLocks noGrp="1"/>
          </p:cNvSpPr>
          <p:nvPr>
            <p:ph idx="1"/>
          </p:nvPr>
        </p:nvSpPr>
        <p:spPr>
          <a:xfrm>
            <a:off x="457200" y="1600200"/>
            <a:ext cx="5943600" cy="4953000"/>
          </a:xfrm>
        </p:spPr>
        <p:txBody>
          <a:bodyPr/>
          <a:lstStyle/>
          <a:p>
            <a:r>
              <a:rPr lang="en-US" dirty="0"/>
              <a:t>I/O module performs the action, not the processor</a:t>
            </a:r>
          </a:p>
          <a:p>
            <a:r>
              <a:rPr lang="en-US" dirty="0"/>
              <a:t>Sets the appropriate bits in the I/O status register</a:t>
            </a:r>
          </a:p>
          <a:p>
            <a:r>
              <a:rPr lang="en-US" dirty="0"/>
              <a:t>No interrupts occur</a:t>
            </a:r>
          </a:p>
          <a:p>
            <a:r>
              <a:rPr lang="en-US" dirty="0"/>
              <a:t>Processor checks status until operation is complete</a:t>
            </a:r>
          </a:p>
        </p:txBody>
      </p:sp>
      <p:pic>
        <p:nvPicPr>
          <p:cNvPr id="52228" name="Picture 3" descr="Fig01_19a.gif"/>
          <p:cNvPicPr>
            <a:picLocks noChangeAspect="1"/>
          </p:cNvPicPr>
          <p:nvPr/>
        </p:nvPicPr>
        <p:blipFill>
          <a:blip r:embed="rId3"/>
          <a:srcRect/>
          <a:stretch>
            <a:fillRect/>
          </a:stretch>
        </p:blipFill>
        <p:spPr bwMode="auto">
          <a:xfrm>
            <a:off x="6213475" y="0"/>
            <a:ext cx="2930525" cy="6858000"/>
          </a:xfrm>
          <a:prstGeom prst="rect">
            <a:avLst/>
          </a:prstGeom>
          <a:noFill/>
          <a:ln w="9525">
            <a:noFill/>
            <a:miter lim="800000"/>
            <a:headEnd/>
            <a:tailEnd/>
          </a:ln>
        </p:spPr>
      </p:pic>
    </p:spTree>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5486400" cy="1143000"/>
          </a:xfrm>
        </p:spPr>
        <p:txBody>
          <a:bodyPr/>
          <a:lstStyle/>
          <a:p>
            <a:r>
              <a:rPr lang="en-US" dirty="0"/>
              <a:t>Interrupt-Driven I/O</a:t>
            </a:r>
          </a:p>
        </p:txBody>
      </p:sp>
      <p:sp>
        <p:nvSpPr>
          <p:cNvPr id="53251" name="Content Placeholder 2"/>
          <p:cNvSpPr>
            <a:spLocks noGrp="1"/>
          </p:cNvSpPr>
          <p:nvPr>
            <p:ph idx="1"/>
          </p:nvPr>
        </p:nvSpPr>
        <p:spPr>
          <a:xfrm>
            <a:off x="457200" y="1600200"/>
            <a:ext cx="5257800" cy="4953000"/>
          </a:xfrm>
        </p:spPr>
        <p:txBody>
          <a:bodyPr/>
          <a:lstStyle/>
          <a:p>
            <a:r>
              <a:rPr lang="en-US" sz="2800" dirty="0"/>
              <a:t>Processor is interrupted when I/O module ready to exchange data</a:t>
            </a:r>
          </a:p>
          <a:p>
            <a:r>
              <a:rPr lang="en-US" sz="2800" dirty="0"/>
              <a:t>Processor saves context of program executing and begins executing interrupt-handler</a:t>
            </a:r>
          </a:p>
        </p:txBody>
      </p:sp>
      <p:pic>
        <p:nvPicPr>
          <p:cNvPr id="53252" name="Picture 3" descr="Fig01_19b.gif"/>
          <p:cNvPicPr>
            <a:picLocks noChangeAspect="1"/>
          </p:cNvPicPr>
          <p:nvPr/>
        </p:nvPicPr>
        <p:blipFill>
          <a:blip r:embed="rId3"/>
          <a:srcRect/>
          <a:stretch>
            <a:fillRect/>
          </a:stretch>
        </p:blipFill>
        <p:spPr bwMode="auto">
          <a:xfrm>
            <a:off x="5627688" y="0"/>
            <a:ext cx="3516312" cy="6858000"/>
          </a:xfrm>
          <a:prstGeom prst="rect">
            <a:avLst/>
          </a:prstGeom>
          <a:noFill/>
          <a:ln w="9525">
            <a:noFill/>
            <a:miter lim="800000"/>
            <a:headEnd/>
            <a:tailEnd/>
          </a:ln>
        </p:spPr>
      </p:pic>
    </p:spTree>
  </p:cSld>
  <p:clrMapOvr>
    <a:masterClrMapping/>
  </p:clrMapOvr>
  <p:transition>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5486400" cy="1143000"/>
          </a:xfrm>
        </p:spPr>
        <p:txBody>
          <a:bodyPr/>
          <a:lstStyle/>
          <a:p>
            <a:r>
              <a:rPr lang="en-US" dirty="0"/>
              <a:t>Interrupt-Driven I/O</a:t>
            </a:r>
          </a:p>
        </p:txBody>
      </p:sp>
      <p:sp>
        <p:nvSpPr>
          <p:cNvPr id="53251" name="Content Placeholder 2"/>
          <p:cNvSpPr>
            <a:spLocks noGrp="1"/>
          </p:cNvSpPr>
          <p:nvPr>
            <p:ph idx="1"/>
          </p:nvPr>
        </p:nvSpPr>
        <p:spPr>
          <a:xfrm>
            <a:off x="457200" y="1600200"/>
            <a:ext cx="5105400" cy="4953000"/>
          </a:xfrm>
        </p:spPr>
        <p:txBody>
          <a:bodyPr/>
          <a:lstStyle/>
          <a:p>
            <a:r>
              <a:rPr lang="en-US" dirty="0"/>
              <a:t>No needless waiting</a:t>
            </a:r>
          </a:p>
          <a:p>
            <a:r>
              <a:rPr lang="en-US" dirty="0"/>
              <a:t>Consumes a lot of processor time because every word read or written passes through the processor</a:t>
            </a:r>
          </a:p>
        </p:txBody>
      </p:sp>
      <p:pic>
        <p:nvPicPr>
          <p:cNvPr id="53252" name="Picture 3" descr="Fig01_19b.gif"/>
          <p:cNvPicPr>
            <a:picLocks noChangeAspect="1"/>
          </p:cNvPicPr>
          <p:nvPr/>
        </p:nvPicPr>
        <p:blipFill>
          <a:blip r:embed="rId3"/>
          <a:srcRect/>
          <a:stretch>
            <a:fillRect/>
          </a:stretch>
        </p:blipFill>
        <p:spPr bwMode="auto">
          <a:xfrm>
            <a:off x="5627688" y="0"/>
            <a:ext cx="3516312" cy="6858000"/>
          </a:xfrm>
          <a:prstGeom prst="rect">
            <a:avLst/>
          </a:prstGeom>
          <a:noFill/>
          <a:ln w="9525">
            <a:noFill/>
            <a:miter lim="800000"/>
            <a:headEnd/>
            <a:tailEnd/>
          </a:ln>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Basic Elements</a:t>
            </a:r>
          </a:p>
        </p:txBody>
      </p:sp>
      <p:sp>
        <p:nvSpPr>
          <p:cNvPr id="8195" name="Content Placeholder 2"/>
          <p:cNvSpPr>
            <a:spLocks noGrp="1"/>
          </p:cNvSpPr>
          <p:nvPr>
            <p:ph idx="1"/>
          </p:nvPr>
        </p:nvSpPr>
        <p:spPr/>
        <p:txBody>
          <a:bodyPr/>
          <a:lstStyle/>
          <a:p>
            <a:r>
              <a:rPr lang="en-US"/>
              <a:t>Main Memory</a:t>
            </a:r>
          </a:p>
          <a:p>
            <a:pPr lvl="1"/>
            <a:r>
              <a:rPr lang="en-US"/>
              <a:t>Volatile</a:t>
            </a:r>
          </a:p>
          <a:p>
            <a:pPr lvl="1"/>
            <a:r>
              <a:rPr lang="en-US"/>
              <a:t>Referred to as real memory or primary memory</a:t>
            </a:r>
          </a:p>
        </p:txBody>
      </p:sp>
    </p:spTree>
  </p:cSld>
  <p:clrMapOvr>
    <a:masterClrMapping/>
  </p:clrMapOvr>
  <p:transition>
    <p:pull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Direct Memory Access</a:t>
            </a:r>
          </a:p>
        </p:txBody>
      </p:sp>
      <p:sp>
        <p:nvSpPr>
          <p:cNvPr id="54275" name="Content Placeholder 2"/>
          <p:cNvSpPr>
            <a:spLocks noGrp="1"/>
          </p:cNvSpPr>
          <p:nvPr>
            <p:ph idx="1"/>
          </p:nvPr>
        </p:nvSpPr>
        <p:spPr>
          <a:xfrm>
            <a:off x="457200" y="1600200"/>
            <a:ext cx="5257800" cy="4953000"/>
          </a:xfrm>
        </p:spPr>
        <p:txBody>
          <a:bodyPr/>
          <a:lstStyle/>
          <a:p>
            <a:r>
              <a:rPr lang="en-US" dirty="0"/>
              <a:t>Transfers a block of data directly to or from memory</a:t>
            </a:r>
          </a:p>
          <a:p>
            <a:r>
              <a:rPr lang="en-US" dirty="0"/>
              <a:t>An interrupt is sent when the transfer is complete</a:t>
            </a:r>
          </a:p>
          <a:p>
            <a:r>
              <a:rPr lang="en-US" dirty="0"/>
              <a:t>More efficient</a:t>
            </a:r>
          </a:p>
        </p:txBody>
      </p:sp>
      <p:pic>
        <p:nvPicPr>
          <p:cNvPr id="54276" name="Picture 3" descr="Fig01_19c.gif"/>
          <p:cNvPicPr>
            <a:picLocks noChangeAspect="1"/>
          </p:cNvPicPr>
          <p:nvPr/>
        </p:nvPicPr>
        <p:blipFill>
          <a:blip r:embed="rId3"/>
          <a:srcRect/>
          <a:stretch>
            <a:fillRect/>
          </a:stretch>
        </p:blipFill>
        <p:spPr bwMode="auto">
          <a:xfrm>
            <a:off x="5715000" y="1633538"/>
            <a:ext cx="3429000" cy="3590925"/>
          </a:xfrm>
          <a:prstGeom prst="rect">
            <a:avLst/>
          </a:prstGeom>
          <a:noFill/>
          <a:ln w="9525">
            <a:noFill/>
            <a:miter lim="800000"/>
            <a:headEnd/>
            <a:tailEnd/>
          </a:ln>
        </p:spPr>
      </p:pic>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Basic Elements</a:t>
            </a:r>
          </a:p>
        </p:txBody>
      </p:sp>
      <p:sp>
        <p:nvSpPr>
          <p:cNvPr id="9219" name="Content Placeholder 2"/>
          <p:cNvSpPr>
            <a:spLocks noGrp="1"/>
          </p:cNvSpPr>
          <p:nvPr>
            <p:ph idx="1"/>
          </p:nvPr>
        </p:nvSpPr>
        <p:spPr/>
        <p:txBody>
          <a:bodyPr/>
          <a:lstStyle/>
          <a:p>
            <a:r>
              <a:rPr lang="en-US"/>
              <a:t>I/O Modules</a:t>
            </a:r>
          </a:p>
          <a:p>
            <a:pPr lvl="1"/>
            <a:r>
              <a:rPr lang="en-US"/>
              <a:t>Secondary Memory Devices</a:t>
            </a:r>
          </a:p>
          <a:p>
            <a:pPr lvl="1"/>
            <a:r>
              <a:rPr lang="en-US"/>
              <a:t>Communications equipment</a:t>
            </a:r>
          </a:p>
          <a:p>
            <a:pPr lvl="1"/>
            <a:r>
              <a:rPr lang="en-US"/>
              <a:t>Terminals</a:t>
            </a:r>
          </a:p>
          <a:p>
            <a:r>
              <a:rPr lang="en-US"/>
              <a:t>System bus</a:t>
            </a:r>
          </a:p>
          <a:p>
            <a:pPr lvl="1"/>
            <a:r>
              <a:rPr lang="en-US"/>
              <a:t>Communication among processors, main memory, and I/O modules</a:t>
            </a:r>
          </a:p>
        </p:txBody>
      </p:sp>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Computer Components: Top-Level View</a:t>
            </a:r>
          </a:p>
        </p:txBody>
      </p:sp>
      <p:pic>
        <p:nvPicPr>
          <p:cNvPr id="10243" name="Content Placeholder 3" descr="Fig01_01.gif"/>
          <p:cNvPicPr>
            <a:picLocks noGrp="1" noChangeAspect="1"/>
          </p:cNvPicPr>
          <p:nvPr>
            <p:ph idx="1"/>
          </p:nvPr>
        </p:nvPicPr>
        <p:blipFill>
          <a:blip r:embed="rId3"/>
          <a:srcRect/>
          <a:stretch>
            <a:fillRect/>
          </a:stretch>
        </p:blipFill>
        <p:spPr>
          <a:xfrm>
            <a:off x="1992364" y="1600200"/>
            <a:ext cx="4928545" cy="5181600"/>
          </a:xfrm>
        </p:spPr>
      </p:pic>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Processor Registers</a:t>
            </a:r>
          </a:p>
        </p:txBody>
      </p:sp>
      <p:sp>
        <p:nvSpPr>
          <p:cNvPr id="11267" name="Content Placeholder 2"/>
          <p:cNvSpPr>
            <a:spLocks noGrp="1"/>
          </p:cNvSpPr>
          <p:nvPr>
            <p:ph idx="1"/>
          </p:nvPr>
        </p:nvSpPr>
        <p:spPr/>
        <p:txBody>
          <a:bodyPr/>
          <a:lstStyle/>
          <a:p>
            <a:r>
              <a:rPr lang="en-US" dirty="0"/>
              <a:t>User-visible registers</a:t>
            </a:r>
          </a:p>
          <a:p>
            <a:pPr lvl="1"/>
            <a:r>
              <a:rPr lang="en-US" dirty="0"/>
              <a:t>Enable programmer to minimize main memory references by optimizing register use</a:t>
            </a:r>
          </a:p>
          <a:p>
            <a:r>
              <a:rPr lang="en-US" dirty="0"/>
              <a:t>Control and status registers</a:t>
            </a:r>
          </a:p>
          <a:p>
            <a:pPr lvl="1"/>
            <a:r>
              <a:rPr lang="en-US" dirty="0"/>
              <a:t>Used by processor to control operating of the processor</a:t>
            </a:r>
          </a:p>
          <a:p>
            <a:pPr lvl="1"/>
            <a:r>
              <a:rPr lang="en-US" dirty="0"/>
              <a:t>Used by privileged OS routines to control the execution of programs</a:t>
            </a: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User-Visible Registers</a:t>
            </a:r>
          </a:p>
        </p:txBody>
      </p:sp>
      <p:sp>
        <p:nvSpPr>
          <p:cNvPr id="12291" name="Content Placeholder 2"/>
          <p:cNvSpPr>
            <a:spLocks noGrp="1"/>
          </p:cNvSpPr>
          <p:nvPr>
            <p:ph idx="1"/>
          </p:nvPr>
        </p:nvSpPr>
        <p:spPr/>
        <p:txBody>
          <a:bodyPr/>
          <a:lstStyle/>
          <a:p>
            <a:r>
              <a:rPr lang="en-US"/>
              <a:t>May be referenced by machine language</a:t>
            </a:r>
          </a:p>
          <a:p>
            <a:r>
              <a:rPr lang="en-US"/>
              <a:t>Available to all programs – application programs and system programs</a:t>
            </a:r>
          </a:p>
        </p:txBody>
      </p:sp>
    </p:spTree>
  </p:cSld>
  <p:clrMapOvr>
    <a:masterClrMapping/>
  </p:clrMapOvr>
  <p:transition>
    <p:pull dir="rd"/>
  </p:transition>
</p:sld>
</file>

<file path=ppt/tags/tag1.xml><?xml version="1.0" encoding="utf-8"?>
<p:tagLst xmlns:a="http://schemas.openxmlformats.org/drawingml/2006/main" xmlns:r="http://schemas.openxmlformats.org/officeDocument/2006/relationships" xmlns:p="http://schemas.openxmlformats.org/presentationml/2006/main">
  <p:tag name="INKNOELEADERBOARD" val="-12811371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On-screen Show (4:3)</PresentationFormat>
  <Paragraphs>220</Paragraphs>
  <Slides>50</Slides>
  <Notes>50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50</vt:i4>
      </vt:variant>
    </vt:vector>
  </HeadingPairs>
  <TitlesOfParts>
    <vt:vector size="54" baseType="lpstr">
      <vt:lpstr>Arial</vt:lpstr>
      <vt:lpstr>Calibri</vt:lpstr>
      <vt:lpstr>Office Theme</vt:lpstr>
      <vt:lpstr>Custom Design</vt:lpstr>
      <vt:lpstr>Chapter 1 Computer System Overview</vt:lpstr>
      <vt:lpstr>Operating System</vt:lpstr>
      <vt:lpstr>Basic Elements</vt:lpstr>
      <vt:lpstr>Basic Elements</vt:lpstr>
      <vt:lpstr>Basic Elements</vt:lpstr>
      <vt:lpstr>Basic Elements</vt:lpstr>
      <vt:lpstr>Computer Components: Top-Level View</vt:lpstr>
      <vt:lpstr>Processor Registers</vt:lpstr>
      <vt:lpstr>User-Visible Registers</vt:lpstr>
      <vt:lpstr>User-Visible Registers</vt:lpstr>
      <vt:lpstr>Control and Status Registers</vt:lpstr>
      <vt:lpstr>Control and Status Registers</vt:lpstr>
      <vt:lpstr>Instruction Execution</vt:lpstr>
      <vt:lpstr>Basic Instruction Cycle</vt:lpstr>
      <vt:lpstr>Instruction Fetch and Execute</vt:lpstr>
      <vt:lpstr>Instruction Register</vt:lpstr>
      <vt:lpstr>Characteristics of a Hypothetical Machine</vt:lpstr>
      <vt:lpstr>Example of Program Execution</vt:lpstr>
      <vt:lpstr>Interrupts</vt:lpstr>
      <vt:lpstr>Classes of Interrupts</vt:lpstr>
      <vt:lpstr>Interrupt Stage</vt:lpstr>
      <vt:lpstr>Transfer of Control via Interrupts</vt:lpstr>
      <vt:lpstr>Program Flow of Control</vt:lpstr>
      <vt:lpstr>Program Flow of Control</vt:lpstr>
      <vt:lpstr>Program Flow of Control</vt:lpstr>
      <vt:lpstr>Instruction Cycle with Interrupts</vt:lpstr>
      <vt:lpstr>Program Timing: Short I/O Wait</vt:lpstr>
      <vt:lpstr>Program Timing: Long I/O Wait</vt:lpstr>
      <vt:lpstr>Simple Interrupt Processing</vt:lpstr>
      <vt:lpstr>Changes in Memory and Registers for an Interrupt</vt:lpstr>
      <vt:lpstr>Changes in Memory and Registers for an Interrupt</vt:lpstr>
      <vt:lpstr>Sequential Interrupt Processing</vt:lpstr>
      <vt:lpstr>Nested Interrupt Processing</vt:lpstr>
      <vt:lpstr>Multiprogramming</vt:lpstr>
      <vt:lpstr>Memory Hierarchy</vt:lpstr>
      <vt:lpstr>The Memory Hierarchy</vt:lpstr>
      <vt:lpstr>Going Down the Hierarchy</vt:lpstr>
      <vt:lpstr>Secondary Memory</vt:lpstr>
      <vt:lpstr>Cache Memory</vt:lpstr>
      <vt:lpstr>Cache and Main Memory</vt:lpstr>
      <vt:lpstr>Cache Principles</vt:lpstr>
      <vt:lpstr>Cache/Main-Memory Structure</vt:lpstr>
      <vt:lpstr>Cache Read Operation</vt:lpstr>
      <vt:lpstr>Cache Principles</vt:lpstr>
      <vt:lpstr>Cache Principles</vt:lpstr>
      <vt:lpstr>Cache Principles</vt:lpstr>
      <vt:lpstr>Programmed I/O</vt:lpstr>
      <vt:lpstr>Interrupt-Driven I/O</vt:lpstr>
      <vt:lpstr>Interrupt-Driven I/O</vt:lpstr>
      <vt:lpstr>Direct Memory Access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2008-09-16T18:22:21Z</dcterms:created>
  <dcterms:modified xsi:type="dcterms:W3CDTF">2022-02-09T13:14:44Z</dcterms:modified>
</cp:coreProperties>
</file>