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308" r:id="rId4"/>
    <p:sldId id="257" r:id="rId5"/>
    <p:sldId id="258" r:id="rId6"/>
    <p:sldId id="309" r:id="rId7"/>
    <p:sldId id="259" r:id="rId8"/>
    <p:sldId id="31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68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 type="screen4x3"/>
  <p:notesSz cx="6545263" cy="860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36280" cy="430212"/>
          </a:xfrm>
          <a:prstGeom prst="rect">
            <a:avLst/>
          </a:prstGeom>
        </p:spPr>
        <p:txBody>
          <a:bodyPr vert="horz" lIns="86560" tIns="43280" rIns="86560" bIns="432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07468" y="1"/>
            <a:ext cx="2836280" cy="430212"/>
          </a:xfrm>
          <a:prstGeom prst="rect">
            <a:avLst/>
          </a:prstGeom>
        </p:spPr>
        <p:txBody>
          <a:bodyPr vert="horz" lIns="86560" tIns="43280" rIns="86560" bIns="432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2363" y="647700"/>
            <a:ext cx="4300537" cy="3225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560" tIns="43280" rIns="86560" bIns="4328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54527" y="4087019"/>
            <a:ext cx="5236210" cy="3871912"/>
          </a:xfrm>
          <a:prstGeom prst="rect">
            <a:avLst/>
          </a:prstGeom>
        </p:spPr>
        <p:txBody>
          <a:bodyPr vert="horz" lIns="86560" tIns="43280" rIns="86560" bIns="4328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172545"/>
            <a:ext cx="2836280" cy="430212"/>
          </a:xfrm>
          <a:prstGeom prst="rect">
            <a:avLst/>
          </a:prstGeom>
        </p:spPr>
        <p:txBody>
          <a:bodyPr vert="horz" lIns="86560" tIns="43280" rIns="86560" bIns="432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07468" y="8172545"/>
            <a:ext cx="2836280" cy="430212"/>
          </a:xfrm>
          <a:prstGeom prst="rect">
            <a:avLst/>
          </a:prstGeom>
        </p:spPr>
        <p:txBody>
          <a:bodyPr vert="horz" lIns="86560" tIns="43280" rIns="86560" bIns="4328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Concurrency: Deadlock and Starvation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/>
              <a:t>Operating Systems:</a:t>
            </a:r>
            <a:br>
              <a:rPr lang="en-US" i="1" dirty="0"/>
            </a:br>
            <a:r>
              <a:rPr lang="en-US" i="1" dirty="0"/>
              <a:t>Internals and Design Principles, 6/E</a:t>
            </a:r>
            <a:br>
              <a:rPr lang="en-US" i="1" dirty="0"/>
            </a:br>
            <a:r>
              <a:rPr lang="en-US" dirty="0"/>
              <a:t>William Stallings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096000"/>
            <a:ext cx="3352800" cy="625475"/>
          </a:xfrm>
        </p:spPr>
        <p:txBody>
          <a:bodyPr/>
          <a:lstStyle/>
          <a:p>
            <a:pPr>
              <a:defRPr/>
            </a:pPr>
            <a:r>
              <a:rPr lang="en-US" dirty="0"/>
              <a:t>Patricia Roy</a:t>
            </a:r>
            <a:br>
              <a:rPr lang="en-US" dirty="0"/>
            </a:br>
            <a:r>
              <a:rPr lang="en-US" dirty="0"/>
              <a:t>Manatee Community College, Venice, FL</a:t>
            </a:r>
            <a:br>
              <a:rPr lang="en-US" dirty="0"/>
            </a:br>
            <a:r>
              <a:rPr lang="en-US" dirty="0"/>
              <a:t>©2008, Prentice Hall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Processors, I/O channels, main and secondary memory, devices, and data structures such as files, databases, and semaphores</a:t>
            </a:r>
          </a:p>
          <a:p>
            <a:r>
              <a:rPr lang="en-US"/>
              <a:t>Deadlock occurs if each process holds one resource and requests the other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Reusable Resources</a:t>
            </a:r>
            <a:endParaRPr lang="en-US" dirty="0"/>
          </a:p>
        </p:txBody>
      </p:sp>
      <p:pic>
        <p:nvPicPr>
          <p:cNvPr id="4" name="Content Placeholder 3" descr="Fig06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447800"/>
            <a:ext cx="8137742" cy="45148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C2BE28-4A9A-4C1C-922B-5CD956BEAB08}"/>
              </a:ext>
            </a:extLst>
          </p:cNvPr>
          <p:cNvSpPr/>
          <p:nvPr/>
        </p:nvSpPr>
        <p:spPr>
          <a:xfrm>
            <a:off x="685800" y="3124200"/>
            <a:ext cx="8137742" cy="762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Space is available for allocation of 200Kbytes, and the following sequence of events occur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Deadlock occurs if both processes progress to their second request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32766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0" y="33528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47800" y="35814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47800" y="4006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47800" y="38862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80 Kbytes;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47800" y="43434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60 Kbytes;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800600" y="32766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91200" y="33528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P2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953000" y="35814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953000" y="4006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953000" y="38862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70 Kbytes;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953000" y="43434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80 Kbytes;</a:t>
            </a:r>
          </a:p>
        </p:txBody>
      </p:sp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Created (produced) and destroyed (consumed)</a:t>
            </a:r>
          </a:p>
          <a:p>
            <a:r>
              <a:rPr lang="en-US"/>
              <a:t>Interrupts, signals, messages, and information in I/O buffers</a:t>
            </a:r>
          </a:p>
          <a:p>
            <a:r>
              <a:rPr lang="en-US"/>
              <a:t>Deadlock may occur if a Receive message is blocking</a:t>
            </a:r>
          </a:p>
          <a:p>
            <a:r>
              <a:rPr lang="en-US"/>
              <a:t>May take a rare combination of events to cause deadlock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Deadlock occurs if receives blocking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27432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09800" y="28194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 dirty="0">
                <a:latin typeface="Times New Roman" pitchFamily="18" charset="0"/>
              </a:rPr>
              <a:t>P1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71600" y="30480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71600" y="34734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71600" y="3352800"/>
            <a:ext cx="10080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Receive(P2);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71600" y="3810000"/>
            <a:ext cx="1123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Send(P2, M1);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334000" y="27432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324600" y="28194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486400" y="30480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486400" y="34734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86400" y="3352800"/>
            <a:ext cx="10080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Receive(P1);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0" y="3810000"/>
            <a:ext cx="1123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Send(P1, M2);</a:t>
            </a:r>
          </a:p>
        </p:txBody>
      </p: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Allocation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Directed graph that depicts a state of the system of resources and processes</a:t>
            </a:r>
            <a:endParaRPr lang="en-US" dirty="0"/>
          </a:p>
        </p:txBody>
      </p:sp>
      <p:pic>
        <p:nvPicPr>
          <p:cNvPr id="4" name="Picture 3" descr="Fig06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0"/>
            <a:ext cx="8752114" cy="167640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  <a:p>
            <a:pPr lvl="1"/>
            <a:r>
              <a:rPr lang="en-US"/>
              <a:t>Only one process may use a resource at a time</a:t>
            </a:r>
          </a:p>
          <a:p>
            <a:r>
              <a:rPr lang="en-US"/>
              <a:t>Hold-and-wait</a:t>
            </a:r>
          </a:p>
          <a:p>
            <a:pPr lvl="1"/>
            <a:r>
              <a:rPr lang="en-US"/>
              <a:t>A process may hold allocated resources while awaiting assignment of others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preemption</a:t>
            </a:r>
          </a:p>
          <a:p>
            <a:pPr lvl="1"/>
            <a:r>
              <a:rPr lang="en-US"/>
              <a:t>No resource can be forcibly removed form a process holding it</a:t>
            </a:r>
          </a:p>
          <a:p>
            <a:r>
              <a:rPr lang="en-US"/>
              <a:t>Circular wait</a:t>
            </a:r>
          </a:p>
          <a:p>
            <a:pPr lvl="1"/>
            <a:r>
              <a:rPr lang="en-US"/>
              <a:t>A closed chain of processes exists, such that each process holds at least one resource needed by the next process in the chain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Allocation Graphs</a:t>
            </a:r>
            <a:endParaRPr lang="en-US" dirty="0"/>
          </a:p>
        </p:txBody>
      </p:sp>
      <p:pic>
        <p:nvPicPr>
          <p:cNvPr id="4" name="Content Placeholder 3" descr="Fig06_05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447800"/>
            <a:ext cx="8515251" cy="4624387"/>
          </a:xfrm>
        </p:spPr>
      </p:pic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Allocation Graphs</a:t>
            </a:r>
            <a:endParaRPr lang="en-US" dirty="0"/>
          </a:p>
        </p:txBody>
      </p:sp>
      <p:pic>
        <p:nvPicPr>
          <p:cNvPr id="4" name="Content Placeholder 3" descr="Fig06_06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219200"/>
            <a:ext cx="6737684" cy="5334000"/>
          </a:xfrm>
        </p:spPr>
      </p:pic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B986-7071-46B1-BAC4-7C0DF50A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FE7A-6EE7-49CA-9D97-7DA527F05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List and explain the conditions for deadlock.</a:t>
            </a:r>
          </a:p>
          <a:p>
            <a:r>
              <a:rPr lang="en-US" sz="2000" dirty="0"/>
              <a:t>Define deadlock prevention and its strategies related to each of the conditions for deadlock.</a:t>
            </a:r>
          </a:p>
          <a:p>
            <a:r>
              <a:rPr lang="en-US" sz="2000" dirty="0"/>
              <a:t>Explain the difference between deadlock prevention and deadlock avoidance.</a:t>
            </a:r>
          </a:p>
          <a:p>
            <a:r>
              <a:rPr lang="en-US" sz="2000" dirty="0"/>
              <a:t>Understand two approaches to deadlock avoidance.</a:t>
            </a:r>
          </a:p>
          <a:p>
            <a:r>
              <a:rPr lang="en-US" sz="2000" dirty="0"/>
              <a:t>Explain the fundamental difference in approach between deadlock detection and deadlock prevention or avoidance.</a:t>
            </a:r>
          </a:p>
          <a:p>
            <a:r>
              <a:rPr lang="en-US" sz="2000" dirty="0"/>
              <a:t>Understand how an integrated deadlock strategy can be designed.</a:t>
            </a:r>
          </a:p>
          <a:p>
            <a:r>
              <a:rPr lang="en-US" sz="2000" dirty="0"/>
              <a:t>Analyze the dining philosophers problem.</a:t>
            </a:r>
          </a:p>
          <a:p>
            <a:r>
              <a:rPr lang="en-US" sz="2000" dirty="0"/>
              <a:t>Explain the concurrency and synchronization methods used in UNIX, Linux, Solaris, and Windows 7.</a:t>
            </a:r>
          </a:p>
        </p:txBody>
      </p:sp>
    </p:spTree>
    <p:extLst>
      <p:ext uri="{BB962C8B-B14F-4D97-AF65-F5344CB8AC3E}">
        <p14:creationId xmlns:p14="http://schemas.microsoft.com/office/powerpoint/2010/main" val="110553679"/>
      </p:ext>
    </p:extLst>
  </p:cSld>
  <p:clrMapOvr>
    <a:masterClrMapping/>
  </p:clrMapOvr>
  <p:transition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Mutual Exclusion</a:t>
            </a:r>
          </a:p>
          <a:p>
            <a:pPr lvl="1"/>
            <a:r>
              <a:rPr lang="en-US"/>
              <a:t>Must be supported by the OS</a:t>
            </a:r>
          </a:p>
          <a:p>
            <a:r>
              <a:rPr lang="en-US"/>
              <a:t>Hold and Wait</a:t>
            </a:r>
          </a:p>
          <a:p>
            <a:pPr lvl="1"/>
            <a:r>
              <a:rPr lang="en-US"/>
              <a:t>Require a process request all of its required resources at one time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Preemption</a:t>
            </a:r>
          </a:p>
          <a:p>
            <a:pPr lvl="1"/>
            <a:r>
              <a:rPr lang="en-US"/>
              <a:t>Process must release resource and request again</a:t>
            </a:r>
          </a:p>
          <a:p>
            <a:pPr lvl="1"/>
            <a:r>
              <a:rPr lang="en-US"/>
              <a:t>OS may preempt a process to require it releases its resources</a:t>
            </a:r>
          </a:p>
          <a:p>
            <a:r>
              <a:rPr lang="en-US"/>
              <a:t>Circular Wait</a:t>
            </a:r>
          </a:p>
          <a:p>
            <a:pPr lvl="1"/>
            <a:r>
              <a:rPr lang="en-US"/>
              <a:t>Define a linear ordering of resource types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decision is made dynamically whether the current resource allocation request will, if granted, potentially lead to a deadlock</a:t>
            </a:r>
          </a:p>
          <a:p>
            <a:r>
              <a:rPr lang="en-US"/>
              <a:t>Requires knowledge of future process requests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 to </a:t>
            </a:r>
            <a:br>
              <a:rPr lang="en-US"/>
            </a:br>
            <a:r>
              <a:rPr lang="en-US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 not start a process if its demands might lead to deadlock</a:t>
            </a:r>
          </a:p>
          <a:p>
            <a:r>
              <a:rPr lang="en-US"/>
              <a:t>Do not grant an incremental resource request to a process if this allocation might lead to deadlock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Allocation Denial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Referred to as the banker’s algorithm</a:t>
            </a:r>
          </a:p>
          <a:p>
            <a:r>
              <a:rPr lang="en-US"/>
              <a:t>State of the system is the current allocation of resources to process</a:t>
            </a:r>
          </a:p>
          <a:p>
            <a:r>
              <a:rPr lang="en-US"/>
              <a:t>Safe state is where there is at least one sequence that does not result in deadlock</a:t>
            </a:r>
          </a:p>
          <a:p>
            <a:r>
              <a:rPr lang="en-US"/>
              <a:t>Unsafe state is a state that is not safe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Determination of a Safe State</a:t>
            </a:r>
            <a:endParaRPr lang="en-US" dirty="0"/>
          </a:p>
        </p:txBody>
      </p:sp>
      <p:pic>
        <p:nvPicPr>
          <p:cNvPr id="4" name="Content Placeholder 3" descr="Fig06_07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1" y="1905001"/>
            <a:ext cx="8229600" cy="2653670"/>
          </a:xfrm>
        </p:spPr>
      </p:pic>
    </p:spTree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Determination of a Safe State</a:t>
            </a:r>
            <a:endParaRPr lang="en-US" dirty="0"/>
          </a:p>
        </p:txBody>
      </p:sp>
      <p:pic>
        <p:nvPicPr>
          <p:cNvPr id="6" name="Content Placeholder 5" descr="Fig06_07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905000"/>
            <a:ext cx="8703697" cy="2647950"/>
          </a:xfrm>
        </p:spPr>
      </p:pic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Determination of a Safe State</a:t>
            </a:r>
            <a:endParaRPr lang="en-US" dirty="0"/>
          </a:p>
        </p:txBody>
      </p:sp>
      <p:pic>
        <p:nvPicPr>
          <p:cNvPr id="6" name="Content Placeholder 5" descr="Fig06_07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828800"/>
            <a:ext cx="8154298" cy="2595562"/>
          </a:xfrm>
        </p:spPr>
      </p:pic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Determination of a Safe State</a:t>
            </a:r>
            <a:endParaRPr lang="en-US" dirty="0"/>
          </a:p>
        </p:txBody>
      </p:sp>
      <p:pic>
        <p:nvPicPr>
          <p:cNvPr id="6" name="Content Placeholder 5" descr="Fig06_07d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190" y="1828800"/>
            <a:ext cx="8506810" cy="2667000"/>
          </a:xfrm>
        </p:spPr>
      </p:pic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Determination of an Unsafe State</a:t>
            </a:r>
            <a:endParaRPr lang="en-US" dirty="0"/>
          </a:p>
        </p:txBody>
      </p:sp>
      <p:pic>
        <p:nvPicPr>
          <p:cNvPr id="5" name="Content Placeholder 4" descr="Fig06_08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373" y="1447800"/>
            <a:ext cx="6811421" cy="5181600"/>
          </a:xfrm>
        </p:spPr>
      </p:pic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Permanent blocking of a set of processes that either compete for system resources or communicate with each other</a:t>
            </a:r>
          </a:p>
          <a:p>
            <a:r>
              <a:rPr lang="en-US"/>
              <a:t>No efficient solution</a:t>
            </a:r>
          </a:p>
          <a:p>
            <a:r>
              <a:rPr lang="en-US"/>
              <a:t>Involve conflicting needs for resources by two or more processes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Avoidance Logic</a:t>
            </a:r>
            <a:endParaRPr lang="en-US" dirty="0"/>
          </a:p>
        </p:txBody>
      </p:sp>
      <p:pic>
        <p:nvPicPr>
          <p:cNvPr id="4" name="Content Placeholder 3" descr="Fig06_09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869" y="1219200"/>
            <a:ext cx="7601203" cy="5334000"/>
          </a:xfrm>
        </p:spPr>
      </p:pic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Avoidance Logic</a:t>
            </a:r>
            <a:endParaRPr lang="en-US" dirty="0"/>
          </a:p>
        </p:txBody>
      </p:sp>
      <p:pic>
        <p:nvPicPr>
          <p:cNvPr id="4" name="Content Placeholder 3" descr="Fig06_09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371600"/>
            <a:ext cx="8202605" cy="4772025"/>
          </a:xfrm>
        </p:spPr>
      </p:pic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Maximum resource requirement must be stated in advance</a:t>
            </a:r>
          </a:p>
          <a:p>
            <a:r>
              <a:rPr lang="en-US"/>
              <a:t>Processes under consideration must be independent; no synchronization requirements</a:t>
            </a:r>
          </a:p>
          <a:p>
            <a:r>
              <a:rPr lang="en-US"/>
              <a:t>There must be a fixed number of resources to allocate</a:t>
            </a:r>
          </a:p>
          <a:p>
            <a:r>
              <a:rPr lang="en-US"/>
              <a:t>No process may exit while holding resources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Detection</a:t>
            </a:r>
            <a:endParaRPr lang="en-US" dirty="0"/>
          </a:p>
        </p:txBody>
      </p:sp>
      <p:pic>
        <p:nvPicPr>
          <p:cNvPr id="4" name="Content Placeholder 3" descr="Fig06_10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905000"/>
            <a:ext cx="8603889" cy="2993955"/>
          </a:xfrm>
        </p:spPr>
      </p:pic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Strategies Once Deadlock Detected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Abort all deadlocked processes</a:t>
            </a:r>
          </a:p>
          <a:p>
            <a:r>
              <a:rPr lang="en-US"/>
              <a:t>Back up each deadlocked process to some previously defined checkpoint, and restart all process</a:t>
            </a:r>
          </a:p>
          <a:p>
            <a:pPr lvl="1"/>
            <a:r>
              <a:rPr lang="en-US"/>
              <a:t>Original deadlock may occur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Strategies Once Deadlock Detected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Successively abort deadlocked processes until deadlock no longer exists</a:t>
            </a:r>
          </a:p>
          <a:p>
            <a:r>
              <a:rPr lang="en-US"/>
              <a:t>Successively preempt resources until deadlock no longer exists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Disadvantages</a:t>
            </a:r>
            <a:endParaRPr lang="en-US" dirty="0"/>
          </a:p>
        </p:txBody>
      </p:sp>
      <p:pic>
        <p:nvPicPr>
          <p:cNvPr id="4" name="Content Placeholder 3" descr="Table06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4541" y="1143000"/>
            <a:ext cx="5563274" cy="5715000"/>
          </a:xfrm>
        </p:spPr>
      </p:pic>
    </p:spTree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Problem</a:t>
            </a:r>
            <a:endParaRPr lang="en-US" dirty="0"/>
          </a:p>
        </p:txBody>
      </p:sp>
      <p:pic>
        <p:nvPicPr>
          <p:cNvPr id="4" name="Content Placeholder 3" descr="Fig06_1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1163844"/>
            <a:ext cx="4737337" cy="5465556"/>
          </a:xfrm>
        </p:spPr>
      </p:pic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Problem</a:t>
            </a:r>
            <a:endParaRPr lang="en-US" dirty="0"/>
          </a:p>
        </p:txBody>
      </p:sp>
      <p:pic>
        <p:nvPicPr>
          <p:cNvPr id="4" name="Content Placeholder 3" descr="Fig06_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679" y="1371600"/>
            <a:ext cx="8012118" cy="5181600"/>
          </a:xfrm>
        </p:spPr>
      </p:pic>
    </p:spTree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Problem</a:t>
            </a:r>
            <a:endParaRPr lang="en-US" dirty="0"/>
          </a:p>
        </p:txBody>
      </p:sp>
      <p:pic>
        <p:nvPicPr>
          <p:cNvPr id="6" name="Content Placeholder 5" descr="Fig06_1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8118" y="1219200"/>
            <a:ext cx="7611438" cy="5334000"/>
          </a:xfrm>
        </p:spPr>
      </p:pic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(illustration)</a:t>
            </a:r>
          </a:p>
        </p:txBody>
      </p:sp>
      <p:pic>
        <p:nvPicPr>
          <p:cNvPr id="4" name="Content Placeholder 3" descr="Fig06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219201"/>
            <a:ext cx="8410797" cy="5300662"/>
          </a:xfrm>
        </p:spPr>
      </p:pic>
    </p:spTree>
  </p:cSld>
  <p:clrMapOvr>
    <a:masterClrMapping/>
  </p:clrMapOvr>
  <p:transition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Problem</a:t>
            </a:r>
            <a:endParaRPr lang="en-US" dirty="0"/>
          </a:p>
        </p:txBody>
      </p:sp>
      <p:pic>
        <p:nvPicPr>
          <p:cNvPr id="5" name="Content Placeholder 4" descr="Fig06_14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351" y="1219200"/>
            <a:ext cx="6687671" cy="5638800"/>
          </a:xfrm>
        </p:spPr>
      </p:pic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Problem</a:t>
            </a:r>
            <a:endParaRPr lang="en-US" dirty="0"/>
          </a:p>
        </p:txBody>
      </p:sp>
      <p:pic>
        <p:nvPicPr>
          <p:cNvPr id="4" name="Content Placeholder 3" descr="Fig06_14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81200"/>
            <a:ext cx="8147107" cy="2643187"/>
          </a:xfrm>
        </p:spPr>
      </p:pic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Concurrency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Pipes</a:t>
            </a:r>
          </a:p>
          <a:p>
            <a:r>
              <a:rPr lang="en-US"/>
              <a:t>Messages</a:t>
            </a:r>
          </a:p>
          <a:p>
            <a:r>
              <a:rPr lang="en-US"/>
              <a:t>Shared memory</a:t>
            </a:r>
          </a:p>
          <a:p>
            <a:r>
              <a:rPr lang="en-US"/>
              <a:t>Semaphores</a:t>
            </a:r>
          </a:p>
          <a:p>
            <a:r>
              <a:rPr lang="en-US"/>
              <a:t>Signals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Signals</a:t>
            </a:r>
            <a:endParaRPr lang="en-US" dirty="0"/>
          </a:p>
        </p:txBody>
      </p:sp>
      <p:pic>
        <p:nvPicPr>
          <p:cNvPr id="4" name="Content Placeholder 3" descr="Table06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01" y="1219199"/>
            <a:ext cx="4932152" cy="5484001"/>
          </a:xfrm>
        </p:spPr>
      </p:pic>
    </p:spTree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Kernel Concurrency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Includes all the mechanisms found in UNIX</a:t>
            </a:r>
          </a:p>
          <a:p>
            <a:r>
              <a:rPr lang="en-US"/>
              <a:t>Atomic operations execute without interruption and without interference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Atomic Operations</a:t>
            </a:r>
            <a:endParaRPr lang="en-US" dirty="0"/>
          </a:p>
        </p:txBody>
      </p:sp>
      <p:pic>
        <p:nvPicPr>
          <p:cNvPr id="4" name="Content Placeholder 3" descr="Table06_03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328738"/>
            <a:ext cx="7144620" cy="4995862"/>
          </a:xfrm>
        </p:spPr>
      </p:pic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Atomic Operations</a:t>
            </a:r>
            <a:endParaRPr lang="en-US" dirty="0"/>
          </a:p>
        </p:txBody>
      </p:sp>
      <p:pic>
        <p:nvPicPr>
          <p:cNvPr id="4" name="Content Placeholder 3" descr="Table06_03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524000"/>
            <a:ext cx="7736606" cy="3471862"/>
          </a:xfrm>
        </p:spPr>
      </p:pic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Spinlocks</a:t>
            </a:r>
            <a:endParaRPr lang="en-US" dirty="0"/>
          </a:p>
        </p:txBody>
      </p:sp>
      <p:pic>
        <p:nvPicPr>
          <p:cNvPr id="4" name="Content Placeholder 3" descr="Table06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8757" y="1219200"/>
            <a:ext cx="7251491" cy="5486400"/>
          </a:xfrm>
        </p:spPr>
      </p:pic>
    </p:spTree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Semaphores</a:t>
            </a:r>
            <a:endParaRPr lang="en-US" dirty="0"/>
          </a:p>
        </p:txBody>
      </p:sp>
      <p:pic>
        <p:nvPicPr>
          <p:cNvPr id="4" name="Content Placeholder 3" descr="Table06_0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219200"/>
            <a:ext cx="5673156" cy="5532862"/>
          </a:xfrm>
        </p:spPr>
      </p:pic>
    </p:spTree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Memory Barrier Operations</a:t>
            </a:r>
            <a:endParaRPr lang="en-US" dirty="0"/>
          </a:p>
        </p:txBody>
      </p:sp>
      <p:pic>
        <p:nvPicPr>
          <p:cNvPr id="4" name="Content Placeholder 3" descr="Table06_06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981200"/>
            <a:ext cx="7736742" cy="3581400"/>
          </a:xfrm>
        </p:spPr>
      </p:pic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C276-229C-4FDA-9389-8CB90010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Deadlock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9C10-0B8A-4CE7-B6FD-91550969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processes, P and Q, have the following general form: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4DE10-0118-4274-A8B1-EB99C7C5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86000"/>
            <a:ext cx="4995241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58365"/>
      </p:ext>
    </p:extLst>
  </p:cSld>
  <p:clrMapOvr>
    <a:masterClrMapping/>
  </p:clrMapOvr>
  <p:transition>
    <p:pull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Solaris Thread Synchronization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Mutual exclusion (mutex) locks</a:t>
            </a:r>
          </a:p>
          <a:p>
            <a:r>
              <a:rPr lang="en-US"/>
              <a:t>Semaphores</a:t>
            </a:r>
          </a:p>
          <a:p>
            <a:r>
              <a:rPr lang="en-US"/>
              <a:t>Multiple readers, single writer (readers/writer) locks</a:t>
            </a:r>
          </a:p>
          <a:p>
            <a:r>
              <a:rPr lang="en-US"/>
              <a:t>Condition variables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Solaris Synchronization Data Structures</a:t>
            </a:r>
            <a:endParaRPr lang="en-US" dirty="0"/>
          </a:p>
        </p:txBody>
      </p:sp>
      <p:pic>
        <p:nvPicPr>
          <p:cNvPr id="4" name="Content Placeholder 3" descr="Fig06_1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0" y="1420018"/>
            <a:ext cx="6087115" cy="5285582"/>
          </a:xfrm>
        </p:spPr>
      </p:pic>
    </p:spTree>
  </p:cSld>
  <p:clrMapOvr>
    <a:masterClrMapping/>
  </p:clrMapOvr>
  <p:transition>
    <p:pull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Synchronization Objects</a:t>
            </a:r>
            <a:endParaRPr lang="en-US" dirty="0"/>
          </a:p>
        </p:txBody>
      </p:sp>
      <p:pic>
        <p:nvPicPr>
          <p:cNvPr id="4" name="Content Placeholder 3" descr="Table06_07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600200"/>
            <a:ext cx="5347933" cy="5084650"/>
          </a:xfrm>
        </p:spPr>
      </p:pic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</a:t>
            </a:r>
            <a:endParaRPr lang="en-US" dirty="0"/>
          </a:p>
        </p:txBody>
      </p:sp>
      <p:pic>
        <p:nvPicPr>
          <p:cNvPr id="4" name="Content Placeholder 3" descr="Fig06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143000"/>
            <a:ext cx="6720840" cy="5600700"/>
          </a:xfrm>
        </p:spPr>
      </p:pic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D7EE-0C0C-4CA2-BDA8-040E1F96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No Deadlock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0401-11A2-4086-986B-9E525C0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dynamics of the execution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21915-6B35-4F29-9033-FF825AE9C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08464"/>
            <a:ext cx="4836353" cy="3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22361"/>
      </p:ext>
    </p:extLst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</a:t>
            </a:r>
            <a:endParaRPr lang="en-US" dirty="0"/>
          </a:p>
        </p:txBody>
      </p:sp>
      <p:pic>
        <p:nvPicPr>
          <p:cNvPr id="4" name="Content Placeholder 3" descr="Fig06_0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1" y="1142999"/>
            <a:ext cx="7145160" cy="5571677"/>
          </a:xfrm>
        </p:spPr>
      </p:pic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by only one process at a time and not depleted by that use</a:t>
            </a:r>
          </a:p>
          <a:p>
            <a:r>
              <a:rPr lang="en-US"/>
              <a:t>Processes obtain resources that they later release for reuse by other processes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Office PowerPoint</Application>
  <PresentationFormat>On-screen Show (4:3)</PresentationFormat>
  <Paragraphs>196</Paragraphs>
  <Slides>52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Times New Roman</vt:lpstr>
      <vt:lpstr>Office Theme</vt:lpstr>
      <vt:lpstr>Custom Design</vt:lpstr>
      <vt:lpstr>Chapter 6 Concurrency: Deadlock and Starvation</vt:lpstr>
      <vt:lpstr>LEARNING OBJECTIVES</vt:lpstr>
      <vt:lpstr>Deadlock</vt:lpstr>
      <vt:lpstr>Deadlock (illustration)</vt:lpstr>
      <vt:lpstr>Example of Deadlock </vt:lpstr>
      <vt:lpstr>Deadlock</vt:lpstr>
      <vt:lpstr>Example of No Deadlock </vt:lpstr>
      <vt:lpstr>Deadlock</vt:lpstr>
      <vt:lpstr>Reusable Resources</vt:lpstr>
      <vt:lpstr>Reusable Resources</vt:lpstr>
      <vt:lpstr>Reusable Resources</vt:lpstr>
      <vt:lpstr>Reusable Resources</vt:lpstr>
      <vt:lpstr>Consumable Resources</vt:lpstr>
      <vt:lpstr>Example of Deadlock</vt:lpstr>
      <vt:lpstr>Resource Allocation Graphs</vt:lpstr>
      <vt:lpstr>Conditions for Deadlock</vt:lpstr>
      <vt:lpstr>Conditions for Deadlock</vt:lpstr>
      <vt:lpstr>Resource Allocation Graphs</vt:lpstr>
      <vt:lpstr>Resource Allocation Graphs</vt:lpstr>
      <vt:lpstr>Deadlock Prevention</vt:lpstr>
      <vt:lpstr>Deadlock Prevention</vt:lpstr>
      <vt:lpstr>Deadlock Avoidance</vt:lpstr>
      <vt:lpstr>Two Approaches to  Deadlock Avoidance</vt:lpstr>
      <vt:lpstr>Resource Allocation Denial</vt:lpstr>
      <vt:lpstr>Determination of a Safe State</vt:lpstr>
      <vt:lpstr>Determination of a Safe State</vt:lpstr>
      <vt:lpstr>Determination of a Safe State</vt:lpstr>
      <vt:lpstr>Determination of a Safe State</vt:lpstr>
      <vt:lpstr>Determination of an Unsafe State</vt:lpstr>
      <vt:lpstr>Deadlock Avoidance Logic</vt:lpstr>
      <vt:lpstr>Deadlock Avoidance Logic</vt:lpstr>
      <vt:lpstr>Deadlock Avoidance</vt:lpstr>
      <vt:lpstr>Deadlock Detection</vt:lpstr>
      <vt:lpstr>Strategies Once Deadlock Detected</vt:lpstr>
      <vt:lpstr>Strategies Once Deadlock Detected</vt:lpstr>
      <vt:lpstr>Advantages and Disadvantages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UNIX Concurrency Mechanisms</vt:lpstr>
      <vt:lpstr>UNIX Signals</vt:lpstr>
      <vt:lpstr>Linux Kernel Concurrency Mechanism</vt:lpstr>
      <vt:lpstr>Linux Atomic Operations</vt:lpstr>
      <vt:lpstr>Linux Atomic Operations</vt:lpstr>
      <vt:lpstr>Linux Spinlocks</vt:lpstr>
      <vt:lpstr>Linux Semaphores</vt:lpstr>
      <vt:lpstr>Linux Memory Barrier Operations</vt:lpstr>
      <vt:lpstr>Solaris Thread Synchronization Primitives</vt:lpstr>
      <vt:lpstr>Solaris Synchronization Data Structures</vt:lpstr>
      <vt:lpstr>Windows Synchronization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2008-04-03T13:45:59Z</dcterms:created>
  <dcterms:modified xsi:type="dcterms:W3CDTF">2019-05-03T09:15:13Z</dcterms:modified>
</cp:coreProperties>
</file>