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5"/>
  </p:notesMasterIdLst>
  <p:sldIdLst>
    <p:sldId id="256" r:id="rId3"/>
    <p:sldId id="257" r:id="rId4"/>
    <p:sldId id="295" r:id="rId5"/>
    <p:sldId id="296" r:id="rId6"/>
    <p:sldId id="297" r:id="rId7"/>
    <p:sldId id="258" r:id="rId8"/>
    <p:sldId id="298" r:id="rId9"/>
    <p:sldId id="259" r:id="rId10"/>
    <p:sldId id="260" r:id="rId11"/>
    <p:sldId id="261" r:id="rId12"/>
    <p:sldId id="262" r:id="rId13"/>
    <p:sldId id="263" r:id="rId14"/>
    <p:sldId id="299" r:id="rId15"/>
    <p:sldId id="300" r:id="rId16"/>
    <p:sldId id="264" r:id="rId17"/>
    <p:sldId id="265" r:id="rId18"/>
    <p:sldId id="301" r:id="rId19"/>
    <p:sldId id="267" r:id="rId20"/>
    <p:sldId id="268" r:id="rId21"/>
    <p:sldId id="302" r:id="rId22"/>
    <p:sldId id="269" r:id="rId23"/>
    <p:sldId id="303" r:id="rId24"/>
    <p:sldId id="272" r:id="rId25"/>
    <p:sldId id="273" r:id="rId26"/>
    <p:sldId id="274" r:id="rId27"/>
    <p:sldId id="275" r:id="rId28"/>
    <p:sldId id="276" r:id="rId29"/>
    <p:sldId id="277" r:id="rId30"/>
    <p:sldId id="278" r:id="rId31"/>
    <p:sldId id="279" r:id="rId32"/>
    <p:sldId id="281" r:id="rId33"/>
    <p:sldId id="282" r:id="rId34"/>
    <p:sldId id="283" r:id="rId35"/>
    <p:sldId id="284" r:id="rId36"/>
    <p:sldId id="285" r:id="rId37"/>
    <p:sldId id="294" r:id="rId38"/>
    <p:sldId id="304" r:id="rId39"/>
    <p:sldId id="288" r:id="rId40"/>
    <p:sldId id="289" r:id="rId41"/>
    <p:sldId id="290" r:id="rId42"/>
    <p:sldId id="291" r:id="rId43"/>
    <p:sldId id="292" r:id="rId44"/>
  </p:sldIdLst>
  <p:sldSz cx="9144000" cy="6858000" type="screen4x3"/>
  <p:notesSz cx="6954838"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A04DE-2942-4D35-8BC7-038DBB8B3ED2}" v="121" dt="2023-05-03T02:26:29.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9319" autoAdjust="0"/>
  </p:normalViewPr>
  <p:slideViewPr>
    <p:cSldViewPr>
      <p:cViewPr varScale="1">
        <p:scale>
          <a:sx n="111" d="100"/>
          <a:sy n="111" d="100"/>
        </p:scale>
        <p:origin x="165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5/3/2023</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slides are intended to help a teacher develop a presentation.</a:t>
            </a:r>
            <a:r>
              <a:rPr lang="en-US" baseline="0" dirty="0"/>
              <a:t> This </a:t>
            </a:r>
            <a:r>
              <a:rPr lang="en-US" baseline="0" dirty="0" err="1"/>
              <a:t>powerpoint</a:t>
            </a:r>
            <a:r>
              <a:rPr lang="en-US" baseline="0" dirty="0"/>
              <a: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Any protection mechanism must have </a:t>
            </a:r>
            <a:r>
              <a:rPr lang="en-NZ" dirty="0"/>
              <a:t>the flexibility </a:t>
            </a:r>
            <a:r>
              <a:rPr lang="en-NZ"/>
              <a:t>to allow several </a:t>
            </a:r>
            <a:r>
              <a:rPr lang="en-NZ" dirty="0"/>
              <a:t>processes </a:t>
            </a:r>
            <a:r>
              <a:rPr lang="en-NZ"/>
              <a:t>to access the same </a:t>
            </a:r>
            <a:r>
              <a:rPr lang="en-NZ" dirty="0"/>
              <a:t>portion </a:t>
            </a:r>
            <a:r>
              <a:rPr lang="en-NZ"/>
              <a:t>of main </a:t>
            </a:r>
            <a:r>
              <a:rPr lang="en-NZ" dirty="0"/>
              <a:t>memory. </a:t>
            </a:r>
          </a:p>
          <a:p>
            <a:endParaRPr lang="en-NZ" dirty="0"/>
          </a:p>
          <a:p>
            <a:r>
              <a:rPr lang="en-NZ"/>
              <a:t>Processes that are cooperating </a:t>
            </a:r>
            <a:r>
              <a:rPr lang="en-NZ" dirty="0"/>
              <a:t>on </a:t>
            </a:r>
            <a:r>
              <a:rPr lang="en-NZ"/>
              <a:t>some task may </a:t>
            </a:r>
            <a:r>
              <a:rPr lang="en-NZ" dirty="0"/>
              <a:t>need </a:t>
            </a:r>
            <a:r>
              <a:rPr lang="en-NZ"/>
              <a:t>to share access </a:t>
            </a:r>
            <a:r>
              <a:rPr lang="en-NZ" dirty="0"/>
              <a:t>to </a:t>
            </a:r>
            <a:r>
              <a:rPr lang="en-NZ"/>
              <a:t>the same data </a:t>
            </a:r>
            <a:r>
              <a:rPr lang="en-NZ" dirty="0"/>
              <a:t>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Main memory is usually organized as a linear, or one-dimensional, address space, consisting of a sequence of bytes or words. </a:t>
            </a:r>
          </a:p>
          <a:p>
            <a:r>
              <a:rPr lang="en-NZ" dirty="0"/>
              <a:t>Secondary memory, at its physical level, is similarly organized. </a:t>
            </a:r>
          </a:p>
          <a:p>
            <a:endParaRPr lang="en-NZ" dirty="0"/>
          </a:p>
          <a:p>
            <a:r>
              <a:rPr lang="en-NZ" dirty="0"/>
              <a:t>This does not correspond to the way in which programs are typically constructed. Most programs are organized into modules. If the operating system and computer hardware can effectively deal with user programs and data in the form of modules of some sort, then a number of advantages can be realized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Because </a:t>
            </a:r>
            <a:r>
              <a:rPr lang="en-NZ" dirty="0"/>
              <a:t>of this, it </a:t>
            </a:r>
            <a:r>
              <a:rPr lang="en-NZ"/>
              <a:t>is clear that the task </a:t>
            </a:r>
            <a:r>
              <a:rPr lang="en-NZ" dirty="0"/>
              <a:t>of </a:t>
            </a:r>
            <a:r>
              <a:rPr lang="en-NZ"/>
              <a:t>moving information </a:t>
            </a:r>
            <a:r>
              <a:rPr lang="en-NZ" dirty="0"/>
              <a:t>between the two levels of memory should </a:t>
            </a:r>
            <a:r>
              <a:rPr lang="en-NZ"/>
              <a:t>be a </a:t>
            </a:r>
            <a:r>
              <a:rPr lang="en-NZ" dirty="0"/>
              <a:t>system responsibility. </a:t>
            </a:r>
            <a:r>
              <a:rPr lang="en-NZ"/>
              <a:t>This task </a:t>
            </a:r>
            <a:r>
              <a:rPr lang="en-NZ" dirty="0"/>
              <a:t>is the essence of </a:t>
            </a:r>
            <a:r>
              <a:rPr lang="en-NZ"/>
              <a:t>memory management</a:t>
            </a:r>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13</a:t>
            </a:fld>
            <a:endParaRPr lang="en-US"/>
          </a:p>
        </p:txBody>
      </p:sp>
    </p:spTree>
    <p:extLst>
      <p:ext uri="{BB962C8B-B14F-4D97-AF65-F5344CB8AC3E}">
        <p14:creationId xmlns:p14="http://schemas.microsoft.com/office/powerpoint/2010/main" val="231538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Don’t dwell on this slide</a:t>
            </a:r>
            <a:r>
              <a:rPr lang="en-NZ" baseline="0" dirty="0"/>
              <a:t> – it is </a:t>
            </a:r>
            <a:r>
              <a:rPr lang="en-NZ" baseline="0"/>
              <a:t>just an indication </a:t>
            </a:r>
            <a:r>
              <a:rPr lang="en-NZ" baseline="0" dirty="0"/>
              <a:t>on </a:t>
            </a:r>
            <a:r>
              <a:rPr lang="en-NZ" baseline="0"/>
              <a:t>the various approaches </a:t>
            </a:r>
            <a:r>
              <a:rPr lang="en-NZ" baseline="0" dirty="0"/>
              <a:t>which will be covered in </a:t>
            </a:r>
            <a:r>
              <a:rPr lang="en-NZ" baseline="0"/>
              <a:t>further detail </a:t>
            </a:r>
            <a:r>
              <a:rPr lang="en-NZ" baseline="0" dirty="0"/>
              <a:t>in other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17</a:t>
            </a:fld>
            <a:endParaRPr lang="en-US"/>
          </a:p>
        </p:txBody>
      </p:sp>
    </p:spTree>
    <p:extLst>
      <p:ext uri="{BB962C8B-B14F-4D97-AF65-F5344CB8AC3E}">
        <p14:creationId xmlns:p14="http://schemas.microsoft.com/office/powerpoint/2010/main" val="2927518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Finish by </a:t>
            </a:r>
            <a:r>
              <a:rPr lang="en-NZ"/>
              <a:t>mentioning tat fixed partitioning</a:t>
            </a:r>
            <a:r>
              <a:rPr lang="en-NZ" baseline="0"/>
              <a:t> is almost unknown today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2326" indent="-232326"/>
            <a:r>
              <a:rPr lang="en-NZ" dirty="0"/>
              <a:t>Animated slide</a:t>
            </a:r>
          </a:p>
          <a:p>
            <a:pPr marL="232326" indent="-232326"/>
            <a:r>
              <a:rPr lang="en-NZ" dirty="0"/>
              <a:t>Imagine a system with 64M RAM</a:t>
            </a:r>
          </a:p>
          <a:p>
            <a:pPr marL="232326" indent="-232326">
              <a:buFont typeface="+mj-lt"/>
              <a:buAutoNum type="arabicPeriod"/>
            </a:pPr>
            <a:r>
              <a:rPr lang="en-NZ" dirty="0"/>
              <a:t>Initially, main memory is empty, except for the operating system </a:t>
            </a:r>
          </a:p>
          <a:p>
            <a:pPr marL="232326" indent="-232326">
              <a:buFont typeface="+mj-lt"/>
              <a:buAutoNum type="arabicPeriod"/>
            </a:pPr>
            <a:r>
              <a:rPr lang="en-NZ" dirty="0"/>
              <a:t>Three processes are loaded in – leaving a ‘hole’ too small for any further</a:t>
            </a:r>
            <a:r>
              <a:rPr lang="en-NZ" baseline="0" dirty="0"/>
              <a:t> process</a:t>
            </a:r>
          </a:p>
          <a:p>
            <a:pPr marL="232326" indent="-232326">
              <a:buFont typeface="+mj-lt"/>
              <a:buAutoNum type="arabicPeriod"/>
            </a:pPr>
            <a:r>
              <a:rPr lang="en-NZ" dirty="0"/>
              <a:t>At some point, none of the processes in memory is ready. The operating system swaps out process 2, </a:t>
            </a:r>
          </a:p>
          <a:p>
            <a:pPr marL="232326" indent="-232326">
              <a:buFont typeface="+mj-lt"/>
              <a:buAutoNum type="arabicPeriod"/>
            </a:pPr>
            <a:r>
              <a:rPr lang="en-NZ" dirty="0"/>
              <a:t>Which leaves sufficient room to load a new process, process 4 – but that creates another hole</a:t>
            </a:r>
          </a:p>
          <a:p>
            <a:pPr marL="232326" indent="-232326">
              <a:buFont typeface="+mj-lt"/>
              <a:buAutoNum type="arabicPeriod"/>
            </a:pPr>
            <a:r>
              <a:rPr lang="en-NZ" dirty="0"/>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32326" indent="-232326">
              <a:buFont typeface="+mj-lt"/>
              <a:buAutoNum type="arabicPeriod"/>
            </a:pPr>
            <a:r>
              <a:rPr lang="en-NZ" dirty="0"/>
              <a:t>Explain External Fragmentation and compaction – mention that compaction implies the capability of dynamic relocation</a:t>
            </a:r>
          </a:p>
          <a:p>
            <a:pPr marL="232326" indent="-232326">
              <a:buFont typeface="+mj-lt"/>
              <a:buAutoNum type="arabicPeriod"/>
            </a:pPr>
            <a:endParaRPr lang="en-NZ" dirty="0"/>
          </a:p>
          <a:p>
            <a:pPr marL="232326" indent="-232326">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Slide shows Fig 7.5 - an example memory configuration after a number of placement and swapping-out operations. </a:t>
            </a:r>
          </a:p>
          <a:p>
            <a:endParaRPr lang="en-NZ" dirty="0"/>
          </a:p>
          <a:p>
            <a:pPr>
              <a:buFont typeface="Arial" pitchFamily="34" charset="0"/>
              <a:buChar char="•"/>
            </a:pPr>
            <a:r>
              <a:rPr lang="en-NZ" dirty="0"/>
              <a:t>The last block that was used was a 22-Mbyte block from which a 14-Mbyte partition was created. </a:t>
            </a:r>
          </a:p>
          <a:p>
            <a:pPr>
              <a:buFont typeface="Arial" pitchFamily="34" charset="0"/>
              <a:buChar char="•"/>
            </a:pPr>
            <a:r>
              <a:rPr lang="en-NZ" dirty="0"/>
              <a:t>Figure 7.5b shows the difference between the best, first, and next-fit placement algorithms in satisfying a 16-Mbyte allocation request.</a:t>
            </a:r>
          </a:p>
          <a:p>
            <a:pPr>
              <a:buFont typeface="Arial" pitchFamily="34" charset="0"/>
              <a:buChar char="•"/>
            </a:pPr>
            <a:r>
              <a:rPr lang="en-NZ" b="1" dirty="0"/>
              <a:t>Best-fit </a:t>
            </a:r>
            <a:r>
              <a:rPr lang="en-NZ" dirty="0"/>
              <a:t>will search the entire list of available blocks and make use of the 18-Mbyte block, leaving a 2-Mbyte fragment.</a:t>
            </a:r>
          </a:p>
          <a:p>
            <a:pPr>
              <a:buFont typeface="Arial" pitchFamily="34" charset="0"/>
              <a:buChar char="•"/>
            </a:pPr>
            <a:r>
              <a:rPr lang="en-NZ" b="1" dirty="0"/>
              <a:t>First-fit </a:t>
            </a:r>
            <a:r>
              <a:rPr lang="en-NZ" dirty="0"/>
              <a:t>results in a 6-Mbyte fragment, and </a:t>
            </a:r>
          </a:p>
          <a:p>
            <a:pPr>
              <a:buFont typeface="Arial" pitchFamily="34" charset="0"/>
              <a:buChar char="•"/>
            </a:pPr>
            <a:r>
              <a:rPr lang="en-NZ" b="1" dirty="0"/>
              <a:t>Next-fit </a:t>
            </a:r>
            <a:r>
              <a:rPr lang="en-NZ" dirty="0"/>
              <a:t>results in a 20-Mbyte fragment.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fixed partitioning scheme limits the number of active processes and may use space inefficiently if there is a poor match between available partition sizes and process sizes.</a:t>
            </a:r>
          </a:p>
          <a:p>
            <a:endParaRPr lang="en-NZ" dirty="0"/>
          </a:p>
          <a:p>
            <a:r>
              <a:rPr lang="en-NZ" dirty="0"/>
              <a:t>A dynamic partitioning scheme is more complex to maintain and includes the overhead of compaction.</a:t>
            </a:r>
          </a:p>
          <a:p>
            <a:endParaRPr lang="en-NZ" dirty="0"/>
          </a:p>
          <a:p>
            <a:r>
              <a:rPr lang="en-NZ" dirty="0"/>
              <a:t>An 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7.6 </a:t>
            </a:r>
            <a:r>
              <a:rPr lang="en-NZ"/>
              <a:t>gives an example using a 1-Mbyte initial </a:t>
            </a:r>
            <a:r>
              <a:rPr lang="en-NZ" dirty="0"/>
              <a:t>block.</a:t>
            </a:r>
          </a:p>
          <a:p>
            <a:endParaRPr lang="en-NZ" dirty="0"/>
          </a:p>
          <a:p>
            <a:r>
              <a:rPr lang="en-NZ" dirty="0"/>
              <a:t>The </a:t>
            </a:r>
            <a:r>
              <a:rPr lang="en-NZ"/>
              <a:t>first request,A, </a:t>
            </a:r>
            <a:r>
              <a:rPr lang="en-NZ" dirty="0"/>
              <a:t>is for 100 Kbytes, for </a:t>
            </a:r>
            <a:r>
              <a:rPr lang="en-NZ"/>
              <a:t>which a </a:t>
            </a:r>
            <a:r>
              <a:rPr lang="en-NZ" dirty="0"/>
              <a:t>128K block is needed.</a:t>
            </a:r>
          </a:p>
          <a:p>
            <a:endParaRPr lang="en-NZ" dirty="0"/>
          </a:p>
          <a:p>
            <a:pPr>
              <a:buFont typeface="Arial" pitchFamily="34" charset="0"/>
              <a:buChar char="•"/>
            </a:pPr>
            <a:r>
              <a:rPr lang="en-NZ"/>
              <a:t>The initial </a:t>
            </a:r>
            <a:r>
              <a:rPr lang="en-NZ" dirty="0"/>
              <a:t>block is divided into two 512K buddies.</a:t>
            </a:r>
          </a:p>
          <a:p>
            <a:pPr lvl="0">
              <a:buFont typeface="Arial" pitchFamily="34" charset="0"/>
              <a:buChar char="•"/>
            </a:pPr>
            <a:r>
              <a:rPr lang="en-NZ" dirty="0"/>
              <a:t>The first of these is divided into two 256K buddies, </a:t>
            </a:r>
          </a:p>
          <a:p>
            <a:pPr lvl="0">
              <a:buFont typeface="Arial" pitchFamily="34" charset="0"/>
              <a:buChar char="•"/>
            </a:pPr>
            <a:r>
              <a:rPr lang="en-NZ"/>
              <a:t>and </a:t>
            </a:r>
            <a:r>
              <a:rPr lang="en-NZ" dirty="0"/>
              <a:t>the first of these is divided into two 128K buddies,</a:t>
            </a:r>
          </a:p>
          <a:p>
            <a:pPr lvl="0">
              <a:buFont typeface="Arial" pitchFamily="34" charset="0"/>
              <a:buChar char="•"/>
            </a:pPr>
            <a:r>
              <a:rPr lang="en-NZ" dirty="0"/>
              <a:t> one of which </a:t>
            </a:r>
            <a:r>
              <a:rPr lang="en-NZ"/>
              <a:t>is allocated to A.</a:t>
            </a:r>
            <a:endParaRPr lang="en-NZ" dirty="0"/>
          </a:p>
          <a:p>
            <a:pPr lvl="0">
              <a:buFont typeface="Arial" pitchFamily="34" charset="0"/>
              <a:buChar char="•"/>
            </a:pPr>
            <a:r>
              <a:rPr lang="en-NZ" dirty="0"/>
              <a:t>The next </a:t>
            </a:r>
            <a:r>
              <a:rPr lang="en-NZ" dirty="0" err="1"/>
              <a:t>request,B</a:t>
            </a:r>
            <a:r>
              <a:rPr lang="en-NZ" dirty="0"/>
              <a:t>, </a:t>
            </a:r>
            <a:r>
              <a:rPr lang="en-NZ"/>
              <a:t>requires a </a:t>
            </a:r>
            <a:r>
              <a:rPr lang="en-NZ" dirty="0"/>
              <a:t>256K block. </a:t>
            </a:r>
            <a:r>
              <a:rPr lang="en-NZ"/>
              <a:t>Such a </a:t>
            </a:r>
            <a:r>
              <a:rPr lang="en-NZ" dirty="0"/>
              <a:t>block </a:t>
            </a:r>
            <a:r>
              <a:rPr lang="en-NZ"/>
              <a:t>is already available and is allocated</a:t>
            </a:r>
            <a:r>
              <a:rPr lang="en-NZ" dirty="0"/>
              <a:t>. </a:t>
            </a:r>
          </a:p>
          <a:p>
            <a:pPr lvl="0">
              <a:buFont typeface="Arial" pitchFamily="34" charset="0"/>
              <a:buChar char="•"/>
            </a:pPr>
            <a:r>
              <a:rPr lang="en-NZ" dirty="0"/>
              <a:t>The process continues with </a:t>
            </a:r>
            <a:r>
              <a:rPr lang="en-NZ"/>
              <a:t>splitting and coalescing occurring as </a:t>
            </a:r>
            <a:r>
              <a:rPr lang="en-NZ" dirty="0"/>
              <a:t>needed.</a:t>
            </a:r>
          </a:p>
          <a:p>
            <a:pPr lvl="0">
              <a:buFont typeface="Arial" pitchFamily="34" charset="0"/>
              <a:buChar char="•"/>
            </a:pPr>
            <a:r>
              <a:rPr lang="en-NZ"/>
              <a:t>Note that </a:t>
            </a:r>
            <a:r>
              <a:rPr lang="en-NZ" dirty="0"/>
              <a:t>when E </a:t>
            </a:r>
            <a:r>
              <a:rPr lang="en-NZ"/>
              <a:t>is released,two </a:t>
            </a:r>
            <a:r>
              <a:rPr lang="en-NZ" dirty="0"/>
              <a:t>128K </a:t>
            </a:r>
            <a:r>
              <a:rPr lang="en-NZ"/>
              <a:t>buddies are coalesced into a </a:t>
            </a:r>
            <a:r>
              <a:rPr lang="en-NZ" dirty="0"/>
              <a:t>256K block, which </a:t>
            </a:r>
            <a:r>
              <a:rPr lang="en-NZ"/>
              <a:t>is immediately coalesced </a:t>
            </a:r>
            <a:r>
              <a:rPr lang="en-NZ" dirty="0"/>
              <a:t>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7.7 </a:t>
            </a:r>
            <a:r>
              <a:rPr lang="en-NZ"/>
              <a:t>shows a binary tree representation </a:t>
            </a:r>
            <a:r>
              <a:rPr lang="en-NZ" dirty="0"/>
              <a:t>of the </a:t>
            </a:r>
            <a:r>
              <a:rPr lang="en-NZ"/>
              <a:t>buddy allocation immediately after the Release </a:t>
            </a:r>
            <a:r>
              <a:rPr lang="en-NZ" dirty="0"/>
              <a:t>B request.</a:t>
            </a:r>
          </a:p>
          <a:p>
            <a:endParaRPr lang="en-NZ" dirty="0"/>
          </a:p>
          <a:p>
            <a:r>
              <a:rPr lang="en-NZ"/>
              <a:t>The leaf </a:t>
            </a:r>
            <a:r>
              <a:rPr lang="en-NZ" dirty="0"/>
              <a:t>nodes represent the </a:t>
            </a:r>
            <a:r>
              <a:rPr lang="en-NZ"/>
              <a:t>current partitioning </a:t>
            </a:r>
            <a:r>
              <a:rPr lang="en-NZ" dirty="0"/>
              <a:t>the memory. </a:t>
            </a:r>
          </a:p>
          <a:p>
            <a:endParaRPr lang="en-NZ" dirty="0"/>
          </a:p>
          <a:p>
            <a:r>
              <a:rPr lang="en-NZ" dirty="0"/>
              <a:t>If two </a:t>
            </a:r>
            <a:r>
              <a:rPr lang="en-NZ"/>
              <a:t>buddies are leaf </a:t>
            </a:r>
            <a:r>
              <a:rPr lang="en-NZ" dirty="0"/>
              <a:t>nodes, </a:t>
            </a:r>
            <a:r>
              <a:rPr lang="en-NZ" b="1"/>
              <a:t>then at least </a:t>
            </a:r>
            <a:r>
              <a:rPr lang="en-NZ" b="1" dirty="0"/>
              <a:t>one must </a:t>
            </a:r>
            <a:r>
              <a:rPr lang="en-NZ" b="1"/>
              <a:t>be allocated</a:t>
            </a:r>
            <a:r>
              <a:rPr lang="en-NZ" b="1" dirty="0"/>
              <a:t>;</a:t>
            </a:r>
          </a:p>
          <a:p>
            <a:pPr lvl="1"/>
            <a:r>
              <a:rPr lang="en-NZ" dirty="0"/>
              <a:t>otherwise they would </a:t>
            </a:r>
            <a:r>
              <a:rPr lang="en-NZ"/>
              <a:t>be coalesced into a larger </a:t>
            </a:r>
            <a:r>
              <a:rPr lang="en-NZ" dirty="0"/>
              <a:t>block.</a:t>
            </a:r>
          </a:p>
          <a:p>
            <a:pPr lvl="0"/>
            <a:endParaRPr lang="en-NZ" dirty="0"/>
          </a:p>
          <a:p>
            <a:pPr lvl="0">
              <a:buFont typeface="Arial" pitchFamily="34" charset="0"/>
              <a:buChar char="•"/>
            </a:pPr>
            <a:r>
              <a:rPr lang="en-NZ" dirty="0"/>
              <a:t>The buddy system </a:t>
            </a:r>
            <a:r>
              <a:rPr lang="en-NZ"/>
              <a:t>is a reasonable </a:t>
            </a:r>
            <a:r>
              <a:rPr lang="en-NZ" dirty="0"/>
              <a:t>compromise to overcome </a:t>
            </a:r>
            <a:r>
              <a:rPr lang="en-NZ"/>
              <a:t>the disadvantages </a:t>
            </a:r>
            <a:r>
              <a:rPr lang="en-NZ" dirty="0"/>
              <a:t>of both the </a:t>
            </a:r>
            <a:r>
              <a:rPr lang="en-NZ"/>
              <a:t>fixed and variable partitioning </a:t>
            </a:r>
            <a:r>
              <a:rPr lang="en-NZ" dirty="0"/>
              <a:t>schemes, </a:t>
            </a:r>
          </a:p>
          <a:p>
            <a:pPr lvl="0">
              <a:buFont typeface="Arial" pitchFamily="34" charset="0"/>
              <a:buChar char="•"/>
            </a:pPr>
            <a:r>
              <a:rPr lang="en-NZ" dirty="0"/>
              <a:t> But </a:t>
            </a:r>
            <a:r>
              <a:rPr lang="en-NZ"/>
              <a:t>in contemporary operating </a:t>
            </a:r>
            <a:r>
              <a:rPr lang="en-NZ" dirty="0"/>
              <a:t>systems</a:t>
            </a:r>
            <a:r>
              <a:rPr lang="en-NZ"/>
              <a:t>, virtual memory based on paging and segmentation </a:t>
            </a:r>
            <a:r>
              <a:rPr lang="en-NZ" dirty="0"/>
              <a:t>is superior. </a:t>
            </a:r>
          </a:p>
          <a:p>
            <a:pPr lvl="0">
              <a:buFont typeface="Arial" pitchFamily="34" charset="0"/>
              <a:buChar char="•"/>
            </a:pPr>
            <a:r>
              <a:rPr lang="en-NZ" dirty="0"/>
              <a:t>However, the buddy </a:t>
            </a:r>
            <a:r>
              <a:rPr lang="en-NZ"/>
              <a:t>system has found application in parallel systems as an efficient means of allocation and release for parallel programs. A </a:t>
            </a:r>
            <a:r>
              <a:rPr lang="en-NZ" dirty="0"/>
              <a:t>modified form of the buddy system is used for UNIX kernel </a:t>
            </a:r>
            <a:r>
              <a:rPr lang="en-NZ"/>
              <a:t>memory allocation </a:t>
            </a:r>
            <a:r>
              <a:rPr lang="en-NZ" dirty="0"/>
              <a:t>(described </a:t>
            </a:r>
            <a:r>
              <a:rPr lang="en-NZ"/>
              <a:t>in Chapter </a:t>
            </a:r>
            <a:r>
              <a:rPr lang="en-NZ" dirty="0"/>
              <a:t>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Overview of points covered in </a:t>
            </a:r>
            <a:r>
              <a:rPr lang="en-NZ"/>
              <a:t>this chapter</a:t>
            </a:r>
            <a:endParaRPr lang="en-NZ" dirty="0"/>
          </a:p>
          <a:p>
            <a:endParaRPr lang="en-NZ" dirty="0"/>
          </a:p>
          <a:p>
            <a:r>
              <a:rPr lang="en-NZ" dirty="0"/>
              <a:t>Point </a:t>
            </a:r>
            <a:r>
              <a:rPr lang="en-NZ"/>
              <a:t>out that memory partitioning </a:t>
            </a:r>
            <a:r>
              <a:rPr lang="en-NZ" dirty="0"/>
              <a:t>isn’t used much except </a:t>
            </a:r>
            <a:r>
              <a:rPr lang="en-NZ"/>
              <a:t>for special cases such as </a:t>
            </a:r>
            <a:r>
              <a:rPr lang="en-NZ" dirty="0"/>
              <a:t>kernel </a:t>
            </a:r>
            <a:r>
              <a:rPr lang="en-NZ"/>
              <a:t>memory management</a:t>
            </a:r>
            <a:endParaRPr lang="en-NZ" dirty="0"/>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 translation </a:t>
            </a:r>
            <a:r>
              <a:rPr lang="en-US" dirty="0"/>
              <a:t>must </a:t>
            </a:r>
            <a:r>
              <a:rPr lang="en-US"/>
              <a:t>be made </a:t>
            </a:r>
            <a:r>
              <a:rPr lang="en-US" dirty="0"/>
              <a:t>from </a:t>
            </a:r>
            <a:r>
              <a:rPr lang="en-US"/>
              <a:t>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2326" indent="-232326" defTabSz="929305">
              <a:defRPr/>
            </a:pPr>
            <a:r>
              <a:rPr lang="en-NZ" dirty="0"/>
              <a:t>Animated slide</a:t>
            </a:r>
          </a:p>
          <a:p>
            <a:pPr marL="232326" indent="-232326"/>
            <a:endParaRPr lang="en-NZ" dirty="0"/>
          </a:p>
          <a:p>
            <a:pPr marL="232326" indent="-232326">
              <a:buFont typeface="+mj-lt"/>
              <a:buAutoNum type="arabicPeriod"/>
            </a:pPr>
            <a:r>
              <a:rPr lang="en-NZ" dirty="0"/>
              <a:t>System with a number of frames allocated</a:t>
            </a:r>
          </a:p>
          <a:p>
            <a:pPr marL="232326" indent="-232326">
              <a:buFont typeface="+mj-lt"/>
              <a:buAutoNum type="arabicPeriod"/>
            </a:pPr>
            <a:r>
              <a:rPr lang="en-NZ" dirty="0"/>
              <a:t>Process A, stored on disk, consists of four pages. When it comes time to load this process, the operating system finds four free frames and loads the four pages of process A into the four frames.</a:t>
            </a:r>
          </a:p>
          <a:p>
            <a:pPr marL="232326" indent="-232326">
              <a:buFont typeface="+mj-lt"/>
              <a:buAutoNum type="arabicPeriod"/>
            </a:pPr>
            <a:r>
              <a:rPr lang="en-NZ" dirty="0"/>
              <a:t>Process B, consisting of three pages, and process C, consisting of four pages, are subsequently loaded.</a:t>
            </a:r>
          </a:p>
          <a:p>
            <a:pPr marL="232326" indent="-232326">
              <a:buFont typeface="+mj-lt"/>
              <a:buAutoNum type="arabicPeriod"/>
            </a:pPr>
            <a:r>
              <a:rPr lang="en-NZ" dirty="0"/>
              <a:t>Then process B is suspended and is swapped out of main memory. </a:t>
            </a:r>
          </a:p>
          <a:p>
            <a:pPr marL="232326" indent="-232326">
              <a:buFont typeface="+mj-lt"/>
              <a:buAutoNum type="arabicPeriod"/>
            </a:pPr>
            <a:r>
              <a:rPr lang="en-NZ" dirty="0"/>
              <a:t>Later, all of the processes in main memory are blocked, and the operating system needs to bring in a new process, process D, which consists of five pages. The Operating System loads the pages into the available frames and updates the </a:t>
            </a:r>
            <a:r>
              <a:rPr lang="en-NZ" b="1" i="1" dirty="0"/>
              <a:t>page table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The difference with dynamic partitioning, is that with segmentation a program may occupy more than one partition, and these partitions need not be contiguous.</a:t>
            </a:r>
          </a:p>
          <a:p>
            <a:endParaRPr lang="en-NZ" dirty="0"/>
          </a:p>
          <a:p>
            <a:r>
              <a:rPr lang="en-NZ" dirty="0"/>
              <a:t>Segmentation eliminates internal fragmentation but suffers from external fragmentation</a:t>
            </a:r>
            <a:r>
              <a:rPr lang="en-NZ" baseline="0" dirty="0"/>
              <a:t> (as does dynamic partitioning)</a:t>
            </a:r>
            <a:endParaRPr lang="en-NZ" dirty="0"/>
          </a:p>
          <a:p>
            <a:endParaRPr lang="en-NZ" dirty="0"/>
          </a:p>
          <a:p>
            <a:r>
              <a:rPr lang="en-NZ" dirty="0"/>
              <a:t>However, because a process is broken up into a number of smaller pieces, the external fragmentation should be less.</a:t>
            </a:r>
          </a:p>
          <a:p>
            <a:r>
              <a:rPr lang="en-NZ" dirty="0"/>
              <a:t>A consequence of unequal-size segments is that there is no simple relationship between logical addresses and physical addresses. </a:t>
            </a:r>
          </a:p>
          <a:p>
            <a:endParaRPr lang="en-NZ" dirty="0"/>
          </a:p>
          <a:p>
            <a:r>
              <a:rPr lang="en-NZ" dirty="0"/>
              <a:t>Analogous to paging, a simple segmentation scheme would make use of a segment table for each process and a list of free blocks of main memory. Each segment table entry would have to give</a:t>
            </a:r>
          </a:p>
          <a:p>
            <a:pPr lvl="1">
              <a:buFont typeface="Arial" pitchFamily="34" charset="0"/>
              <a:buChar char="•"/>
            </a:pPr>
            <a:r>
              <a:rPr lang="en-NZ" dirty="0"/>
              <a:t> the starting address in main memory of the corresponding segment. </a:t>
            </a:r>
          </a:p>
          <a:p>
            <a:pPr lvl="1">
              <a:buFont typeface="Arial" pitchFamily="34" charset="0"/>
              <a:buChar char="•"/>
            </a:pPr>
            <a:r>
              <a:rPr lang="en-NZ" dirty="0"/>
              <a:t>the length of the segment, to assure that invalid addresses are not used.</a:t>
            </a:r>
          </a:p>
          <a:p>
            <a:endParaRPr lang="en-NZ" dirty="0"/>
          </a:p>
          <a:p>
            <a:r>
              <a:rPr lang="en-NZ" dirty="0"/>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Introduce by pointing out that in a  </a:t>
            </a:r>
            <a:r>
              <a:rPr lang="en-NZ" dirty="0" err="1"/>
              <a:t>uniprogramming</a:t>
            </a:r>
            <a:r>
              <a:rPr lang="en-NZ" dirty="0"/>
              <a:t> system, main memory is divided into two parts: </a:t>
            </a:r>
          </a:p>
          <a:p>
            <a:pPr lvl="1">
              <a:buFont typeface="Arial" pitchFamily="34" charset="0"/>
              <a:buChar char="•"/>
            </a:pPr>
            <a:r>
              <a:rPr lang="en-NZ" dirty="0"/>
              <a:t>one part for the operating system (resident monitor, kernel) and </a:t>
            </a:r>
          </a:p>
          <a:p>
            <a:pPr lvl="1">
              <a:buFont typeface="Arial" pitchFamily="34" charset="0"/>
              <a:buChar char="•"/>
            </a:pPr>
            <a:r>
              <a:rPr lang="en-NZ" dirty="0"/>
              <a:t> one part for the program currently being executed. </a:t>
            </a:r>
          </a:p>
          <a:p>
            <a:pPr lvl="0">
              <a:buFont typeface="Arial" pitchFamily="34" charset="0"/>
              <a:buNone/>
            </a:pPr>
            <a:endParaRPr lang="en-NZ" dirty="0"/>
          </a:p>
          <a:p>
            <a:pPr lvl="0">
              <a:buFont typeface="Arial" pitchFamily="34" charset="0"/>
              <a:buNone/>
            </a:pPr>
            <a:r>
              <a:rPr lang="en-NZ" dirty="0"/>
              <a:t>In a multiprogramming system, the “user” part of memory must be further subdivided to accommodate multiple processes.</a:t>
            </a:r>
          </a:p>
          <a:p>
            <a:endParaRPr lang="en-NZ" dirty="0"/>
          </a:p>
          <a:p>
            <a:r>
              <a:rPr lang="en-NZ" dirty="0"/>
              <a:t>Emphasise that memory management is vital in a multiprogramming system. If only a few processes are in memory, then for much of the time all of the processes will be waiting for I/O and the processor will be idle.</a:t>
            </a:r>
          </a:p>
          <a:p>
            <a:endParaRPr lang="en-NZ" dirty="0"/>
          </a:p>
          <a:p>
            <a:r>
              <a:rPr lang="en-NZ" dirty="0"/>
              <a:t>Thus memory needs to be allocated to ensure a reasonable supply of ready processes to consume available 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a:t>In this example, 16-bit addresses are used, and the page size is 1K =1024 bytes.</a:t>
            </a:r>
          </a:p>
          <a:p>
            <a:endParaRPr lang="en-NZ" dirty="0"/>
          </a:p>
          <a:p>
            <a:r>
              <a:rPr lang="en-NZ" dirty="0"/>
              <a:t>The relative address 1502, in binary form, is 0000010111011110.</a:t>
            </a:r>
          </a:p>
          <a:p>
            <a:endParaRPr lang="en-NZ" dirty="0"/>
          </a:p>
          <a:p>
            <a:r>
              <a:rPr lang="en-NZ" dirty="0"/>
              <a:t>With a page size of 1K, an offset field of 10 bits is needed, leaving 6 bits for the page number.</a:t>
            </a:r>
          </a:p>
          <a:p>
            <a:endParaRPr lang="en-NZ" dirty="0"/>
          </a:p>
          <a:p>
            <a:r>
              <a:rPr lang="en-NZ" dirty="0"/>
              <a:t>Thus a program can consist of a maximum of 2</a:t>
            </a:r>
            <a:r>
              <a:rPr lang="en-NZ" baseline="30000" dirty="0"/>
              <a:t>6 </a:t>
            </a:r>
            <a:r>
              <a:rPr lang="en-NZ" dirty="0"/>
              <a:t>=64 pages of 1K bytes each. </a:t>
            </a:r>
          </a:p>
          <a:p>
            <a:endParaRPr lang="en-NZ" dirty="0"/>
          </a:p>
          <a:p>
            <a:r>
              <a:rPr lang="en-NZ" dirty="0"/>
              <a:t>As Figure 7.11b shows, relative address 1502 corresponds to </a:t>
            </a:r>
          </a:p>
          <a:p>
            <a:pPr lvl="1">
              <a:buFont typeface="Arial" pitchFamily="34" charset="0"/>
              <a:buChar char="•"/>
            </a:pPr>
            <a:r>
              <a:rPr lang="en-NZ" dirty="0"/>
              <a:t>an offset of 478 (0111011110) on page 1 (000001), </a:t>
            </a:r>
          </a:p>
          <a:p>
            <a:pPr lvl="1">
              <a:buFont typeface="Arial" pitchFamily="34" charset="0"/>
              <a:buChar char="•"/>
            </a:pPr>
            <a:r>
              <a:rPr lang="en-NZ" dirty="0"/>
              <a:t>which yields the same 16-bit number, 0000010111011110.</a:t>
            </a:r>
          </a:p>
          <a:p>
            <a:endParaRPr lang="en-NZ" dirty="0"/>
          </a:p>
          <a:p>
            <a:r>
              <a:rPr lang="en-NZ" dirty="0"/>
              <a:t>Consider an address of n + m bits, where the leftmost n bits are the segment number and the rightmost m bits</a:t>
            </a:r>
          </a:p>
          <a:p>
            <a:r>
              <a:rPr lang="en-NZ" dirty="0"/>
              <a:t>are the offset. </a:t>
            </a:r>
          </a:p>
          <a:p>
            <a:endParaRPr lang="en-NZ" dirty="0"/>
          </a:p>
          <a:p>
            <a:r>
              <a:rPr lang="en-NZ" dirty="0"/>
              <a:t>In the example on the slide </a:t>
            </a:r>
          </a:p>
          <a:p>
            <a:pPr lvl="1">
              <a:buFont typeface="Arial" pitchFamily="34" charset="0"/>
              <a:buChar char="•"/>
            </a:pPr>
            <a:r>
              <a:rPr lang="en-NZ" dirty="0"/>
              <a:t>n = 4 and </a:t>
            </a:r>
          </a:p>
          <a:p>
            <a:pPr lvl="1">
              <a:buFont typeface="Arial" pitchFamily="34" charset="0"/>
              <a:buChar char="•"/>
            </a:pPr>
            <a:r>
              <a:rPr lang="en-NZ" dirty="0"/>
              <a:t>m =12.</a:t>
            </a:r>
          </a:p>
          <a:p>
            <a:pPr lvl="0">
              <a:buFont typeface="Arial" pitchFamily="34" charset="0"/>
              <a:buNone/>
            </a:pPr>
            <a:endParaRPr lang="en-NZ" dirty="0"/>
          </a:p>
          <a:p>
            <a:pPr lvl="0">
              <a:buFont typeface="Arial" pitchFamily="34" charset="0"/>
              <a:buNone/>
            </a:pPr>
            <a:r>
              <a:rPr lang="en-NZ" dirty="0"/>
              <a:t>Thus the maximum segment size is 2</a:t>
            </a:r>
            <a:r>
              <a:rPr lang="en-NZ" baseline="30000" dirty="0"/>
              <a:t>12</a:t>
            </a:r>
            <a:r>
              <a:rPr lang="en-NZ" dirty="0"/>
              <a:t> = 4096.</a:t>
            </a:r>
          </a:p>
          <a:p>
            <a:endParaRPr lang="en-NZ" dirty="0"/>
          </a:p>
          <a:p>
            <a:endParaRPr lang="en-US" dirty="0"/>
          </a:p>
          <a:p>
            <a:pPr lvl="0">
              <a:buFont typeface="Arial" pitchFamily="34" charset="0"/>
              <a:buNone/>
            </a:pPr>
            <a:r>
              <a:rPr lang="en-NZ" dirty="0"/>
              <a:t>The following steps are needed for address translation:</a:t>
            </a:r>
          </a:p>
          <a:p>
            <a:pPr lvl="1"/>
            <a:r>
              <a:rPr lang="en-NZ" dirty="0"/>
              <a:t>• Extract the segment number as the leftmost n bits of the logical address.</a:t>
            </a:r>
          </a:p>
          <a:p>
            <a:pPr lvl="1"/>
            <a:r>
              <a:rPr lang="en-NZ" dirty="0"/>
              <a:t>• Use the segment number as an index into the process segment table to find the starting physical address of the segment.</a:t>
            </a:r>
          </a:p>
          <a:p>
            <a:pPr lvl="0"/>
            <a:endParaRPr lang="en-NZ" dirty="0"/>
          </a:p>
          <a:p>
            <a:pPr lvl="0"/>
            <a:r>
              <a:rPr lang="en-NZ" dirty="0"/>
              <a:t>Compare the offset, expressed in the rightmost m bits, to the length of the segment. If the offset is greater than or equal to the length, the address is invalid.</a:t>
            </a:r>
          </a:p>
          <a:p>
            <a:pPr lvl="0"/>
            <a:endParaRPr lang="en-NZ" dirty="0"/>
          </a:p>
          <a:p>
            <a:pPr lvl="0"/>
            <a:r>
              <a:rPr lang="en-NZ" dirty="0"/>
              <a:t>The desired physical address is the sum of the starting physical address of the segment plus the offset.</a:t>
            </a:r>
          </a:p>
          <a:p>
            <a:pPr lvl="0"/>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our example, we have the logical address 0000010111011110, </a:t>
            </a:r>
          </a:p>
          <a:p>
            <a:pPr lvl="1"/>
            <a:r>
              <a:rPr lang="en-NZ" dirty="0"/>
              <a:t>which is page number 1, offset 478. </a:t>
            </a:r>
          </a:p>
          <a:p>
            <a:pPr lvl="0"/>
            <a:endParaRPr lang="en-NZ" dirty="0"/>
          </a:p>
          <a:p>
            <a:pPr lvl="0"/>
            <a:r>
              <a:rPr lang="en-NZ" dirty="0"/>
              <a:t>Suppose that this page is residing in main memory frame 6 = binary 000110. </a:t>
            </a:r>
          </a:p>
          <a:p>
            <a:pPr lvl="0"/>
            <a:endParaRPr lang="en-NZ" dirty="0"/>
          </a:p>
          <a:p>
            <a:pPr lvl="0"/>
            <a:r>
              <a:rPr lang="en-NZ" dirty="0"/>
              <a:t>Then the physical address is frame number 6, offset 478 = 0001100111011110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our example, we have the logical address 0001001011110000, which is segment number 1, offset 752. </a:t>
            </a:r>
          </a:p>
          <a:p>
            <a:endParaRPr lang="en-NZ" dirty="0"/>
          </a:p>
          <a:p>
            <a:r>
              <a:rPr lang="en-NZ" dirty="0"/>
              <a:t>Suppose that this segment is residing in main memory starting at physical address 0010000000100000.</a:t>
            </a:r>
          </a:p>
          <a:p>
            <a:pPr lvl="1"/>
            <a:r>
              <a:rPr lang="en-NZ" dirty="0"/>
              <a:t>Then the physical address is 0010000000100000 + 001011110000 =</a:t>
            </a:r>
            <a:r>
              <a:rPr lang="en-NZ" baseline="0" dirty="0"/>
              <a:t> </a:t>
            </a:r>
            <a:r>
              <a:rPr lang="en-NZ" dirty="0"/>
              <a:t>0010001100010000</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following </a:t>
            </a:r>
            <a:r>
              <a:rPr lang="en-NZ"/>
              <a:t>slides expand</a:t>
            </a:r>
            <a:r>
              <a:rPr lang="en-NZ" baseline="0"/>
              <a:t> </a:t>
            </a:r>
            <a:r>
              <a:rPr lang="en-NZ" baseline="0" dirty="0"/>
              <a:t>on these topics.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a:t>
            </a:r>
            <a:r>
              <a:rPr lang="en-NZ"/>
              <a:t>depicts a process image. Talk </a:t>
            </a:r>
            <a:r>
              <a:rPr lang="en-NZ" dirty="0"/>
              <a:t>the students through </a:t>
            </a:r>
            <a:r>
              <a:rPr lang="en-NZ"/>
              <a:t>this diagram</a:t>
            </a:r>
            <a:endParaRPr lang="en-NZ" dirty="0"/>
          </a:p>
          <a:p>
            <a:endParaRPr lang="en-NZ" dirty="0"/>
          </a:p>
          <a:p>
            <a:r>
              <a:rPr lang="en-NZ"/>
              <a:t>Assume that </a:t>
            </a:r>
            <a:r>
              <a:rPr lang="en-NZ" dirty="0"/>
              <a:t>the </a:t>
            </a:r>
            <a:r>
              <a:rPr lang="en-NZ"/>
              <a:t>process image occupies a </a:t>
            </a:r>
            <a:r>
              <a:rPr lang="en-NZ" dirty="0"/>
              <a:t>contiguous region </a:t>
            </a:r>
            <a:r>
              <a:rPr lang="en-NZ"/>
              <a:t>of main </a:t>
            </a:r>
            <a:r>
              <a:rPr lang="en-NZ" dirty="0"/>
              <a:t>memory. </a:t>
            </a:r>
          </a:p>
          <a:p>
            <a:endParaRPr lang="en-NZ" dirty="0"/>
          </a:p>
          <a:p>
            <a:r>
              <a:rPr lang="en-NZ" dirty="0"/>
              <a:t>The OS needs to know </a:t>
            </a:r>
            <a:r>
              <a:rPr lang="en-NZ"/>
              <a:t>the location </a:t>
            </a:r>
            <a:r>
              <a:rPr lang="en-NZ" dirty="0"/>
              <a:t>of:</a:t>
            </a:r>
          </a:p>
          <a:p>
            <a:pPr lvl="1">
              <a:buFont typeface="Arial" pitchFamily="34" charset="0"/>
              <a:buChar char="•"/>
            </a:pPr>
            <a:r>
              <a:rPr lang="en-NZ" baseline="0" dirty="0"/>
              <a:t>  </a:t>
            </a:r>
            <a:r>
              <a:rPr lang="en-NZ" dirty="0"/>
              <a:t>process </a:t>
            </a:r>
            <a:r>
              <a:rPr lang="en-NZ"/>
              <a:t>control information </a:t>
            </a:r>
            <a:endParaRPr lang="en-NZ" dirty="0"/>
          </a:p>
          <a:p>
            <a:pPr lvl="1">
              <a:buFont typeface="Arial" pitchFamily="34" charset="0"/>
              <a:buChar char="•"/>
            </a:pPr>
            <a:r>
              <a:rPr lang="en-NZ" dirty="0"/>
              <a:t>  the </a:t>
            </a:r>
            <a:r>
              <a:rPr lang="en-NZ"/>
              <a:t>execution stack</a:t>
            </a:r>
            <a:r>
              <a:rPr lang="en-NZ" dirty="0"/>
              <a:t>, </a:t>
            </a:r>
          </a:p>
          <a:p>
            <a:pPr lvl="1">
              <a:buFont typeface="Arial" pitchFamily="34" charset="0"/>
              <a:buChar char="•"/>
            </a:pPr>
            <a:r>
              <a:rPr lang="en-NZ" dirty="0"/>
              <a:t>  the entry point to begin execution of </a:t>
            </a:r>
            <a:r>
              <a:rPr lang="en-NZ"/>
              <a:t>the program </a:t>
            </a:r>
            <a:r>
              <a:rPr lang="en-NZ" dirty="0"/>
              <a:t>for this process. </a:t>
            </a:r>
          </a:p>
          <a:p>
            <a:pPr lvl="0">
              <a:buFont typeface="Arial" pitchFamily="34" charset="0"/>
              <a:buNone/>
            </a:pPr>
            <a:endParaRPr lang="en-NZ" dirty="0"/>
          </a:p>
          <a:p>
            <a:pPr lvl="0">
              <a:buFont typeface="Arial" pitchFamily="34" charset="0"/>
              <a:buNone/>
            </a:pPr>
            <a:r>
              <a:rPr lang="en-NZ"/>
              <a:t>Because the operating </a:t>
            </a:r>
            <a:r>
              <a:rPr lang="en-NZ" dirty="0"/>
              <a:t>system knows </a:t>
            </a:r>
            <a:r>
              <a:rPr lang="en-NZ"/>
              <a:t>this information</a:t>
            </a:r>
            <a:r>
              <a:rPr lang="en-NZ" baseline="0"/>
              <a:t> because </a:t>
            </a:r>
            <a:r>
              <a:rPr lang="en-NZ" baseline="0" dirty="0"/>
              <a:t>it</a:t>
            </a:r>
            <a:r>
              <a:rPr lang="en-NZ" dirty="0"/>
              <a:t> </a:t>
            </a:r>
            <a:r>
              <a:rPr lang="en-NZ"/>
              <a:t>is managing memory and </a:t>
            </a:r>
            <a:r>
              <a:rPr lang="en-NZ" dirty="0"/>
              <a:t>is responsible for bringing this process </a:t>
            </a:r>
            <a:r>
              <a:rPr lang="en-NZ"/>
              <a:t>into main </a:t>
            </a:r>
            <a:r>
              <a:rPr lang="en-NZ" dirty="0"/>
              <a:t>memory. However, the processor </a:t>
            </a:r>
            <a:r>
              <a:rPr lang="en-NZ"/>
              <a:t>must deal </a:t>
            </a:r>
            <a:r>
              <a:rPr lang="en-NZ" dirty="0"/>
              <a:t>with memory references within </a:t>
            </a:r>
            <a:r>
              <a:rPr lang="en-NZ"/>
              <a:t>the program. Branch instructions contain an address </a:t>
            </a:r>
            <a:r>
              <a:rPr lang="en-NZ" dirty="0"/>
              <a:t>to reference the instruction to be executed next</a:t>
            </a:r>
            <a:r>
              <a:rPr lang="en-NZ"/>
              <a:t>. Data </a:t>
            </a:r>
            <a:r>
              <a:rPr lang="en-NZ" dirty="0"/>
              <a:t>reference </a:t>
            </a:r>
            <a:r>
              <a:rPr lang="en-NZ"/>
              <a:t>instructions contain the address </a:t>
            </a:r>
            <a:r>
              <a:rPr lang="en-NZ" dirty="0"/>
              <a:t>of the byte or word </a:t>
            </a:r>
            <a:r>
              <a:rPr lang="en-NZ"/>
              <a:t>of data </a:t>
            </a:r>
            <a:r>
              <a:rPr lang="en-NZ" dirty="0"/>
              <a:t>referenced. Somehow, the </a:t>
            </a:r>
            <a:r>
              <a:rPr lang="en-NZ"/>
              <a:t>processor hardware and operating system software </a:t>
            </a:r>
            <a:r>
              <a:rPr lang="en-NZ" dirty="0"/>
              <a:t>must </a:t>
            </a:r>
            <a:r>
              <a:rPr lang="en-NZ"/>
              <a:t>be able to translate </a:t>
            </a:r>
            <a:r>
              <a:rPr lang="en-NZ" dirty="0"/>
              <a:t>the memory references found in the code of </a:t>
            </a:r>
            <a:r>
              <a:rPr lang="en-NZ"/>
              <a:t>the program into actual physical memory addresses</a:t>
            </a:r>
            <a:r>
              <a:rPr lang="en-NZ" dirty="0"/>
              <a:t>, reflecting the </a:t>
            </a:r>
            <a:r>
              <a:rPr lang="en-NZ"/>
              <a:t>current location </a:t>
            </a:r>
            <a:r>
              <a:rPr lang="en-NZ" dirty="0"/>
              <a:t>of </a:t>
            </a:r>
            <a:r>
              <a:rPr lang="en-NZ"/>
              <a:t>the program in main </a:t>
            </a:r>
            <a:r>
              <a:rPr lang="en-NZ" dirty="0"/>
              <a:t>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Normally, a </a:t>
            </a:r>
            <a:r>
              <a:rPr lang="en-NZ" dirty="0"/>
              <a:t>user </a:t>
            </a:r>
            <a:r>
              <a:rPr lang="en-NZ"/>
              <a:t>process cannot access any </a:t>
            </a:r>
            <a:r>
              <a:rPr lang="en-NZ" dirty="0"/>
              <a:t>portion of </a:t>
            </a:r>
            <a:r>
              <a:rPr lang="en-NZ"/>
              <a:t>the operating </a:t>
            </a:r>
            <a:r>
              <a:rPr lang="en-NZ" dirty="0"/>
              <a:t>system, </a:t>
            </a:r>
            <a:r>
              <a:rPr lang="en-NZ"/>
              <a:t>neither program nor data. </a:t>
            </a:r>
            <a:endParaRPr lang="en-NZ" dirty="0"/>
          </a:p>
          <a:p>
            <a:endParaRPr lang="en-NZ" dirty="0"/>
          </a:p>
          <a:p>
            <a:r>
              <a:rPr lang="en-NZ"/>
              <a:t>Usually a program </a:t>
            </a:r>
            <a:r>
              <a:rPr lang="en-NZ" dirty="0"/>
              <a:t>in one </a:t>
            </a:r>
            <a:r>
              <a:rPr lang="en-NZ"/>
              <a:t>process cannot branch to an </a:t>
            </a:r>
            <a:r>
              <a:rPr lang="en-NZ" dirty="0"/>
              <a:t>instruction </a:t>
            </a:r>
            <a:r>
              <a:rPr lang="en-NZ"/>
              <a:t>in another </a:t>
            </a:r>
            <a:r>
              <a:rPr lang="en-NZ" dirty="0"/>
              <a:t>process </a:t>
            </a:r>
            <a:r>
              <a:rPr lang="en-NZ"/>
              <a:t>or access the data area of another </a:t>
            </a:r>
            <a:r>
              <a:rPr lang="en-NZ" dirty="0"/>
              <a:t>process.  The processor must </a:t>
            </a:r>
            <a:r>
              <a:rPr lang="en-NZ"/>
              <a:t>be able to abort </a:t>
            </a:r>
            <a:r>
              <a:rPr lang="en-NZ" dirty="0"/>
              <a:t>such </a:t>
            </a:r>
            <a:r>
              <a:rPr lang="en-NZ"/>
              <a:t>instructions at </a:t>
            </a:r>
            <a:r>
              <a:rPr lang="en-NZ" dirty="0"/>
              <a:t>the point of execution.</a:t>
            </a:r>
          </a:p>
          <a:p>
            <a:endParaRPr lang="en-NZ" dirty="0"/>
          </a:p>
          <a:p>
            <a:r>
              <a:rPr lang="en-NZ"/>
              <a:t>Note that </a:t>
            </a:r>
            <a:r>
              <a:rPr lang="en-NZ" dirty="0"/>
              <a:t>the memory protection requirement must </a:t>
            </a:r>
            <a:r>
              <a:rPr lang="en-NZ"/>
              <a:t>be satisfied </a:t>
            </a:r>
            <a:r>
              <a:rPr lang="en-NZ" dirty="0"/>
              <a:t>by the processor </a:t>
            </a:r>
            <a:r>
              <a:rPr lang="en-NZ"/>
              <a:t>(hardware) rather than the operating </a:t>
            </a:r>
            <a:r>
              <a:rPr lang="en-NZ" dirty="0"/>
              <a:t>system </a:t>
            </a:r>
            <a:r>
              <a:rPr lang="en-NZ"/>
              <a:t>(software) because </a:t>
            </a:r>
            <a:r>
              <a:rPr lang="en-NZ" dirty="0"/>
              <a:t>the </a:t>
            </a:r>
            <a:r>
              <a:rPr lang="en-NZ"/>
              <a:t>OS cannot anticipate all </a:t>
            </a:r>
            <a:r>
              <a:rPr lang="en-NZ" dirty="0"/>
              <a:t>of the memory </a:t>
            </a:r>
            <a:r>
              <a:rPr lang="en-NZ"/>
              <a:t>references that a program will make</a:t>
            </a:r>
            <a:r>
              <a:rPr lang="en-NZ" dirty="0"/>
              <a:t>.  It is only possible </a:t>
            </a:r>
            <a:r>
              <a:rPr lang="en-NZ"/>
              <a:t>to assess </a:t>
            </a:r>
            <a:r>
              <a:rPr lang="en-NZ" dirty="0"/>
              <a:t>the permissibility </a:t>
            </a:r>
            <a:r>
              <a:rPr lang="en-NZ"/>
              <a:t>of a </a:t>
            </a:r>
            <a:r>
              <a:rPr lang="en-NZ" dirty="0"/>
              <a:t>memory </a:t>
            </a:r>
            <a:r>
              <a:rPr lang="en-NZ"/>
              <a:t>reference at </a:t>
            </a:r>
            <a:r>
              <a:rPr lang="en-NZ" dirty="0"/>
              <a:t>the time of execution.</a:t>
            </a:r>
          </a:p>
          <a:p>
            <a:endParaRPr lang="en-US" dirty="0"/>
          </a:p>
          <a:p>
            <a:r>
              <a:rPr lang="en-US"/>
              <a:t>Consider asking </a:t>
            </a:r>
            <a:r>
              <a:rPr lang="en-US" dirty="0"/>
              <a:t>the students “why” to point 1 &amp; 2.</a:t>
            </a:r>
          </a:p>
          <a:p>
            <a:endParaRPr lang="en-US" dirty="0"/>
          </a:p>
          <a:p>
            <a:r>
              <a:rPr lang="en-US" dirty="0"/>
              <a:t>Why is</a:t>
            </a:r>
            <a:r>
              <a:rPr lang="en-US" baseline="0" dirty="0"/>
              <a:t> </a:t>
            </a:r>
            <a:r>
              <a:rPr lang="en-US" baseline="0"/>
              <a:t>it a Bad </a:t>
            </a:r>
            <a:r>
              <a:rPr lang="en-US" baseline="0" dirty="0"/>
              <a:t>Thing for one process to </a:t>
            </a:r>
            <a:r>
              <a:rPr lang="en-US" baseline="0"/>
              <a:t>be able to read</a:t>
            </a:r>
            <a:r>
              <a:rPr lang="en-US" baseline="0" dirty="0"/>
              <a:t>, or even write, to memory occupied </a:t>
            </a:r>
            <a:r>
              <a:rPr lang="en-US" baseline="0"/>
              <a:t>by a </a:t>
            </a:r>
            <a:r>
              <a:rPr lang="en-US" baseline="0" dirty="0"/>
              <a:t>different process?</a:t>
            </a:r>
          </a:p>
          <a:p>
            <a:endParaRPr lang="en-US" baseline="0" dirty="0"/>
          </a:p>
          <a:p>
            <a:r>
              <a:rPr lang="en-US" baseline="0" dirty="0"/>
              <a:t>Why is it impossible to </a:t>
            </a:r>
            <a:r>
              <a:rPr lang="en-US" baseline="0"/>
              <a:t>check absolute addresses at </a:t>
            </a:r>
            <a:r>
              <a:rPr lang="en-US" baseline="0" dirty="0"/>
              <a:t>compile time (hint: </a:t>
            </a:r>
            <a:r>
              <a:rPr lang="en-US" baseline="0"/>
              <a:t>see relocation</a:t>
            </a:r>
            <a:r>
              <a:rPr lang="en-US" baseline="0" dirty="0"/>
              <a: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5/3/2023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5/3/2023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5/3/2023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8256558"/>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2606990"/>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5/3/2023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5/3/2023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5/3/2023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5/3/2023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42" r:id="rId3"/>
    <p:sldLayoutId id="2147483741"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5/3/2023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a:t>Chapter </a:t>
            </a:r>
            <a:r>
              <a:rPr lang="en-US" dirty="0"/>
              <a:t>7</a:t>
            </a:r>
            <a:br>
              <a:rPr lang="en-US" dirty="0"/>
            </a:br>
            <a:r>
              <a:rPr lang="en-US"/>
              <a:t>Memory Management</a:t>
            </a:r>
            <a:endParaRPr lang="en-US" dirty="0"/>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a:t>Operating </a:t>
            </a:r>
            <a:r>
              <a:rPr lang="en-US" i="1" dirty="0"/>
              <a:t>Systems:</a:t>
            </a:r>
            <a:br>
              <a:rPr lang="en-US" i="1"/>
            </a:br>
            <a:r>
              <a:rPr lang="en-US" i="1"/>
              <a:t>Internals and </a:t>
            </a:r>
            <a:r>
              <a:rPr lang="en-US" i="1" dirty="0"/>
              <a:t>Design Principles, 6/E</a:t>
            </a:r>
            <a:br>
              <a:rPr lang="en-US" i="1"/>
            </a:br>
            <a:r>
              <a:rPr lang="en-US"/>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a:t>Patricia </a:t>
            </a:r>
            <a:r>
              <a:rPr lang="en-US" dirty="0"/>
              <a:t>Roy</a:t>
            </a:r>
            <a:br>
              <a:rPr lang="en-US"/>
            </a:br>
            <a:r>
              <a:rPr lang="en-US"/>
              <a:t>Manatee </a:t>
            </a:r>
            <a:r>
              <a:rPr lang="en-US" dirty="0"/>
              <a:t>Community College, Venice, FL</a:t>
            </a:r>
            <a:br>
              <a:rPr lang="en-US" dirty="0"/>
            </a:br>
            <a:r>
              <a:rPr lang="en-US" dirty="0"/>
              <a:t>©2008, </a:t>
            </a:r>
            <a:r>
              <a:rPr lang="en-US"/>
              <a:t>Prentice Hall</a:t>
            </a:r>
            <a:br>
              <a:rPr lang="en-US" dirty="0"/>
            </a:br>
            <a:endParaRPr lang="en-US"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a:t>
            </a:r>
          </a:p>
        </p:txBody>
      </p:sp>
      <p:sp>
        <p:nvSpPr>
          <p:cNvPr id="3" name="Content Placeholder 2"/>
          <p:cNvSpPr>
            <a:spLocks noGrp="1"/>
          </p:cNvSpPr>
          <p:nvPr>
            <p:ph idx="1"/>
          </p:nvPr>
        </p:nvSpPr>
        <p:spPr/>
        <p:txBody>
          <a:bodyPr/>
          <a:lstStyle/>
          <a:p>
            <a:r>
              <a:rPr lang="en-US" dirty="0"/>
              <a:t>Allow several processes to access the same portion of memory</a:t>
            </a:r>
          </a:p>
          <a:p>
            <a:r>
              <a:rPr lang="en-US" dirty="0"/>
              <a:t>Better to allow each process access to the same copy of the program rather than have their own separate copy</a:t>
            </a:r>
          </a:p>
          <a:p>
            <a:endParaRPr lang="en-US" dirty="0"/>
          </a:p>
        </p:txBody>
      </p:sp>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Organization</a:t>
            </a:r>
          </a:p>
        </p:txBody>
      </p:sp>
      <p:sp>
        <p:nvSpPr>
          <p:cNvPr id="3" name="Content Placeholder 2"/>
          <p:cNvSpPr>
            <a:spLocks noGrp="1"/>
          </p:cNvSpPr>
          <p:nvPr>
            <p:ph idx="1"/>
          </p:nvPr>
        </p:nvSpPr>
        <p:spPr/>
        <p:txBody>
          <a:bodyPr/>
          <a:lstStyle/>
          <a:p>
            <a:r>
              <a:rPr lang="en-US" dirty="0"/>
              <a:t>Memory is organized linearly (usually)</a:t>
            </a:r>
          </a:p>
          <a:p>
            <a:r>
              <a:rPr lang="en-US" dirty="0"/>
              <a:t>Programs are written in modules</a:t>
            </a:r>
          </a:p>
          <a:p>
            <a:pPr lvl="1"/>
            <a:r>
              <a:rPr lang="en-US" dirty="0"/>
              <a:t>Modules can be written and compiled independently</a:t>
            </a:r>
          </a:p>
          <a:p>
            <a:r>
              <a:rPr lang="en-US" dirty="0"/>
              <a:t>Different degrees of protection given to modules (read-only, execute-only)</a:t>
            </a:r>
          </a:p>
          <a:p>
            <a:r>
              <a:rPr lang="en-US" dirty="0"/>
              <a:t>Share modules among processes</a:t>
            </a:r>
          </a:p>
          <a:p>
            <a:endParaRPr lang="en-US" dirty="0"/>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Organization</a:t>
            </a:r>
          </a:p>
        </p:txBody>
      </p:sp>
      <p:sp>
        <p:nvSpPr>
          <p:cNvPr id="3" name="Content Placeholder 2"/>
          <p:cNvSpPr>
            <a:spLocks noGrp="1"/>
          </p:cNvSpPr>
          <p:nvPr>
            <p:ph idx="1"/>
          </p:nvPr>
        </p:nvSpPr>
        <p:spPr/>
        <p:txBody>
          <a:bodyPr/>
          <a:lstStyle/>
          <a:p>
            <a:r>
              <a:rPr lang="en-US" dirty="0"/>
              <a:t>Cannot leave the programmer with the responsibility to manage memory</a:t>
            </a:r>
          </a:p>
          <a:p>
            <a:r>
              <a:rPr lang="en-US" dirty="0"/>
              <a:t>Memory available for a program plus its data may be insufficient</a:t>
            </a:r>
          </a:p>
          <a:p>
            <a:pPr lvl="1"/>
            <a:r>
              <a:rPr lang="en-US" dirty="0"/>
              <a:t>Overlaying allows various modules to be assigned the same region of memory but is time consuming to program</a:t>
            </a:r>
          </a:p>
          <a:p>
            <a:r>
              <a:rPr lang="en-US" dirty="0"/>
              <a:t>Programmer does not know how much space will be available</a:t>
            </a:r>
          </a:p>
          <a:p>
            <a:endParaRPr lang="en-US" dirty="0"/>
          </a:p>
        </p:txBody>
      </p:sp>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Partitioning</a:t>
            </a:r>
            <a:endParaRPr lang="en-NZ" dirty="0"/>
          </a:p>
        </p:txBody>
      </p:sp>
      <p:sp>
        <p:nvSpPr>
          <p:cNvPr id="3" name="Content Placeholder 2"/>
          <p:cNvSpPr>
            <a:spLocks noGrp="1"/>
          </p:cNvSpPr>
          <p:nvPr>
            <p:ph idx="1"/>
          </p:nvPr>
        </p:nvSpPr>
        <p:spPr/>
        <p:txBody>
          <a:bodyPr/>
          <a:lstStyle/>
          <a:p>
            <a:r>
              <a:rPr lang="en-NZ" sz="2800" dirty="0"/>
              <a:t>An early method of managing memory</a:t>
            </a:r>
          </a:p>
          <a:p>
            <a:r>
              <a:rPr lang="en-US" sz="2800" dirty="0"/>
              <a:t>divides primary </a:t>
            </a:r>
            <a:r>
              <a:rPr lang="en-US" sz="2800" b="1" dirty="0"/>
              <a:t>memory</a:t>
            </a:r>
            <a:r>
              <a:rPr lang="en-US" sz="2800" dirty="0"/>
              <a:t> into multiple </a:t>
            </a:r>
            <a:r>
              <a:rPr lang="en-US" sz="2800" b="1" dirty="0"/>
              <a:t>memory partitions</a:t>
            </a:r>
            <a:r>
              <a:rPr lang="en-US" sz="2800" dirty="0"/>
              <a:t>, usually contiguous areas of </a:t>
            </a:r>
            <a:r>
              <a:rPr lang="en-US" sz="2800" b="1" dirty="0"/>
              <a:t>memory</a:t>
            </a:r>
          </a:p>
          <a:p>
            <a:r>
              <a:rPr lang="en-US" sz="2800" dirty="0"/>
              <a:t> Each </a:t>
            </a:r>
            <a:r>
              <a:rPr lang="en-US" sz="2800" b="1" dirty="0"/>
              <a:t>partition</a:t>
            </a:r>
            <a:r>
              <a:rPr lang="en-US" sz="2800" dirty="0"/>
              <a:t> might contain all the information for a specific job or task. </a:t>
            </a:r>
          </a:p>
          <a:p>
            <a:r>
              <a:rPr lang="en-US" sz="2800" b="1" dirty="0"/>
              <a:t>Memory management</a:t>
            </a:r>
            <a:r>
              <a:rPr lang="en-US" sz="2800" dirty="0"/>
              <a:t> consists of allocating a </a:t>
            </a:r>
            <a:r>
              <a:rPr lang="en-US" sz="2800" b="1" dirty="0"/>
              <a:t>partition</a:t>
            </a:r>
            <a:r>
              <a:rPr lang="en-US" sz="2800" dirty="0"/>
              <a:t> to a job when it starts and </a:t>
            </a:r>
            <a:r>
              <a:rPr lang="en-US" sz="2800" dirty="0" err="1"/>
              <a:t>unallocating</a:t>
            </a:r>
            <a:r>
              <a:rPr lang="en-US" sz="2800" dirty="0"/>
              <a:t> it when the job ends.</a:t>
            </a:r>
            <a:endParaRPr lang="en-NZ" sz="2800" dirty="0"/>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Types </a:t>
            </a:r>
            <a:r>
              <a:rPr lang="en-NZ"/>
              <a:t>of Partitioning</a:t>
            </a:r>
            <a:endParaRPr lang="en-NZ" dirty="0"/>
          </a:p>
        </p:txBody>
      </p:sp>
      <p:sp>
        <p:nvSpPr>
          <p:cNvPr id="3" name="Content Placeholder 2"/>
          <p:cNvSpPr>
            <a:spLocks noGrp="1"/>
          </p:cNvSpPr>
          <p:nvPr>
            <p:ph idx="1"/>
          </p:nvPr>
        </p:nvSpPr>
        <p:spPr/>
        <p:txBody>
          <a:bodyPr/>
          <a:lstStyle/>
          <a:p>
            <a:r>
              <a:rPr lang="en-NZ"/>
              <a:t>Fixed Partitioning</a:t>
            </a:r>
            <a:endParaRPr lang="en-NZ" dirty="0"/>
          </a:p>
          <a:p>
            <a:r>
              <a:rPr lang="en-NZ"/>
              <a:t>Dynamic Partitioning</a:t>
            </a:r>
            <a:endParaRPr lang="en-NZ" dirty="0"/>
          </a:p>
          <a:p>
            <a:r>
              <a:rPr lang="en-NZ"/>
              <a:t>Simple Paging</a:t>
            </a:r>
            <a:endParaRPr lang="en-NZ" dirty="0"/>
          </a:p>
          <a:p>
            <a:r>
              <a:rPr lang="en-NZ"/>
              <a:t>Simple Segmentation</a:t>
            </a:r>
            <a:endParaRPr lang="en-NZ" dirty="0"/>
          </a:p>
          <a:p>
            <a:r>
              <a:rPr lang="en-NZ"/>
              <a:t>Virtual Memory Paging</a:t>
            </a:r>
            <a:endParaRPr lang="en-NZ" dirty="0"/>
          </a:p>
          <a:p>
            <a:r>
              <a:rPr lang="en-NZ"/>
              <a:t>Virtual Memory Segmentation</a:t>
            </a:r>
            <a:endParaRPr lang="en-NZ" dirty="0"/>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Partitioning</a:t>
            </a:r>
            <a:endParaRPr lang="en-US" dirty="0"/>
          </a:p>
        </p:txBody>
      </p:sp>
      <p:sp>
        <p:nvSpPr>
          <p:cNvPr id="3" name="Content Placeholder 2"/>
          <p:cNvSpPr>
            <a:spLocks noGrp="1"/>
          </p:cNvSpPr>
          <p:nvPr>
            <p:ph idx="1"/>
          </p:nvPr>
        </p:nvSpPr>
        <p:spPr>
          <a:xfrm>
            <a:off x="457200" y="1600200"/>
            <a:ext cx="6705600" cy="4953000"/>
          </a:xfrm>
        </p:spPr>
        <p:txBody>
          <a:bodyPr/>
          <a:lstStyle/>
          <a:p>
            <a:r>
              <a:rPr lang="en-US"/>
              <a:t>Equal-size partitions </a:t>
            </a:r>
            <a:r>
              <a:rPr lang="en-US" sz="2000" dirty="0"/>
              <a:t>(see </a:t>
            </a:r>
            <a:r>
              <a:rPr lang="en-US" sz="2000"/>
              <a:t>fig 7.3a)</a:t>
            </a:r>
            <a:endParaRPr lang="en-US" dirty="0"/>
          </a:p>
          <a:p>
            <a:pPr lvl="1"/>
            <a:r>
              <a:rPr lang="en-US"/>
              <a:t>Any </a:t>
            </a:r>
            <a:r>
              <a:rPr lang="en-US" dirty="0"/>
              <a:t>process whose size is </a:t>
            </a:r>
            <a:r>
              <a:rPr lang="en-US"/>
              <a:t>less than or equal </a:t>
            </a:r>
            <a:r>
              <a:rPr lang="en-US" dirty="0"/>
              <a:t>to </a:t>
            </a:r>
            <a:r>
              <a:rPr lang="en-US"/>
              <a:t>the partition size can be loaded into an available partition</a:t>
            </a:r>
            <a:endParaRPr lang="en-US" dirty="0"/>
          </a:p>
          <a:p>
            <a:r>
              <a:rPr lang="en-US"/>
              <a:t>The operating system can swap a </a:t>
            </a:r>
            <a:r>
              <a:rPr lang="en-US" dirty="0"/>
              <a:t>process out </a:t>
            </a:r>
            <a:r>
              <a:rPr lang="en-US"/>
              <a:t>of a partition</a:t>
            </a:r>
            <a:endParaRPr lang="en-US" dirty="0"/>
          </a:p>
          <a:p>
            <a:pPr lvl="1"/>
            <a:r>
              <a:rPr lang="en-US" dirty="0"/>
              <a:t>If </a:t>
            </a:r>
            <a:r>
              <a:rPr lang="en-US"/>
              <a:t>none are in a ready </a:t>
            </a:r>
            <a:r>
              <a:rPr lang="en-US" dirty="0"/>
              <a:t>or </a:t>
            </a:r>
            <a:r>
              <a:rPr lang="en-US"/>
              <a:t>running state</a:t>
            </a:r>
            <a:endParaRPr lang="en-US" dirty="0"/>
          </a:p>
          <a:p>
            <a:pPr lvl="1"/>
            <a:endParaRPr lang="en-US" dirty="0"/>
          </a:p>
        </p:txBody>
      </p:sp>
      <p:pic>
        <p:nvPicPr>
          <p:cNvPr id="1027" name="Picture 3"/>
          <p:cNvPicPr>
            <a:picLocks noChangeAspect="1" noChangeArrowheads="1"/>
          </p:cNvPicPr>
          <p:nvPr/>
        </p:nvPicPr>
        <p:blipFill>
          <a:blip r:embed="rId3"/>
          <a:srcRect r="44570" b="5862"/>
          <a:stretch>
            <a:fillRect/>
          </a:stretch>
        </p:blipFill>
        <p:spPr bwMode="auto">
          <a:xfrm>
            <a:off x="7191375" y="1371600"/>
            <a:ext cx="2333625" cy="5200650"/>
          </a:xfrm>
          <a:prstGeom prst="rect">
            <a:avLst/>
          </a:prstGeom>
          <a:noFill/>
          <a:ln w="9525">
            <a:noFill/>
            <a:miter lim="800000"/>
            <a:headEnd/>
            <a:tailEnd/>
          </a:ln>
          <a:effectLst/>
        </p:spPr>
      </p:pic>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US"/>
              <a:t>Fixed Partitioning </a:t>
            </a:r>
            <a:r>
              <a:rPr lang="en-US" dirty="0"/>
              <a:t>Problems</a:t>
            </a:r>
          </a:p>
        </p:txBody>
      </p:sp>
      <p:sp>
        <p:nvSpPr>
          <p:cNvPr id="3" name="Content Placeholder 2"/>
          <p:cNvSpPr>
            <a:spLocks noGrp="1"/>
          </p:cNvSpPr>
          <p:nvPr>
            <p:ph idx="1"/>
          </p:nvPr>
        </p:nvSpPr>
        <p:spPr/>
        <p:txBody>
          <a:bodyPr/>
          <a:lstStyle/>
          <a:p>
            <a:r>
              <a:rPr lang="en-US"/>
              <a:t>A program may </a:t>
            </a:r>
            <a:r>
              <a:rPr lang="en-US" dirty="0"/>
              <a:t>not fit </a:t>
            </a:r>
            <a:r>
              <a:rPr lang="en-US"/>
              <a:t>in a partition</a:t>
            </a:r>
            <a:r>
              <a:rPr lang="en-US" dirty="0"/>
              <a:t>.  </a:t>
            </a:r>
          </a:p>
          <a:p>
            <a:pPr lvl="1"/>
            <a:r>
              <a:rPr lang="en-US"/>
              <a:t>The programmer </a:t>
            </a:r>
            <a:r>
              <a:rPr lang="en-US" dirty="0"/>
              <a:t>must design </a:t>
            </a:r>
            <a:r>
              <a:rPr lang="en-US"/>
              <a:t>the program with overlays</a:t>
            </a:r>
            <a:endParaRPr lang="en-US" dirty="0"/>
          </a:p>
          <a:p>
            <a:r>
              <a:rPr lang="en-US"/>
              <a:t>Main </a:t>
            </a:r>
            <a:r>
              <a:rPr lang="en-US" dirty="0"/>
              <a:t>memory use is inefficient.  </a:t>
            </a:r>
          </a:p>
          <a:p>
            <a:pPr lvl="1"/>
            <a:r>
              <a:rPr lang="en-US"/>
              <a:t>Any program</a:t>
            </a:r>
            <a:r>
              <a:rPr lang="en-US" dirty="0"/>
              <a:t>, </a:t>
            </a:r>
            <a:r>
              <a:rPr lang="en-US"/>
              <a:t>no matter how small</a:t>
            </a:r>
            <a:r>
              <a:rPr lang="en-US" dirty="0"/>
              <a:t>, </a:t>
            </a:r>
            <a:r>
              <a:rPr lang="en-US"/>
              <a:t>occupies an entire partition</a:t>
            </a:r>
            <a:r>
              <a:rPr lang="en-US" dirty="0"/>
              <a:t>.</a:t>
            </a:r>
          </a:p>
          <a:p>
            <a:pPr lvl="1"/>
            <a:r>
              <a:rPr lang="en-US" dirty="0"/>
              <a:t>This is results </a:t>
            </a:r>
            <a:r>
              <a:rPr lang="en-US"/>
              <a:t>in </a:t>
            </a:r>
            <a:r>
              <a:rPr lang="en-US" b="1" i="1"/>
              <a:t>internal fragmentation</a:t>
            </a:r>
            <a:r>
              <a:rPr lang="en-US" b="1" i="1" dirty="0"/>
              <a:t>.</a:t>
            </a:r>
          </a:p>
          <a:p>
            <a:pPr lvl="1"/>
            <a:endParaRPr lang="en-US" dirty="0"/>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dirty="0"/>
              <a:t>Solution </a:t>
            </a:r>
            <a:r>
              <a:rPr lang="en-NZ"/>
              <a:t>– Unequal Size Partitions</a:t>
            </a:r>
            <a:endParaRPr lang="en-NZ" dirty="0"/>
          </a:p>
        </p:txBody>
      </p:sp>
      <p:sp>
        <p:nvSpPr>
          <p:cNvPr id="3" name="Content Placeholder 2"/>
          <p:cNvSpPr>
            <a:spLocks noGrp="1"/>
          </p:cNvSpPr>
          <p:nvPr>
            <p:ph idx="1"/>
          </p:nvPr>
        </p:nvSpPr>
        <p:spPr>
          <a:xfrm>
            <a:off x="381000" y="1600200"/>
            <a:ext cx="7239000" cy="4953000"/>
          </a:xfrm>
        </p:spPr>
        <p:txBody>
          <a:bodyPr/>
          <a:lstStyle/>
          <a:p>
            <a:r>
              <a:rPr lang="en-NZ" dirty="0"/>
              <a:t>Lessens both problems</a:t>
            </a:r>
          </a:p>
          <a:p>
            <a:pPr lvl="1"/>
            <a:r>
              <a:rPr lang="en-NZ" dirty="0"/>
              <a:t> but doesn’t  solve completely</a:t>
            </a:r>
          </a:p>
          <a:p>
            <a:r>
              <a:rPr lang="en-NZ" dirty="0"/>
              <a:t>In Fig 7.3b,</a:t>
            </a:r>
          </a:p>
          <a:p>
            <a:pPr lvl="1"/>
            <a:r>
              <a:rPr lang="en-NZ" dirty="0"/>
              <a:t>Programs up to 16M can be accommodated without overlay</a:t>
            </a:r>
          </a:p>
          <a:p>
            <a:pPr lvl="1"/>
            <a:r>
              <a:rPr lang="en-NZ" dirty="0"/>
              <a:t>Smaller programs can be placed in smaller partitions, reducing internal fragmentation</a:t>
            </a:r>
          </a:p>
          <a:p>
            <a:r>
              <a:rPr lang="en-NZ" dirty="0"/>
              <a:t>Still a possible internal fragmentation problem</a:t>
            </a:r>
          </a:p>
        </p:txBody>
      </p:sp>
      <p:pic>
        <p:nvPicPr>
          <p:cNvPr id="4" name="Content Placeholder 3" descr="Fig07_02.gif"/>
          <p:cNvPicPr>
            <a:picLocks noChangeAspect="1"/>
          </p:cNvPicPr>
          <p:nvPr/>
        </p:nvPicPr>
        <p:blipFill>
          <a:blip r:embed="rId3"/>
          <a:srcRect l="56661" b="7026"/>
          <a:stretch>
            <a:fillRect/>
          </a:stretch>
        </p:blipFill>
        <p:spPr bwMode="auto">
          <a:xfrm>
            <a:off x="7467600" y="1417638"/>
            <a:ext cx="1806781" cy="5105401"/>
          </a:xfrm>
          <a:prstGeom prst="rect">
            <a:avLst/>
          </a:prstGeom>
          <a:noFill/>
          <a:ln w="9525">
            <a:noFill/>
            <a:miter lim="800000"/>
            <a:headEnd/>
            <a:tailEnd/>
          </a:ln>
        </p:spPr>
      </p:pic>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Placement Algorithm</a:t>
            </a:r>
            <a:endParaRPr lang="en-US" dirty="0"/>
          </a:p>
        </p:txBody>
      </p:sp>
      <p:sp>
        <p:nvSpPr>
          <p:cNvPr id="3" name="Content Placeholder 2"/>
          <p:cNvSpPr>
            <a:spLocks noGrp="1"/>
          </p:cNvSpPr>
          <p:nvPr>
            <p:ph idx="1"/>
          </p:nvPr>
        </p:nvSpPr>
        <p:spPr/>
        <p:txBody>
          <a:bodyPr/>
          <a:lstStyle/>
          <a:p>
            <a:r>
              <a:rPr lang="en-US"/>
              <a:t>Equal-size</a:t>
            </a:r>
            <a:endParaRPr lang="en-US" dirty="0"/>
          </a:p>
          <a:p>
            <a:pPr lvl="1"/>
            <a:r>
              <a:rPr lang="en-US"/>
              <a:t>Placement is trivial </a:t>
            </a:r>
            <a:r>
              <a:rPr lang="en-US" dirty="0"/>
              <a:t>(no options)</a:t>
            </a:r>
          </a:p>
          <a:p>
            <a:r>
              <a:rPr lang="en-US"/>
              <a:t>Unequal-size</a:t>
            </a:r>
            <a:endParaRPr lang="en-US" dirty="0"/>
          </a:p>
          <a:p>
            <a:pPr lvl="1"/>
            <a:r>
              <a:rPr lang="en-US"/>
              <a:t>Can assign each </a:t>
            </a:r>
            <a:r>
              <a:rPr lang="en-US" dirty="0"/>
              <a:t>process to </a:t>
            </a:r>
            <a:r>
              <a:rPr lang="en-US"/>
              <a:t>the smallest partition </a:t>
            </a:r>
            <a:r>
              <a:rPr lang="en-US" dirty="0"/>
              <a:t>within which it will fit</a:t>
            </a:r>
          </a:p>
          <a:p>
            <a:pPr lvl="1"/>
            <a:r>
              <a:rPr lang="en-US" dirty="0"/>
              <a:t>Queue </a:t>
            </a:r>
            <a:r>
              <a:rPr lang="en-US"/>
              <a:t>for each partition</a:t>
            </a:r>
            <a:endParaRPr lang="en-US" dirty="0"/>
          </a:p>
          <a:p>
            <a:pPr lvl="1"/>
            <a:r>
              <a:rPr lang="en-US"/>
              <a:t>Processes are assigned </a:t>
            </a:r>
            <a:r>
              <a:rPr lang="en-US" dirty="0"/>
              <a:t>in </a:t>
            </a:r>
            <a:r>
              <a:rPr lang="en-US"/>
              <a:t>such a way as </a:t>
            </a:r>
            <a:r>
              <a:rPr lang="en-US" dirty="0"/>
              <a:t>to </a:t>
            </a:r>
            <a:r>
              <a:rPr lang="en-US"/>
              <a:t>minimize wasted </a:t>
            </a:r>
            <a:r>
              <a:rPr lang="en-US" dirty="0"/>
              <a:t>memory </a:t>
            </a:r>
            <a:r>
              <a:rPr lang="en-US"/>
              <a:t>within a partition</a:t>
            </a:r>
            <a:endParaRPr lang="en-US" dirty="0"/>
          </a:p>
          <a:p>
            <a:pPr lvl="1"/>
            <a:endParaRPr lang="en-US" dirty="0"/>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Partitioning</a:t>
            </a:r>
            <a:endParaRPr lang="en-US" dirty="0"/>
          </a:p>
        </p:txBody>
      </p:sp>
      <p:pic>
        <p:nvPicPr>
          <p:cNvPr id="4" name="Content Placeholder 3" descr="Fig07_03.gif"/>
          <p:cNvPicPr>
            <a:picLocks noGrp="1" noChangeAspect="1"/>
          </p:cNvPicPr>
          <p:nvPr>
            <p:ph idx="1"/>
          </p:nvPr>
        </p:nvPicPr>
        <p:blipFill>
          <a:blip r:embed="rId3"/>
          <a:stretch>
            <a:fillRect/>
          </a:stretch>
        </p:blipFill>
        <p:spPr>
          <a:xfrm>
            <a:off x="1155104" y="1219200"/>
            <a:ext cx="7464602" cy="5410200"/>
          </a:xfrm>
        </p:spPr>
      </p:pic>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Why?</a:t>
            </a:r>
          </a:p>
        </p:txBody>
      </p:sp>
      <p:sp>
        <p:nvSpPr>
          <p:cNvPr id="4" name="Content Placeholder 3"/>
          <p:cNvSpPr>
            <a:spLocks noGrp="1"/>
          </p:cNvSpPr>
          <p:nvPr>
            <p:ph idx="1"/>
          </p:nvPr>
        </p:nvSpPr>
        <p:spPr/>
        <p:txBody>
          <a:bodyPr/>
          <a:lstStyle/>
          <a:p>
            <a:pPr indent="0">
              <a:buNone/>
            </a:pPr>
            <a:endParaRPr lang="en-US" i="1" dirty="0"/>
          </a:p>
          <a:p>
            <a:pPr indent="0">
              <a:buNone/>
            </a:pPr>
            <a:endParaRPr lang="en-US" i="1" dirty="0"/>
          </a:p>
          <a:p>
            <a:pPr indent="0">
              <a:buNone/>
            </a:pPr>
            <a:r>
              <a:rPr lang="en-US" i="1" dirty="0"/>
              <a:t>Memory needs to </a:t>
            </a:r>
            <a:r>
              <a:rPr lang="en-US" i="1"/>
              <a:t>be allocated </a:t>
            </a:r>
            <a:r>
              <a:rPr lang="en-US" i="1" dirty="0"/>
              <a:t>to </a:t>
            </a:r>
            <a:r>
              <a:rPr lang="en-US" i="1"/>
              <a:t>ensure a reasonable </a:t>
            </a:r>
            <a:r>
              <a:rPr lang="en-US" i="1" dirty="0"/>
              <a:t>supply </a:t>
            </a:r>
            <a:r>
              <a:rPr lang="en-US" i="1"/>
              <a:t>of ready </a:t>
            </a:r>
            <a:r>
              <a:rPr lang="en-US" i="1" dirty="0"/>
              <a:t>processes to </a:t>
            </a:r>
            <a:r>
              <a:rPr lang="en-US" i="1"/>
              <a:t>consume available </a:t>
            </a:r>
            <a:r>
              <a:rPr lang="en-US" i="1" dirty="0"/>
              <a:t>processor time</a:t>
            </a:r>
          </a:p>
          <a:p>
            <a:endParaRPr lang="en-US" dirty="0"/>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p>
            <a:r>
              <a:rPr lang="en-NZ"/>
              <a:t>Remaining </a:t>
            </a:r>
            <a:r>
              <a:rPr lang="en-NZ" dirty="0"/>
              <a:t>Problems with </a:t>
            </a:r>
            <a:r>
              <a:rPr lang="en-NZ"/>
              <a:t>Fixed Partitions</a:t>
            </a:r>
            <a:endParaRPr lang="en-NZ" dirty="0"/>
          </a:p>
        </p:txBody>
      </p:sp>
      <p:sp>
        <p:nvSpPr>
          <p:cNvPr id="3" name="Content Placeholder 2"/>
          <p:cNvSpPr>
            <a:spLocks noGrp="1"/>
          </p:cNvSpPr>
          <p:nvPr>
            <p:ph idx="1"/>
          </p:nvPr>
        </p:nvSpPr>
        <p:spPr/>
        <p:txBody>
          <a:bodyPr/>
          <a:lstStyle/>
          <a:p>
            <a:r>
              <a:rPr lang="en-NZ" dirty="0"/>
              <a:t>The number of active processes is limited by the system </a:t>
            </a:r>
          </a:p>
          <a:p>
            <a:pPr lvl="1"/>
            <a:r>
              <a:rPr lang="en-NZ" dirty="0"/>
              <a:t>i.e. limited by the pre-determined number of partitions</a:t>
            </a:r>
          </a:p>
          <a:p>
            <a:r>
              <a:rPr lang="en-NZ" dirty="0"/>
              <a:t>A large number of very small process will not use the space efficiently</a:t>
            </a:r>
          </a:p>
          <a:p>
            <a:pPr lvl="1"/>
            <a:r>
              <a:rPr lang="en-NZ" dirty="0"/>
              <a:t>In either fixed or variable length partition methods</a:t>
            </a:r>
          </a:p>
          <a:p>
            <a:endParaRPr lang="en-NZ" dirty="0"/>
          </a:p>
        </p:txBody>
      </p:sp>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a:xfrm>
            <a:off x="457200" y="1600200"/>
            <a:ext cx="8229600" cy="4800600"/>
          </a:xfrm>
        </p:spPr>
        <p:txBody>
          <a:bodyPr/>
          <a:lstStyle/>
          <a:p>
            <a:r>
              <a:rPr lang="en-US"/>
              <a:t>Partitions are of variable length and </a:t>
            </a:r>
            <a:r>
              <a:rPr lang="en-US" dirty="0"/>
              <a:t>number</a:t>
            </a:r>
          </a:p>
          <a:p>
            <a:r>
              <a:rPr lang="en-US" dirty="0"/>
              <a:t>Process </a:t>
            </a:r>
            <a:r>
              <a:rPr lang="en-US"/>
              <a:t>is allocated exactly as </a:t>
            </a:r>
            <a:r>
              <a:rPr lang="en-US" dirty="0"/>
              <a:t>much </a:t>
            </a:r>
            <a:r>
              <a:rPr lang="en-US"/>
              <a:t>memory as </a:t>
            </a:r>
            <a:r>
              <a:rPr lang="en-US" dirty="0"/>
              <a:t>required</a:t>
            </a:r>
          </a:p>
        </p:txBody>
      </p:sp>
    </p:spTree>
  </p:cSld>
  <p:clrMapOvr>
    <a:masterClrMapping/>
  </p:clrMapOvr>
  <p:transition>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NZ"/>
              <a:t>Dynamic Partitioning Example</a:t>
            </a:r>
            <a:endParaRPr lang="en-NZ" dirty="0"/>
          </a:p>
        </p:txBody>
      </p:sp>
      <p:sp>
        <p:nvSpPr>
          <p:cNvPr id="22" name="Content Placeholder 21"/>
          <p:cNvSpPr>
            <a:spLocks noGrp="1"/>
          </p:cNvSpPr>
          <p:nvPr>
            <p:ph idx="1"/>
          </p:nvPr>
        </p:nvSpPr>
        <p:spPr>
          <a:xfrm>
            <a:off x="3581400" y="1524000"/>
            <a:ext cx="5105400" cy="4267200"/>
          </a:xfrm>
        </p:spPr>
        <p:txBody>
          <a:bodyPr/>
          <a:lstStyle/>
          <a:p>
            <a:r>
              <a:rPr lang="en-NZ" b="1" i="1"/>
              <a:t>External Fragmentation</a:t>
            </a:r>
            <a:endParaRPr lang="en-NZ" b="1" i="1" dirty="0"/>
          </a:p>
          <a:p>
            <a:r>
              <a:rPr lang="en-NZ"/>
              <a:t>Memory external to all </a:t>
            </a:r>
            <a:r>
              <a:rPr lang="en-NZ" dirty="0"/>
              <a:t>processes </a:t>
            </a:r>
            <a:r>
              <a:rPr lang="en-NZ"/>
              <a:t>is fragmented</a:t>
            </a:r>
            <a:endParaRPr lang="en-NZ" dirty="0"/>
          </a:p>
          <a:p>
            <a:r>
              <a:rPr lang="en-NZ"/>
              <a:t>Can </a:t>
            </a:r>
            <a:r>
              <a:rPr lang="en-NZ" dirty="0"/>
              <a:t>resolve </a:t>
            </a:r>
            <a:r>
              <a:rPr lang="en-NZ"/>
              <a:t>using </a:t>
            </a:r>
            <a:r>
              <a:rPr lang="en-NZ" b="1" i="1"/>
              <a:t>compaction</a:t>
            </a:r>
            <a:endParaRPr lang="en-NZ" b="1" i="1" dirty="0"/>
          </a:p>
          <a:p>
            <a:pPr lvl="1"/>
            <a:r>
              <a:rPr lang="en-NZ" dirty="0"/>
              <a:t>OS moves processes </a:t>
            </a:r>
            <a:r>
              <a:rPr lang="en-NZ"/>
              <a:t>so that they are </a:t>
            </a:r>
            <a:r>
              <a:rPr lang="en-NZ" dirty="0"/>
              <a:t>contiguous</a:t>
            </a:r>
          </a:p>
          <a:p>
            <a:pPr lvl="1"/>
            <a:r>
              <a:rPr lang="en-NZ" dirty="0"/>
              <a:t>Time </a:t>
            </a:r>
            <a:r>
              <a:rPr lang="en-NZ"/>
              <a:t>consuming and wastes </a:t>
            </a:r>
            <a:r>
              <a:rPr lang="en-NZ" dirty="0"/>
              <a:t>CPU time</a:t>
            </a:r>
          </a:p>
          <a:p>
            <a:endParaRPr lang="en-NZ" dirty="0"/>
          </a:p>
        </p:txBody>
      </p:sp>
      <p:grpSp>
        <p:nvGrpSpPr>
          <p:cNvPr id="6" name="Group 5"/>
          <p:cNvGrpSpPr/>
          <p:nvPr/>
        </p:nvGrpSpPr>
        <p:grpSpPr>
          <a:xfrm>
            <a:off x="1489656" y="1600200"/>
            <a:ext cx="1600200" cy="47244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sp>
          <p:nvSpPr>
            <p:cNvPr id="5" name="Rectangle 4"/>
            <p:cNvSpPr/>
            <p:nvPr/>
          </p:nvSpPr>
          <p:spPr>
            <a:xfrm>
              <a:off x="1066800" y="1447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OS (8M)</a:t>
              </a:r>
            </a:p>
          </p:txBody>
        </p:sp>
      </p:grpSp>
      <p:sp>
        <p:nvSpPr>
          <p:cNvPr id="7" name="Rectangle 6"/>
          <p:cNvSpPr/>
          <p:nvPr/>
        </p:nvSpPr>
        <p:spPr>
          <a:xfrm>
            <a:off x="1489656" y="236220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P1 </a:t>
            </a:r>
          </a:p>
          <a:p>
            <a:pPr algn="ctr"/>
            <a:r>
              <a:rPr lang="en-NZ" dirty="0">
                <a:solidFill>
                  <a:schemeClr val="tx1"/>
                </a:solidFill>
              </a:rPr>
              <a:t>(20M)</a:t>
            </a:r>
          </a:p>
        </p:txBody>
      </p:sp>
      <p:sp>
        <p:nvSpPr>
          <p:cNvPr id="8" name="Rectangle 7"/>
          <p:cNvSpPr/>
          <p:nvPr/>
        </p:nvSpPr>
        <p:spPr>
          <a:xfrm>
            <a:off x="1489656" y="36576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P2</a:t>
            </a:r>
          </a:p>
          <a:p>
            <a:pPr algn="ctr"/>
            <a:r>
              <a:rPr lang="en-NZ" dirty="0"/>
              <a:t>(14M)</a:t>
            </a:r>
          </a:p>
        </p:txBody>
      </p:sp>
      <p:sp>
        <p:nvSpPr>
          <p:cNvPr id="9" name="Rectangle 8"/>
          <p:cNvSpPr/>
          <p:nvPr/>
        </p:nvSpPr>
        <p:spPr>
          <a:xfrm>
            <a:off x="1489656" y="4572000"/>
            <a:ext cx="16002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P3</a:t>
            </a:r>
          </a:p>
          <a:p>
            <a:pPr algn="ctr"/>
            <a:r>
              <a:rPr lang="en-NZ" dirty="0"/>
              <a:t>(18M)</a:t>
            </a:r>
          </a:p>
        </p:txBody>
      </p:sp>
      <p:sp>
        <p:nvSpPr>
          <p:cNvPr id="10" name="TextBox 9"/>
          <p:cNvSpPr txBox="1"/>
          <p:nvPr/>
        </p:nvSpPr>
        <p:spPr>
          <a:xfrm>
            <a:off x="1718256" y="3733800"/>
            <a:ext cx="990600" cy="646331"/>
          </a:xfrm>
          <a:prstGeom prst="rect">
            <a:avLst/>
          </a:prstGeom>
          <a:noFill/>
        </p:spPr>
        <p:txBody>
          <a:bodyPr wrap="square" rtlCol="0">
            <a:spAutoFit/>
          </a:bodyPr>
          <a:lstStyle/>
          <a:p>
            <a:pPr algn="ctr"/>
            <a:r>
              <a:rPr lang="en-NZ" dirty="0"/>
              <a:t>Empty (56M)</a:t>
            </a:r>
          </a:p>
        </p:txBody>
      </p:sp>
      <p:sp>
        <p:nvSpPr>
          <p:cNvPr id="11" name="TextBox 10"/>
          <p:cNvSpPr txBox="1"/>
          <p:nvPr/>
        </p:nvSpPr>
        <p:spPr>
          <a:xfrm>
            <a:off x="1489656" y="5943600"/>
            <a:ext cx="1600200" cy="369332"/>
          </a:xfrm>
          <a:prstGeom prst="rect">
            <a:avLst/>
          </a:prstGeom>
          <a:noFill/>
        </p:spPr>
        <p:txBody>
          <a:bodyPr wrap="square" rtlCol="0">
            <a:spAutoFit/>
          </a:bodyPr>
          <a:lstStyle/>
          <a:p>
            <a:pPr algn="ctr"/>
            <a:r>
              <a:rPr lang="en-NZ" dirty="0"/>
              <a:t>Empty (4M)</a:t>
            </a:r>
          </a:p>
        </p:txBody>
      </p:sp>
      <p:sp>
        <p:nvSpPr>
          <p:cNvPr id="12" name="Rectangle 11"/>
          <p:cNvSpPr/>
          <p:nvPr/>
        </p:nvSpPr>
        <p:spPr>
          <a:xfrm>
            <a:off x="1489656" y="365760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P4(8M)</a:t>
            </a:r>
          </a:p>
        </p:txBody>
      </p:sp>
      <p:sp>
        <p:nvSpPr>
          <p:cNvPr id="13" name="TextBox 12"/>
          <p:cNvSpPr txBox="1"/>
          <p:nvPr/>
        </p:nvSpPr>
        <p:spPr>
          <a:xfrm>
            <a:off x="1489656" y="4191000"/>
            <a:ext cx="1600200" cy="369332"/>
          </a:xfrm>
          <a:prstGeom prst="rect">
            <a:avLst/>
          </a:prstGeom>
          <a:noFill/>
        </p:spPr>
        <p:txBody>
          <a:bodyPr wrap="square" rtlCol="0">
            <a:spAutoFit/>
          </a:bodyPr>
          <a:lstStyle/>
          <a:p>
            <a:pPr algn="ctr"/>
            <a:r>
              <a:rPr lang="en-NZ" dirty="0"/>
              <a:t>Empty (6M)</a:t>
            </a:r>
          </a:p>
        </p:txBody>
      </p:sp>
      <p:sp>
        <p:nvSpPr>
          <p:cNvPr id="14" name="Rectangle 13"/>
          <p:cNvSpPr/>
          <p:nvPr/>
        </p:nvSpPr>
        <p:spPr>
          <a:xfrm>
            <a:off x="1489656" y="2362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P2</a:t>
            </a:r>
          </a:p>
          <a:p>
            <a:pPr algn="ctr"/>
            <a:r>
              <a:rPr lang="en-NZ" dirty="0"/>
              <a:t>(14M)</a:t>
            </a:r>
          </a:p>
        </p:txBody>
      </p:sp>
      <p:sp>
        <p:nvSpPr>
          <p:cNvPr id="15" name="TextBox 14"/>
          <p:cNvSpPr txBox="1"/>
          <p:nvPr/>
        </p:nvSpPr>
        <p:spPr>
          <a:xfrm>
            <a:off x="1489656" y="3276600"/>
            <a:ext cx="1600200" cy="369332"/>
          </a:xfrm>
          <a:prstGeom prst="rect">
            <a:avLst/>
          </a:prstGeom>
          <a:noFill/>
        </p:spPr>
        <p:txBody>
          <a:bodyPr wrap="square" rtlCol="0">
            <a:spAutoFit/>
          </a:bodyPr>
          <a:lstStyle/>
          <a:p>
            <a:pPr algn="ctr"/>
            <a:r>
              <a:rPr lang="en-NZ" dirty="0"/>
              <a:t>Empty (6M)</a:t>
            </a:r>
          </a:p>
        </p:txBody>
      </p:sp>
      <p:sp>
        <p:nvSpPr>
          <p:cNvPr id="19" name="TextBox 18"/>
          <p:cNvSpPr txBox="1"/>
          <p:nvPr/>
        </p:nvSpPr>
        <p:spPr>
          <a:xfrm>
            <a:off x="1219200" y="6488668"/>
            <a:ext cx="2108269" cy="369332"/>
          </a:xfrm>
          <a:prstGeom prst="rect">
            <a:avLst/>
          </a:prstGeom>
          <a:noFill/>
        </p:spPr>
        <p:txBody>
          <a:bodyPr wrap="none" rtlCol="0">
            <a:spAutoFit/>
          </a:bodyPr>
          <a:lstStyle/>
          <a:p>
            <a:r>
              <a:rPr lang="en-NZ" dirty="0"/>
              <a:t>Refer to Figure 7.4</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dissolve">
                                      <p:cBhvr>
                                        <p:cTn id="60" dur="500"/>
                                        <p:tgtEl>
                                          <p:spTgt spid="22">
                                            <p:txEl>
                                              <p:pRg st="0" end="0"/>
                                            </p:txEl>
                                          </p:spTgt>
                                        </p:tgtEl>
                                      </p:cBhvr>
                                    </p:animEffect>
                                  </p:childTnLst>
                                </p:cTn>
                              </p:par>
                            </p:childTnLst>
                          </p:cTn>
                        </p:par>
                        <p:par>
                          <p:cTn id="61" fill="hold">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dissolve">
                                      <p:cBhvr>
                                        <p:cTn id="64" dur="500"/>
                                        <p:tgtEl>
                                          <p:spTgt spid="22">
                                            <p:txEl>
                                              <p:pRg st="1" end="1"/>
                                            </p:txEl>
                                          </p:spTgt>
                                        </p:tgtEl>
                                      </p:cBhvr>
                                    </p:animEffect>
                                  </p:childTnLst>
                                </p:cTn>
                              </p:par>
                            </p:childTnLst>
                          </p:cTn>
                        </p:par>
                        <p:par>
                          <p:cTn id="65" fill="hold">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dissolve">
                                      <p:cBhvr>
                                        <p:cTn id="68" dur="500"/>
                                        <p:tgtEl>
                                          <p:spTgt spid="22">
                                            <p:txEl>
                                              <p:pRg st="2" end="2"/>
                                            </p:txEl>
                                          </p:spTgt>
                                        </p:tgtEl>
                                      </p:cBhvr>
                                    </p:animEffect>
                                  </p:childTnLst>
                                </p:cTn>
                              </p:par>
                            </p:childTnLst>
                          </p:cTn>
                        </p:par>
                        <p:par>
                          <p:cTn id="69" fill="hold">
                            <p:stCondLst>
                              <p:cond delay="4000"/>
                            </p:stCondLst>
                            <p:childTnLst>
                              <p:par>
                                <p:cTn id="70" presetID="9"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dissolve">
                                      <p:cBhvr>
                                        <p:cTn id="72" dur="500"/>
                                        <p:tgtEl>
                                          <p:spTgt spid="22">
                                            <p:txEl>
                                              <p:pRg st="3" end="3"/>
                                            </p:txEl>
                                          </p:spTgt>
                                        </p:tgtEl>
                                      </p:cBhvr>
                                    </p:animEffec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22">
                                            <p:txEl>
                                              <p:pRg st="4" end="4"/>
                                            </p:txEl>
                                          </p:spTgt>
                                        </p:tgtEl>
                                        <p:attrNameLst>
                                          <p:attrName>style.visibility</p:attrName>
                                        </p:attrNameLst>
                                      </p:cBhvr>
                                      <p:to>
                                        <p:strVal val="visible"/>
                                      </p:to>
                                    </p:set>
                                    <p:animEffect transition="in" filter="dissolve">
                                      <p:cBhvr>
                                        <p:cTn id="76"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p:txBody>
          <a:bodyPr/>
          <a:lstStyle/>
          <a:p>
            <a:r>
              <a:rPr lang="en-US" dirty="0"/>
              <a:t>Operating system must decide which free block to allocate to a process</a:t>
            </a:r>
          </a:p>
          <a:p>
            <a:r>
              <a:rPr lang="en-US" dirty="0"/>
              <a:t>Best-fit algorithm</a:t>
            </a:r>
          </a:p>
          <a:p>
            <a:pPr lvl="1"/>
            <a:r>
              <a:rPr lang="en-US" dirty="0"/>
              <a:t>Chooses the block that is closest in size to the request</a:t>
            </a:r>
          </a:p>
          <a:p>
            <a:pPr lvl="1"/>
            <a:r>
              <a:rPr lang="en-US" dirty="0"/>
              <a:t>Worst performer overall</a:t>
            </a:r>
          </a:p>
          <a:p>
            <a:pPr lvl="1"/>
            <a:r>
              <a:rPr lang="en-US" dirty="0"/>
              <a:t>Since smallest block is found for process, the smallest amount of fragmentation is left</a:t>
            </a:r>
          </a:p>
          <a:p>
            <a:pPr lvl="1"/>
            <a:r>
              <a:rPr lang="en-US" dirty="0"/>
              <a:t>Memory compaction must be done more often</a:t>
            </a:r>
          </a:p>
          <a:p>
            <a:endParaRPr lang="en-US" dirty="0"/>
          </a:p>
        </p:txBody>
      </p:sp>
    </p:spTree>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Partitioning</a:t>
            </a:r>
          </a:p>
        </p:txBody>
      </p:sp>
      <p:sp>
        <p:nvSpPr>
          <p:cNvPr id="3" name="Content Placeholder 2"/>
          <p:cNvSpPr>
            <a:spLocks noGrp="1"/>
          </p:cNvSpPr>
          <p:nvPr>
            <p:ph idx="1"/>
          </p:nvPr>
        </p:nvSpPr>
        <p:spPr/>
        <p:txBody>
          <a:bodyPr/>
          <a:lstStyle/>
          <a:p>
            <a:r>
              <a:rPr lang="en-US" dirty="0"/>
              <a:t>First-fit algorithm</a:t>
            </a:r>
          </a:p>
          <a:p>
            <a:pPr lvl="1"/>
            <a:r>
              <a:rPr lang="en-US" dirty="0"/>
              <a:t>Scans memory form the beginning and chooses the first available block that is large enough</a:t>
            </a:r>
          </a:p>
          <a:p>
            <a:pPr lvl="1"/>
            <a:r>
              <a:rPr lang="en-US" dirty="0"/>
              <a:t>Fastest</a:t>
            </a:r>
          </a:p>
          <a:p>
            <a:pPr lvl="1"/>
            <a:r>
              <a:rPr lang="en-US" dirty="0"/>
              <a:t>May have many process loaded in the front end of memory that must be searched over when trying to find a free block</a:t>
            </a:r>
          </a:p>
        </p:txBody>
      </p:sp>
    </p:spTree>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p:txBody>
          <a:bodyPr/>
          <a:lstStyle/>
          <a:p>
            <a:r>
              <a:rPr lang="en-US" dirty="0"/>
              <a:t>Next-fit</a:t>
            </a:r>
          </a:p>
          <a:p>
            <a:pPr lvl="1"/>
            <a:r>
              <a:rPr lang="en-US"/>
              <a:t>Scans </a:t>
            </a:r>
            <a:r>
              <a:rPr lang="en-US" dirty="0"/>
              <a:t>memory from </a:t>
            </a:r>
            <a:r>
              <a:rPr lang="en-US"/>
              <a:t>the location </a:t>
            </a:r>
            <a:r>
              <a:rPr lang="en-US" dirty="0"/>
              <a:t>of </a:t>
            </a:r>
            <a:r>
              <a:rPr lang="en-US"/>
              <a:t>the last placement</a:t>
            </a:r>
            <a:endParaRPr lang="en-US" dirty="0"/>
          </a:p>
          <a:p>
            <a:pPr lvl="1"/>
            <a:r>
              <a:rPr lang="en-US" dirty="0"/>
              <a:t>More </a:t>
            </a:r>
            <a:r>
              <a:rPr lang="en-US"/>
              <a:t>often allocate a </a:t>
            </a:r>
            <a:r>
              <a:rPr lang="en-US" dirty="0"/>
              <a:t>block of </a:t>
            </a:r>
            <a:r>
              <a:rPr lang="en-US"/>
              <a:t>memory at </a:t>
            </a:r>
            <a:r>
              <a:rPr lang="en-US" dirty="0"/>
              <a:t>the end of memory where </a:t>
            </a:r>
            <a:r>
              <a:rPr lang="en-US"/>
              <a:t>the largest </a:t>
            </a:r>
            <a:r>
              <a:rPr lang="en-US" dirty="0"/>
              <a:t>block is found</a:t>
            </a:r>
          </a:p>
          <a:p>
            <a:pPr lvl="1"/>
            <a:r>
              <a:rPr lang="en-US"/>
              <a:t>The largest </a:t>
            </a:r>
            <a:r>
              <a:rPr lang="en-US" dirty="0"/>
              <a:t>block of memory is broken up </a:t>
            </a:r>
            <a:r>
              <a:rPr lang="en-US"/>
              <a:t>into smaller </a:t>
            </a:r>
            <a:r>
              <a:rPr lang="en-US" dirty="0"/>
              <a:t>blocks</a:t>
            </a:r>
          </a:p>
          <a:p>
            <a:pPr lvl="1"/>
            <a:r>
              <a:rPr lang="en-US"/>
              <a:t>Compaction </a:t>
            </a:r>
            <a:r>
              <a:rPr lang="en-US" dirty="0"/>
              <a:t>is required </a:t>
            </a:r>
            <a:r>
              <a:rPr lang="en-US"/>
              <a:t>to obtain a large block at </a:t>
            </a:r>
            <a:r>
              <a:rPr lang="en-US" dirty="0"/>
              <a:t>the end of memory</a:t>
            </a:r>
          </a:p>
          <a:p>
            <a:endParaRPr lang="en-US" dirty="0"/>
          </a:p>
        </p:txBody>
      </p:sp>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Allocation</a:t>
            </a:r>
            <a:endParaRPr lang="en-US" dirty="0"/>
          </a:p>
        </p:txBody>
      </p:sp>
      <p:pic>
        <p:nvPicPr>
          <p:cNvPr id="4" name="Content Placeholder 3" descr="Fig07_05.gif"/>
          <p:cNvPicPr>
            <a:picLocks noGrp="1" noChangeAspect="1"/>
          </p:cNvPicPr>
          <p:nvPr>
            <p:ph idx="1"/>
          </p:nvPr>
        </p:nvPicPr>
        <p:blipFill>
          <a:blip r:embed="rId3"/>
          <a:stretch>
            <a:fillRect/>
          </a:stretch>
        </p:blipFill>
        <p:spPr>
          <a:xfrm>
            <a:off x="2440200" y="1143000"/>
            <a:ext cx="4380409" cy="5715000"/>
          </a:xfrm>
        </p:spPr>
      </p:pic>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Buddy System</a:t>
            </a:r>
            <a:endParaRPr lang="en-US" dirty="0"/>
          </a:p>
        </p:txBody>
      </p:sp>
      <p:sp>
        <p:nvSpPr>
          <p:cNvPr id="3" name="Content Placeholder 2"/>
          <p:cNvSpPr>
            <a:spLocks noGrp="1"/>
          </p:cNvSpPr>
          <p:nvPr>
            <p:ph idx="1"/>
          </p:nvPr>
        </p:nvSpPr>
        <p:spPr/>
        <p:txBody>
          <a:bodyPr/>
          <a:lstStyle/>
          <a:p>
            <a:r>
              <a:rPr lang="en-US" dirty="0"/>
              <a:t>Entire space available is treated as a single block of 2</a:t>
            </a:r>
            <a:r>
              <a:rPr lang="en-US" baseline="30000" dirty="0"/>
              <a:t>U</a:t>
            </a:r>
          </a:p>
          <a:p>
            <a:r>
              <a:rPr lang="en-US" dirty="0"/>
              <a:t>If a request of size </a:t>
            </a:r>
            <a:r>
              <a:rPr lang="en-US" i="1" dirty="0"/>
              <a:t>s </a:t>
            </a:r>
            <a:r>
              <a:rPr lang="en-US" dirty="0"/>
              <a:t>where 2</a:t>
            </a:r>
            <a:r>
              <a:rPr lang="en-US" i="1" baseline="30000" dirty="0"/>
              <a:t>U</a:t>
            </a:r>
            <a:r>
              <a:rPr lang="en-US" baseline="30000" dirty="0"/>
              <a:t>-1</a:t>
            </a:r>
            <a:r>
              <a:rPr lang="en-US" dirty="0"/>
              <a:t> &lt; </a:t>
            </a:r>
            <a:r>
              <a:rPr lang="en-US" i="1" dirty="0"/>
              <a:t>s </a:t>
            </a:r>
            <a:r>
              <a:rPr lang="en-US" dirty="0"/>
              <a:t>&lt;= 2</a:t>
            </a:r>
            <a:r>
              <a:rPr lang="en-US" i="1" baseline="30000" dirty="0"/>
              <a:t>U</a:t>
            </a:r>
            <a:endParaRPr lang="en-US" i="1" dirty="0"/>
          </a:p>
          <a:p>
            <a:pPr lvl="1"/>
            <a:r>
              <a:rPr lang="en-US" dirty="0"/>
              <a:t>entire block is allocated</a:t>
            </a:r>
          </a:p>
          <a:p>
            <a:r>
              <a:rPr lang="en-US" dirty="0"/>
              <a:t>Otherwise block is split into two equal buddies</a:t>
            </a:r>
          </a:p>
          <a:p>
            <a:pPr lvl="1"/>
            <a:r>
              <a:rPr lang="en-US" dirty="0"/>
              <a:t>Process continues until smallest block greater than or equal to </a:t>
            </a:r>
            <a:r>
              <a:rPr lang="en-US" i="1" dirty="0"/>
              <a:t>s </a:t>
            </a:r>
            <a:r>
              <a:rPr lang="en-US" dirty="0"/>
              <a:t>is generated</a:t>
            </a:r>
          </a:p>
          <a:p>
            <a:endParaRPr lang="en-US" dirty="0"/>
          </a:p>
        </p:txBody>
      </p:sp>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a:t>Example of Buddy System</a:t>
            </a:r>
          </a:p>
        </p:txBody>
      </p:sp>
      <p:pic>
        <p:nvPicPr>
          <p:cNvPr id="4" name="Content Placeholder 3" descr="Fig07_06.gif"/>
          <p:cNvPicPr>
            <a:picLocks noGrp="1" noChangeAspect="1"/>
          </p:cNvPicPr>
          <p:nvPr>
            <p:ph idx="1"/>
          </p:nvPr>
        </p:nvPicPr>
        <p:blipFill>
          <a:blip r:embed="rId3"/>
          <a:stretch>
            <a:fillRect/>
          </a:stretch>
        </p:blipFill>
        <p:spPr>
          <a:xfrm>
            <a:off x="697431" y="1263658"/>
            <a:ext cx="8412156" cy="5594342"/>
          </a:xfrm>
        </p:spPr>
      </p:pic>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a:t>Tree Representation </a:t>
            </a:r>
            <a:r>
              <a:rPr lang="en-US" dirty="0"/>
              <a:t>of Buddy System</a:t>
            </a:r>
          </a:p>
        </p:txBody>
      </p:sp>
      <p:pic>
        <p:nvPicPr>
          <p:cNvPr id="4" name="Content Placeholder 3" descr="Fig07_07.gif"/>
          <p:cNvPicPr>
            <a:picLocks noGrp="1" noChangeAspect="1"/>
          </p:cNvPicPr>
          <p:nvPr>
            <p:ph idx="1"/>
          </p:nvPr>
        </p:nvPicPr>
        <p:blipFill>
          <a:blip r:embed="rId3"/>
          <a:stretch>
            <a:fillRect/>
          </a:stretch>
        </p:blipFill>
        <p:spPr>
          <a:xfrm>
            <a:off x="1258261" y="1524000"/>
            <a:ext cx="6531428" cy="5181600"/>
          </a:xfrm>
        </p:spPr>
      </p:pic>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a:t>Basic </a:t>
            </a:r>
            <a:r>
              <a:rPr lang="en-NZ" dirty="0"/>
              <a:t>requirements of </a:t>
            </a:r>
            <a:r>
              <a:rPr lang="en-NZ"/>
              <a:t>Memory Management</a:t>
            </a:r>
            <a:endParaRPr lang="en-NZ" dirty="0"/>
          </a:p>
          <a:p>
            <a:r>
              <a:rPr lang="en-NZ"/>
              <a:t>Memory Partitioning</a:t>
            </a:r>
            <a:endParaRPr lang="en-NZ" dirty="0"/>
          </a:p>
          <a:p>
            <a:r>
              <a:rPr lang="en-NZ"/>
              <a:t>Basic </a:t>
            </a:r>
            <a:r>
              <a:rPr lang="en-NZ" dirty="0"/>
              <a:t>blocks of </a:t>
            </a:r>
            <a:r>
              <a:rPr lang="en-NZ"/>
              <a:t>memory management</a:t>
            </a:r>
            <a:endParaRPr lang="en-NZ" dirty="0"/>
          </a:p>
          <a:p>
            <a:pPr lvl="1"/>
            <a:r>
              <a:rPr lang="en-NZ"/>
              <a:t>Paging</a:t>
            </a:r>
            <a:endParaRPr lang="en-NZ" dirty="0"/>
          </a:p>
          <a:p>
            <a:pPr lvl="1"/>
            <a:r>
              <a:rPr lang="en-NZ"/>
              <a:t>Segmentation</a:t>
            </a:r>
            <a:endParaRPr lang="en-NZ" dirty="0"/>
          </a:p>
        </p:txBody>
      </p:sp>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Relocation</a:t>
            </a:r>
            <a:endParaRPr lang="en-US" dirty="0"/>
          </a:p>
        </p:txBody>
      </p:sp>
      <p:sp>
        <p:nvSpPr>
          <p:cNvPr id="3" name="Content Placeholder 2"/>
          <p:cNvSpPr>
            <a:spLocks noGrp="1"/>
          </p:cNvSpPr>
          <p:nvPr>
            <p:ph idx="1"/>
          </p:nvPr>
        </p:nvSpPr>
        <p:spPr/>
        <p:txBody>
          <a:bodyPr/>
          <a:lstStyle/>
          <a:p>
            <a:r>
              <a:rPr lang="en-US" dirty="0"/>
              <a:t>When program loaded into memory the actual (absolute) memory locations are determined</a:t>
            </a:r>
          </a:p>
          <a:p>
            <a:r>
              <a:rPr lang="en-US" dirty="0"/>
              <a:t>A process may occupy different partitions which means different absolute memory locations during execution, due to:</a:t>
            </a:r>
          </a:p>
          <a:p>
            <a:pPr lvl="1"/>
            <a:r>
              <a:rPr lang="en-US" dirty="0"/>
              <a:t>Swapping</a:t>
            </a:r>
          </a:p>
          <a:p>
            <a:pPr lvl="1"/>
            <a:r>
              <a:rPr lang="en-US" dirty="0"/>
              <a:t>Compaction</a:t>
            </a:r>
          </a:p>
          <a:p>
            <a:endParaRPr lang="en-US" dirty="0"/>
          </a:p>
        </p:txBody>
      </p:sp>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Addresses</a:t>
            </a:r>
            <a:endParaRPr lang="en-US" dirty="0"/>
          </a:p>
        </p:txBody>
      </p:sp>
      <p:sp>
        <p:nvSpPr>
          <p:cNvPr id="3" name="Content Placeholder 2"/>
          <p:cNvSpPr>
            <a:spLocks noGrp="1"/>
          </p:cNvSpPr>
          <p:nvPr>
            <p:ph idx="1"/>
          </p:nvPr>
        </p:nvSpPr>
        <p:spPr/>
        <p:txBody>
          <a:bodyPr/>
          <a:lstStyle/>
          <a:p>
            <a:r>
              <a:rPr lang="en-US"/>
              <a:t>Logical</a:t>
            </a:r>
            <a:endParaRPr lang="en-US" dirty="0"/>
          </a:p>
          <a:p>
            <a:pPr lvl="1"/>
            <a:r>
              <a:rPr lang="en-US" dirty="0"/>
              <a:t>Reference </a:t>
            </a:r>
            <a:r>
              <a:rPr lang="en-US"/>
              <a:t>to a memory location </a:t>
            </a:r>
            <a:r>
              <a:rPr lang="en-US" dirty="0"/>
              <a:t>independent of the </a:t>
            </a:r>
            <a:r>
              <a:rPr lang="en-US"/>
              <a:t>current assignment of data </a:t>
            </a:r>
            <a:r>
              <a:rPr lang="en-US" dirty="0"/>
              <a:t>to memory.</a:t>
            </a:r>
          </a:p>
          <a:p>
            <a:r>
              <a:rPr lang="en-US"/>
              <a:t>Relative</a:t>
            </a:r>
            <a:endParaRPr lang="en-US" dirty="0"/>
          </a:p>
          <a:p>
            <a:pPr lvl="1"/>
            <a:r>
              <a:rPr lang="en-US"/>
              <a:t>Address expressed as a location relative </a:t>
            </a:r>
            <a:r>
              <a:rPr lang="en-US" dirty="0"/>
              <a:t>to some known point.</a:t>
            </a:r>
          </a:p>
          <a:p>
            <a:r>
              <a:rPr lang="en-US"/>
              <a:t>Physical or Absolute</a:t>
            </a:r>
            <a:endParaRPr lang="en-US" dirty="0"/>
          </a:p>
          <a:p>
            <a:pPr lvl="1"/>
            <a:r>
              <a:rPr lang="en-US"/>
              <a:t>The absolute address or actual location in main </a:t>
            </a:r>
            <a:r>
              <a:rPr lang="en-US" dirty="0"/>
              <a:t>memory.</a:t>
            </a:r>
          </a:p>
          <a:p>
            <a:endParaRPr lang="en-US" dirty="0"/>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Relocation</a:t>
            </a:r>
            <a:endParaRPr lang="en-US" dirty="0"/>
          </a:p>
        </p:txBody>
      </p:sp>
      <p:pic>
        <p:nvPicPr>
          <p:cNvPr id="4" name="Content Placeholder 3" descr="Fig07_08.gif"/>
          <p:cNvPicPr>
            <a:picLocks noGrp="1" noChangeAspect="1"/>
          </p:cNvPicPr>
          <p:nvPr>
            <p:ph idx="1"/>
          </p:nvPr>
        </p:nvPicPr>
        <p:blipFill>
          <a:blip r:embed="rId3"/>
          <a:stretch>
            <a:fillRect/>
          </a:stretch>
        </p:blipFill>
        <p:spPr>
          <a:xfrm>
            <a:off x="1295400" y="1219200"/>
            <a:ext cx="5709874" cy="5761038"/>
          </a:xfrm>
        </p:spPr>
      </p:pic>
    </p:spTree>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Registers Used during Execution</a:t>
            </a:r>
            <a:endParaRPr lang="en-US" dirty="0"/>
          </a:p>
        </p:txBody>
      </p:sp>
      <p:sp>
        <p:nvSpPr>
          <p:cNvPr id="3" name="Content Placeholder 2"/>
          <p:cNvSpPr>
            <a:spLocks noGrp="1"/>
          </p:cNvSpPr>
          <p:nvPr>
            <p:ph idx="1"/>
          </p:nvPr>
        </p:nvSpPr>
        <p:spPr/>
        <p:txBody>
          <a:bodyPr/>
          <a:lstStyle/>
          <a:p>
            <a:r>
              <a:rPr lang="en-US"/>
              <a:t>Base </a:t>
            </a:r>
            <a:r>
              <a:rPr lang="en-US" dirty="0"/>
              <a:t>register</a:t>
            </a:r>
          </a:p>
          <a:p>
            <a:pPr lvl="1"/>
            <a:r>
              <a:rPr lang="en-US"/>
              <a:t>Starting address </a:t>
            </a:r>
            <a:r>
              <a:rPr lang="en-US" dirty="0"/>
              <a:t>for the process</a:t>
            </a:r>
          </a:p>
          <a:p>
            <a:r>
              <a:rPr lang="en-US" dirty="0"/>
              <a:t>Bounds register</a:t>
            </a:r>
          </a:p>
          <a:p>
            <a:pPr lvl="1"/>
            <a:r>
              <a:rPr lang="en-US"/>
              <a:t>Ending location </a:t>
            </a:r>
            <a:r>
              <a:rPr lang="en-US" dirty="0"/>
              <a:t>of the process</a:t>
            </a:r>
          </a:p>
          <a:p>
            <a:r>
              <a:rPr lang="en-US"/>
              <a:t>These values are </a:t>
            </a:r>
            <a:r>
              <a:rPr lang="en-US" dirty="0"/>
              <a:t>set when the process </a:t>
            </a:r>
            <a:r>
              <a:rPr lang="en-US"/>
              <a:t>is loaded </a:t>
            </a:r>
            <a:r>
              <a:rPr lang="en-US" dirty="0"/>
              <a:t>or when the process </a:t>
            </a:r>
            <a:r>
              <a:rPr lang="en-US"/>
              <a:t>is swapped </a:t>
            </a:r>
            <a:r>
              <a:rPr lang="en-US" dirty="0"/>
              <a:t>in</a:t>
            </a:r>
          </a:p>
        </p:txBody>
      </p:sp>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Registers Used during Execution</a:t>
            </a:r>
            <a:endParaRPr lang="en-US" dirty="0"/>
          </a:p>
        </p:txBody>
      </p:sp>
      <p:sp>
        <p:nvSpPr>
          <p:cNvPr id="3" name="Content Placeholder 2"/>
          <p:cNvSpPr>
            <a:spLocks noGrp="1"/>
          </p:cNvSpPr>
          <p:nvPr>
            <p:ph idx="1"/>
          </p:nvPr>
        </p:nvSpPr>
        <p:spPr/>
        <p:txBody>
          <a:bodyPr/>
          <a:lstStyle/>
          <a:p>
            <a:r>
              <a:rPr lang="en-US" dirty="0"/>
              <a:t>The value of the base register is added to a relative address to produce an absolute address (physical address)</a:t>
            </a:r>
          </a:p>
          <a:p>
            <a:r>
              <a:rPr lang="en-US" dirty="0"/>
              <a:t>The resulting address is compared with the value in the bounds (the </a:t>
            </a:r>
            <a:r>
              <a:rPr lang="en-US"/>
              <a:t>max address in a memory) </a:t>
            </a:r>
            <a:r>
              <a:rPr lang="en-US" dirty="0"/>
              <a:t>register</a:t>
            </a:r>
          </a:p>
          <a:p>
            <a:r>
              <a:rPr lang="en-US" dirty="0"/>
              <a:t>If the address is not within bounds, an interrupt is generated to the operating system</a:t>
            </a:r>
          </a:p>
          <a:p>
            <a:endParaRPr lang="en-US" dirty="0"/>
          </a:p>
        </p:txBody>
      </p:sp>
    </p:spTree>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sp>
        <p:nvSpPr>
          <p:cNvPr id="3" name="Content Placeholder 2"/>
          <p:cNvSpPr>
            <a:spLocks noGrp="1"/>
          </p:cNvSpPr>
          <p:nvPr>
            <p:ph idx="1"/>
          </p:nvPr>
        </p:nvSpPr>
        <p:spPr/>
        <p:txBody>
          <a:bodyPr/>
          <a:lstStyle/>
          <a:p>
            <a:r>
              <a:rPr lang="en-US"/>
              <a:t>Partition </a:t>
            </a:r>
            <a:r>
              <a:rPr lang="en-US" dirty="0"/>
              <a:t>memory </a:t>
            </a:r>
            <a:r>
              <a:rPr lang="en-US"/>
              <a:t>into small equal </a:t>
            </a:r>
            <a:r>
              <a:rPr lang="en-US" dirty="0"/>
              <a:t>fixed-size </a:t>
            </a:r>
            <a:r>
              <a:rPr lang="en-US"/>
              <a:t>chunks and divide each </a:t>
            </a:r>
            <a:r>
              <a:rPr lang="en-US" dirty="0"/>
              <a:t>process into </a:t>
            </a:r>
            <a:r>
              <a:rPr lang="en-US"/>
              <a:t>the same </a:t>
            </a:r>
            <a:r>
              <a:rPr lang="en-US" dirty="0"/>
              <a:t>size chunks</a:t>
            </a:r>
          </a:p>
          <a:p>
            <a:r>
              <a:rPr lang="en-US" dirty="0"/>
              <a:t>The chunks </a:t>
            </a:r>
            <a:r>
              <a:rPr lang="en-US"/>
              <a:t>of a process are called </a:t>
            </a:r>
            <a:r>
              <a:rPr lang="en-US" b="1" i="1"/>
              <a:t>pages</a:t>
            </a:r>
            <a:r>
              <a:rPr lang="en-US"/>
              <a:t> </a:t>
            </a:r>
            <a:endParaRPr lang="en-US" dirty="0"/>
          </a:p>
          <a:p>
            <a:r>
              <a:rPr lang="en-US" dirty="0"/>
              <a:t>The chunks of </a:t>
            </a:r>
            <a:r>
              <a:rPr lang="en-US"/>
              <a:t>memory are called </a:t>
            </a:r>
            <a:r>
              <a:rPr lang="en-US" b="1" i="1"/>
              <a:t>frames</a:t>
            </a:r>
            <a:endParaRPr lang="en-US" b="1" i="1" dirty="0"/>
          </a:p>
          <a:p>
            <a:endParaRPr lang="en-US" dirty="0"/>
          </a:p>
        </p:txBody>
      </p:sp>
    </p:spTree>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sp>
        <p:nvSpPr>
          <p:cNvPr id="3" name="Content Placeholder 2"/>
          <p:cNvSpPr>
            <a:spLocks noGrp="1"/>
          </p:cNvSpPr>
          <p:nvPr>
            <p:ph idx="1"/>
          </p:nvPr>
        </p:nvSpPr>
        <p:spPr/>
        <p:txBody>
          <a:bodyPr/>
          <a:lstStyle/>
          <a:p>
            <a:r>
              <a:rPr lang="en-US" dirty="0"/>
              <a:t>Operating system maintains a page table for each process</a:t>
            </a:r>
          </a:p>
          <a:p>
            <a:pPr lvl="1"/>
            <a:r>
              <a:rPr lang="en-US" dirty="0"/>
              <a:t>Contains the frame location for each page in the process</a:t>
            </a:r>
          </a:p>
          <a:p>
            <a:pPr lvl="1"/>
            <a:r>
              <a:rPr lang="en-US" dirty="0"/>
              <a:t>Memory address consist of a page number and offset within the page</a:t>
            </a:r>
          </a:p>
          <a:p>
            <a:endParaRPr lang="en-US" dirty="0"/>
          </a:p>
        </p:txBody>
      </p:sp>
    </p:spTree>
  </p:cSld>
  <p:clrMapOvr>
    <a:masterClrMapping/>
  </p:clrMapOvr>
  <p:transition>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Processes and Frames</a:t>
            </a:r>
            <a:endParaRPr lang="en-NZ" dirty="0"/>
          </a:p>
        </p:txBody>
      </p:sp>
      <p:pic>
        <p:nvPicPr>
          <p:cNvPr id="1026" name="Picture 2"/>
          <p:cNvPicPr>
            <a:picLocks noChangeAspect="1" noChangeArrowheads="1"/>
          </p:cNvPicPr>
          <p:nvPr/>
        </p:nvPicPr>
        <p:blipFill>
          <a:blip r:embed="rId3"/>
          <a:srcRect/>
          <a:stretch>
            <a:fillRect/>
          </a:stretch>
        </p:blipFill>
        <p:spPr bwMode="auto">
          <a:xfrm>
            <a:off x="990600" y="1447800"/>
            <a:ext cx="4419600" cy="5410200"/>
          </a:xfrm>
          <a:prstGeom prst="rect">
            <a:avLst/>
          </a:prstGeom>
          <a:noFill/>
          <a:ln w="9525">
            <a:noFill/>
            <a:miter lim="800000"/>
            <a:headEnd/>
            <a:tailEnd/>
          </a:ln>
          <a:effectLst/>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B.0</a:t>
            </a: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B.1</a:t>
            </a: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B.2</a:t>
            </a:r>
          </a:p>
        </p:txBody>
      </p:sp>
      <p:sp>
        <p:nvSpPr>
          <p:cNvPr id="13" name="Rectangle 12"/>
          <p:cNvSpPr/>
          <p:nvPr/>
        </p:nvSpPr>
        <p:spPr>
          <a:xfrm>
            <a:off x="2514600" y="41545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C.0</a:t>
            </a:r>
          </a:p>
        </p:txBody>
      </p:sp>
      <p:sp>
        <p:nvSpPr>
          <p:cNvPr id="14" name="Rectangle 13"/>
          <p:cNvSpPr/>
          <p:nvPr/>
        </p:nvSpPr>
        <p:spPr>
          <a:xfrm>
            <a:off x="2514600" y="44593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C.1</a:t>
            </a:r>
          </a:p>
        </p:txBody>
      </p:sp>
      <p:sp>
        <p:nvSpPr>
          <p:cNvPr id="15" name="Rectangle 14"/>
          <p:cNvSpPr/>
          <p:nvPr/>
        </p:nvSpPr>
        <p:spPr>
          <a:xfrm>
            <a:off x="2514600" y="47641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C.2</a:t>
            </a:r>
          </a:p>
        </p:txBody>
      </p:sp>
      <p:sp>
        <p:nvSpPr>
          <p:cNvPr id="16" name="Rectangle 15"/>
          <p:cNvSpPr/>
          <p:nvPr/>
        </p:nvSpPr>
        <p:spPr>
          <a:xfrm>
            <a:off x="2514600" y="50689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C.3</a:t>
            </a: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D.0</a:t>
            </a: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D.1</a:t>
            </a: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D.2</a:t>
            </a: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D.3</a:t>
            </a: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D.4</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Table</a:t>
            </a:r>
            <a:endParaRPr lang="en-US" dirty="0"/>
          </a:p>
        </p:txBody>
      </p:sp>
      <p:pic>
        <p:nvPicPr>
          <p:cNvPr id="4" name="Content Placeholder 3" descr="Fig07_10.gif"/>
          <p:cNvPicPr>
            <a:picLocks noGrp="1" noChangeAspect="1"/>
          </p:cNvPicPr>
          <p:nvPr>
            <p:ph idx="1"/>
          </p:nvPr>
        </p:nvPicPr>
        <p:blipFill>
          <a:blip r:embed="rId3"/>
          <a:stretch>
            <a:fillRect/>
          </a:stretch>
        </p:blipFill>
        <p:spPr>
          <a:xfrm>
            <a:off x="304800" y="1752600"/>
            <a:ext cx="8749545" cy="3495449"/>
          </a:xfrm>
        </p:spPr>
      </p:pic>
    </p:spTree>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Segmentation</a:t>
            </a:r>
            <a:endParaRPr lang="en-US" dirty="0"/>
          </a:p>
        </p:txBody>
      </p:sp>
      <p:sp>
        <p:nvSpPr>
          <p:cNvPr id="3" name="Content Placeholder 2"/>
          <p:cNvSpPr>
            <a:spLocks noGrp="1"/>
          </p:cNvSpPr>
          <p:nvPr>
            <p:ph idx="1"/>
          </p:nvPr>
        </p:nvSpPr>
        <p:spPr/>
        <p:txBody>
          <a:bodyPr/>
          <a:lstStyle/>
          <a:p>
            <a:r>
              <a:rPr lang="en-US" dirty="0"/>
              <a:t>A program can be subdivided into segments</a:t>
            </a:r>
          </a:p>
          <a:p>
            <a:pPr lvl="1"/>
            <a:r>
              <a:rPr lang="en-US" dirty="0"/>
              <a:t>Segments may vary in length</a:t>
            </a:r>
          </a:p>
          <a:p>
            <a:pPr lvl="1"/>
            <a:r>
              <a:rPr lang="en-US" dirty="0"/>
              <a:t>There is a maximum segment length</a:t>
            </a:r>
          </a:p>
          <a:p>
            <a:r>
              <a:rPr lang="en-US" dirty="0"/>
              <a:t>Addressing consist of two parts</a:t>
            </a:r>
          </a:p>
          <a:p>
            <a:pPr lvl="1"/>
            <a:r>
              <a:rPr lang="en-US" dirty="0"/>
              <a:t>a segment number and </a:t>
            </a:r>
          </a:p>
          <a:p>
            <a:pPr lvl="1"/>
            <a:r>
              <a:rPr lang="en-US" dirty="0"/>
              <a:t>an offset</a:t>
            </a:r>
          </a:p>
          <a:p>
            <a:r>
              <a:rPr lang="en-US" dirty="0"/>
              <a:t>Segmentation is similar to dynamic partitioning</a:t>
            </a:r>
          </a:p>
          <a:p>
            <a:endParaRPr lang="en-US" dirty="0"/>
          </a:p>
        </p:txBody>
      </p:sp>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need for </a:t>
            </a:r>
            <a:r>
              <a:rPr lang="en-NZ"/>
              <a:t>memory management</a:t>
            </a:r>
            <a:endParaRPr lang="en-NZ" dirty="0"/>
          </a:p>
        </p:txBody>
      </p:sp>
      <p:sp>
        <p:nvSpPr>
          <p:cNvPr id="3" name="Content Placeholder 2"/>
          <p:cNvSpPr>
            <a:spLocks noGrp="1"/>
          </p:cNvSpPr>
          <p:nvPr>
            <p:ph idx="1"/>
          </p:nvPr>
        </p:nvSpPr>
        <p:spPr/>
        <p:txBody>
          <a:bodyPr/>
          <a:lstStyle/>
          <a:p>
            <a:r>
              <a:rPr lang="en-NZ" dirty="0"/>
              <a:t>Memory is cheap today, and getting cheaper</a:t>
            </a:r>
          </a:p>
          <a:p>
            <a:pPr lvl="1"/>
            <a:r>
              <a:rPr lang="en-NZ" dirty="0"/>
              <a:t>But applications are demanding more and more memory, there is never enough! </a:t>
            </a:r>
          </a:p>
          <a:p>
            <a:r>
              <a:rPr lang="en-NZ" dirty="0"/>
              <a:t>Memory Management, involves swapping blocks of data from secondary storage. </a:t>
            </a:r>
          </a:p>
          <a:p>
            <a:r>
              <a:rPr lang="en-NZ" dirty="0"/>
              <a:t>Memory I/O is slow compared to a CPU</a:t>
            </a:r>
          </a:p>
          <a:p>
            <a:pPr lvl="1"/>
            <a:r>
              <a:rPr lang="en-NZ" dirty="0"/>
              <a:t>The OS must cleverly time the swapping to maximise the CPU’s efficiency</a:t>
            </a:r>
          </a:p>
          <a:p>
            <a:pPr lvl="1"/>
            <a:endParaRPr lang="en-NZ" dirty="0"/>
          </a:p>
        </p:txBody>
      </p:sp>
    </p:spTree>
  </p:cSld>
  <p:clrMapOvr>
    <a:masterClrMapping/>
  </p:clrMapOvr>
  <p:transition>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Addresses</a:t>
            </a:r>
            <a:endParaRPr lang="en-US" dirty="0"/>
          </a:p>
        </p:txBody>
      </p:sp>
      <p:pic>
        <p:nvPicPr>
          <p:cNvPr id="4" name="Content Placeholder 3" descr="Fig07_11.gif"/>
          <p:cNvPicPr>
            <a:picLocks noGrp="1" noChangeAspect="1"/>
          </p:cNvPicPr>
          <p:nvPr>
            <p:ph idx="1"/>
          </p:nvPr>
        </p:nvPicPr>
        <p:blipFill>
          <a:blip r:embed="rId3"/>
          <a:stretch>
            <a:fillRect/>
          </a:stretch>
        </p:blipFill>
        <p:spPr>
          <a:xfrm>
            <a:off x="1295400" y="1219199"/>
            <a:ext cx="6842760" cy="5482981"/>
          </a:xfrm>
        </p:spPr>
      </p:pic>
    </p:spTree>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pic>
        <p:nvPicPr>
          <p:cNvPr id="4" name="Content Placeholder 3" descr="Fig07_12a.gif"/>
          <p:cNvPicPr>
            <a:picLocks noGrp="1" noChangeAspect="1"/>
          </p:cNvPicPr>
          <p:nvPr>
            <p:ph idx="1"/>
          </p:nvPr>
        </p:nvPicPr>
        <p:blipFill>
          <a:blip r:embed="rId3"/>
          <a:stretch>
            <a:fillRect/>
          </a:stretch>
        </p:blipFill>
        <p:spPr>
          <a:xfrm>
            <a:off x="381001" y="1295400"/>
            <a:ext cx="8623524" cy="5411048"/>
          </a:xfrm>
        </p:spPr>
      </p:pic>
    </p:spTree>
  </p:cSld>
  <p:clrMapOvr>
    <a:masterClrMapping/>
  </p:clrMapOvr>
  <p:transition>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Segmentation</a:t>
            </a:r>
            <a:endParaRPr lang="en-US" dirty="0"/>
          </a:p>
        </p:txBody>
      </p:sp>
      <p:pic>
        <p:nvPicPr>
          <p:cNvPr id="4" name="Content Placeholder 3" descr="Fig07_12b.gif"/>
          <p:cNvPicPr>
            <a:picLocks noGrp="1" noChangeAspect="1"/>
          </p:cNvPicPr>
          <p:nvPr>
            <p:ph idx="1"/>
          </p:nvPr>
        </p:nvPicPr>
        <p:blipFill>
          <a:blip r:embed="rId3"/>
          <a:stretch>
            <a:fillRect/>
          </a:stretch>
        </p:blipFill>
        <p:spPr>
          <a:xfrm>
            <a:off x="682090" y="1295399"/>
            <a:ext cx="8080910" cy="5492345"/>
          </a:xfrm>
        </p:spPr>
      </p:pic>
    </p:spTree>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Memory Management scope</a:t>
            </a:r>
          </a:p>
        </p:txBody>
      </p:sp>
      <p:sp>
        <p:nvSpPr>
          <p:cNvPr id="3" name="Content Placeholder 2"/>
          <p:cNvSpPr>
            <a:spLocks noGrp="1"/>
          </p:cNvSpPr>
          <p:nvPr>
            <p:ph idx="1"/>
          </p:nvPr>
        </p:nvSpPr>
        <p:spPr/>
        <p:txBody>
          <a:bodyPr/>
          <a:lstStyle/>
          <a:p>
            <a:r>
              <a:rPr lang="en-NZ"/>
              <a:t>Relocation</a:t>
            </a:r>
            <a:endParaRPr lang="en-NZ" dirty="0"/>
          </a:p>
          <a:p>
            <a:r>
              <a:rPr lang="en-NZ" dirty="0"/>
              <a:t>Protection</a:t>
            </a:r>
          </a:p>
          <a:p>
            <a:r>
              <a:rPr lang="en-NZ"/>
              <a:t>Sharing</a:t>
            </a:r>
            <a:endParaRPr lang="en-NZ" dirty="0"/>
          </a:p>
          <a:p>
            <a:r>
              <a:rPr lang="en-NZ"/>
              <a:t>Logical organisation</a:t>
            </a:r>
            <a:endParaRPr lang="en-NZ" dirty="0"/>
          </a:p>
          <a:p>
            <a:r>
              <a:rPr lang="en-NZ"/>
              <a:t>Physical organisation</a:t>
            </a:r>
            <a:endParaRPr lang="en-NZ" dirty="0"/>
          </a:p>
        </p:txBody>
      </p:sp>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a:t>
            </a:r>
          </a:p>
        </p:txBody>
      </p:sp>
      <p:sp>
        <p:nvSpPr>
          <p:cNvPr id="3" name="Content Placeholder 2"/>
          <p:cNvSpPr>
            <a:spLocks noGrp="1"/>
          </p:cNvSpPr>
          <p:nvPr>
            <p:ph idx="1"/>
          </p:nvPr>
        </p:nvSpPr>
        <p:spPr/>
        <p:txBody>
          <a:bodyPr/>
          <a:lstStyle/>
          <a:p>
            <a:r>
              <a:rPr lang="en-US"/>
              <a:t>The programmer </a:t>
            </a:r>
            <a:r>
              <a:rPr lang="en-US" dirty="0"/>
              <a:t>does not know where </a:t>
            </a:r>
            <a:r>
              <a:rPr lang="en-US"/>
              <a:t>the program </a:t>
            </a:r>
            <a:r>
              <a:rPr lang="en-US" dirty="0"/>
              <a:t>will </a:t>
            </a:r>
            <a:r>
              <a:rPr lang="en-US"/>
              <a:t>be placed </a:t>
            </a:r>
            <a:r>
              <a:rPr lang="en-US" dirty="0"/>
              <a:t>in memory when it is executed, </a:t>
            </a:r>
          </a:p>
          <a:p>
            <a:pPr lvl="1"/>
            <a:r>
              <a:rPr lang="en-US"/>
              <a:t>it may be swapped </a:t>
            </a:r>
            <a:r>
              <a:rPr lang="en-US" dirty="0"/>
              <a:t>to </a:t>
            </a:r>
            <a:r>
              <a:rPr lang="en-US"/>
              <a:t>disk and </a:t>
            </a:r>
            <a:r>
              <a:rPr lang="en-US" dirty="0"/>
              <a:t>return </a:t>
            </a:r>
            <a:r>
              <a:rPr lang="en-US"/>
              <a:t>to main memory at a different location (relocated</a:t>
            </a:r>
            <a:r>
              <a:rPr lang="en-US" dirty="0"/>
              <a:t>)</a:t>
            </a:r>
          </a:p>
          <a:p>
            <a:r>
              <a:rPr lang="en-US" dirty="0"/>
              <a:t>Memory references must </a:t>
            </a:r>
            <a:r>
              <a:rPr lang="en-US"/>
              <a:t>be translated </a:t>
            </a:r>
            <a:r>
              <a:rPr lang="en-US" dirty="0"/>
              <a:t>to </a:t>
            </a:r>
            <a:r>
              <a:rPr lang="en-US"/>
              <a:t>the actual physical memory address</a:t>
            </a:r>
            <a:endParaRPr lang="en-US" dirty="0"/>
          </a:p>
          <a:p>
            <a:endParaRPr lang="en-US" dirty="0"/>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a:t>Memory Management </a:t>
            </a:r>
            <a:r>
              <a:rPr lang="en-NZ" dirty="0"/>
              <a:t>Terms</a:t>
            </a:r>
          </a:p>
        </p:txBody>
      </p:sp>
      <p:graphicFrame>
        <p:nvGraphicFramePr>
          <p:cNvPr id="5" name="Content Placeholder 4"/>
          <p:cNvGraphicFramePr>
            <a:graphicFrameLocks noGrp="1"/>
          </p:cNvGraphicFramePr>
          <p:nvPr>
            <p:ph idx="1"/>
          </p:nvPr>
        </p:nvGraphicFramePr>
        <p:xfrm>
          <a:off x="533400" y="1981200"/>
          <a:ext cx="8229600" cy="37795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r>
                        <a:rPr lang="en-NZ" sz="3200" dirty="0"/>
                        <a:t>Term</a:t>
                      </a:r>
                    </a:p>
                  </a:txBody>
                  <a:tcPr/>
                </a:tc>
                <a:tc>
                  <a:txBody>
                    <a:bodyPr/>
                    <a:lstStyle/>
                    <a:p>
                      <a:r>
                        <a:rPr lang="en-NZ" sz="3200" dirty="0"/>
                        <a:t>Description</a:t>
                      </a:r>
                    </a:p>
                  </a:txBody>
                  <a:tcPr/>
                </a:tc>
                <a:extLst>
                  <a:ext uri="{0D108BD9-81ED-4DB2-BD59-A6C34878D82A}">
                    <a16:rowId xmlns:a16="http://schemas.microsoft.com/office/drawing/2014/main" val="10000"/>
                  </a:ext>
                </a:extLst>
              </a:tr>
              <a:tr h="370840">
                <a:tc>
                  <a:txBody>
                    <a:bodyPr/>
                    <a:lstStyle/>
                    <a:p>
                      <a:r>
                        <a:rPr lang="en-NZ" sz="3200"/>
                        <a:t>Frame</a:t>
                      </a:r>
                      <a:endParaRPr lang="en-NZ" sz="3200" dirty="0"/>
                    </a:p>
                  </a:txBody>
                  <a:tcPr/>
                </a:tc>
                <a:tc>
                  <a:txBody>
                    <a:bodyPr/>
                    <a:lstStyle/>
                    <a:p>
                      <a:r>
                        <a:rPr lang="en-NZ" sz="3200" b="1" i="1" dirty="0"/>
                        <a:t>Fixed</a:t>
                      </a:r>
                      <a:r>
                        <a:rPr lang="en-NZ" sz="3200" dirty="0"/>
                        <a:t>-length block of main memory.</a:t>
                      </a:r>
                    </a:p>
                  </a:txBody>
                  <a:tcPr/>
                </a:tc>
                <a:extLst>
                  <a:ext uri="{0D108BD9-81ED-4DB2-BD59-A6C34878D82A}">
                    <a16:rowId xmlns:a16="http://schemas.microsoft.com/office/drawing/2014/main" val="10001"/>
                  </a:ext>
                </a:extLst>
              </a:tr>
              <a:tr h="370840">
                <a:tc>
                  <a:txBody>
                    <a:bodyPr/>
                    <a:lstStyle/>
                    <a:p>
                      <a:r>
                        <a:rPr lang="en-NZ" sz="3200"/>
                        <a:t>Page</a:t>
                      </a:r>
                      <a:endParaRPr lang="en-NZ" sz="3200" dirty="0"/>
                    </a:p>
                  </a:txBody>
                  <a:tcPr/>
                </a:tc>
                <a:tc>
                  <a:txBody>
                    <a:bodyPr/>
                    <a:lstStyle/>
                    <a:p>
                      <a:r>
                        <a:rPr lang="en-NZ" sz="3200" b="1" i="1" dirty="0"/>
                        <a:t>Fixed</a:t>
                      </a:r>
                      <a:r>
                        <a:rPr lang="en-NZ" sz="3200" dirty="0"/>
                        <a:t>-length block </a:t>
                      </a:r>
                      <a:r>
                        <a:rPr lang="en-NZ" sz="3200"/>
                        <a:t>of data in secondary </a:t>
                      </a:r>
                      <a:r>
                        <a:rPr lang="en-NZ" sz="3200" dirty="0"/>
                        <a:t>memory (e.g. on disk). </a:t>
                      </a:r>
                    </a:p>
                  </a:txBody>
                  <a:tcPr/>
                </a:tc>
                <a:extLst>
                  <a:ext uri="{0D108BD9-81ED-4DB2-BD59-A6C34878D82A}">
                    <a16:rowId xmlns:a16="http://schemas.microsoft.com/office/drawing/2014/main" val="10002"/>
                  </a:ext>
                </a:extLst>
              </a:tr>
              <a:tr h="370840">
                <a:tc>
                  <a:txBody>
                    <a:bodyPr/>
                    <a:lstStyle/>
                    <a:p>
                      <a:r>
                        <a:rPr lang="en-NZ" sz="3200" dirty="0"/>
                        <a:t>Segment</a:t>
                      </a:r>
                    </a:p>
                  </a:txBody>
                  <a:tcPr/>
                </a:tc>
                <a:tc>
                  <a:txBody>
                    <a:bodyPr/>
                    <a:lstStyle/>
                    <a:p>
                      <a:r>
                        <a:rPr lang="en-NZ" sz="3200" b="1" i="1" dirty="0"/>
                        <a:t>Variable-length</a:t>
                      </a:r>
                      <a:r>
                        <a:rPr lang="en-NZ" sz="3200" dirty="0"/>
                        <a:t> block of data that resides in secondary memory. </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533400" y="1600200"/>
            <a:ext cx="4318233" cy="369332"/>
          </a:xfrm>
          <a:prstGeom prst="rect">
            <a:avLst/>
          </a:prstGeom>
        </p:spPr>
        <p:txBody>
          <a:bodyPr wrap="none">
            <a:spAutoFit/>
          </a:bodyPr>
          <a:lstStyle/>
          <a:p>
            <a:r>
              <a:rPr lang="en-NZ" b="1"/>
              <a:t>Table </a:t>
            </a:r>
            <a:r>
              <a:rPr lang="en-NZ" b="1" dirty="0"/>
              <a:t>7.1 </a:t>
            </a:r>
            <a:r>
              <a:rPr lang="en-NZ" b="1"/>
              <a:t>Memory Management </a:t>
            </a:r>
            <a:r>
              <a:rPr lang="en-NZ" b="1" dirty="0"/>
              <a:t>Terms</a:t>
            </a:r>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Addressing</a:t>
            </a:r>
            <a:endParaRPr lang="en-US" dirty="0"/>
          </a:p>
        </p:txBody>
      </p:sp>
      <p:pic>
        <p:nvPicPr>
          <p:cNvPr id="4" name="Content Placeholder 3" descr="Fig07_01.gif"/>
          <p:cNvPicPr>
            <a:picLocks noGrp="1" noChangeAspect="1"/>
          </p:cNvPicPr>
          <p:nvPr>
            <p:ph idx="1"/>
          </p:nvPr>
        </p:nvPicPr>
        <p:blipFill>
          <a:blip r:embed="rId3"/>
          <a:stretch>
            <a:fillRect/>
          </a:stretch>
        </p:blipFill>
        <p:spPr>
          <a:xfrm>
            <a:off x="1676400" y="1284774"/>
            <a:ext cx="6030320" cy="5497026"/>
          </a:xfrm>
        </p:spPr>
      </p:pic>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a:t>
            </a:r>
          </a:p>
        </p:txBody>
      </p:sp>
      <p:sp>
        <p:nvSpPr>
          <p:cNvPr id="3" name="Content Placeholder 2"/>
          <p:cNvSpPr>
            <a:spLocks noGrp="1"/>
          </p:cNvSpPr>
          <p:nvPr>
            <p:ph idx="1"/>
          </p:nvPr>
        </p:nvSpPr>
        <p:spPr/>
        <p:txBody>
          <a:bodyPr/>
          <a:lstStyle/>
          <a:p>
            <a:r>
              <a:rPr lang="en-US" dirty="0"/>
              <a:t>Processes should not </a:t>
            </a:r>
            <a:r>
              <a:rPr lang="en-US"/>
              <a:t>be able </a:t>
            </a:r>
            <a:r>
              <a:rPr lang="en-US" dirty="0"/>
              <a:t>to reference </a:t>
            </a:r>
            <a:r>
              <a:rPr lang="en-US"/>
              <a:t>memory locations in another </a:t>
            </a:r>
            <a:r>
              <a:rPr lang="en-US" dirty="0"/>
              <a:t>process without permission</a:t>
            </a:r>
          </a:p>
          <a:p>
            <a:r>
              <a:rPr lang="en-US" dirty="0"/>
              <a:t>Impossible to </a:t>
            </a:r>
            <a:r>
              <a:rPr lang="en-US"/>
              <a:t>check absolute addresses at </a:t>
            </a:r>
            <a:r>
              <a:rPr lang="en-US" dirty="0"/>
              <a:t>compile time</a:t>
            </a:r>
          </a:p>
          <a:p>
            <a:r>
              <a:rPr lang="en-US" dirty="0"/>
              <a:t>Must be </a:t>
            </a:r>
            <a:r>
              <a:rPr lang="en-US"/>
              <a:t>checked at </a:t>
            </a:r>
            <a:r>
              <a:rPr lang="en-US" dirty="0"/>
              <a:t>run time</a:t>
            </a:r>
          </a:p>
          <a:p>
            <a:endParaRPr lang="en-US" dirty="0"/>
          </a:p>
        </p:txBody>
      </p:sp>
    </p:spTree>
  </p:cSld>
  <p:clrMapOvr>
    <a:masterClrMapping/>
  </p:clrMapOvr>
  <p:transition>
    <p:pull dir="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3326</Words>
  <Application>Microsoft Office PowerPoint</Application>
  <PresentationFormat>On-screen Show (4:3)</PresentationFormat>
  <Paragraphs>399</Paragraphs>
  <Slides>42</Slides>
  <Notes>42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42</vt:i4>
      </vt:variant>
    </vt:vector>
  </HeadingPairs>
  <TitlesOfParts>
    <vt:vector size="46" baseType="lpstr">
      <vt:lpstr>Arial</vt:lpstr>
      <vt:lpstr>Calibri</vt:lpstr>
      <vt:lpstr>Office Theme</vt:lpstr>
      <vt:lpstr>Custom Design</vt:lpstr>
      <vt:lpstr>Chapter 7 Memory Management</vt:lpstr>
      <vt:lpstr>Why?</vt:lpstr>
      <vt:lpstr>Roadmap</vt:lpstr>
      <vt:lpstr>The need for memory management</vt:lpstr>
      <vt:lpstr>Memory Management scope</vt:lpstr>
      <vt:lpstr>Relocation</vt:lpstr>
      <vt:lpstr>Memory Management Terms</vt:lpstr>
      <vt:lpstr>Addressing</vt:lpstr>
      <vt:lpstr>Protection</vt:lpstr>
      <vt:lpstr>Sharing</vt:lpstr>
      <vt:lpstr>Logical Organization</vt:lpstr>
      <vt:lpstr>Physical Organization</vt:lpstr>
      <vt:lpstr>Partitioning</vt:lpstr>
      <vt:lpstr>Types of Partitioning</vt:lpstr>
      <vt:lpstr>Fixed Partitioning</vt:lpstr>
      <vt:lpstr>Fixed Partitioning Problems</vt:lpstr>
      <vt:lpstr>Solution – Unequal Size Partitions</vt:lpstr>
      <vt:lpstr>Placement Algorithm</vt:lpstr>
      <vt:lpstr>Fixed Partitioning</vt:lpstr>
      <vt:lpstr>Remaining Problems with Fixed Partitions</vt:lpstr>
      <vt:lpstr>Dynamic Partitioning</vt:lpstr>
      <vt:lpstr>Dynamic Partitioning Example</vt:lpstr>
      <vt:lpstr>Dynamic Partitioning</vt:lpstr>
      <vt:lpstr>Dynamic Partitioning</vt:lpstr>
      <vt:lpstr>Dynamic Partitioning</vt:lpstr>
      <vt:lpstr>Allocation</vt:lpstr>
      <vt:lpstr>Buddy System</vt:lpstr>
      <vt:lpstr>Example of Buddy System</vt:lpstr>
      <vt:lpstr>Tree Representation of Buddy System</vt:lpstr>
      <vt:lpstr>Relocation</vt:lpstr>
      <vt:lpstr>Addresses</vt:lpstr>
      <vt:lpstr>Relocation</vt:lpstr>
      <vt:lpstr>Registers Used during Execution</vt:lpstr>
      <vt:lpstr>Registers Used during Execution</vt:lpstr>
      <vt:lpstr>Paging</vt:lpstr>
      <vt:lpstr>Paging</vt:lpstr>
      <vt:lpstr>Processes and Frames</vt:lpstr>
      <vt:lpstr>Page Table</vt:lpstr>
      <vt:lpstr>Segmentation</vt:lpstr>
      <vt:lpstr>Logical Addresses</vt:lpstr>
      <vt:lpstr>Paging</vt:lpstr>
      <vt:lpstr>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2008-04-03T13:46:15Z</dcterms:created>
  <dcterms:modified xsi:type="dcterms:W3CDTF">2023-05-03T02:26:31Z</dcterms:modified>
</cp:coreProperties>
</file>