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4"/>
  </p:notesMasterIdLst>
  <p:sldIdLst>
    <p:sldId id="256" r:id="rId3"/>
    <p:sldId id="321" r:id="rId4"/>
    <p:sldId id="322" r:id="rId5"/>
    <p:sldId id="261" r:id="rId6"/>
    <p:sldId id="257" r:id="rId7"/>
    <p:sldId id="323" r:id="rId8"/>
    <p:sldId id="258" r:id="rId9"/>
    <p:sldId id="259" r:id="rId10"/>
    <p:sldId id="260" r:id="rId11"/>
    <p:sldId id="262" r:id="rId12"/>
    <p:sldId id="263" r:id="rId13"/>
    <p:sldId id="324" r:id="rId14"/>
    <p:sldId id="265" r:id="rId15"/>
    <p:sldId id="268" r:id="rId16"/>
    <p:sldId id="269" r:id="rId17"/>
    <p:sldId id="272" r:id="rId18"/>
    <p:sldId id="283" r:id="rId19"/>
    <p:sldId id="284" r:id="rId20"/>
    <p:sldId id="285" r:id="rId21"/>
    <p:sldId id="286" r:id="rId22"/>
    <p:sldId id="288" r:id="rId23"/>
    <p:sldId id="289" r:id="rId24"/>
    <p:sldId id="290" r:id="rId25"/>
    <p:sldId id="291" r:id="rId26"/>
    <p:sldId id="292" r:id="rId27"/>
    <p:sldId id="293" r:id="rId28"/>
    <p:sldId id="294" r:id="rId29"/>
    <p:sldId id="328" r:id="rId30"/>
    <p:sldId id="329" r:id="rId31"/>
    <p:sldId id="330" r:id="rId32"/>
    <p:sldId id="296" r:id="rId33"/>
    <p:sldId id="331" r:id="rId34"/>
    <p:sldId id="297" r:id="rId35"/>
    <p:sldId id="298" r:id="rId36"/>
    <p:sldId id="332" r:id="rId37"/>
    <p:sldId id="333" r:id="rId38"/>
    <p:sldId id="334" r:id="rId39"/>
    <p:sldId id="300" r:id="rId40"/>
    <p:sldId id="335" r:id="rId41"/>
    <p:sldId id="301" r:id="rId42"/>
    <p:sldId id="336" r:id="rId43"/>
    <p:sldId id="302" r:id="rId44"/>
    <p:sldId id="337" r:id="rId45"/>
    <p:sldId id="303" r:id="rId46"/>
    <p:sldId id="338" r:id="rId47"/>
    <p:sldId id="339" r:id="rId48"/>
    <p:sldId id="309" r:id="rId49"/>
    <p:sldId id="341" r:id="rId50"/>
    <p:sldId id="310" r:id="rId51"/>
    <p:sldId id="342" r:id="rId52"/>
    <p:sldId id="311" r:id="rId53"/>
    <p:sldId id="313" r:id="rId54"/>
    <p:sldId id="312" r:id="rId55"/>
    <p:sldId id="343" r:id="rId56"/>
    <p:sldId id="314" r:id="rId57"/>
    <p:sldId id="315" r:id="rId58"/>
    <p:sldId id="316" r:id="rId59"/>
    <p:sldId id="317" r:id="rId60"/>
    <p:sldId id="318" r:id="rId61"/>
    <p:sldId id="344" r:id="rId62"/>
    <p:sldId id="319"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22" autoAdjust="0"/>
  </p:normalViewPr>
  <p:slideViewPr>
    <p:cSldViewPr>
      <p:cViewPr varScale="1">
        <p:scale>
          <a:sx n="54" d="100"/>
          <a:sy n="54" d="100"/>
        </p:scale>
        <p:origin x="184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In the steady state, practically all of main memory will be occupied with process pieces, so that the processor and operating system have direct access to as many processes as possible.</a:t>
            </a:r>
          </a:p>
          <a:p>
            <a:endParaRPr lang="en-NZ" dirty="0"/>
          </a:p>
          <a:p>
            <a:r>
              <a:rPr lang="en-NZ" dirty="0"/>
              <a:t>Thus, when the operating system brings one piece in, it must throw another out.</a:t>
            </a:r>
          </a:p>
          <a:p>
            <a:endParaRPr lang="en-NZ" dirty="0"/>
          </a:p>
          <a:p>
            <a:r>
              <a:rPr lang="en-NZ" dirty="0"/>
              <a:t>If it throws out a piece just before it is used, then it will just have to go get that piece again almost immediately.</a:t>
            </a:r>
          </a:p>
          <a:p>
            <a:pPr lvl="1">
              <a:buFont typeface="Arial" pitchFamily="34" charset="0"/>
              <a:buChar char="•"/>
            </a:pPr>
            <a:r>
              <a:rPr lang="en-NZ" baseline="0" dirty="0"/>
              <a:t> </a:t>
            </a:r>
            <a:r>
              <a:rPr lang="en-NZ" dirty="0"/>
              <a:t>Too much of this leads to a condition known as thrashing</a:t>
            </a:r>
          </a:p>
          <a:p>
            <a:pPr lvl="1">
              <a:buFont typeface="Arial" pitchFamily="34" charset="0"/>
              <a:buChar char="•"/>
            </a:pPr>
            <a:r>
              <a:rPr lang="en-NZ" dirty="0"/>
              <a:t> The system spends most of its time swapping pieces rather than executing instructions.</a:t>
            </a:r>
          </a:p>
          <a:p>
            <a:pPr lvl="0">
              <a:buFont typeface="Arial" pitchFamily="34" charset="0"/>
              <a:buNone/>
            </a:pPr>
            <a:endParaRPr lang="en-NZ" dirty="0"/>
          </a:p>
          <a:p>
            <a:pPr lvl="0">
              <a:buFont typeface="Arial" pitchFamily="34" charset="0"/>
              <a:buNone/>
            </a:pPr>
            <a:r>
              <a:rPr lang="en-NZ" dirty="0"/>
              <a:t>The avoidance of thrashing was a major research area in the 1970s and led to a variety of complex but effective algorithms. </a:t>
            </a:r>
          </a:p>
          <a:p>
            <a:pPr lvl="1">
              <a:buFont typeface="Arial" pitchFamily="34" charset="0"/>
              <a:buNone/>
            </a:pPr>
            <a:r>
              <a:rPr lang="en-NZ" dirty="0"/>
              <a:t>In essence, the operating system tries to guess, 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principle of locality states that program and data references within a process tend to cluster.</a:t>
            </a:r>
          </a:p>
          <a:p>
            <a:pPr lvl="1"/>
            <a:r>
              <a:rPr lang="en-NZ" dirty="0"/>
              <a:t>Hence, the assumption that only a few pieces of a process will be needed over a short period of time is valid.</a:t>
            </a:r>
          </a:p>
          <a:p>
            <a:pPr lvl="0"/>
            <a:endParaRPr lang="en-NZ" dirty="0"/>
          </a:p>
          <a:p>
            <a:pPr lvl="0"/>
            <a:r>
              <a:rPr lang="en-NZ" dirty="0"/>
              <a:t>Also, it should be possible to make intelligent guesses about which pieces of a process will be needed in the near future, which avoids</a:t>
            </a:r>
          </a:p>
          <a:p>
            <a:r>
              <a:rPr lang="en-NZ" dirty="0"/>
              <a:t>thrashing.</a:t>
            </a:r>
          </a:p>
          <a:p>
            <a:endParaRPr lang="en-NZ" dirty="0"/>
          </a:p>
          <a:p>
            <a:r>
              <a:rPr lang="en-NZ" dirty="0"/>
              <a:t>One way to confirm the principle of locality is to look at the performance of processes in a virtual memory environment.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Give a brief</a:t>
            </a:r>
            <a:r>
              <a:rPr lang="en-NZ" baseline="0" dirty="0"/>
              <a:t> description of this figure to the students – the detail probably not be clear in the presentation, but it is the overall clustering that is important and interesting</a:t>
            </a:r>
          </a:p>
          <a:p>
            <a:endParaRPr lang="en-NZ" dirty="0"/>
          </a:p>
          <a:p>
            <a:r>
              <a:rPr lang="en-NZ" dirty="0"/>
              <a:t>Figure 8.1 is a rather famous diagram that dramatically illustrates the principle of locality [HATF72]. </a:t>
            </a:r>
          </a:p>
          <a:p>
            <a:endParaRPr lang="en-NZ" dirty="0"/>
          </a:p>
          <a:p>
            <a:endParaRPr lang="en-NZ" dirty="0"/>
          </a:p>
          <a:p>
            <a:r>
              <a:rPr lang="en-NZ" dirty="0"/>
              <a:t>Note that during the lifetime of the process, references are confined to a subset of pages.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In the discussion of simple paging, we indicated that each process has its own page table.</a:t>
            </a:r>
            <a:r>
              <a:rPr lang="en-NZ" baseline="0" dirty="0"/>
              <a:t> </a:t>
            </a:r>
            <a:endParaRPr lang="en-NZ" dirty="0"/>
          </a:p>
          <a:p>
            <a:pPr lvl="1">
              <a:buFont typeface="Arial" pitchFamily="34" charset="0"/>
              <a:buChar char="•"/>
            </a:pPr>
            <a:r>
              <a:rPr lang="en-NZ" dirty="0"/>
              <a:t> When all of its pages are loaded into main memory, the page table for a process is created and loaded into main memory.</a:t>
            </a:r>
          </a:p>
          <a:p>
            <a:pPr lvl="0">
              <a:buFont typeface="Arial" pitchFamily="34" charset="0"/>
              <a:buNone/>
            </a:pPr>
            <a:endParaRPr lang="en-NZ" baseline="0" dirty="0"/>
          </a:p>
          <a:p>
            <a:pPr lvl="0">
              <a:buFont typeface="Arial" pitchFamily="34" charset="0"/>
              <a:buNone/>
            </a:pPr>
            <a:r>
              <a:rPr lang="en-NZ" dirty="0"/>
              <a:t>Each page table entry contains the frame number of the corresponding page in main memory.</a:t>
            </a:r>
          </a:p>
          <a:p>
            <a:pPr lvl="0">
              <a:buFont typeface="Arial" pitchFamily="34" charset="0"/>
              <a:buNone/>
            </a:pPr>
            <a:endParaRPr lang="en-NZ" dirty="0"/>
          </a:p>
          <a:p>
            <a:pPr lvl="0">
              <a:buFont typeface="Arial" pitchFamily="34" charset="0"/>
              <a:buNone/>
            </a:pPr>
            <a:r>
              <a:rPr lang="en-NZ" dirty="0"/>
              <a:t>A page table is also needed for a virtual memory scheme based on paging.</a:t>
            </a:r>
          </a:p>
          <a:p>
            <a:pPr lvl="0">
              <a:buFont typeface="Arial" pitchFamily="34" charset="0"/>
              <a:buNone/>
            </a:pPr>
            <a:endParaRPr lang="en-NZ" dirty="0"/>
          </a:p>
          <a:p>
            <a:pPr lvl="0">
              <a:buFont typeface="Arial" pitchFamily="34" charset="0"/>
              <a:buNone/>
            </a:pPr>
            <a:r>
              <a:rPr lang="en-NZ" dirty="0"/>
              <a:t>Again, it is typical to associate a unique page table with each process. </a:t>
            </a:r>
            <a:r>
              <a:rPr lang="en-NZ" b="1" dirty="0"/>
              <a:t>(Figure 8.2a – next slide). </a:t>
            </a:r>
          </a:p>
          <a:p>
            <a:pPr lvl="1">
              <a:buFont typeface="Arial" pitchFamily="34" charset="0"/>
              <a:buChar char="•"/>
            </a:pPr>
            <a:r>
              <a:rPr lang="en-NZ" baseline="0" dirty="0"/>
              <a:t> </a:t>
            </a:r>
            <a:r>
              <a:rPr lang="en-NZ" dirty="0"/>
              <a:t>The page table entries become more complex because only some of the pages of a process may be in main memory.</a:t>
            </a:r>
          </a:p>
          <a:p>
            <a:pPr lvl="1">
              <a:buFont typeface="Arial" pitchFamily="34" charset="0"/>
              <a:buChar char="•"/>
            </a:pPr>
            <a:r>
              <a:rPr lang="en-NZ" dirty="0"/>
              <a:t> A bit is needed in each page table entry to indicate whether the corresponding page is present (P) in main memory or not.</a:t>
            </a:r>
          </a:p>
          <a:p>
            <a:pPr lvl="1">
              <a:buFont typeface="Arial" pitchFamily="34" charset="0"/>
              <a:buChar char="•"/>
            </a:pPr>
            <a:r>
              <a:rPr lang="en-NZ" baseline="0" dirty="0"/>
              <a:t> </a:t>
            </a:r>
            <a:r>
              <a:rPr lang="en-NZ" dirty="0"/>
              <a:t>If the bit indicates that the page is in memory, then the entry also includes the frame number of that page.</a:t>
            </a:r>
          </a:p>
          <a:p>
            <a:pPr lvl="1">
              <a:buFont typeface="Arial" pitchFamily="34" charset="0"/>
              <a:buChar char="•"/>
            </a:pPr>
            <a:r>
              <a:rPr lang="en-NZ" dirty="0"/>
              <a:t> The page table entry includes a modify (M) bit, indicating whether</a:t>
            </a:r>
            <a:r>
              <a:rPr lang="en-NZ" baseline="0" dirty="0"/>
              <a:t> </a:t>
            </a:r>
            <a:r>
              <a:rPr lang="en-NZ" dirty="0"/>
              <a:t>the contents of the corresponding page have been altered since</a:t>
            </a:r>
            <a:r>
              <a:rPr lang="en-NZ" baseline="0" dirty="0"/>
              <a:t> </a:t>
            </a:r>
            <a:r>
              <a:rPr lang="en-NZ" dirty="0"/>
              <a:t>the page was last loaded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NZ" dirty="0"/>
              <a:t>The basic mechanism for reading a word from memory involves using a page table</a:t>
            </a:r>
            <a:r>
              <a:rPr lang="en-NZ" baseline="0" dirty="0"/>
              <a:t> </a:t>
            </a:r>
            <a:r>
              <a:rPr lang="en-NZ" dirty="0"/>
              <a:t>to translate a virtual/logical address, </a:t>
            </a:r>
          </a:p>
          <a:p>
            <a:pPr lvl="1"/>
            <a:r>
              <a:rPr lang="en-NZ" dirty="0"/>
              <a:t>consisting of page number and offset, </a:t>
            </a:r>
          </a:p>
          <a:p>
            <a:pPr lvl="1"/>
            <a:endParaRPr lang="en-NZ" dirty="0"/>
          </a:p>
          <a:p>
            <a:pPr lvl="0"/>
            <a:r>
              <a:rPr lang="en-NZ" dirty="0"/>
              <a:t>Into a physical address, </a:t>
            </a:r>
          </a:p>
          <a:p>
            <a:pPr lvl="1"/>
            <a:r>
              <a:rPr lang="en-NZ" dirty="0"/>
              <a:t>consisting of frame number and offset, </a:t>
            </a:r>
          </a:p>
          <a:p>
            <a:pPr lvl="1"/>
            <a:endParaRPr lang="en-NZ" dirty="0"/>
          </a:p>
          <a:p>
            <a:pPr lvl="0"/>
            <a:r>
              <a:rPr lang="en-NZ" dirty="0"/>
              <a:t>Because the page table is of variable length, depending on the size of the process, we cannot expect to hold it in registers.</a:t>
            </a:r>
          </a:p>
          <a:p>
            <a:pPr lvl="1"/>
            <a:r>
              <a:rPr lang="en-NZ" dirty="0"/>
              <a:t>Instead, it must be in main memory to be accessed.</a:t>
            </a:r>
          </a:p>
          <a:p>
            <a:pPr lvl="1"/>
            <a:endParaRPr lang="en-NZ" dirty="0"/>
          </a:p>
          <a:p>
            <a:pPr lvl="0"/>
            <a:r>
              <a:rPr lang="en-NZ" dirty="0"/>
              <a:t>Figure 8.3 suggests a hardware implementation.</a:t>
            </a:r>
          </a:p>
          <a:p>
            <a:pPr lvl="0"/>
            <a:endParaRPr lang="en-NZ" dirty="0"/>
          </a:p>
          <a:p>
            <a:pPr lvl="0"/>
            <a:r>
              <a:rPr lang="en-NZ" dirty="0"/>
              <a:t>When a particular process is running, a register holds the starting address of the page table for that process.</a:t>
            </a:r>
          </a:p>
          <a:p>
            <a:pPr lvl="1">
              <a:buFont typeface="Arial" pitchFamily="34" charset="0"/>
              <a:buChar char="•"/>
            </a:pPr>
            <a:r>
              <a:rPr lang="en-NZ" dirty="0"/>
              <a:t> The page number of a virtual address is used to index that table and look up the corresponding frame number.</a:t>
            </a:r>
          </a:p>
          <a:p>
            <a:pPr lvl="1">
              <a:buFont typeface="Arial" pitchFamily="34" charset="0"/>
              <a:buChar char="•"/>
            </a:pPr>
            <a:r>
              <a:rPr lang="en-NZ" dirty="0"/>
              <a:t> This is combined with the offset portion of the virtual address to produce the desired real address. </a:t>
            </a:r>
          </a:p>
          <a:p>
            <a:pPr lvl="0">
              <a:buFont typeface="Arial" pitchFamily="34" charset="0"/>
              <a:buNone/>
            </a:pPr>
            <a:endParaRPr lang="en-NZ" dirty="0"/>
          </a:p>
          <a:p>
            <a:pPr lvl="0">
              <a:buFont typeface="Arial" pitchFamily="34" charset="0"/>
              <a:buNone/>
            </a:pPr>
            <a:r>
              <a:rPr lang="en-NZ" dirty="0"/>
              <a:t>Typically, the page number field is longer than the frame number field (n &gt; 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8.4 shows an example of a two-level scheme typical for use with a 32-bit address. </a:t>
            </a:r>
          </a:p>
          <a:p>
            <a:endParaRPr lang="en-NZ" dirty="0"/>
          </a:p>
          <a:p>
            <a:r>
              <a:rPr lang="en-NZ" dirty="0"/>
              <a:t>If we assume byte-level addressing and 4-kbyte (2</a:t>
            </a:r>
            <a:r>
              <a:rPr lang="en-NZ" baseline="30000" dirty="0"/>
              <a:t>12</a:t>
            </a:r>
            <a:r>
              <a:rPr lang="en-NZ" dirty="0"/>
              <a:t>) pages, </a:t>
            </a:r>
          </a:p>
          <a:p>
            <a:pPr lvl="1">
              <a:buFont typeface="Arial" pitchFamily="34" charset="0"/>
              <a:buChar char="•"/>
            </a:pPr>
            <a:r>
              <a:rPr lang="en-NZ" dirty="0"/>
              <a:t> then the 4-Gbyte (2</a:t>
            </a:r>
            <a:r>
              <a:rPr lang="en-NZ" sz="1200" kern="1200" baseline="30000" dirty="0">
                <a:solidFill>
                  <a:schemeClr val="tx1"/>
                </a:solidFill>
                <a:latin typeface="+mn-lt"/>
                <a:ea typeface="+mn-ea"/>
                <a:cs typeface="+mn-cs"/>
              </a:rPr>
              <a:t>32</a:t>
            </a:r>
            <a:r>
              <a:rPr lang="en-NZ" dirty="0"/>
              <a:t>) virtual address space is composed of 220pages. </a:t>
            </a:r>
          </a:p>
          <a:p>
            <a:pPr lvl="0">
              <a:buFont typeface="Arial" pitchFamily="34" charset="0"/>
              <a:buNone/>
            </a:pPr>
            <a:endParaRPr lang="en-NZ" dirty="0"/>
          </a:p>
          <a:p>
            <a:pPr lvl="0">
              <a:buFont typeface="Arial" pitchFamily="34" charset="0"/>
              <a:buNone/>
            </a:pPr>
            <a:r>
              <a:rPr lang="en-NZ" dirty="0"/>
              <a:t>If each of these pages is mapped by a 4-byte page table entry (PTE), we can create a user page table composed of 2</a:t>
            </a:r>
            <a:r>
              <a:rPr lang="en-NZ" sz="1200" kern="1200" baseline="30000" dirty="0">
                <a:solidFill>
                  <a:schemeClr val="tx1"/>
                </a:solidFill>
                <a:latin typeface="+mn-lt"/>
                <a:ea typeface="+mn-ea"/>
                <a:cs typeface="+mn-cs"/>
              </a:rPr>
              <a:t>20 </a:t>
            </a:r>
            <a:r>
              <a:rPr lang="en-NZ" dirty="0"/>
              <a:t>PTEs requiring 4 Mbyte (2</a:t>
            </a:r>
            <a:r>
              <a:rPr lang="en-NZ" sz="1200" kern="1200" baseline="30000" dirty="0">
                <a:solidFill>
                  <a:schemeClr val="tx1"/>
                </a:solidFill>
                <a:latin typeface="+mn-lt"/>
                <a:ea typeface="+mn-ea"/>
                <a:cs typeface="+mn-cs"/>
              </a:rPr>
              <a:t>22 </a:t>
            </a:r>
            <a:r>
              <a:rPr lang="en-NZ" dirty="0"/>
              <a:t>) bytes.</a:t>
            </a:r>
          </a:p>
          <a:p>
            <a:pPr lvl="0">
              <a:buFont typeface="Arial" pitchFamily="34" charset="0"/>
              <a:buNone/>
            </a:pPr>
            <a:endParaRPr lang="en-NZ" dirty="0"/>
          </a:p>
          <a:p>
            <a:pPr lvl="0">
              <a:buFont typeface="Arial" pitchFamily="34" charset="0"/>
              <a:buNone/>
            </a:pPr>
            <a:r>
              <a:rPr lang="en-NZ" dirty="0"/>
              <a:t>This huge user page table, occupying 2</a:t>
            </a:r>
            <a:r>
              <a:rPr lang="en-NZ" sz="1200" kern="1200" baseline="30000" dirty="0">
                <a:solidFill>
                  <a:schemeClr val="tx1"/>
                </a:solidFill>
                <a:latin typeface="+mn-lt"/>
                <a:ea typeface="+mn-ea"/>
                <a:cs typeface="+mn-cs"/>
              </a:rPr>
              <a:t>10 </a:t>
            </a:r>
            <a:r>
              <a:rPr lang="en-NZ" dirty="0"/>
              <a:t>pages, can be kept in virtual memory and mapped by a root page table with 2</a:t>
            </a:r>
            <a:r>
              <a:rPr lang="en-NZ" sz="1200" kern="1200" baseline="30000" dirty="0">
                <a:solidFill>
                  <a:schemeClr val="tx1"/>
                </a:solidFill>
                <a:latin typeface="+mn-lt"/>
                <a:ea typeface="+mn-ea"/>
                <a:cs typeface="+mn-cs"/>
              </a:rPr>
              <a:t>10 </a:t>
            </a:r>
            <a:r>
              <a:rPr lang="en-NZ" dirty="0"/>
              <a:t>PTEs occupying</a:t>
            </a:r>
          </a:p>
          <a:p>
            <a:r>
              <a:rPr lang="en-NZ" dirty="0"/>
              <a:t>4 Kbyte (2</a:t>
            </a:r>
            <a:r>
              <a:rPr lang="en-NZ" sz="1200" kern="1200" baseline="30000" dirty="0">
                <a:solidFill>
                  <a:schemeClr val="tx1"/>
                </a:solidFill>
                <a:latin typeface="+mn-lt"/>
                <a:ea typeface="+mn-ea"/>
                <a:cs typeface="+mn-cs"/>
              </a:rPr>
              <a:t>12 </a:t>
            </a:r>
            <a:r>
              <a:rPr lang="en-NZ" dirty="0"/>
              <a:t>) of main memory.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8.5 shows the steps involved in address translation for this scheme.</a:t>
            </a:r>
          </a:p>
          <a:p>
            <a:endParaRPr lang="en-NZ" dirty="0"/>
          </a:p>
          <a:p>
            <a:r>
              <a:rPr lang="en-NZ" dirty="0"/>
              <a:t>The root page always remains in main memory.</a:t>
            </a:r>
          </a:p>
          <a:p>
            <a:endParaRPr lang="en-NZ" dirty="0"/>
          </a:p>
          <a:p>
            <a:r>
              <a:rPr lang="en-NZ" dirty="0"/>
              <a:t>The first 10 bits of a virtual address are used to index into the root page to find a PTE for a page of the user page table. </a:t>
            </a:r>
          </a:p>
          <a:p>
            <a:pPr lvl="1">
              <a:buFont typeface="Arial" pitchFamily="34" charset="0"/>
              <a:buChar char="•"/>
            </a:pPr>
            <a:r>
              <a:rPr lang="en-NZ" dirty="0"/>
              <a:t> If that page is </a:t>
            </a:r>
            <a:r>
              <a:rPr lang="en-NZ" b="1" dirty="0"/>
              <a:t>not </a:t>
            </a:r>
            <a:r>
              <a:rPr lang="en-NZ" dirty="0"/>
              <a:t>in main memory, a page fault occurs.</a:t>
            </a:r>
          </a:p>
          <a:p>
            <a:pPr lvl="1">
              <a:buFont typeface="Arial" pitchFamily="34" charset="0"/>
              <a:buChar char="•"/>
            </a:pPr>
            <a:r>
              <a:rPr lang="en-NZ" baseline="0" dirty="0"/>
              <a:t> </a:t>
            </a:r>
            <a:r>
              <a:rPr lang="en-NZ" dirty="0"/>
              <a:t>If that page </a:t>
            </a:r>
            <a:r>
              <a:rPr lang="en-NZ" b="1" dirty="0"/>
              <a:t>is </a:t>
            </a:r>
            <a:r>
              <a:rPr lang="en-NZ" dirty="0"/>
              <a:t>in main memory, then the next 10 bits of the virtual address index into the user PTE page to find the PTE for the page that is referenced by the virtual address.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important hardware design decision is the size of page to be used.</a:t>
            </a:r>
          </a:p>
          <a:p>
            <a:endParaRPr lang="en-NZ" dirty="0"/>
          </a:p>
          <a:p>
            <a:r>
              <a:rPr lang="en-NZ" dirty="0"/>
              <a:t>There are several factors to consider. </a:t>
            </a:r>
          </a:p>
          <a:p>
            <a:pPr lvl="1">
              <a:buFont typeface="Arial" pitchFamily="34" charset="0"/>
              <a:buChar char="•"/>
            </a:pPr>
            <a:r>
              <a:rPr lang="en-NZ" dirty="0"/>
              <a:t> </a:t>
            </a:r>
            <a:r>
              <a:rPr lang="en-NZ" b="1" dirty="0"/>
              <a:t>internal fragmentation. </a:t>
            </a:r>
            <a:r>
              <a:rPr lang="en-NZ" dirty="0"/>
              <a:t>Clearly, the smaller the page size, the less the amount of internal fragmentation. To optimize the use of main memory, we would like to reduce internal fragmentation. </a:t>
            </a:r>
          </a:p>
          <a:p>
            <a:pPr lvl="1">
              <a:buFont typeface="Arial" pitchFamily="34" charset="0"/>
              <a:buChar char="•"/>
            </a:pPr>
            <a:r>
              <a:rPr lang="en-NZ" dirty="0"/>
              <a:t> BUT </a:t>
            </a:r>
            <a:r>
              <a:rPr lang="en-NZ" b="1" dirty="0"/>
              <a:t>the smaller the page, the greater the number of pages required per process. </a:t>
            </a:r>
            <a:r>
              <a:rPr lang="en-NZ" dirty="0"/>
              <a:t>More pages per process means larger page tables. For large programs in a heavily multiprogrammed environment, this may mean that some portion of the page tables of active processes must be in virtual memory, not in main memory. </a:t>
            </a:r>
          </a:p>
          <a:p>
            <a:pPr lvl="1">
              <a:buFont typeface="Arial" pitchFamily="34" charset="0"/>
              <a:buChar char="•"/>
            </a:pPr>
            <a:r>
              <a:rPr lang="en-NZ" dirty="0"/>
              <a:t>The physical characteristics of most secondary-memory devices, which are rotational, favour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Complicating these matters is the effect of page size on the rate at which page faults occur.</a:t>
            </a:r>
          </a:p>
          <a:p>
            <a:endParaRPr lang="en-NZ" dirty="0"/>
          </a:p>
          <a:p>
            <a:r>
              <a:rPr lang="en-NZ" dirty="0"/>
              <a:t>This behavior, is based on the principle of locality. </a:t>
            </a:r>
          </a:p>
          <a:p>
            <a:endParaRPr lang="en-NZ" dirty="0"/>
          </a:p>
          <a:p>
            <a:r>
              <a:rPr lang="en-NZ" dirty="0"/>
              <a:t>If the page size is very small, then ordinarily a relatively large number of pages will be available in main memory for a process.</a:t>
            </a:r>
          </a:p>
          <a:p>
            <a:pPr lvl="1">
              <a:buFont typeface="Arial" pitchFamily="34" charset="0"/>
              <a:buChar char="•"/>
            </a:pPr>
            <a:r>
              <a:rPr lang="en-NZ" dirty="0"/>
              <a:t> After a time, the pages in memory will all contain portions of the process near recent references.</a:t>
            </a:r>
          </a:p>
          <a:p>
            <a:pPr lvl="1">
              <a:buFont typeface="Arial" pitchFamily="34" charset="0"/>
              <a:buChar char="•"/>
            </a:pPr>
            <a:r>
              <a:rPr lang="en-NZ" dirty="0"/>
              <a:t> Thus, the page fault rate should be low.</a:t>
            </a:r>
          </a:p>
          <a:p>
            <a:pPr lvl="0">
              <a:buFont typeface="Arial" pitchFamily="34" charset="0"/>
              <a:buNone/>
            </a:pPr>
            <a:endParaRPr lang="en-NZ" dirty="0"/>
          </a:p>
          <a:p>
            <a:pPr lvl="0">
              <a:buFont typeface="Arial" pitchFamily="34" charset="0"/>
              <a:buNone/>
            </a:pPr>
            <a:r>
              <a:rPr lang="en-NZ" dirty="0"/>
              <a:t>As the size of the page is increased, each individual page will contain locations further and further from any particular recent reference.</a:t>
            </a:r>
          </a:p>
          <a:p>
            <a:pPr lvl="1">
              <a:buFont typeface="Arial" pitchFamily="34" charset="0"/>
              <a:buChar char="•"/>
            </a:pPr>
            <a:r>
              <a:rPr lang="en-NZ" dirty="0"/>
              <a:t> Thus the effect of the principle of locality is weakened and the page fault rate begins to rise. </a:t>
            </a:r>
          </a:p>
          <a:p>
            <a:pPr lvl="1">
              <a:buFont typeface="Arial" pitchFamily="34" charset="0"/>
              <a:buChar char="•"/>
            </a:pPr>
            <a:endParaRPr lang="en-NZ" dirty="0"/>
          </a:p>
          <a:p>
            <a:pPr lvl="0">
              <a:buFont typeface="Arial" pitchFamily="34" charset="0"/>
              <a:buNone/>
            </a:pPr>
            <a:r>
              <a:rPr lang="en-NZ" dirty="0"/>
              <a:t>Eventually, however, the page fault rate will begin to fall as the size of a page approaches the size of the entire process (point </a:t>
            </a:r>
            <a:r>
              <a:rPr lang="en-NZ" i="1" dirty="0"/>
              <a:t>P</a:t>
            </a:r>
            <a:r>
              <a:rPr lang="en-NZ" dirty="0"/>
              <a:t> in the diagram).</a:t>
            </a:r>
          </a:p>
          <a:p>
            <a:pPr lvl="1">
              <a:buFont typeface="Arial" pitchFamily="34" charset="0"/>
              <a:buChar char="•"/>
            </a:pPr>
            <a:r>
              <a:rPr lang="en-NZ" dirty="0"/>
              <a:t> When a single page encompasses the entire process, there will be no page faults.</a:t>
            </a:r>
          </a:p>
          <a:p>
            <a:pPr lvl="1">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Memory management is a complex interrelationship between processor hardware and operating system software.</a:t>
            </a:r>
          </a:p>
          <a:p>
            <a:endParaRPr lang="en-NZ" dirty="0"/>
          </a:p>
          <a:p>
            <a:r>
              <a:rPr lang="en-NZ" dirty="0"/>
              <a:t>We focus first on the hardware aspect of virtual memory, looking at the use of paging, segmentation, and combined paging and segmentation.</a:t>
            </a:r>
          </a:p>
          <a:p>
            <a:endParaRPr lang="en-NZ" dirty="0"/>
          </a:p>
          <a:p>
            <a:r>
              <a:rPr lang="en-NZ" dirty="0"/>
              <a:t>Then we look at the issues involved in the design of a virtual memory facility in operating systems.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Much of this is explained on the previous slide</a:t>
            </a:r>
          </a:p>
          <a:p>
            <a:endParaRPr lang="en-NZ" dirty="0"/>
          </a:p>
          <a:p>
            <a:r>
              <a:rPr lang="en-NZ" dirty="0"/>
              <a:t>A further complication is that the page fault rate is also determined by the number of frames allocated to a process. </a:t>
            </a:r>
          </a:p>
          <a:p>
            <a:endParaRPr lang="en-NZ" dirty="0"/>
          </a:p>
          <a:p>
            <a:r>
              <a:rPr lang="en-NZ" dirty="0"/>
              <a:t>Figure 8.11b shows that, for a fixed page size, the fault rate drops as the number of pages maintained in main memory grows.</a:t>
            </a:r>
          </a:p>
          <a:p>
            <a:pPr lvl="1">
              <a:buFont typeface="Arial" pitchFamily="34" charset="0"/>
              <a:buChar char="•"/>
            </a:pPr>
            <a:r>
              <a:rPr lang="en-NZ" dirty="0"/>
              <a:t> Thus, a software policy (the amount of memory to allocate to each process) interacts with a hardware design decision (page size).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Segmentation allows the programmer to view memory as consisting of multiple address spaces or segments. </a:t>
            </a:r>
          </a:p>
          <a:p>
            <a:endParaRPr lang="en-NZ" dirty="0"/>
          </a:p>
          <a:p>
            <a:r>
              <a:rPr lang="en-NZ" dirty="0"/>
              <a:t>Segments may be of unequal, indeed dynamic, size. </a:t>
            </a:r>
          </a:p>
          <a:p>
            <a:endParaRPr lang="en-NZ" dirty="0"/>
          </a:p>
          <a:p>
            <a:r>
              <a:rPr lang="en-NZ" dirty="0"/>
              <a:t>Memory references consist of a form of address (segment number, offset).</a:t>
            </a:r>
          </a:p>
          <a:p>
            <a:endParaRPr lang="en-NZ" dirty="0"/>
          </a:p>
          <a:p>
            <a:r>
              <a:rPr lang="en-NZ" dirty="0"/>
              <a:t>This organization has a number of advantages to the programmer over a nonsegmented address space:</a:t>
            </a:r>
          </a:p>
          <a:p>
            <a:endParaRPr lang="en-NZ" dirty="0"/>
          </a:p>
          <a:p>
            <a:pPr marL="228600" indent="-228600">
              <a:buAutoNum type="arabicPeriod"/>
            </a:pPr>
            <a:r>
              <a:rPr lang="en-NZ" b="1" dirty="0"/>
              <a:t>It simplifies the handling of growing data structures</a:t>
            </a:r>
            <a:r>
              <a:rPr lang="en-NZ" dirty="0"/>
              <a:t>. </a:t>
            </a:r>
          </a:p>
          <a:p>
            <a:pPr marL="685800" lvl="1" indent="-228600">
              <a:buFont typeface="Arial" pitchFamily="34" charset="0"/>
              <a:buChar char="•"/>
            </a:pPr>
            <a:r>
              <a:rPr lang="en-NZ" dirty="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a:p>
          <a:p>
            <a:r>
              <a:rPr lang="en-NZ" dirty="0"/>
              <a:t>2. </a:t>
            </a:r>
            <a:r>
              <a:rPr lang="en-NZ" b="1" dirty="0"/>
              <a:t>It allows programs to be altered and recompiled independently, </a:t>
            </a:r>
          </a:p>
          <a:p>
            <a:pPr lvl="1">
              <a:buFont typeface="Arial" pitchFamily="34" charset="0"/>
              <a:buChar char="•"/>
            </a:pPr>
            <a:r>
              <a:rPr lang="en-NZ" b="1" dirty="0"/>
              <a:t> </a:t>
            </a:r>
            <a:r>
              <a:rPr lang="en-NZ" dirty="0"/>
              <a:t>without requiring the entire set of programs to be relinked and reloaded.</a:t>
            </a:r>
          </a:p>
          <a:p>
            <a:pPr lvl="1">
              <a:buFont typeface="Arial" pitchFamily="34" charset="0"/>
              <a:buChar char="•"/>
            </a:pPr>
            <a:r>
              <a:rPr lang="en-NZ" dirty="0"/>
              <a:t> Again, this is accomplished using multiple segments.</a:t>
            </a:r>
          </a:p>
          <a:p>
            <a:pPr lvl="1">
              <a:buFont typeface="Arial" pitchFamily="34" charset="0"/>
              <a:buNone/>
            </a:pPr>
            <a:endParaRPr lang="en-NZ" dirty="0"/>
          </a:p>
          <a:p>
            <a:r>
              <a:rPr lang="en-NZ" dirty="0"/>
              <a:t>3. </a:t>
            </a:r>
            <a:r>
              <a:rPr lang="en-NZ" b="1" dirty="0"/>
              <a:t>It lends itself to sharing among processes</a:t>
            </a:r>
            <a:r>
              <a:rPr lang="en-NZ" dirty="0"/>
              <a:t>. </a:t>
            </a:r>
          </a:p>
          <a:p>
            <a:pPr lvl="1">
              <a:buFont typeface="Arial" pitchFamily="34" charset="0"/>
              <a:buChar char="•"/>
            </a:pPr>
            <a:r>
              <a:rPr lang="en-NZ" dirty="0"/>
              <a:t> A programmer can place a utility program or a useful table of data in a segment that can be referenced by other processes.</a:t>
            </a:r>
          </a:p>
          <a:p>
            <a:pPr lvl="1">
              <a:buFont typeface="Arial" pitchFamily="34" charset="0"/>
              <a:buNone/>
            </a:pPr>
            <a:endParaRPr lang="en-NZ" dirty="0"/>
          </a:p>
          <a:p>
            <a:r>
              <a:rPr lang="en-NZ" dirty="0"/>
              <a:t>4. </a:t>
            </a:r>
            <a:r>
              <a:rPr lang="en-NZ" b="1" dirty="0"/>
              <a:t>It lends itself to protection.</a:t>
            </a:r>
          </a:p>
          <a:p>
            <a:pPr lvl="1">
              <a:buFont typeface="Arial" pitchFamily="34" charset="0"/>
              <a:buChar char="•"/>
            </a:pPr>
            <a:r>
              <a:rPr lang="en-NZ" b="1" dirty="0"/>
              <a:t> </a:t>
            </a:r>
            <a:r>
              <a:rPr lang="en-NZ" dirty="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Each segment table entry contains the starting address of the corresponding segment in main memory, as well as the length of the segment.</a:t>
            </a:r>
          </a:p>
          <a:p>
            <a:endParaRPr lang="en-NZ" dirty="0"/>
          </a:p>
          <a:p>
            <a:r>
              <a:rPr lang="en-NZ" dirty="0"/>
              <a:t>The same device, a segment table, is needed when we consider a virtual memory scheme based on segmentation. </a:t>
            </a:r>
          </a:p>
          <a:p>
            <a:pPr lvl="1">
              <a:buFont typeface="Arial" pitchFamily="34" charset="0"/>
              <a:buChar char="•"/>
            </a:pPr>
            <a:r>
              <a:rPr lang="en-NZ" dirty="0"/>
              <a:t> Again, it is typical to associate a unique segment table with each process. </a:t>
            </a:r>
          </a:p>
          <a:p>
            <a:pPr lvl="0">
              <a:buFont typeface="Arial" pitchFamily="34" charset="0"/>
              <a:buChar char="•"/>
            </a:pPr>
            <a:endParaRPr lang="en-NZ" dirty="0"/>
          </a:p>
          <a:p>
            <a:pPr lvl="0">
              <a:buFont typeface="Arial" pitchFamily="34" charset="0"/>
              <a:buNone/>
            </a:pPr>
            <a:r>
              <a:rPr lang="en-NZ" b="1" dirty="0"/>
              <a:t>But </a:t>
            </a:r>
            <a:r>
              <a:rPr lang="en-NZ" b="0" dirty="0"/>
              <a:t>b</a:t>
            </a:r>
            <a:r>
              <a:rPr lang="en-NZ" dirty="0"/>
              <a:t>ecause only some of the segments of a process may be in main memory, a bit is needed in each segment table entry to indicate whether the corresponding segment is present in main memory or not.</a:t>
            </a:r>
          </a:p>
          <a:p>
            <a:pPr lvl="1">
              <a:buFont typeface="Arial" pitchFamily="34" charset="0"/>
              <a:buChar char="•"/>
            </a:pPr>
            <a:r>
              <a:rPr lang="en-NZ" baseline="0" dirty="0"/>
              <a:t> </a:t>
            </a:r>
            <a:r>
              <a:rPr lang="en-NZ" dirty="0"/>
              <a:t>If the bit indicates that the segment is in memory, then the entry also includes the starting address and length of that segment.</a:t>
            </a:r>
          </a:p>
          <a:p>
            <a:pPr lvl="1">
              <a:buFont typeface="Arial" pitchFamily="34" charset="0"/>
              <a:buNone/>
            </a:pPr>
            <a:endParaRPr lang="en-NZ" dirty="0"/>
          </a:p>
          <a:p>
            <a:r>
              <a:rPr lang="en-NZ" dirty="0"/>
              <a:t>Another control bit in the segmentation table entry is a </a:t>
            </a:r>
            <a:r>
              <a:rPr lang="en-NZ" b="1" dirty="0"/>
              <a:t>modify bit</a:t>
            </a:r>
            <a:r>
              <a:rPr lang="en-NZ" dirty="0"/>
              <a:t>, indicating whether the contents of the corresponding segment have been altered since the segment was last loaded into main memory. </a:t>
            </a:r>
          </a:p>
          <a:p>
            <a:pPr lvl="1">
              <a:buFont typeface="Arial" pitchFamily="34" charset="0"/>
              <a:buChar char="•"/>
            </a:pPr>
            <a:r>
              <a:rPr lang="en-NZ" dirty="0"/>
              <a:t> If there has been no change, then it is not necessary to write the segment out when it comes time to replace the segment in the frame that it currently occupies. </a:t>
            </a:r>
          </a:p>
          <a:p>
            <a:pPr lvl="0">
              <a:buFont typeface="Arial" pitchFamily="34" charset="0"/>
              <a:buNone/>
            </a:pPr>
            <a:endParaRPr lang="en-NZ" dirty="0"/>
          </a:p>
          <a:p>
            <a:pPr lvl="0">
              <a:buFont typeface="Arial" pitchFamily="34" charset="0"/>
              <a:buNone/>
            </a:pPr>
            <a:r>
              <a:rPr lang="en-NZ" dirty="0"/>
              <a:t>Other control bits may also be present.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Reading a word from memory involves the translation of a virtual, or logical, address, consisting of segment number and offset, into a physical address, using a segment table. </a:t>
            </a:r>
          </a:p>
          <a:p>
            <a:endParaRPr lang="en-NZ" dirty="0"/>
          </a:p>
          <a:p>
            <a:pPr lvl="0">
              <a:buFont typeface="Arial" pitchFamily="34" charset="0"/>
              <a:buNone/>
            </a:pPr>
            <a:r>
              <a:rPr lang="en-NZ" dirty="0"/>
              <a:t>We cannot expect to hold the segment table in registers because it is of variable length, depending on the size of the process</a:t>
            </a:r>
          </a:p>
          <a:p>
            <a:pPr lvl="1">
              <a:buFont typeface="Arial" pitchFamily="34" charset="0"/>
              <a:buChar char="•"/>
            </a:pPr>
            <a:r>
              <a:rPr lang="en-NZ" dirty="0"/>
              <a:t> Instead, it must be in main memory to be accessed. </a:t>
            </a:r>
          </a:p>
          <a:p>
            <a:pPr lvl="1">
              <a:buFont typeface="Arial" pitchFamily="34" charset="0"/>
              <a:buChar char="•"/>
            </a:pPr>
            <a:endParaRPr lang="en-NZ" dirty="0"/>
          </a:p>
          <a:p>
            <a:pPr lvl="0">
              <a:buFont typeface="Arial" pitchFamily="34" charset="0"/>
              <a:buNone/>
            </a:pPr>
            <a:r>
              <a:rPr lang="en-NZ" dirty="0"/>
              <a:t>This figure suggests a hardware implementation of this scheme (note similarity to Figure 8.3).</a:t>
            </a:r>
          </a:p>
          <a:p>
            <a:pPr lvl="0">
              <a:buFont typeface="Arial" pitchFamily="34" charset="0"/>
              <a:buNone/>
            </a:pPr>
            <a:endParaRPr lang="en-NZ" dirty="0"/>
          </a:p>
          <a:p>
            <a:pPr lvl="0">
              <a:buFont typeface="Arial" pitchFamily="34" charset="0"/>
              <a:buNone/>
            </a:pPr>
            <a:r>
              <a:rPr lang="en-NZ" dirty="0"/>
              <a:t>When a particular process is running, a register holds the starting address of the segment table for that process.</a:t>
            </a:r>
          </a:p>
          <a:p>
            <a:pPr lvl="1">
              <a:buFont typeface="Arial" pitchFamily="34" charset="0"/>
              <a:buChar char="•"/>
            </a:pPr>
            <a:r>
              <a:rPr lang="en-NZ" dirty="0"/>
              <a:t>The segment number of a virtual address is used to index that table and look up the corresponding main memory address for the start of the segment.</a:t>
            </a:r>
          </a:p>
          <a:p>
            <a:pPr lvl="1">
              <a:buFont typeface="Arial" pitchFamily="34" charset="0"/>
              <a:buChar char="•"/>
            </a:pPr>
            <a:r>
              <a:rPr lang="en-NZ" dirty="0"/>
              <a:t> This is added to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combined paging/segmentation system, a user’s address space is broken up into a number of segments, </a:t>
            </a:r>
          </a:p>
          <a:p>
            <a:pPr lvl="1">
              <a:buFont typeface="Arial" pitchFamily="34" charset="0"/>
              <a:buChar char="•"/>
            </a:pPr>
            <a:r>
              <a:rPr lang="en-NZ" dirty="0"/>
              <a:t> at the discretion of the programmer.</a:t>
            </a:r>
          </a:p>
          <a:p>
            <a:pPr lvl="0">
              <a:buFont typeface="Arial" pitchFamily="34" charset="0"/>
              <a:buNone/>
            </a:pPr>
            <a:endParaRPr lang="en-NZ" dirty="0"/>
          </a:p>
          <a:p>
            <a:pPr lvl="0">
              <a:buFont typeface="Arial" pitchFamily="34" charset="0"/>
              <a:buNone/>
            </a:pPr>
            <a:r>
              <a:rPr lang="en-NZ" dirty="0"/>
              <a:t>Each segment is, in turn, broken up into a number of fixed-size pages, </a:t>
            </a:r>
          </a:p>
          <a:p>
            <a:pPr lvl="1">
              <a:buFont typeface="Arial" pitchFamily="34" charset="0"/>
              <a:buChar char="•"/>
            </a:pPr>
            <a:r>
              <a:rPr lang="en-NZ" dirty="0"/>
              <a:t> which are equal in length to a main memory frame.</a:t>
            </a:r>
          </a:p>
          <a:p>
            <a:pPr lvl="0">
              <a:buFont typeface="Arial" pitchFamily="34" charset="0"/>
              <a:buNone/>
            </a:pPr>
            <a:endParaRPr lang="en-NZ" dirty="0"/>
          </a:p>
          <a:p>
            <a:pPr lvl="0">
              <a:buFont typeface="Arial" pitchFamily="34" charset="0"/>
              <a:buNone/>
            </a:pPr>
            <a:r>
              <a:rPr lang="en-NZ" dirty="0"/>
              <a:t> If a segment has length less than that of a page, the segment occupies just one page. </a:t>
            </a:r>
          </a:p>
          <a:p>
            <a:pPr lvl="0">
              <a:buFont typeface="Arial" pitchFamily="34" charset="0"/>
              <a:buNone/>
            </a:pPr>
            <a:endParaRPr lang="en-NZ" dirty="0"/>
          </a:p>
          <a:p>
            <a:pPr lvl="0">
              <a:buFont typeface="Arial" pitchFamily="34" charset="0"/>
              <a:buNone/>
            </a:pPr>
            <a:r>
              <a:rPr lang="en-NZ" dirty="0"/>
              <a:t>From the programmer’s point of view, a logical address still consists of a segment number and a segment offset. </a:t>
            </a:r>
          </a:p>
          <a:p>
            <a:pPr lvl="0">
              <a:buFont typeface="Arial" pitchFamily="34" charset="0"/>
              <a:buNone/>
            </a:pPr>
            <a:endParaRPr lang="en-NZ" dirty="0"/>
          </a:p>
          <a:p>
            <a:pPr lvl="0">
              <a:buFont typeface="Arial" pitchFamily="34" charset="0"/>
              <a:buNone/>
            </a:pPr>
            <a:r>
              <a:rPr lang="en-NZ" dirty="0"/>
              <a:t>From the system’s point of view, the segment offset is viewed as a page number and page offset for a page within the 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(8.2c) suggests the segment table entry and page table entry formats.</a:t>
            </a:r>
          </a:p>
          <a:p>
            <a:endParaRPr lang="en-NZ" dirty="0"/>
          </a:p>
          <a:p>
            <a:r>
              <a:rPr lang="en-NZ" dirty="0"/>
              <a:t>As before, the segment table entry contains the length of the segment.</a:t>
            </a:r>
          </a:p>
          <a:p>
            <a:endParaRPr lang="en-NZ" dirty="0"/>
          </a:p>
          <a:p>
            <a:r>
              <a:rPr lang="en-NZ" dirty="0"/>
              <a:t>It also contains a base field, which now refers to a page table.</a:t>
            </a:r>
          </a:p>
          <a:p>
            <a:pPr lvl="1">
              <a:buFont typeface="Arial" pitchFamily="34" charset="0"/>
              <a:buChar char="•"/>
            </a:pPr>
            <a:r>
              <a:rPr lang="en-NZ" dirty="0"/>
              <a:t> The present and modified bits are not needed because these matters are handled at the page level.</a:t>
            </a:r>
          </a:p>
          <a:p>
            <a:pPr lvl="1">
              <a:buFont typeface="Arial" pitchFamily="34" charset="0"/>
              <a:buChar char="•"/>
            </a:pPr>
            <a:r>
              <a:rPr lang="en-NZ" dirty="0"/>
              <a:t> Other control bits may be used, for purposes of sharing and protection.</a:t>
            </a:r>
          </a:p>
          <a:p>
            <a:pPr lvl="1">
              <a:buFont typeface="Arial" pitchFamily="34" charset="0"/>
              <a:buChar char="•"/>
            </a:pPr>
            <a:endParaRPr lang="en-NZ" dirty="0"/>
          </a:p>
          <a:p>
            <a:pPr lvl="0">
              <a:buFont typeface="Arial" pitchFamily="34" charset="0"/>
              <a:buNone/>
            </a:pPr>
            <a:r>
              <a:rPr lang="en-NZ" dirty="0"/>
              <a:t>The page table entry is essentially the same as is used in a pure paging system. </a:t>
            </a:r>
          </a:p>
          <a:p>
            <a:pPr lvl="1">
              <a:buFont typeface="Arial" pitchFamily="34" charset="0"/>
              <a:buChar char="•"/>
            </a:pPr>
            <a:r>
              <a:rPr lang="en-NZ" dirty="0"/>
              <a:t> Each page number is mapped into a corresponding frame number if the page is present in main memory.</a:t>
            </a:r>
          </a:p>
          <a:p>
            <a:pPr lvl="1">
              <a:buFont typeface="Arial" pitchFamily="34" charset="0"/>
              <a:buChar char="•"/>
            </a:pPr>
            <a:r>
              <a:rPr lang="en-NZ" baseline="0" dirty="0"/>
              <a:t> </a:t>
            </a:r>
            <a:r>
              <a:rPr lang="en-NZ" dirty="0"/>
              <a:t>The modified bit indicates whether this page needs to be written back out when the frame is allocated to another page.</a:t>
            </a:r>
          </a:p>
          <a:p>
            <a:pPr lvl="1">
              <a:buFont typeface="Arial" pitchFamily="34" charset="0"/>
              <a:buChar char="•"/>
            </a:pPr>
            <a:r>
              <a:rPr lang="en-NZ" baseline="0" dirty="0"/>
              <a:t> </a:t>
            </a:r>
            <a:r>
              <a:rPr lang="en-NZ" dirty="0"/>
              <a:t>There may be other control bits dealing with protection or other 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suggests a structure to support combined paging/segmentation (note similarity to Figure 8.5).</a:t>
            </a:r>
          </a:p>
          <a:p>
            <a:endParaRPr lang="en-NZ" dirty="0"/>
          </a:p>
          <a:p>
            <a:r>
              <a:rPr lang="en-NZ" dirty="0"/>
              <a:t>Associated with each process is a segment table and a number of page tables, one per process segment.</a:t>
            </a:r>
          </a:p>
          <a:p>
            <a:endParaRPr lang="en-NZ" dirty="0"/>
          </a:p>
          <a:p>
            <a:r>
              <a:rPr lang="en-NZ" dirty="0"/>
              <a:t>When a particular process is running, a register holds the starting address of the segment table for that process. </a:t>
            </a:r>
          </a:p>
          <a:p>
            <a:endParaRPr lang="en-NZ" dirty="0"/>
          </a:p>
          <a:p>
            <a:r>
              <a:rPr lang="en-NZ" dirty="0"/>
              <a:t>Presented with a virtual address, the processor uses the segment number portion to index into the process segment table to find the page table for that segment.</a:t>
            </a:r>
          </a:p>
          <a:p>
            <a:pPr lvl="1">
              <a:buFont typeface="Arial" pitchFamily="34" charset="0"/>
              <a:buChar char="•"/>
            </a:pPr>
            <a:r>
              <a:rPr lang="en-NZ" dirty="0"/>
              <a:t> Then the page number portion of the virtual address is used to index the page table and look up the corresponding frame number.</a:t>
            </a:r>
          </a:p>
          <a:p>
            <a:pPr lvl="1">
              <a:buFont typeface="Arial" pitchFamily="34" charset="0"/>
              <a:buChar char="•"/>
            </a:pPr>
            <a:r>
              <a:rPr lang="en-NZ" baseline="0" dirty="0"/>
              <a:t> </a:t>
            </a:r>
            <a:r>
              <a:rPr lang="en-NZ" dirty="0"/>
              <a:t>This is combined with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design of the memory management portion of an operating system depends on three fundamental areas of choice:</a:t>
            </a:r>
          </a:p>
          <a:p>
            <a:pPr lvl="1"/>
            <a:r>
              <a:rPr lang="en-NZ" dirty="0"/>
              <a:t>• Whether or not to use virtual memory techniques</a:t>
            </a:r>
          </a:p>
          <a:p>
            <a:pPr lvl="1"/>
            <a:r>
              <a:rPr lang="en-NZ" dirty="0"/>
              <a:t>• The use of paging or segmentation or both</a:t>
            </a:r>
          </a:p>
          <a:p>
            <a:pPr lvl="1"/>
            <a:r>
              <a:rPr lang="en-NZ" dirty="0"/>
              <a:t>• The algorithms employed for various aspects of memory management</a:t>
            </a:r>
          </a:p>
          <a:p>
            <a:pPr lvl="0"/>
            <a:endParaRPr lang="en-NZ" dirty="0"/>
          </a:p>
          <a:p>
            <a:pPr lvl="0"/>
            <a:r>
              <a:rPr lang="en-NZ" dirty="0"/>
              <a:t>The</a:t>
            </a:r>
            <a:r>
              <a:rPr lang="en-NZ" baseline="0" dirty="0"/>
              <a:t> first two are determined largely by hardware support. But, with few exceptions (DOS for old PC’s) all major OS’s support Virtual Memory.</a:t>
            </a:r>
          </a:p>
          <a:p>
            <a:pPr lvl="0"/>
            <a:endParaRPr lang="en-NZ" baseline="0" dirty="0"/>
          </a:p>
          <a:p>
            <a:pPr lvl="0"/>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a:t>
            </a:r>
            <a:r>
              <a:rPr lang="en-NZ" baseline="0" dirty="0"/>
              <a:t>ome key terms related to virtual memory.</a:t>
            </a:r>
          </a:p>
          <a:p>
            <a:endParaRPr lang="en-NZ" baseline="0"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would like to minimize the rate at which page faults occur, because page faults cause considerable software overhead.</a:t>
            </a:r>
          </a:p>
          <a:p>
            <a:pPr lvl="1">
              <a:buFont typeface="Arial" pitchFamily="34" charset="0"/>
              <a:buChar char="•"/>
            </a:pPr>
            <a:r>
              <a:rPr lang="en-NZ" dirty="0"/>
              <a:t>At a minimum, the overhead includes deciding which resident page or pages to replace, </a:t>
            </a:r>
          </a:p>
          <a:p>
            <a:pPr lvl="1">
              <a:buFont typeface="Arial" pitchFamily="34" charset="0"/>
              <a:buChar char="•"/>
            </a:pPr>
            <a:r>
              <a:rPr lang="en-NZ" dirty="0"/>
              <a:t> and the I/O of exchanging pages.</a:t>
            </a:r>
          </a:p>
          <a:p>
            <a:pPr lvl="1">
              <a:buFont typeface="Arial" pitchFamily="34" charset="0"/>
              <a:buChar char="•"/>
            </a:pPr>
            <a:r>
              <a:rPr lang="en-NZ" dirty="0"/>
              <a:t>Also, the operating system must schedule another process to run during the page I/O, causing a process switch.</a:t>
            </a:r>
          </a:p>
          <a:p>
            <a:pPr lvl="0">
              <a:buFont typeface="Arial" pitchFamily="34" charset="0"/>
              <a:buNone/>
            </a:pPr>
            <a:endParaRPr lang="en-NZ" dirty="0"/>
          </a:p>
          <a:p>
            <a:pPr lvl="0">
              <a:buFont typeface="Arial" pitchFamily="34" charset="0"/>
              <a:buNone/>
            </a:pPr>
            <a:r>
              <a:rPr lang="en-NZ" dirty="0"/>
              <a:t>In all of the areas referred to in Table 8.4, there is no definitive policy that works best.</a:t>
            </a:r>
          </a:p>
          <a:p>
            <a:pPr lvl="0">
              <a:buFont typeface="Arial" pitchFamily="34" charset="0"/>
              <a:buNone/>
            </a:pPr>
            <a:endParaRPr lang="en-NZ" dirty="0"/>
          </a:p>
          <a:p>
            <a:pPr lvl="0">
              <a:buFont typeface="Arial" pitchFamily="34" charset="0"/>
              <a:buNone/>
            </a:pPr>
            <a:r>
              <a:rPr lang="en-NZ" dirty="0"/>
              <a:t>The performance of any particular set of policies depends on </a:t>
            </a:r>
          </a:p>
          <a:p>
            <a:pPr lvl="1">
              <a:buFont typeface="Arial" pitchFamily="34" charset="0"/>
              <a:buChar char="•"/>
            </a:pPr>
            <a:r>
              <a:rPr lang="en-NZ" dirty="0"/>
              <a:t> main memory size, </a:t>
            </a:r>
          </a:p>
          <a:p>
            <a:pPr lvl="1">
              <a:buFont typeface="Arial" pitchFamily="34" charset="0"/>
              <a:buChar char="•"/>
            </a:pPr>
            <a:r>
              <a:rPr lang="en-NZ" dirty="0"/>
              <a:t> the relative speed of main and secondary memory, </a:t>
            </a:r>
          </a:p>
          <a:p>
            <a:pPr lvl="1">
              <a:buFont typeface="Arial" pitchFamily="34" charset="0"/>
              <a:buChar char="•"/>
            </a:pPr>
            <a:r>
              <a:rPr lang="en-NZ" dirty="0"/>
              <a:t> the size and number of processes competing for resources, </a:t>
            </a:r>
          </a:p>
          <a:p>
            <a:pPr lvl="1">
              <a:buFont typeface="Arial" pitchFamily="34" charset="0"/>
              <a:buChar char="•"/>
            </a:pPr>
            <a:r>
              <a:rPr lang="en-NZ" dirty="0"/>
              <a:t> and the execution behaviour of individual programs.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fetch policy determines when a page should be brought into main memory. </a:t>
            </a:r>
          </a:p>
          <a:p>
            <a:endParaRPr lang="en-NZ" dirty="0"/>
          </a:p>
          <a:p>
            <a:r>
              <a:rPr lang="en-NZ" dirty="0"/>
              <a:t>The two common alternatives are demand paging and prepaging</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With </a:t>
            </a:r>
            <a:r>
              <a:rPr lang="en-NZ" b="1" dirty="0"/>
              <a:t>demand paging, </a:t>
            </a:r>
          </a:p>
          <a:p>
            <a:pPr lvl="1">
              <a:buFont typeface="Arial" pitchFamily="34" charset="0"/>
              <a:buChar char="•"/>
            </a:pPr>
            <a:r>
              <a:rPr lang="en-NZ" b="0" dirty="0"/>
              <a:t> A </a:t>
            </a:r>
            <a:r>
              <a:rPr lang="en-NZ" dirty="0"/>
              <a:t>page is brought into main memory only when a reference is made to a location on that page. </a:t>
            </a:r>
          </a:p>
          <a:p>
            <a:pPr lvl="1">
              <a:buFont typeface="Arial" pitchFamily="34" charset="0"/>
              <a:buChar char="•"/>
            </a:pPr>
            <a:r>
              <a:rPr lang="en-NZ" dirty="0"/>
              <a:t> When a process is first started, there will be a flurry of page faults.</a:t>
            </a:r>
          </a:p>
          <a:p>
            <a:pPr lvl="1">
              <a:buFont typeface="Arial" pitchFamily="34" charset="0"/>
              <a:buChar char="•"/>
            </a:pPr>
            <a:r>
              <a:rPr lang="en-NZ" dirty="0"/>
              <a:t> As more and more pages are brought in, the principle of locality suggests that most future references will be to pages that have recently been brought in.</a:t>
            </a:r>
          </a:p>
          <a:p>
            <a:pPr lvl="1">
              <a:buFont typeface="Arial" pitchFamily="34" charset="0"/>
              <a:buChar char="•"/>
            </a:pPr>
            <a:r>
              <a:rPr lang="en-NZ" dirty="0"/>
              <a:t> Thus, after a time, matters should settle down and the number of page faults should drop to a very low level.</a:t>
            </a:r>
          </a:p>
          <a:p>
            <a:pPr lvl="1">
              <a:buFont typeface="Arial" pitchFamily="34" charset="0"/>
              <a:buNone/>
            </a:pPr>
            <a:endParaRPr lang="en-NZ" dirty="0"/>
          </a:p>
          <a:p>
            <a:r>
              <a:rPr lang="en-NZ" dirty="0"/>
              <a:t>With </a:t>
            </a:r>
            <a:r>
              <a:rPr lang="en-NZ" b="1" dirty="0"/>
              <a:t>prepaging</a:t>
            </a:r>
            <a:r>
              <a:rPr lang="en-NZ" dirty="0"/>
              <a:t>, </a:t>
            </a:r>
          </a:p>
          <a:p>
            <a:pPr lvl="1">
              <a:buFont typeface="Arial" pitchFamily="34" charset="0"/>
              <a:buChar char="•"/>
            </a:pPr>
            <a:r>
              <a:rPr lang="en-NZ" dirty="0"/>
              <a:t> Pages other than the one demanded by a page fault are brought in. </a:t>
            </a:r>
          </a:p>
          <a:p>
            <a:pPr lvl="1">
              <a:buFont typeface="Arial" pitchFamily="34" charset="0"/>
              <a:buChar char="•"/>
            </a:pPr>
            <a:r>
              <a:rPr lang="en-NZ" dirty="0"/>
              <a:t> If the pages of a process are stored contiguously in secondary memory, then it is more efficient to bring in a number of contiguous pages at one time rather than bringing them in one at a time over an extended period.</a:t>
            </a:r>
          </a:p>
          <a:p>
            <a:pPr lvl="1">
              <a:buFont typeface="Arial" pitchFamily="34" charset="0"/>
              <a:buChar char="•"/>
            </a:pPr>
            <a:r>
              <a:rPr lang="en-NZ" dirty="0"/>
              <a:t> Of course, this policy is ineffective if most of the extra pages that are brought in are not referenced.</a:t>
            </a:r>
          </a:p>
          <a:p>
            <a:pPr lvl="1">
              <a:buFont typeface="Arial" pitchFamily="34" charset="0"/>
              <a:buChar char="•"/>
            </a:pPr>
            <a:endParaRPr lang="en-NZ" dirty="0"/>
          </a:p>
          <a:p>
            <a:r>
              <a:rPr lang="en-NZ" dirty="0"/>
              <a:t>The prepaging policy could be employed either when a process first starts up, in which case the programmer would somehow have to designate desired pages, or every time a page fault occurs. </a:t>
            </a:r>
          </a:p>
          <a:p>
            <a:pPr lvl="1"/>
            <a:r>
              <a:rPr lang="en-NZ" dirty="0"/>
              <a:t>The latter would seem preferable because it is invisible to the programmer. </a:t>
            </a:r>
          </a:p>
          <a:p>
            <a:pPr lvl="0"/>
            <a:endParaRPr lang="en-NZ" dirty="0"/>
          </a:p>
          <a:p>
            <a:pPr lvl="0"/>
            <a:r>
              <a:rPr lang="en-NZ" dirty="0"/>
              <a:t>However, the utility of prepaging has not been established.</a:t>
            </a:r>
          </a:p>
          <a:p>
            <a:pPr lvl="0"/>
            <a:endParaRPr lang="en-NZ" dirty="0"/>
          </a:p>
          <a:p>
            <a:r>
              <a:rPr lang="en-NZ" dirty="0"/>
              <a:t>Prepaging should not be confused with swapping.</a:t>
            </a:r>
          </a:p>
          <a:p>
            <a:pPr lvl="1">
              <a:buFont typeface="Arial" pitchFamily="34" charset="0"/>
              <a:buChar char="•"/>
            </a:pPr>
            <a:r>
              <a:rPr lang="en-NZ" dirty="0"/>
              <a:t> When a process is swapped out of memory and put in a suspended state, all of its resident pages are moved out.</a:t>
            </a:r>
          </a:p>
          <a:p>
            <a:pPr lvl="1">
              <a:buFont typeface="Arial" pitchFamily="34" charset="0"/>
              <a:buChar char="•"/>
            </a:pPr>
            <a:r>
              <a:rPr lang="en-NZ" baseline="0" dirty="0"/>
              <a:t> </a:t>
            </a:r>
            <a:r>
              <a:rPr lang="en-NZ" dirty="0"/>
              <a:t>When the process is resumed, all of the pages that were previously in main memory are returned to main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a:t>
            </a:r>
            <a:r>
              <a:rPr lang="en-NZ" b="1" dirty="0"/>
              <a:t>placement policy </a:t>
            </a:r>
            <a:r>
              <a:rPr lang="en-NZ" dirty="0"/>
              <a:t>determines where in real memory a process piece is to reside.</a:t>
            </a:r>
          </a:p>
          <a:p>
            <a:endParaRPr lang="en-NZ" dirty="0"/>
          </a:p>
          <a:p>
            <a:r>
              <a:rPr lang="en-NZ" dirty="0"/>
              <a:t>In a pure segmentation system, the placement policy is an important design issue;</a:t>
            </a:r>
          </a:p>
          <a:p>
            <a:pPr lvl="1"/>
            <a:r>
              <a:rPr lang="en-NZ" dirty="0"/>
              <a:t>policies such as best-fit, first-fit, and etc are possible alternatives. </a:t>
            </a:r>
          </a:p>
          <a:p>
            <a:pPr lvl="1"/>
            <a:endParaRPr lang="en-NZ" dirty="0"/>
          </a:p>
          <a:p>
            <a:pPr lvl="0"/>
            <a:r>
              <a:rPr lang="en-NZ" dirty="0"/>
              <a:t>However, for a system that uses either pure paging or paging combined with segmentation, </a:t>
            </a:r>
          </a:p>
          <a:p>
            <a:pPr lvl="1"/>
            <a:r>
              <a:rPr lang="en-NZ" dirty="0"/>
              <a:t>placement is usually irrelevant because the address translation hardware and the main memory access hardware can perform their functions for any page-frame combination with equal efficiency.</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topic is sometimes difficult to explain because several interrelated concepts are involved:</a:t>
            </a:r>
          </a:p>
          <a:p>
            <a:pPr lvl="1"/>
            <a:r>
              <a:rPr lang="en-NZ" dirty="0"/>
              <a:t>• How many page frames are to be allocated to each active process</a:t>
            </a:r>
          </a:p>
          <a:p>
            <a:pPr lvl="1"/>
            <a:r>
              <a:rPr lang="en-NZ" dirty="0"/>
              <a:t>• Whether the set of pages to be considered for replacement should be limited to those of the process that caused the page fault or encompass all the page frames in main memory</a:t>
            </a:r>
          </a:p>
          <a:p>
            <a:pPr lvl="1"/>
            <a:r>
              <a:rPr lang="en-NZ" dirty="0"/>
              <a:t>• Among the set of pages considered, which particular page should be selected for replacement</a:t>
            </a:r>
          </a:p>
          <a:p>
            <a:pPr lvl="1"/>
            <a:endParaRPr lang="en-NZ" dirty="0"/>
          </a:p>
          <a:p>
            <a:r>
              <a:rPr lang="en-NZ" dirty="0"/>
              <a:t>When all of the frames in main memory are occupied and it is necessary to bring in a new page to satisfy a page fault, </a:t>
            </a:r>
          </a:p>
          <a:p>
            <a:pPr lvl="1"/>
            <a:r>
              <a:rPr lang="en-NZ" dirty="0"/>
              <a:t>the replacement policy determines which page currently in memory is to be replaced.</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One tradeoff that must be considered is that the more elaborate and sophisticated the replacement policy, the greater the hardware and software overhead to implement it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8.15 gives an example of the optimal policy. The example assumes a</a:t>
            </a:r>
          </a:p>
          <a:p>
            <a:r>
              <a:rPr lang="en-NZ" dirty="0"/>
              <a:t>fixed frame allocation (fixed resident set size) for this process of three frames. The</a:t>
            </a:r>
          </a:p>
          <a:p>
            <a:r>
              <a:rPr lang="en-NZ" dirty="0"/>
              <a:t>execution of the process requires reference to five distinct pages. The page address</a:t>
            </a:r>
          </a:p>
          <a:p>
            <a:r>
              <a:rPr lang="en-NZ" dirty="0"/>
              <a:t>stream formed by executing the program is</a:t>
            </a:r>
          </a:p>
          <a:p>
            <a:r>
              <a:rPr lang="en-NZ" dirty="0"/>
              <a:t>232152453252</a:t>
            </a:r>
          </a:p>
          <a:p>
            <a:r>
              <a:rPr lang="en-NZ" dirty="0"/>
              <a:t>which means that the first page referenced is 2, the second page referenced is 3, and</a:t>
            </a:r>
          </a:p>
          <a:p>
            <a:r>
              <a:rPr lang="en-NZ" dirty="0"/>
              <a:t>so on. The optimal policy produces three page faults after the frame allocation has</a:t>
            </a:r>
          </a:p>
          <a:p>
            <a:r>
              <a:rPr lang="en-NZ" dirty="0"/>
              <a:t>been filled.</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optimal policy selects for replacement that page for which the time to the next reference is the longest. </a:t>
            </a:r>
          </a:p>
          <a:p>
            <a:pPr lvl="1">
              <a:buFont typeface="Arial" pitchFamily="34" charset="0"/>
              <a:buChar char="•"/>
            </a:pPr>
            <a:r>
              <a:rPr lang="en-NZ" dirty="0"/>
              <a:t> This policy results in the fewest number of page faults. </a:t>
            </a:r>
          </a:p>
          <a:p>
            <a:pPr lvl="1">
              <a:buFont typeface="Arial" pitchFamily="34" charset="0"/>
              <a:buChar char="•"/>
            </a:pPr>
            <a:r>
              <a:rPr lang="en-NZ" dirty="0"/>
              <a:t> </a:t>
            </a:r>
            <a:r>
              <a:rPr lang="en-NZ" b="1" dirty="0"/>
              <a:t>BUT </a:t>
            </a:r>
            <a:r>
              <a:rPr lang="en-NZ" dirty="0"/>
              <a:t>Clearly, this policy is impossible to implement, because it would require the operating system to have perfect knowledge of future events. </a:t>
            </a:r>
          </a:p>
          <a:p>
            <a:pPr lvl="1">
              <a:buFont typeface="Arial" pitchFamily="34" charset="0"/>
              <a:buChar char="•"/>
            </a:pPr>
            <a:r>
              <a:rPr lang="en-NZ" dirty="0"/>
              <a:t>However, it does serve as a standard against which to judge real world algorithms.</a:t>
            </a:r>
            <a:br>
              <a:rPr lang="en-NZ" dirty="0"/>
            </a:b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least recently used (LRU) policy replaces the page in memory that has not been referenced for the longest time. </a:t>
            </a:r>
          </a:p>
          <a:p>
            <a:endParaRPr lang="en-NZ" dirty="0"/>
          </a:p>
          <a:p>
            <a:r>
              <a:rPr lang="en-NZ" dirty="0"/>
              <a:t>By the principle of locality, this should be the page least likely to be referenced in the near future.</a:t>
            </a:r>
          </a:p>
          <a:p>
            <a:pPr lvl="1"/>
            <a:r>
              <a:rPr lang="en-NZ" dirty="0"/>
              <a:t>And, in fact, the LRU policy does nearly as well as the optimal policy.</a:t>
            </a:r>
          </a:p>
          <a:p>
            <a:pPr lvl="1"/>
            <a:endParaRPr lang="en-NZ" dirty="0"/>
          </a:p>
          <a:p>
            <a:pPr lvl="0"/>
            <a:r>
              <a:rPr lang="en-NZ" dirty="0"/>
              <a:t>The problem with this approach is the difficulty in implementation.</a:t>
            </a:r>
          </a:p>
          <a:p>
            <a:pPr lvl="0"/>
            <a:endParaRPr lang="en-NZ" dirty="0"/>
          </a:p>
          <a:p>
            <a:pPr lvl="0"/>
            <a:r>
              <a:rPr lang="en-NZ" dirty="0"/>
              <a:t>One approach would be to tag each page with the time of its last reference; </a:t>
            </a:r>
          </a:p>
          <a:p>
            <a:pPr lvl="1">
              <a:buFont typeface="Arial" pitchFamily="34" charset="0"/>
              <a:buChar char="•"/>
            </a:pPr>
            <a:r>
              <a:rPr lang="en-NZ" dirty="0"/>
              <a:t> this would have to be done at each memory reference, both instruction and data.</a:t>
            </a:r>
          </a:p>
          <a:p>
            <a:pPr lvl="1">
              <a:buFont typeface="Arial" pitchFamily="34" charset="0"/>
              <a:buChar char="•"/>
            </a:pPr>
            <a:r>
              <a:rPr lang="en-NZ" dirty="0"/>
              <a:t> Even if the hardware would support such a scheme, the overhead would be tremendous.</a:t>
            </a:r>
          </a:p>
          <a:p>
            <a:pPr lvl="1">
              <a:buFont typeface="Arial" pitchFamily="34" charset="0"/>
              <a:buChar char="•"/>
            </a:pPr>
            <a:r>
              <a:rPr lang="en-NZ" dirty="0"/>
              <a:t> Alternatively, one could maintain a stack of page 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first-in-first-out (FIFO) policy treats the page frames allocated to a process as a circular buffer, and pages are removed in round-robin style.</a:t>
            </a:r>
          </a:p>
          <a:p>
            <a:endParaRPr lang="en-NZ" dirty="0"/>
          </a:p>
          <a:p>
            <a:r>
              <a:rPr lang="en-NZ" dirty="0"/>
              <a:t>All that is required is a pointer that circles through the page frames of the process. </a:t>
            </a:r>
          </a:p>
          <a:p>
            <a:pPr lvl="1"/>
            <a:r>
              <a:rPr lang="en-NZ" dirty="0"/>
              <a:t>This is one of the simplest page replacement policies to implement.</a:t>
            </a:r>
          </a:p>
          <a:p>
            <a:pPr lvl="1"/>
            <a:endParaRPr lang="en-NZ" dirty="0"/>
          </a:p>
          <a:p>
            <a:pPr lvl="0"/>
            <a:r>
              <a:rPr lang="en-NZ" dirty="0"/>
              <a:t>The logic behind this choice is that one is replacing the page that has been in memory the longest:</a:t>
            </a:r>
          </a:p>
          <a:p>
            <a:pPr lvl="1">
              <a:buFont typeface="Arial" pitchFamily="34" charset="0"/>
              <a:buChar char="•"/>
            </a:pPr>
            <a:r>
              <a:rPr lang="en-NZ" dirty="0"/>
              <a:t>A page fetched into memory a long time ago may have now fallen out of use.</a:t>
            </a:r>
          </a:p>
          <a:p>
            <a:pPr lvl="1">
              <a:buFont typeface="Arial" pitchFamily="34" charset="0"/>
              <a:buChar char="•"/>
            </a:pPr>
            <a:r>
              <a:rPr lang="en-NZ" dirty="0"/>
              <a:t> This reasoning will often be wrong, because there will often be regions of program or data that are heavily used throughout the life of a program.</a:t>
            </a:r>
          </a:p>
          <a:p>
            <a:pPr lvl="1">
              <a:buFont typeface="Arial" pitchFamily="34" charset="0"/>
              <a:buChar char="•"/>
            </a:pPr>
            <a:r>
              <a:rPr lang="en-NZ" baseline="0" dirty="0"/>
              <a:t> </a:t>
            </a:r>
            <a:r>
              <a:rPr lang="en-NZ" dirty="0"/>
              <a:t>Those pages will be repeatedly paged in and out by the FIFO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 to table 8.2 in the book for a comparison of the </a:t>
            </a:r>
            <a:r>
              <a:rPr lang="en-NZ" dirty="0"/>
              <a:t>characteristics of paging and segmentation, with and without the use of virtual</a:t>
            </a:r>
          </a:p>
          <a:p>
            <a:r>
              <a:rPr lang="en-NZ" dirty="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Continuing our example in Figure 8.15, the FIFO policy results in six page faults.</a:t>
            </a:r>
          </a:p>
          <a:p>
            <a:endParaRPr lang="en-NZ" dirty="0"/>
          </a:p>
          <a:p>
            <a:r>
              <a:rPr lang="en-NZ" dirty="0"/>
              <a:t>Note that LRU recognizes that pages 2 and 5 are referenced more frequently than other pages, whereas FIFO does not.</a:t>
            </a:r>
          </a:p>
          <a:p>
            <a:endParaRPr lang="en-NZ" dirty="0"/>
          </a:p>
          <a:p>
            <a:r>
              <a:rPr lang="en-NZ" dirty="0"/>
              <a:t>Although the LRU policy does nearly as well as an optimal policy, it is difficult to implement and imposes significant overhead.</a:t>
            </a:r>
          </a:p>
          <a:p>
            <a:pPr lvl="1">
              <a:buFont typeface="Arial" pitchFamily="34" charset="0"/>
              <a:buChar char="•"/>
            </a:pPr>
            <a:r>
              <a:rPr lang="en-NZ" dirty="0"/>
              <a:t> On the other hand, the FIFO policy is very simple to implement but performs relatively poorly. </a:t>
            </a:r>
          </a:p>
          <a:p>
            <a:pPr lvl="0">
              <a:buFont typeface="Arial" pitchFamily="34" charset="0"/>
              <a:buNone/>
            </a:pPr>
            <a:endParaRPr lang="en-NZ" dirty="0"/>
          </a:p>
          <a:p>
            <a:pPr lvl="0">
              <a:buFont typeface="Arial" pitchFamily="34" charset="0"/>
              <a:buNone/>
            </a:pPr>
            <a:r>
              <a:rPr lang="en-NZ" dirty="0"/>
              <a:t>Over the years, operating system designers have tried a number of other algorithms to approximate the performance of LRU while imposing little overhead.</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Camera jumps to animation of clock policy</a:t>
            </a:r>
            <a:r>
              <a:rPr lang="en-NZ" baseline="0" dirty="0"/>
              <a:t> at http://gaia.ecs.csus.edu/~zhangd/oscal/ClockFiles/Clock.htm</a:t>
            </a:r>
            <a:endParaRPr lang="en-NZ" dirty="0"/>
          </a:p>
          <a:p>
            <a:endParaRPr lang="en-NZ" dirty="0"/>
          </a:p>
          <a:p>
            <a:r>
              <a:rPr lang="en-NZ" dirty="0"/>
              <a:t>The simplest form of clock policy requires the association of an additional bit with each frame, referred to as the use bit.</a:t>
            </a:r>
          </a:p>
          <a:p>
            <a:endParaRPr lang="en-NZ" dirty="0"/>
          </a:p>
          <a:p>
            <a:r>
              <a:rPr lang="en-NZ" dirty="0"/>
              <a:t>When a page is first loaded into a frame in memory, the use bit for that frame is set to 1.</a:t>
            </a:r>
          </a:p>
          <a:p>
            <a:pPr lvl="1">
              <a:buFont typeface="Arial" pitchFamily="34" charset="0"/>
              <a:buChar char="•"/>
            </a:pPr>
            <a:r>
              <a:rPr lang="en-NZ" dirty="0"/>
              <a:t> Whenever the page is subsequently referenced (after the reference that generated the page fault), its use bit is set to 1.</a:t>
            </a:r>
          </a:p>
          <a:p>
            <a:pPr lvl="1">
              <a:buFont typeface="Arial" pitchFamily="34" charset="0"/>
              <a:buChar char="•"/>
            </a:pPr>
            <a:endParaRPr lang="en-NZ" dirty="0"/>
          </a:p>
          <a:p>
            <a:pPr lvl="0">
              <a:buFont typeface="Arial" pitchFamily="34" charset="0"/>
              <a:buNone/>
            </a:pPr>
            <a:r>
              <a:rPr lang="en-NZ" dirty="0"/>
              <a:t>The set of frames that are candidates for replacement is considered to be a circular buffer, with which a pointer is associated.</a:t>
            </a:r>
          </a:p>
          <a:p>
            <a:pPr lvl="1">
              <a:buFont typeface="Arial" pitchFamily="34" charset="0"/>
              <a:buChar char="•"/>
            </a:pPr>
            <a:r>
              <a:rPr lang="en-NZ" dirty="0"/>
              <a:t> When a page is replaced, the pointer is set to indicate the next frame in the buffer after the one just updated.</a:t>
            </a:r>
          </a:p>
          <a:p>
            <a:pPr lvl="1">
              <a:buFont typeface="Arial" pitchFamily="34" charset="0"/>
              <a:buChar char="•"/>
            </a:pPr>
            <a:r>
              <a:rPr lang="en-NZ" dirty="0"/>
              <a:t> When it comes time to replace a page, the operating system scans the buffer to find a frame with a use bit set to zero.</a:t>
            </a:r>
          </a:p>
          <a:p>
            <a:pPr lvl="1">
              <a:buFont typeface="Arial" pitchFamily="34" charset="0"/>
              <a:buChar char="•"/>
            </a:pPr>
            <a:r>
              <a:rPr lang="en-NZ" baseline="0" dirty="0"/>
              <a:t> </a:t>
            </a:r>
            <a:r>
              <a:rPr lang="en-NZ" dirty="0"/>
              <a:t>Each time it encounters a frame with a use bit of 1, it resets that bit to zero and continues on. </a:t>
            </a:r>
          </a:p>
          <a:p>
            <a:pPr lvl="1">
              <a:buFont typeface="Arial" pitchFamily="34" charset="0"/>
              <a:buChar char="•"/>
            </a:pPr>
            <a:r>
              <a:rPr lang="en-NZ" dirty="0"/>
              <a:t> If any of the frames in the buffer have a use bit of zero at the beginning of this process, the first such frame encountered is chosen for replacement.</a:t>
            </a:r>
          </a:p>
          <a:p>
            <a:pPr lvl="1">
              <a:buFont typeface="Arial" pitchFamily="34" charset="0"/>
              <a:buChar char="•"/>
            </a:pPr>
            <a:r>
              <a:rPr lang="en-NZ" dirty="0"/>
              <a:t>If all of the frames have a use bit of 1, then the pointer will make one complete cycle through the buffer, setting all the use bits to zero, and stop at its original position, replacing the page in that frame.</a:t>
            </a:r>
          </a:p>
          <a:p>
            <a:pPr lvl="0">
              <a:buFont typeface="Arial" pitchFamily="34" charset="0"/>
              <a:buNone/>
            </a:pPr>
            <a:endParaRPr lang="en-NZ" dirty="0"/>
          </a:p>
          <a:p>
            <a:pPr lvl="0">
              <a:buFont typeface="Arial" pitchFamily="34" charset="0"/>
              <a:buNone/>
            </a:pPr>
            <a:r>
              <a:rPr lang="en-NZ" dirty="0"/>
              <a:t>This policy is similar to FIFO, except that, in the clock policy, any frame with a use bit of 1 is passed over by the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presence of an asterisk indicates that the corresponding use bit is equal to 1,</a:t>
            </a:r>
          </a:p>
          <a:p>
            <a:pPr lvl="1"/>
            <a:r>
              <a:rPr lang="en-NZ" dirty="0"/>
              <a:t>and the arrow indicates the current position of the pointer. </a:t>
            </a:r>
          </a:p>
          <a:p>
            <a:pPr lvl="1"/>
            <a:endParaRPr lang="en-NZ" dirty="0"/>
          </a:p>
          <a:p>
            <a:pPr lvl="0"/>
            <a:r>
              <a:rPr lang="en-NZ" dirty="0"/>
              <a:t>Note that the clock policy is adept at protecting frames 2 and 5 from replacement.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Figure 8.17 shows the results of an experiment reported in, which compares the four algorithms that we have been discussing; </a:t>
            </a:r>
          </a:p>
          <a:p>
            <a:endParaRPr lang="en-NZ" dirty="0"/>
          </a:p>
          <a:p>
            <a:r>
              <a:rPr lang="en-NZ" dirty="0"/>
              <a:t>It is assumed that the number of page frames assigned to a process is fixed.</a:t>
            </a:r>
          </a:p>
          <a:p>
            <a:endParaRPr lang="en-NZ" dirty="0"/>
          </a:p>
          <a:p>
            <a:r>
              <a:rPr lang="en-NZ" dirty="0"/>
              <a:t>The results are based on the execution of 0.25 x 10</a:t>
            </a:r>
            <a:r>
              <a:rPr lang="en-NZ" baseline="30000" dirty="0"/>
              <a:t>6 </a:t>
            </a:r>
            <a:r>
              <a:rPr lang="en-NZ" dirty="0"/>
              <a:t>references in a FORTRAN program, using a page size of 256 words.</a:t>
            </a:r>
          </a:p>
          <a:p>
            <a:endParaRPr lang="en-NZ" dirty="0"/>
          </a:p>
          <a:p>
            <a:r>
              <a:rPr lang="en-NZ" dirty="0"/>
              <a:t>Baer ran the experiment with frame allocations of 6, 8, 10, 12, and 14 frames.</a:t>
            </a:r>
          </a:p>
          <a:p>
            <a:endParaRPr lang="en-NZ" dirty="0"/>
          </a:p>
          <a:p>
            <a:r>
              <a:rPr lang="en-NZ" dirty="0"/>
              <a:t>The differences among the four policies are most striking at small allocations, with FIFO being over a factor of 2 worse than optimal.</a:t>
            </a:r>
          </a:p>
          <a:p>
            <a:endParaRPr lang="en-NZ" dirty="0"/>
          </a:p>
          <a:p>
            <a:r>
              <a:rPr lang="en-NZ" dirty="0"/>
              <a:t>All four curves have the same shape as the idealized behavior shown in Figure 8.11b. </a:t>
            </a:r>
          </a:p>
          <a:p>
            <a:endParaRPr lang="en-NZ" dirty="0"/>
          </a:p>
          <a:p>
            <a:r>
              <a:rPr lang="en-NZ" dirty="0"/>
              <a:t>In order to run efficiently, we would like to be to the right of the knee of the curve (with a small page fault rate) while at the same time keeping a</a:t>
            </a:r>
          </a:p>
          <a:p>
            <a:r>
              <a:rPr lang="en-NZ" dirty="0"/>
              <a:t>small frame allocation (to the left of the knee of the curve).</a:t>
            </a:r>
          </a:p>
          <a:p>
            <a:endParaRPr lang="en-NZ" dirty="0"/>
          </a:p>
          <a:p>
            <a:r>
              <a:rPr lang="en-NZ" dirty="0"/>
              <a:t>These two constraints indicate that a desirable mode of operation would be at the knee of the curve.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paged virtual memory, it is not necessary and indeed may not be possible to bring all of the pages of a process into main memory to prepare it for execution. </a:t>
            </a:r>
          </a:p>
          <a:p>
            <a:endParaRPr lang="en-NZ" dirty="0"/>
          </a:p>
          <a:p>
            <a:r>
              <a:rPr lang="en-NZ" dirty="0"/>
              <a:t>Thus, the operating system must decide how many pages to bring in</a:t>
            </a:r>
          </a:p>
          <a:p>
            <a:pPr lvl="1"/>
            <a:r>
              <a:rPr lang="en-NZ" dirty="0"/>
              <a:t>IE , how much main memory to allocate to a particular process. </a:t>
            </a:r>
          </a:p>
          <a:p>
            <a:pPr lvl="1"/>
            <a:endParaRPr lang="en-NZ" dirty="0"/>
          </a:p>
          <a:p>
            <a:pPr lvl="0"/>
            <a:r>
              <a:rPr lang="en-NZ" dirty="0"/>
              <a:t>Several factors come into play:</a:t>
            </a:r>
          </a:p>
          <a:p>
            <a:pPr lvl="1"/>
            <a:r>
              <a:rPr lang="en-NZ" dirty="0"/>
              <a:t>• The smaller the amount of memory allocated to a process, the more processes that can reside in main memory at any one time. This increases the probability that the operating system will find at least one ready process at any given time and hence reduces the time lost due to swapping.</a:t>
            </a:r>
          </a:p>
          <a:p>
            <a:pPr lvl="1"/>
            <a:r>
              <a:rPr lang="en-NZ" dirty="0"/>
              <a:t>• If a relatively small number of pages of a process are in main memory, then, despite the principle of locality, the rate of page faults will be rather high </a:t>
            </a:r>
          </a:p>
          <a:p>
            <a:pPr lvl="1"/>
            <a:r>
              <a:rPr lang="en-NZ" dirty="0"/>
              <a:t>• Beyond a certain size, additional allocation of main memory to a particular process will have no noticeable effect on the page fault rate for that process because of the principle of locality.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a:t>
            </a:r>
            <a:r>
              <a:rPr lang="en-NZ" b="1" dirty="0"/>
              <a:t>fixed-allocation policy </a:t>
            </a:r>
            <a:r>
              <a:rPr lang="en-NZ" dirty="0"/>
              <a:t>gives a process a fixed number of frames in main memory within which to execute.</a:t>
            </a:r>
          </a:p>
          <a:p>
            <a:pPr lvl="1">
              <a:buFont typeface="Arial" pitchFamily="34" charset="0"/>
              <a:buChar char="•"/>
            </a:pPr>
            <a:r>
              <a:rPr lang="en-NZ" baseline="0" dirty="0"/>
              <a:t> </a:t>
            </a:r>
            <a:r>
              <a:rPr lang="en-NZ" dirty="0"/>
              <a:t>That number is decided at initial load time (process creation time) and may be determined based on the type of process (interactive, batch, type of application) or may be based on guidance from the programmer or system manager.</a:t>
            </a:r>
          </a:p>
          <a:p>
            <a:pPr lvl="1">
              <a:buFont typeface="Arial" pitchFamily="34" charset="0"/>
              <a:buChar char="•"/>
            </a:pPr>
            <a:r>
              <a:rPr lang="en-NZ" dirty="0"/>
              <a:t> Whenever a page fault occurs in the execution of a process, one of the pages of that process must be replaced by the needed page.</a:t>
            </a:r>
          </a:p>
          <a:p>
            <a:endParaRPr lang="en-NZ" dirty="0"/>
          </a:p>
          <a:p>
            <a:r>
              <a:rPr lang="en-NZ" b="1" dirty="0"/>
              <a:t>A variable-allocation policy </a:t>
            </a:r>
            <a:r>
              <a:rPr lang="en-NZ" dirty="0"/>
              <a:t>allows the number of page frames allocated to a process to be varied over the lifetime of the process.</a:t>
            </a:r>
          </a:p>
          <a:p>
            <a:pPr lvl="1">
              <a:buFont typeface="Arial" pitchFamily="34" charset="0"/>
              <a:buChar char="•"/>
            </a:pPr>
            <a:r>
              <a:rPr lang="en-NZ" baseline="0" dirty="0"/>
              <a:t> </a:t>
            </a:r>
            <a:r>
              <a:rPr lang="en-NZ" dirty="0"/>
              <a:t>Ideally, a process that is suffering persistently high levels of page faults, indicating that the principle of locality only holds in a weak form for that process, will be given additional page frames to reduce the page fault rate; </a:t>
            </a:r>
          </a:p>
          <a:p>
            <a:pPr lvl="1">
              <a:buFont typeface="Arial" pitchFamily="34" charset="0"/>
              <a:buChar char="•"/>
            </a:pPr>
            <a:r>
              <a:rPr lang="en-NZ" dirty="0"/>
              <a:t> whereas a process with an exceptionally low page fault rate will be given a reduced allocation, with the hope that this will not noticeably increase the page fault rate.</a:t>
            </a:r>
          </a:p>
          <a:p>
            <a:pPr lvl="1">
              <a:buFont typeface="Arial" pitchFamily="34" charset="0"/>
              <a:buChar char="•"/>
            </a:pPr>
            <a:r>
              <a:rPr lang="en-NZ" baseline="0" dirty="0"/>
              <a:t> </a:t>
            </a:r>
            <a:r>
              <a:rPr lang="en-NZ" dirty="0"/>
              <a:t>The use of a variable-allocation policy relates to the concept of replacement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scope of a replacement strategy can be categorized as global or local.</a:t>
            </a:r>
          </a:p>
          <a:p>
            <a:endParaRPr lang="en-NZ" dirty="0"/>
          </a:p>
          <a:p>
            <a:r>
              <a:rPr lang="en-NZ" dirty="0"/>
              <a:t>Both types of policies are activated by a page fault when there are no free page frames.</a:t>
            </a:r>
          </a:p>
          <a:p>
            <a:endParaRPr lang="en-NZ" dirty="0"/>
          </a:p>
          <a:p>
            <a:r>
              <a:rPr lang="en-NZ" dirty="0"/>
              <a:t>A local replacement policy chooses only among the resident pages of the process that generated the page fault in selecting a page to replace.</a:t>
            </a:r>
          </a:p>
          <a:p>
            <a:endParaRPr lang="en-NZ" dirty="0"/>
          </a:p>
          <a:p>
            <a:r>
              <a:rPr lang="en-NZ" dirty="0"/>
              <a:t>A global replacement policy considers all unlocked pages in main memory as candidates for replacement, regardless of which process owns a particular page.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1759537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process that is running in main memory with a fixed number of frames.</a:t>
            </a:r>
          </a:p>
          <a:p>
            <a:endParaRPr lang="en-NZ" dirty="0"/>
          </a:p>
          <a:p>
            <a:r>
              <a:rPr lang="en-NZ" dirty="0"/>
              <a:t>When a page fault occurs, the operating system must choose which page from among the currently resident pages for this process is to be replaced.</a:t>
            </a:r>
          </a:p>
          <a:p>
            <a:endParaRPr lang="en-NZ" dirty="0"/>
          </a:p>
          <a:p>
            <a:r>
              <a:rPr lang="en-NZ" dirty="0"/>
              <a:t>With a fixed-allocation policy, it is necessary to decide ahead of time the amount of allocation to give to a process.</a:t>
            </a:r>
          </a:p>
          <a:p>
            <a:pPr lvl="1">
              <a:buFont typeface="Arial" pitchFamily="34" charset="0"/>
              <a:buChar char="•"/>
            </a:pPr>
            <a:r>
              <a:rPr lang="en-NZ" baseline="0" dirty="0"/>
              <a:t> </a:t>
            </a:r>
            <a:r>
              <a:rPr lang="en-NZ" dirty="0"/>
              <a:t>This could be based on the type of application and the amount requested by the program.</a:t>
            </a:r>
          </a:p>
          <a:p>
            <a:pPr lvl="0">
              <a:buFont typeface="Arial" pitchFamily="34" charset="0"/>
              <a:buNone/>
            </a:pPr>
            <a:endParaRPr lang="en-NZ" dirty="0"/>
          </a:p>
          <a:p>
            <a:pPr lvl="0">
              <a:buFont typeface="Arial" pitchFamily="34" charset="0"/>
              <a:buNone/>
            </a:pPr>
            <a:r>
              <a:rPr lang="en-NZ" dirty="0"/>
              <a:t>Two drawbacks: </a:t>
            </a:r>
          </a:p>
          <a:p>
            <a:pPr lvl="1">
              <a:buFont typeface="Arial" pitchFamily="34" charset="0"/>
              <a:buChar char="•"/>
            </a:pPr>
            <a:r>
              <a:rPr lang="en-NZ" dirty="0"/>
              <a:t> If allocations tend to be too small, then there will be a high page fault rate, causing the entire multiprogramming system to run slowly. </a:t>
            </a:r>
          </a:p>
          <a:p>
            <a:pPr lvl="1">
              <a:buFont typeface="Arial" pitchFamily="34" charset="0"/>
              <a:buChar char="•"/>
            </a:pPr>
            <a:r>
              <a:rPr lang="en-NZ" dirty="0"/>
              <a:t> If allocations tend to be unnecessarily large, then there will be too few programs in main memory and there will either be considerable processor idle time or considerable time spent 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When a new process is loaded into main memory, allocate to it a certain number of page frames as its resident set, based on application type, program request, or other criteria.</a:t>
            </a:r>
          </a:p>
          <a:p>
            <a:pPr marL="685800" lvl="1" indent="-228600">
              <a:buFont typeface="Arial" pitchFamily="34" charset="0"/>
              <a:buChar char="•"/>
            </a:pPr>
            <a:r>
              <a:rPr lang="en-NZ" dirty="0"/>
              <a:t>Use either prepaging or demand paging to fill up the allocation.</a:t>
            </a:r>
          </a:p>
          <a:p>
            <a:pPr marL="685800" lvl="1" indent="-228600">
              <a:buFont typeface="Arial" pitchFamily="34" charset="0"/>
              <a:buNone/>
            </a:pPr>
            <a:endParaRPr lang="en-NZ" dirty="0"/>
          </a:p>
          <a:p>
            <a:r>
              <a:rPr lang="en-NZ" dirty="0"/>
              <a:t>2. When a page fault occurs, select the page to replace from among the resident set of the process that suffers the fault.</a:t>
            </a:r>
          </a:p>
          <a:p>
            <a:endParaRPr lang="en-NZ" dirty="0"/>
          </a:p>
          <a:p>
            <a:r>
              <a:rPr lang="en-NZ" dirty="0"/>
              <a:t>3. From time to time, re-evaluate the allocation provided to the process, and increase or decrease it to improve overall performance.</a:t>
            </a:r>
          </a:p>
          <a:p>
            <a:endParaRPr lang="en-NZ" dirty="0"/>
          </a:p>
          <a:p>
            <a:r>
              <a:rPr lang="en-NZ" dirty="0"/>
              <a:t>With this strategy, the decision to increase or decrease a resident set size is a deliberate one and is based on an assessment of the likely future demands of active processes.</a:t>
            </a:r>
          </a:p>
          <a:p>
            <a:pPr lvl="1">
              <a:buFont typeface="Arial" pitchFamily="34" charset="0"/>
              <a:buChar char="•"/>
            </a:pPr>
            <a:r>
              <a:rPr lang="en-NZ" dirty="0"/>
              <a:t> Because of this evaluation, such a strategy is more complex than a simple global replacement policy.</a:t>
            </a:r>
          </a:p>
          <a:p>
            <a:pPr lvl="1">
              <a:buFont typeface="Arial" pitchFamily="34" charset="0"/>
              <a:buChar char="•"/>
            </a:pPr>
            <a:r>
              <a:rPr lang="en-NZ" dirty="0"/>
              <a:t> However, it may yield better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Two characteristics of paging and segmentation are the keys to this breakthrough in memory management:</a:t>
            </a:r>
          </a:p>
          <a:p>
            <a:endParaRPr lang="en-NZ" dirty="0"/>
          </a:p>
          <a:p>
            <a:pPr marL="228600" indent="-228600">
              <a:buAutoNum type="arabicPeriod"/>
            </a:pPr>
            <a:r>
              <a:rPr lang="en-NZ" dirty="0"/>
              <a:t>All memory references within a process are logical addresses that are dynamically translated into physical addresses at run time.</a:t>
            </a:r>
          </a:p>
          <a:p>
            <a:pPr marL="685800" lvl="1" indent="-228600">
              <a:buFont typeface="Arial" pitchFamily="34" charset="0"/>
              <a:buChar char="•"/>
            </a:pPr>
            <a:r>
              <a:rPr lang="en-NZ" dirty="0"/>
              <a:t>A process may be swapped in and out of main memory occupying different regions of main memory at different times during the course of execution.</a:t>
            </a:r>
          </a:p>
          <a:p>
            <a:r>
              <a:rPr lang="en-NZ" dirty="0"/>
              <a:t>2. A process may be broken up into a number of pieces (pages or segments) and these pieces need not be contiguously located in main memory during execution.</a:t>
            </a:r>
          </a:p>
          <a:p>
            <a:pPr lvl="1">
              <a:buFont typeface="Arial" pitchFamily="34" charset="0"/>
              <a:buChar char="•"/>
            </a:pPr>
            <a:r>
              <a:rPr lang="en-NZ" dirty="0"/>
              <a:t>The combination of dynamic run-time address translation and the use of a page or segment table permits this.</a:t>
            </a:r>
            <a:endParaRPr lang="en-US" dirty="0"/>
          </a:p>
          <a:p>
            <a:endParaRPr lang="en-US" dirty="0"/>
          </a:p>
          <a:p>
            <a:pPr marL="228600" lvl="0" indent="-22860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This combination is perhaps the easiest to implement and has been adopted in a number of operating systems.</a:t>
            </a:r>
          </a:p>
          <a:p>
            <a:endParaRPr lang="en-NZ" dirty="0"/>
          </a:p>
          <a:p>
            <a:r>
              <a:rPr lang="en-NZ" dirty="0"/>
              <a:t>At any given time, there are a number of processes in main memory, each with a certain number of frames allocated to it.</a:t>
            </a:r>
          </a:p>
          <a:p>
            <a:pPr lvl="1">
              <a:buFont typeface="Arial" pitchFamily="34" charset="0"/>
              <a:buNone/>
            </a:pPr>
            <a:r>
              <a:rPr lang="en-NZ" dirty="0"/>
              <a:t>Typically, the operating system also maintains a list of free frames. </a:t>
            </a:r>
          </a:p>
          <a:p>
            <a:pPr lvl="0">
              <a:buFont typeface="Arial" pitchFamily="34" charset="0"/>
              <a:buNone/>
            </a:pPr>
            <a:endParaRPr lang="en-NZ" dirty="0"/>
          </a:p>
          <a:p>
            <a:pPr lvl="0">
              <a:buFont typeface="Arial" pitchFamily="34" charset="0"/>
              <a:buNone/>
            </a:pPr>
            <a:r>
              <a:rPr lang="en-NZ" dirty="0"/>
              <a:t>When a page fault occurs, a free frame is added to the resident set of a process and the page is brought in. </a:t>
            </a:r>
          </a:p>
          <a:p>
            <a:pPr lvl="1">
              <a:buFont typeface="Arial" pitchFamily="34" charset="0"/>
              <a:buNone/>
            </a:pPr>
            <a:r>
              <a:rPr lang="en-NZ" dirty="0"/>
              <a:t>Thus, a process experiencing page faults will gradually grow in size, which should help reduce overall page faults in the system.</a:t>
            </a:r>
          </a:p>
          <a:p>
            <a:pPr lvl="1">
              <a:buFont typeface="Arial" pitchFamily="34" charset="0"/>
              <a:buNone/>
            </a:pPr>
            <a:endParaRPr lang="en-NZ" dirty="0"/>
          </a:p>
          <a:p>
            <a:pPr lvl="0">
              <a:buFont typeface="Arial" pitchFamily="34" charset="0"/>
              <a:buNone/>
            </a:pPr>
            <a:r>
              <a:rPr lang="en-NZ" dirty="0"/>
              <a:t>The difficulty with this approach is in the replacement choice. </a:t>
            </a:r>
          </a:p>
          <a:p>
            <a:pPr lvl="1">
              <a:buFont typeface="Arial" pitchFamily="34" charset="0"/>
              <a:buChar char="•"/>
            </a:pPr>
            <a:r>
              <a:rPr lang="en-NZ" dirty="0"/>
              <a:t> When there are no free frames available, the operating system must choose a page currently in memory to replace.</a:t>
            </a:r>
          </a:p>
          <a:p>
            <a:pPr lvl="1">
              <a:buFont typeface="Arial" pitchFamily="34" charset="0"/>
              <a:buChar char="•"/>
            </a:pPr>
            <a:r>
              <a:rPr lang="en-NZ" dirty="0"/>
              <a:t> The selection is made from among all of the frames in memory, except for locked frames such as those of the kernel.</a:t>
            </a:r>
          </a:p>
          <a:p>
            <a:pPr lvl="1">
              <a:buFont typeface="Arial" pitchFamily="34" charset="0"/>
              <a:buChar char="•"/>
            </a:pPr>
            <a:r>
              <a:rPr lang="en-NZ" dirty="0"/>
              <a:t> The process that suffers the reduction in resident set size may not be optimum.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cleaning policy is the opposite of a fetch policy; it is concerned with determining when a modified page should be written out to secondary memory. </a:t>
            </a:r>
          </a:p>
          <a:p>
            <a:endParaRPr lang="en-NZ" dirty="0"/>
          </a:p>
          <a:p>
            <a:r>
              <a:rPr lang="en-NZ" dirty="0"/>
              <a:t>With </a:t>
            </a:r>
            <a:r>
              <a:rPr lang="en-NZ" b="1" dirty="0"/>
              <a:t>demand cleaning</a:t>
            </a:r>
            <a:r>
              <a:rPr lang="en-NZ" dirty="0"/>
              <a:t>, a page is written out to secondary memory only when it has been selected for replacement.</a:t>
            </a:r>
          </a:p>
          <a:p>
            <a:endParaRPr lang="en-NZ" dirty="0"/>
          </a:p>
          <a:p>
            <a:r>
              <a:rPr lang="en-NZ" dirty="0"/>
              <a:t>A </a:t>
            </a:r>
            <a:r>
              <a:rPr lang="en-NZ" b="1" dirty="0"/>
              <a:t>precleaning </a:t>
            </a:r>
            <a:r>
              <a:rPr lang="en-NZ" dirty="0"/>
              <a:t>policy writes modified pages before their page frames are needed so that pages can be written out in batches.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Clean only pages that are replaceable, but decouple the cleaning and replacement operations.</a:t>
            </a:r>
          </a:p>
          <a:p>
            <a:endParaRPr lang="en-NZ" dirty="0"/>
          </a:p>
          <a:p>
            <a:r>
              <a:rPr lang="en-NZ" dirty="0"/>
              <a:t>With page buffering, replaced pages can be placed on two lists: </a:t>
            </a:r>
          </a:p>
          <a:p>
            <a:pPr lvl="1">
              <a:buFont typeface="Arial" pitchFamily="34" charset="0"/>
              <a:buChar char="•"/>
            </a:pPr>
            <a:r>
              <a:rPr lang="en-NZ" dirty="0"/>
              <a:t> modified and unmodified. </a:t>
            </a:r>
          </a:p>
          <a:p>
            <a:pPr lvl="1">
              <a:buFont typeface="Arial" pitchFamily="34" charset="0"/>
              <a:buChar char="•"/>
            </a:pPr>
            <a:endParaRPr lang="en-NZ" dirty="0"/>
          </a:p>
          <a:p>
            <a:pPr lvl="0">
              <a:buFont typeface="Arial" pitchFamily="34" charset="0"/>
              <a:buNone/>
            </a:pPr>
            <a:r>
              <a:rPr lang="en-NZ" dirty="0"/>
              <a:t>The pages on the modified list can periodically be written out in batches and moved to the unmodified list.</a:t>
            </a:r>
          </a:p>
          <a:p>
            <a:pPr lvl="0">
              <a:buFont typeface="Arial" pitchFamily="34" charset="0"/>
              <a:buNone/>
            </a:pPr>
            <a:endParaRPr lang="en-NZ" dirty="0"/>
          </a:p>
          <a:p>
            <a:pPr lvl="0">
              <a:buFont typeface="Arial" pitchFamily="34" charset="0"/>
              <a:buNone/>
            </a:pPr>
            <a:r>
              <a:rPr lang="en-NZ" dirty="0"/>
              <a:t>A page on the unmodified list is either reclaimed if it is referenced, or lost when its frame is assigned to another page.</a:t>
            </a:r>
          </a:p>
          <a:p>
            <a:pPr lvl="0">
              <a:buFont typeface="Arial" pitchFamily="34" charset="0"/>
              <a:buNone/>
            </a:pPr>
            <a:endParaRPr lang="en-NZ" dirty="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Load control is concerned with determining the number of processes that will be resident in main memory - the multiprogramming level.</a:t>
            </a:r>
          </a:p>
          <a:p>
            <a:endParaRPr lang="en-NZ" dirty="0"/>
          </a:p>
          <a:p>
            <a:r>
              <a:rPr lang="en-NZ" dirty="0"/>
              <a:t>The load control policy is critical in effective memory management. </a:t>
            </a:r>
          </a:p>
          <a:p>
            <a:pPr lvl="1">
              <a:buFont typeface="Arial" pitchFamily="34" charset="0"/>
              <a:buChar char="•"/>
            </a:pPr>
            <a:r>
              <a:rPr lang="en-NZ" dirty="0"/>
              <a:t> If too few processes are resident at any one time, then there will be many occasions when all processes are blocked, and much time will be spent in swapping.</a:t>
            </a:r>
          </a:p>
          <a:p>
            <a:pPr lvl="1">
              <a:buFont typeface="Arial" pitchFamily="34" charset="0"/>
              <a:buChar char="•"/>
            </a:pPr>
            <a:r>
              <a:rPr lang="en-NZ" dirty="0"/>
              <a:t> On the other hand, if too many processes are resident, then, on average, the size of the resident set of each process will be inadequate and frequent faulting will occur resulting in thrashing.</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As the multiprogramming level increases from a small value, one would expect to see processor utilization rise, because there is less chance that all resident processes are blocked.</a:t>
            </a:r>
          </a:p>
          <a:p>
            <a:endParaRPr lang="en-NZ" dirty="0"/>
          </a:p>
          <a:p>
            <a:r>
              <a:rPr lang="en-NZ" dirty="0"/>
              <a:t>However, a point is reached at which the average resident set is inadequate.</a:t>
            </a:r>
          </a:p>
          <a:p>
            <a:pPr lvl="1">
              <a:buFont typeface="Arial" pitchFamily="34" charset="0"/>
              <a:buChar char="•"/>
            </a:pPr>
            <a:r>
              <a:rPr lang="en-NZ" dirty="0"/>
              <a:t> At this point, the number of page faults rises dramatically, and processor utilization collapses.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degree of multiprogramming is to be reduced, one</a:t>
            </a:r>
          </a:p>
          <a:p>
            <a:r>
              <a:rPr lang="en-NZ" dirty="0"/>
              <a:t>or more of the currently resident processes must be suspended (swapped out).</a:t>
            </a:r>
          </a:p>
          <a:p>
            <a:r>
              <a:rPr lang="en-NZ" dirty="0"/>
              <a:t>[CARR84] lists six possibilities: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Lowest-priority process: </a:t>
            </a:r>
          </a:p>
          <a:p>
            <a:pPr lvl="1">
              <a:buFont typeface="Arial" pitchFamily="34" charset="0"/>
              <a:buChar char="•"/>
            </a:pPr>
            <a:r>
              <a:rPr lang="en-NZ" dirty="0"/>
              <a:t> This implements a scheduling policy decision and is unrelated to performance issues.</a:t>
            </a:r>
          </a:p>
          <a:p>
            <a:pPr lvl="1"/>
            <a:endParaRPr lang="en-NZ" dirty="0"/>
          </a:p>
          <a:p>
            <a:r>
              <a:rPr lang="en-NZ" b="1" dirty="0"/>
              <a:t>Faulting process: </a:t>
            </a:r>
          </a:p>
          <a:p>
            <a:pPr lvl="1">
              <a:buFont typeface="Arial" pitchFamily="34" charset="0"/>
              <a:buChar char="•"/>
            </a:pPr>
            <a:r>
              <a:rPr lang="en-NZ" dirty="0"/>
              <a:t> There is a greater probability that the faulting task does not have its working set resident, and performance would suffer least by suspending it. </a:t>
            </a:r>
          </a:p>
          <a:p>
            <a:pPr lvl="1">
              <a:buFont typeface="Arial" pitchFamily="34" charset="0"/>
              <a:buChar char="•"/>
            </a:pPr>
            <a:r>
              <a:rPr lang="en-NZ" dirty="0"/>
              <a:t> Immediate payoff because it blocks a process that is about to be blocked anyway and it eliminates the overhead of a page replacement and I/O operation.</a:t>
            </a:r>
          </a:p>
          <a:p>
            <a:endParaRPr lang="en-NZ" dirty="0"/>
          </a:p>
          <a:p>
            <a:r>
              <a:rPr lang="en-NZ" b="1" dirty="0"/>
              <a:t>Last process activated: </a:t>
            </a:r>
          </a:p>
          <a:p>
            <a:pPr lvl="1">
              <a:buFont typeface="Arial" pitchFamily="34" charset="0"/>
              <a:buChar char="•"/>
            </a:pPr>
            <a:r>
              <a:rPr lang="en-NZ" b="1" dirty="0"/>
              <a:t> </a:t>
            </a:r>
            <a:r>
              <a:rPr lang="en-NZ" dirty="0"/>
              <a:t>This is the process least likely to have its working set resident.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Process with the smallest resident set: </a:t>
            </a:r>
          </a:p>
          <a:p>
            <a:pPr lvl="1">
              <a:buFont typeface="Arial" pitchFamily="34" charset="0"/>
              <a:buChar char="•"/>
            </a:pPr>
            <a:r>
              <a:rPr lang="en-NZ" b="1" dirty="0"/>
              <a:t> </a:t>
            </a:r>
            <a:r>
              <a:rPr lang="en-NZ" dirty="0"/>
              <a:t>This will require the least future effort to reload.</a:t>
            </a:r>
          </a:p>
          <a:p>
            <a:pPr lvl="1">
              <a:buFont typeface="Arial" pitchFamily="34" charset="0"/>
              <a:buChar char="•"/>
            </a:pPr>
            <a:r>
              <a:rPr lang="en-NZ" dirty="0"/>
              <a:t> However, it penalizes programs with strong locality.</a:t>
            </a:r>
          </a:p>
          <a:p>
            <a:pPr lvl="1">
              <a:buFont typeface="Arial" pitchFamily="34" charset="0"/>
              <a:buChar char="•"/>
            </a:pPr>
            <a:endParaRPr lang="en-NZ" dirty="0"/>
          </a:p>
          <a:p>
            <a:r>
              <a:rPr lang="en-NZ" b="1" dirty="0"/>
              <a:t>Largest process:</a:t>
            </a:r>
          </a:p>
          <a:p>
            <a:pPr lvl="1">
              <a:buFont typeface="Arial" pitchFamily="34" charset="0"/>
              <a:buChar char="•"/>
            </a:pPr>
            <a:r>
              <a:rPr lang="en-NZ" dirty="0"/>
              <a:t> This obtains the most free frames in an overcommitted memory, making additional deactivations unlikely soon.</a:t>
            </a:r>
          </a:p>
          <a:p>
            <a:pPr lvl="0">
              <a:buFont typeface="Arial" pitchFamily="34" charset="0"/>
              <a:buNone/>
            </a:pPr>
            <a:endParaRPr lang="en-NZ" dirty="0"/>
          </a:p>
          <a:p>
            <a:pPr lvl="0">
              <a:buFont typeface="Arial" pitchFamily="34" charset="0"/>
              <a:buNone/>
            </a:pPr>
            <a:r>
              <a:rPr lang="en-NZ" b="1" dirty="0"/>
              <a:t>Process with the largest remaining execution window: </a:t>
            </a:r>
          </a:p>
          <a:p>
            <a:pPr lvl="1">
              <a:buFont typeface="Arial" pitchFamily="34" charset="0"/>
              <a:buChar char="•"/>
            </a:pPr>
            <a:r>
              <a:rPr lang="en-NZ" b="1" dirty="0"/>
              <a:t> </a:t>
            </a:r>
            <a:r>
              <a:rPr lang="en-NZ" dirty="0"/>
              <a:t>In most process scheduling schemes, a process may only run for a certain quantum of time before being interrupted and placed at the end of the Ready queue. </a:t>
            </a:r>
          </a:p>
          <a:p>
            <a:pPr lvl="1">
              <a:buFont typeface="Arial" pitchFamily="34" charset="0"/>
              <a:buChar char="•"/>
            </a:pPr>
            <a:r>
              <a:rPr lang="en-NZ" dirty="0"/>
              <a:t> This approximates a shortest-processing-time-first scheduling discipline.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If</a:t>
            </a:r>
            <a:r>
              <a:rPr lang="en-NZ" dirty="0"/>
              <a:t> the piece (segment or page) that holds the next instruction to be fetched and the piece that holds the next data location to be accessed are in main memory, </a:t>
            </a:r>
          </a:p>
          <a:p>
            <a:pPr lvl="1">
              <a:buFont typeface="Arial" pitchFamily="34" charset="0"/>
              <a:buChar char="•"/>
            </a:pPr>
            <a:r>
              <a:rPr lang="en-NZ" dirty="0"/>
              <a:t>then execution may proceed</a:t>
            </a:r>
            <a:r>
              <a:rPr lang="en-NZ" baseline="0" dirty="0"/>
              <a:t> (at least for a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Suppose that it is time to bring a new process into memory. </a:t>
            </a:r>
          </a:p>
          <a:p>
            <a:endParaRPr lang="en-NZ" dirty="0"/>
          </a:p>
          <a:p>
            <a:r>
              <a:rPr lang="en-NZ" dirty="0"/>
              <a:t>The operating system begins by bringing in only one or a few pieces, to include the initial program piece and the initial data piece to which those instructions refer. </a:t>
            </a:r>
          </a:p>
          <a:p>
            <a:endParaRPr lang="en-NZ" dirty="0"/>
          </a:p>
          <a:p>
            <a:r>
              <a:rPr lang="en-NZ" dirty="0"/>
              <a:t>The portion of a process that is actually in main memory at any time is defined to be the </a:t>
            </a:r>
            <a:r>
              <a:rPr lang="en-NZ" b="1" dirty="0"/>
              <a:t>resident set of the process</a:t>
            </a:r>
            <a:r>
              <a:rPr lang="en-NZ" dirty="0"/>
              <a:t>.</a:t>
            </a:r>
          </a:p>
          <a:p>
            <a:pPr lvl="1">
              <a:buFont typeface="Arial" pitchFamily="34" charset="0"/>
              <a:buChar char="•"/>
            </a:pPr>
            <a:r>
              <a:rPr lang="en-NZ" dirty="0"/>
              <a:t> As the process executes, things proceed smoothly as long as all memory references are to locations that are in the resident set.</a:t>
            </a:r>
          </a:p>
          <a:p>
            <a:pPr lvl="1">
              <a:buFont typeface="Arial" pitchFamily="34" charset="0"/>
              <a:buChar char="•"/>
            </a:pPr>
            <a:r>
              <a:rPr lang="en-NZ" baseline="0" dirty="0"/>
              <a:t> </a:t>
            </a:r>
            <a:r>
              <a:rPr lang="en-NZ" dirty="0"/>
              <a:t>Using the segment or page table, the processor always is able to deter mine whether this is so. </a:t>
            </a:r>
          </a:p>
          <a:p>
            <a:pPr lvl="0">
              <a:buFont typeface="Arial" pitchFamily="34" charset="0"/>
              <a:buNone/>
            </a:pPr>
            <a:endParaRPr lang="en-NZ" dirty="0"/>
          </a:p>
          <a:p>
            <a:pPr lvl="0">
              <a:buFont typeface="Arial" pitchFamily="34" charset="0"/>
              <a:buNone/>
            </a:pPr>
            <a:r>
              <a:rPr lang="en-NZ" dirty="0"/>
              <a:t>If the processor encounters a logical address that </a:t>
            </a:r>
            <a:r>
              <a:rPr lang="en-NZ" b="1" dirty="0"/>
              <a:t>is not </a:t>
            </a:r>
            <a:r>
              <a:rPr lang="en-NZ" dirty="0"/>
              <a:t>in main memory, </a:t>
            </a:r>
          </a:p>
          <a:p>
            <a:pPr lvl="1">
              <a:buFont typeface="Arial" pitchFamily="34" charset="0"/>
              <a:buChar char="•"/>
            </a:pPr>
            <a:r>
              <a:rPr lang="en-NZ" dirty="0"/>
              <a:t> it generates an interrupt indicating a memory access fault.</a:t>
            </a:r>
          </a:p>
          <a:p>
            <a:pPr lvl="0">
              <a:buFont typeface="Arial" pitchFamily="34" charset="0"/>
              <a:buNone/>
            </a:pPr>
            <a:endParaRPr lang="en-NZ" dirty="0"/>
          </a:p>
          <a:p>
            <a:pPr lvl="0">
              <a:buFont typeface="Arial" pitchFamily="34" charset="0"/>
              <a:buNone/>
            </a:pPr>
            <a:r>
              <a:rPr lang="en-NZ" dirty="0"/>
              <a:t>The operating system puts the interrupted process in a blocking state and takes control.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For the execution of this process to proceed later, the operating system will need to bring into main memory the piece of the process that contains the logical address that caused the access fault. </a:t>
            </a:r>
          </a:p>
          <a:p>
            <a:pPr lvl="0">
              <a:buFont typeface="Arial" pitchFamily="34" charset="0"/>
              <a:buNone/>
            </a:pPr>
            <a:endParaRPr lang="en-NZ" dirty="0"/>
          </a:p>
          <a:p>
            <a:pPr lvl="0">
              <a:buFont typeface="Arial" pitchFamily="34" charset="0"/>
              <a:buNone/>
            </a:pPr>
            <a:r>
              <a:rPr lang="en-NZ" dirty="0"/>
              <a:t>For this purpose, the operating system issues a disk I/O read request.</a:t>
            </a:r>
          </a:p>
          <a:p>
            <a:pPr lvl="0">
              <a:buFont typeface="Arial" pitchFamily="34" charset="0"/>
              <a:buNone/>
            </a:pPr>
            <a:endParaRPr lang="en-NZ" dirty="0"/>
          </a:p>
          <a:p>
            <a:pPr lvl="0">
              <a:buFont typeface="Arial" pitchFamily="34" charset="0"/>
              <a:buNone/>
            </a:pPr>
            <a:r>
              <a:rPr lang="en-NZ" dirty="0"/>
              <a:t>After the I/O request has been issued, the operating system can dispatch an other process to run while the disk I/O is performed.</a:t>
            </a:r>
          </a:p>
          <a:p>
            <a:pPr lvl="0">
              <a:buFont typeface="Arial" pitchFamily="34" charset="0"/>
              <a:buNone/>
            </a:pPr>
            <a:endParaRPr lang="en-NZ" dirty="0"/>
          </a:p>
          <a:p>
            <a:pPr lvl="0">
              <a:buFont typeface="Arial" pitchFamily="34" charset="0"/>
              <a:buNone/>
            </a:pPr>
            <a:r>
              <a:rPr lang="en-NZ" dirty="0"/>
              <a:t>Once the desired piece has been brought into main memory, an I/O interrupt is issued, giving control back to the operating system, which places the affected process back into a Ready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b="1" dirty="0"/>
              <a:t>More processes may be maintained in main memory. </a:t>
            </a:r>
          </a:p>
          <a:p>
            <a:pPr marL="685800" lvl="1" indent="-228600">
              <a:buFont typeface="Arial" pitchFamily="34" charset="0"/>
              <a:buChar char="•"/>
            </a:pPr>
            <a:r>
              <a:rPr lang="en-NZ" dirty="0"/>
              <a:t>Because we are only going to load some of the pieces of any particular process, there is room for more processes. </a:t>
            </a:r>
          </a:p>
          <a:p>
            <a:pPr marL="685800" lvl="1" indent="-228600">
              <a:buFont typeface="Arial" pitchFamily="34" charset="0"/>
              <a:buChar char="•"/>
            </a:pPr>
            <a:r>
              <a:rPr lang="en-NZ" dirty="0"/>
              <a:t>This leads to more efficient utilization of the processor because it is more likely that at least one of the more numerous processes will be in a Ready state at any particular time.</a:t>
            </a:r>
          </a:p>
          <a:p>
            <a:endParaRPr lang="en-NZ" dirty="0"/>
          </a:p>
          <a:p>
            <a:r>
              <a:rPr lang="en-NZ" dirty="0"/>
              <a:t>2. </a:t>
            </a:r>
            <a:r>
              <a:rPr lang="en-NZ" b="1" dirty="0"/>
              <a:t>A process may be larger than all of main memory</a:t>
            </a:r>
            <a:r>
              <a:rPr lang="en-NZ" dirty="0"/>
              <a:t>.</a:t>
            </a:r>
          </a:p>
          <a:p>
            <a:pPr lvl="1">
              <a:buFont typeface="Arial" pitchFamily="34" charset="0"/>
              <a:buChar char="•"/>
            </a:pPr>
            <a:r>
              <a:rPr lang="en-NZ" dirty="0"/>
              <a:t> Without the scheme a programmer must be acutely aware of how much memory is available. </a:t>
            </a:r>
          </a:p>
          <a:p>
            <a:pPr lvl="1">
              <a:buFont typeface="Arial" pitchFamily="34" charset="0"/>
              <a:buChar char="•"/>
            </a:pPr>
            <a:r>
              <a:rPr lang="en-NZ" dirty="0"/>
              <a:t> If the program being written is too large, the programmer must devise ways to structure the program into pieces that can be loaded separately in some sort of overlay strategy. </a:t>
            </a:r>
          </a:p>
          <a:p>
            <a:pPr lvl="1">
              <a:buFont typeface="Arial" pitchFamily="34" charset="0"/>
              <a:buChar char="•"/>
            </a:pPr>
            <a:r>
              <a:rPr lang="en-NZ" baseline="0" dirty="0"/>
              <a:t> </a:t>
            </a:r>
            <a:r>
              <a:rPr lang="en-NZ" dirty="0"/>
              <a:t>With virtual memory based on paging or segmentation, that job is left to the operating system and the hardware. As far as the programmer is concerned, he or she is dealing with a huge memory, the size associated with disk storage.</a:t>
            </a:r>
          </a:p>
          <a:p>
            <a:pPr lvl="1">
              <a:buFont typeface="Arial" pitchFamily="34" charset="0"/>
              <a:buChar char="•"/>
            </a:pPr>
            <a:r>
              <a:rPr lang="en-NZ" baseline="0" dirty="0"/>
              <a:t> </a:t>
            </a:r>
            <a:r>
              <a:rPr lang="en-NZ" dirty="0"/>
              <a:t>The operating system automatically loads pieces of a process into 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4/20/2019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4/20/2019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4/20/2019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4/20/2019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4/20/2019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4/20/2019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8</a:t>
            </a:r>
            <a:br>
              <a:rPr lang="en-US" dirty="0"/>
            </a:br>
            <a:r>
              <a:rPr lang="en-US" dirty="0"/>
              <a:t>Virtual Memory</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Thrashing</a:t>
            </a:r>
          </a:p>
        </p:txBody>
      </p:sp>
      <p:sp>
        <p:nvSpPr>
          <p:cNvPr id="3" name="Content Placeholder 2"/>
          <p:cNvSpPr>
            <a:spLocks noGrp="1"/>
          </p:cNvSpPr>
          <p:nvPr>
            <p:ph idx="1"/>
          </p:nvPr>
        </p:nvSpPr>
        <p:spPr/>
        <p:txBody>
          <a:bodyPr/>
          <a:lstStyle/>
          <a:p>
            <a:pPr>
              <a:buFont typeface="Arial" pitchFamily="34" charset="0"/>
              <a:buChar char="•"/>
            </a:pPr>
            <a:r>
              <a:rPr lang="en-US" dirty="0"/>
              <a:t>A state in which t</a:t>
            </a:r>
            <a:r>
              <a:rPr lang="en-NZ" dirty="0"/>
              <a:t>he system spends most of its time swapping pieces rather than executing instructions.</a:t>
            </a:r>
          </a:p>
          <a:p>
            <a:pPr marL="342900" lvl="1" indent="-342900">
              <a:buFont typeface="Arial" pitchFamily="34" charset="0"/>
              <a:buChar char="•"/>
            </a:pPr>
            <a:r>
              <a:rPr lang="en-NZ" sz="3200" dirty="0"/>
              <a:t>To avoid this, </a:t>
            </a:r>
            <a:r>
              <a:rPr lang="en-NZ" sz="2800" dirty="0"/>
              <a:t>the operating system tries to guess which pieces are least likely to be used in the near future.</a:t>
            </a:r>
          </a:p>
          <a:p>
            <a:pPr marL="742950" lvl="2" indent="-342900">
              <a:buFont typeface="Arial" pitchFamily="34" charset="0"/>
              <a:buChar char="•"/>
            </a:pPr>
            <a:r>
              <a:rPr lang="en-NZ" sz="2800" dirty="0"/>
              <a:t>The guess is based on recent history</a:t>
            </a:r>
          </a:p>
          <a:p>
            <a:pPr marL="342900" lvl="1" indent="-342900">
              <a:buFont typeface="Arial" pitchFamily="34" charset="0"/>
              <a:buChar char="•"/>
            </a:pPr>
            <a:endParaRPr lang="en-NZ"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Locality</a:t>
            </a:r>
          </a:p>
        </p:txBody>
      </p:sp>
      <p:sp>
        <p:nvSpPr>
          <p:cNvPr id="3" name="Content Placeholder 2"/>
          <p:cNvSpPr>
            <a:spLocks noGrp="1"/>
          </p:cNvSpPr>
          <p:nvPr>
            <p:ph idx="1"/>
          </p:nvPr>
        </p:nvSpPr>
        <p:spPr/>
        <p:txBody>
          <a:bodyPr/>
          <a:lstStyle/>
          <a:p>
            <a:r>
              <a:rPr lang="en-US" dirty="0"/>
              <a:t>Program and data references within a process tend to cluster</a:t>
            </a:r>
          </a:p>
          <a:p>
            <a:r>
              <a:rPr lang="en-US" dirty="0"/>
              <a:t>Only a few pieces of a process will be needed over a short period of time</a:t>
            </a:r>
          </a:p>
          <a:p>
            <a:r>
              <a:rPr lang="en-US" dirty="0"/>
              <a:t>Therefore it is possible to make intelligent guesses about which pieces will be needed in the future</a:t>
            </a:r>
          </a:p>
          <a:p>
            <a:r>
              <a:rPr lang="en-US" dirty="0"/>
              <a:t>This suggests that virtual memory may work efficiently</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1143000"/>
          </a:xfrm>
        </p:spPr>
        <p:txBody>
          <a:bodyPr/>
          <a:lstStyle/>
          <a:p>
            <a:r>
              <a:rPr lang="en-NZ" dirty="0"/>
              <a:t>The locality map</a:t>
            </a:r>
          </a:p>
        </p:txBody>
      </p:sp>
      <p:sp>
        <p:nvSpPr>
          <p:cNvPr id="3" name="Content Placeholder 2"/>
          <p:cNvSpPr>
            <a:spLocks noGrp="1"/>
          </p:cNvSpPr>
          <p:nvPr>
            <p:ph idx="1"/>
          </p:nvPr>
        </p:nvSpPr>
        <p:spPr>
          <a:xfrm>
            <a:off x="4953000" y="1600200"/>
            <a:ext cx="3733800" cy="4953000"/>
          </a:xfrm>
        </p:spPr>
        <p:txBody>
          <a:bodyPr/>
          <a:lstStyle/>
          <a:p>
            <a:r>
              <a:rPr lang="en-NZ" dirty="0"/>
              <a:t>Note that during the lifetime of the process, references are confined to a subset of pages.</a:t>
            </a:r>
          </a:p>
        </p:txBody>
      </p:sp>
      <p:pic>
        <p:nvPicPr>
          <p:cNvPr id="2050" name="Picture 2"/>
          <p:cNvPicPr>
            <a:picLocks noChangeAspect="1" noChangeArrowheads="1"/>
          </p:cNvPicPr>
          <p:nvPr/>
        </p:nvPicPr>
        <p:blipFill>
          <a:blip r:embed="rId3"/>
          <a:srcRect/>
          <a:stretch>
            <a:fillRect/>
          </a:stretch>
        </p:blipFill>
        <p:spPr bwMode="auto">
          <a:xfrm>
            <a:off x="609600" y="1485900"/>
            <a:ext cx="4295775" cy="5295900"/>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p:txBody>
          <a:bodyPr/>
          <a:lstStyle/>
          <a:p>
            <a:r>
              <a:rPr lang="en-US" dirty="0"/>
              <a:t>Each process has its own page table</a:t>
            </a:r>
          </a:p>
          <a:p>
            <a:r>
              <a:rPr lang="en-US" dirty="0"/>
              <a:t>Each page table entry contains the frame number of the corresponding page in main memory</a:t>
            </a:r>
          </a:p>
          <a:p>
            <a:r>
              <a:rPr lang="en-US" dirty="0"/>
              <a:t>Two extra bits are needed to indicate:</a:t>
            </a:r>
          </a:p>
          <a:p>
            <a:pPr lvl="1"/>
            <a:r>
              <a:rPr lang="en-US" dirty="0"/>
              <a:t>whether the page is in main memory or not</a:t>
            </a:r>
          </a:p>
          <a:p>
            <a:pPr lvl="1"/>
            <a:r>
              <a:rPr lang="en-US" dirty="0"/>
              <a:t>Whether the contents of the page has been altered since it was last loaded</a:t>
            </a:r>
          </a:p>
          <a:p>
            <a:pPr>
              <a:buNone/>
            </a:pPr>
            <a:r>
              <a:rPr lang="en-US" dirty="0"/>
              <a:t>(see next slide)</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a:t>
            </a:r>
          </a:p>
        </p:txBody>
      </p:sp>
      <p:pic>
        <p:nvPicPr>
          <p:cNvPr id="4" name="Content Placeholder 3" descr="Fig08_03.gif"/>
          <p:cNvPicPr>
            <a:picLocks noGrp="1" noChangeAspect="1"/>
          </p:cNvPicPr>
          <p:nvPr>
            <p:ph idx="1"/>
          </p:nvPr>
        </p:nvPicPr>
        <p:blipFill>
          <a:blip r:embed="rId3"/>
          <a:stretch>
            <a:fillRect/>
          </a:stretch>
        </p:blipFill>
        <p:spPr>
          <a:xfrm>
            <a:off x="1066800" y="1066799"/>
            <a:ext cx="7541202" cy="5623947"/>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Two-Level </a:t>
            </a:r>
            <a:br>
              <a:rPr lang="en-US" dirty="0"/>
            </a:br>
            <a:r>
              <a:rPr lang="en-US" dirty="0"/>
              <a:t>Hierarchical Page Table</a:t>
            </a:r>
          </a:p>
        </p:txBody>
      </p:sp>
      <p:pic>
        <p:nvPicPr>
          <p:cNvPr id="4" name="Content Placeholder 3" descr="Fig08_04.gif"/>
          <p:cNvPicPr>
            <a:picLocks noGrp="1" noChangeAspect="1"/>
          </p:cNvPicPr>
          <p:nvPr>
            <p:ph idx="1"/>
          </p:nvPr>
        </p:nvPicPr>
        <p:blipFill>
          <a:blip r:embed="rId3"/>
          <a:stretch>
            <a:fillRect/>
          </a:stretch>
        </p:blipFill>
        <p:spPr>
          <a:xfrm>
            <a:off x="789543" y="1676400"/>
            <a:ext cx="7897257" cy="5181600"/>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for Hierarchical page table</a:t>
            </a:r>
          </a:p>
        </p:txBody>
      </p:sp>
      <p:pic>
        <p:nvPicPr>
          <p:cNvPr id="4" name="Content Placeholder 3" descr="Fig08_05.gif"/>
          <p:cNvPicPr>
            <a:picLocks noGrp="1" noChangeAspect="1"/>
          </p:cNvPicPr>
          <p:nvPr>
            <p:ph idx="1"/>
          </p:nvPr>
        </p:nvPicPr>
        <p:blipFill>
          <a:blip r:embed="rId3"/>
          <a:stretch>
            <a:fillRect/>
          </a:stretch>
        </p:blipFill>
        <p:spPr>
          <a:xfrm>
            <a:off x="762001" y="1804829"/>
            <a:ext cx="7239000" cy="5053171"/>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Size</a:t>
            </a:r>
          </a:p>
        </p:txBody>
      </p:sp>
      <p:sp>
        <p:nvSpPr>
          <p:cNvPr id="3" name="Content Placeholder 2"/>
          <p:cNvSpPr>
            <a:spLocks noGrp="1"/>
          </p:cNvSpPr>
          <p:nvPr>
            <p:ph idx="1"/>
          </p:nvPr>
        </p:nvSpPr>
        <p:spPr/>
        <p:txBody>
          <a:bodyPr/>
          <a:lstStyle/>
          <a:p>
            <a:r>
              <a:rPr lang="en-US" dirty="0"/>
              <a:t>Smaller page size, less amount of internal fragmentation</a:t>
            </a:r>
          </a:p>
          <a:p>
            <a:r>
              <a:rPr lang="en-US" dirty="0"/>
              <a:t>But Smaller page size, more pages required per process</a:t>
            </a:r>
          </a:p>
          <a:p>
            <a:pPr lvl="1"/>
            <a:r>
              <a:rPr lang="en-US" dirty="0"/>
              <a:t>More pages per process means larger page tables</a:t>
            </a:r>
          </a:p>
          <a:p>
            <a:r>
              <a:rPr lang="en-US" dirty="0"/>
              <a:t>Larger page tables means large portion of page tables in virtual memory</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Size</a:t>
            </a:r>
          </a:p>
        </p:txBody>
      </p:sp>
      <p:sp>
        <p:nvSpPr>
          <p:cNvPr id="3" name="Content Placeholder 2"/>
          <p:cNvSpPr>
            <a:spLocks noGrp="1"/>
          </p:cNvSpPr>
          <p:nvPr>
            <p:ph idx="1"/>
          </p:nvPr>
        </p:nvSpPr>
        <p:spPr/>
        <p:txBody>
          <a:bodyPr/>
          <a:lstStyle/>
          <a:p>
            <a:r>
              <a:rPr lang="en-US" dirty="0"/>
              <a:t>Secondary memory is designed to efficiently transfer large blocks of data so a large page size is better</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complications </a:t>
            </a:r>
            <a:br>
              <a:rPr lang="en-US" dirty="0"/>
            </a:br>
            <a:r>
              <a:rPr lang="en-US" dirty="0"/>
              <a:t>to Page Size</a:t>
            </a:r>
          </a:p>
        </p:txBody>
      </p:sp>
      <p:sp>
        <p:nvSpPr>
          <p:cNvPr id="3" name="Content Placeholder 2"/>
          <p:cNvSpPr>
            <a:spLocks noGrp="1"/>
          </p:cNvSpPr>
          <p:nvPr>
            <p:ph idx="1"/>
          </p:nvPr>
        </p:nvSpPr>
        <p:spPr/>
        <p:txBody>
          <a:bodyPr/>
          <a:lstStyle/>
          <a:p>
            <a:r>
              <a:rPr lang="en-US" dirty="0"/>
              <a:t>Small page size, large number of pages will be found in main memory</a:t>
            </a:r>
          </a:p>
          <a:p>
            <a:r>
              <a:rPr lang="en-US" dirty="0"/>
              <a:t>As time goes on during execution, the pages in memory will all contain portions of the process near recent references. Page faults low.</a:t>
            </a:r>
          </a:p>
          <a:p>
            <a:r>
              <a:rPr lang="en-US" dirty="0"/>
              <a:t>Increased page size causes pages to contain locations further from any recent reference. Page faults rise.</a:t>
            </a:r>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Hardware and Control Structures</a:t>
            </a:r>
          </a:p>
          <a:p>
            <a:r>
              <a:rPr lang="en-NZ" dirty="0"/>
              <a:t>Operating System Software</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Size</a:t>
            </a:r>
          </a:p>
        </p:txBody>
      </p:sp>
      <p:pic>
        <p:nvPicPr>
          <p:cNvPr id="4" name="Content Placeholder 3" descr="Fig08_11.gif"/>
          <p:cNvPicPr>
            <a:picLocks noGrp="1" noChangeAspect="1"/>
          </p:cNvPicPr>
          <p:nvPr>
            <p:ph idx="1"/>
          </p:nvPr>
        </p:nvPicPr>
        <p:blipFill>
          <a:blip r:embed="rId3"/>
          <a:stretch>
            <a:fillRect/>
          </a:stretch>
        </p:blipFill>
        <p:spPr>
          <a:xfrm>
            <a:off x="437174" y="1295400"/>
            <a:ext cx="8509351" cy="5410200"/>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lstStyle/>
          <a:p>
            <a:r>
              <a:rPr lang="en-NZ" dirty="0"/>
              <a:t>Segmentation allows the programmer to view memory as consisting of multiple address spaces or segments.</a:t>
            </a:r>
          </a:p>
          <a:p>
            <a:pPr lvl="1"/>
            <a:r>
              <a:rPr lang="en-US" dirty="0"/>
              <a:t>May be unequal, dynamic size</a:t>
            </a:r>
          </a:p>
          <a:p>
            <a:pPr lvl="1"/>
            <a:r>
              <a:rPr lang="en-US" dirty="0"/>
              <a:t>Simplifies handling of growing data structures</a:t>
            </a:r>
          </a:p>
          <a:p>
            <a:pPr lvl="1"/>
            <a:r>
              <a:rPr lang="en-US" dirty="0"/>
              <a:t>Allows programs to be altered and recompiled independently</a:t>
            </a:r>
          </a:p>
          <a:p>
            <a:pPr lvl="1"/>
            <a:r>
              <a:rPr lang="en-US" dirty="0"/>
              <a:t>Lends itself to sharing data among processes</a:t>
            </a:r>
          </a:p>
          <a:p>
            <a:pPr lvl="1"/>
            <a:r>
              <a:rPr lang="en-US" dirty="0"/>
              <a:t>Lends itself to protection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Organization</a:t>
            </a:r>
          </a:p>
        </p:txBody>
      </p:sp>
      <p:sp>
        <p:nvSpPr>
          <p:cNvPr id="3" name="Content Placeholder 2"/>
          <p:cNvSpPr>
            <a:spLocks noGrp="1"/>
          </p:cNvSpPr>
          <p:nvPr>
            <p:ph idx="1"/>
          </p:nvPr>
        </p:nvSpPr>
        <p:spPr/>
        <p:txBody>
          <a:bodyPr/>
          <a:lstStyle/>
          <a:p>
            <a:r>
              <a:rPr lang="en-US" dirty="0"/>
              <a:t>Starting address corresponding segment in main memory</a:t>
            </a:r>
          </a:p>
          <a:p>
            <a:r>
              <a:rPr lang="en-US" dirty="0"/>
              <a:t>Each entry contains the length of the segment</a:t>
            </a:r>
          </a:p>
          <a:p>
            <a:r>
              <a:rPr lang="en-US" dirty="0"/>
              <a:t>A bit is needed to determine if segment is already in main memory</a:t>
            </a:r>
          </a:p>
          <a:p>
            <a:r>
              <a:rPr lang="en-US" dirty="0"/>
              <a:t>Another bit is needed to determine if the segment has been modified since it was loaded in main memory</a:t>
            </a:r>
          </a:p>
          <a:p>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Table Entries</a:t>
            </a:r>
          </a:p>
        </p:txBody>
      </p:sp>
      <p:pic>
        <p:nvPicPr>
          <p:cNvPr id="4" name="Content Placeholder 3" descr="Fig08_02b.gif"/>
          <p:cNvPicPr>
            <a:picLocks noGrp="1" noChangeAspect="1"/>
          </p:cNvPicPr>
          <p:nvPr>
            <p:ph idx="1"/>
          </p:nvPr>
        </p:nvPicPr>
        <p:blipFill>
          <a:blip r:embed="rId3"/>
          <a:stretch>
            <a:fillRect/>
          </a:stretch>
        </p:blipFill>
        <p:spPr>
          <a:xfrm>
            <a:off x="1066800" y="1981200"/>
            <a:ext cx="7089912" cy="2547937"/>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in Segmentation</a:t>
            </a:r>
          </a:p>
        </p:txBody>
      </p:sp>
      <p:pic>
        <p:nvPicPr>
          <p:cNvPr id="4" name="Content Placeholder 3" descr="Fig08_12.gif"/>
          <p:cNvPicPr>
            <a:picLocks noGrp="1" noChangeAspect="1"/>
          </p:cNvPicPr>
          <p:nvPr>
            <p:ph idx="1"/>
          </p:nvPr>
        </p:nvPicPr>
        <p:blipFill>
          <a:blip r:embed="rId3"/>
          <a:stretch>
            <a:fillRect/>
          </a:stretch>
        </p:blipFill>
        <p:spPr>
          <a:xfrm>
            <a:off x="1118910" y="1600200"/>
            <a:ext cx="7339290" cy="5263619"/>
          </a:xfr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Paging and Segmentation</a:t>
            </a:r>
          </a:p>
        </p:txBody>
      </p:sp>
      <p:sp>
        <p:nvSpPr>
          <p:cNvPr id="3" name="Content Placeholder 2"/>
          <p:cNvSpPr>
            <a:spLocks noGrp="1"/>
          </p:cNvSpPr>
          <p:nvPr>
            <p:ph idx="1"/>
          </p:nvPr>
        </p:nvSpPr>
        <p:spPr/>
        <p:txBody>
          <a:bodyPr/>
          <a:lstStyle/>
          <a:p>
            <a:r>
              <a:rPr lang="en-US" dirty="0"/>
              <a:t>Paging is transparent to the programmer</a:t>
            </a:r>
          </a:p>
          <a:p>
            <a:r>
              <a:rPr lang="en-US" dirty="0"/>
              <a:t>Segmentation is visible to the programmer</a:t>
            </a:r>
          </a:p>
          <a:p>
            <a:r>
              <a:rPr lang="en-US" dirty="0"/>
              <a:t>Each segment is broken into fixed-size pages</a:t>
            </a:r>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Paging and Segmentation</a:t>
            </a:r>
          </a:p>
        </p:txBody>
      </p:sp>
      <p:pic>
        <p:nvPicPr>
          <p:cNvPr id="4" name="Content Placeholder 3" descr="Fig08_02c.gif"/>
          <p:cNvPicPr>
            <a:picLocks noGrp="1" noChangeAspect="1"/>
          </p:cNvPicPr>
          <p:nvPr>
            <p:ph idx="1"/>
          </p:nvPr>
        </p:nvPicPr>
        <p:blipFill>
          <a:blip r:embed="rId3"/>
          <a:stretch>
            <a:fillRect/>
          </a:stretch>
        </p:blipFill>
        <p:spPr>
          <a:xfrm>
            <a:off x="609600" y="1905000"/>
            <a:ext cx="8007955" cy="3381375"/>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a:t>
            </a:r>
          </a:p>
        </p:txBody>
      </p:sp>
      <p:pic>
        <p:nvPicPr>
          <p:cNvPr id="4" name="Content Placeholder 3" descr="Fig08_13.gif"/>
          <p:cNvPicPr>
            <a:picLocks noGrp="1" noChangeAspect="1"/>
          </p:cNvPicPr>
          <p:nvPr>
            <p:ph idx="1"/>
          </p:nvPr>
        </p:nvPicPr>
        <p:blipFill>
          <a:blip r:embed="rId3"/>
          <a:stretch>
            <a:fillRect/>
          </a:stretch>
        </p:blipFill>
        <p:spPr>
          <a:xfrm>
            <a:off x="973111" y="1219200"/>
            <a:ext cx="7627496" cy="5410200"/>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Hardware and Control Structures</a:t>
            </a:r>
          </a:p>
          <a:p>
            <a:r>
              <a:rPr lang="en-NZ" dirty="0">
                <a:solidFill>
                  <a:srgbClr val="0070C0"/>
                </a:solidFill>
              </a:rPr>
              <a:t>Operating System Software</a:t>
            </a:r>
          </a:p>
        </p:txBody>
      </p:sp>
      <p:cxnSp>
        <p:nvCxnSpPr>
          <p:cNvPr id="4" name="Straight Arrow Connector 3"/>
          <p:cNvCxnSpPr/>
          <p:nvPr/>
        </p:nvCxnSpPr>
        <p:spPr>
          <a:xfrm>
            <a:off x="152400" y="2438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804988" algn="l"/>
              </a:tabLst>
            </a:pPr>
            <a:r>
              <a:rPr lang="en-NZ" dirty="0"/>
              <a:t>Memory Management</a:t>
            </a:r>
            <a:br>
              <a:rPr lang="en-NZ" dirty="0"/>
            </a:br>
            <a:r>
              <a:rPr lang="en-NZ" dirty="0"/>
              <a:t> Decisions</a:t>
            </a:r>
          </a:p>
        </p:txBody>
      </p:sp>
      <p:sp>
        <p:nvSpPr>
          <p:cNvPr id="3" name="Content Placeholder 2"/>
          <p:cNvSpPr>
            <a:spLocks noGrp="1"/>
          </p:cNvSpPr>
          <p:nvPr>
            <p:ph idx="1"/>
          </p:nvPr>
        </p:nvSpPr>
        <p:spPr/>
        <p:txBody>
          <a:bodyPr/>
          <a:lstStyle/>
          <a:p>
            <a:r>
              <a:rPr lang="en-NZ" dirty="0"/>
              <a:t>The design of the memory management portion of an operating system depends on three fundamental areas of choice:</a:t>
            </a:r>
          </a:p>
          <a:p>
            <a:pPr lvl="1"/>
            <a:r>
              <a:rPr lang="en-NZ" dirty="0">
                <a:solidFill>
                  <a:srgbClr val="0070C0"/>
                </a:solidFill>
              </a:rPr>
              <a:t>Whether or not to use virtual memory techniques</a:t>
            </a:r>
          </a:p>
          <a:p>
            <a:pPr lvl="1"/>
            <a:r>
              <a:rPr lang="en-NZ" dirty="0">
                <a:solidFill>
                  <a:srgbClr val="0070C0"/>
                </a:solidFill>
              </a:rPr>
              <a:t>The use of paging or segmentation or both</a:t>
            </a:r>
          </a:p>
          <a:p>
            <a:pPr lvl="1"/>
            <a:r>
              <a:rPr lang="en-NZ" dirty="0"/>
              <a:t>The algorithms employed for various aspects of memory management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Terminology</a:t>
            </a:r>
          </a:p>
        </p:txBody>
      </p:sp>
      <p:pic>
        <p:nvPicPr>
          <p:cNvPr id="1026" name="Picture 2"/>
          <p:cNvPicPr>
            <a:picLocks noChangeAspect="1" noChangeArrowheads="1"/>
          </p:cNvPicPr>
          <p:nvPr/>
        </p:nvPicPr>
        <p:blipFill>
          <a:blip r:embed="rId3"/>
          <a:srcRect/>
          <a:stretch>
            <a:fillRect/>
          </a:stretch>
        </p:blipFill>
        <p:spPr bwMode="auto">
          <a:xfrm>
            <a:off x="442913" y="1747838"/>
            <a:ext cx="8258175" cy="3362325"/>
          </a:xfrm>
          <a:prstGeom prst="rect">
            <a:avLst/>
          </a:prstGeom>
          <a:noFill/>
          <a:ln w="9525">
            <a:noFill/>
            <a:miter lim="800000"/>
            <a:headEnd/>
            <a:tailEnd/>
          </a:ln>
          <a:effec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Key Design Elements</a:t>
            </a:r>
          </a:p>
        </p:txBody>
      </p:sp>
      <p:sp>
        <p:nvSpPr>
          <p:cNvPr id="3" name="Content Placeholder 2"/>
          <p:cNvSpPr>
            <a:spLocks noGrp="1"/>
          </p:cNvSpPr>
          <p:nvPr>
            <p:ph idx="1"/>
          </p:nvPr>
        </p:nvSpPr>
        <p:spPr>
          <a:xfrm>
            <a:off x="1143000" y="5562601"/>
            <a:ext cx="7391400" cy="1524000"/>
          </a:xfrm>
        </p:spPr>
        <p:txBody>
          <a:bodyPr/>
          <a:lstStyle/>
          <a:p>
            <a:r>
              <a:rPr lang="en-NZ" dirty="0"/>
              <a:t>Key aim: Minimise page faults</a:t>
            </a:r>
          </a:p>
          <a:p>
            <a:pPr lvl="1"/>
            <a:r>
              <a:rPr lang="en-NZ" dirty="0"/>
              <a:t>No definitive best policy</a:t>
            </a:r>
          </a:p>
        </p:txBody>
      </p:sp>
      <p:pic>
        <p:nvPicPr>
          <p:cNvPr id="1026" name="Picture 2"/>
          <p:cNvPicPr>
            <a:picLocks noChangeAspect="1" noChangeArrowheads="1"/>
          </p:cNvPicPr>
          <p:nvPr/>
        </p:nvPicPr>
        <p:blipFill>
          <a:blip r:embed="rId3"/>
          <a:srcRect/>
          <a:stretch>
            <a:fillRect/>
          </a:stretch>
        </p:blipFill>
        <p:spPr bwMode="auto">
          <a:xfrm>
            <a:off x="1143000" y="1295399"/>
            <a:ext cx="6705600" cy="4219451"/>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Policy</a:t>
            </a:r>
          </a:p>
        </p:txBody>
      </p:sp>
      <p:sp>
        <p:nvSpPr>
          <p:cNvPr id="3" name="Content Placeholder 2"/>
          <p:cNvSpPr>
            <a:spLocks noGrp="1"/>
          </p:cNvSpPr>
          <p:nvPr>
            <p:ph idx="1"/>
          </p:nvPr>
        </p:nvSpPr>
        <p:spPr/>
        <p:txBody>
          <a:bodyPr/>
          <a:lstStyle/>
          <a:p>
            <a:r>
              <a:rPr lang="en-US" dirty="0"/>
              <a:t>Determines when a page should be brought into memory</a:t>
            </a:r>
          </a:p>
          <a:p>
            <a:r>
              <a:rPr lang="en-US" dirty="0"/>
              <a:t>Two main types:</a:t>
            </a:r>
          </a:p>
          <a:p>
            <a:pPr lvl="1"/>
            <a:r>
              <a:rPr lang="en-US" dirty="0"/>
              <a:t>Demand Paging </a:t>
            </a:r>
          </a:p>
          <a:p>
            <a:pPr lvl="1"/>
            <a:r>
              <a:rPr lang="en-US" dirty="0"/>
              <a:t>Prepaging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Demand Paging</a:t>
            </a:r>
            <a:br>
              <a:rPr lang="en-NZ" dirty="0"/>
            </a:br>
            <a:r>
              <a:rPr lang="en-NZ" dirty="0"/>
              <a:t>and Prepaging</a:t>
            </a:r>
          </a:p>
        </p:txBody>
      </p:sp>
      <p:sp>
        <p:nvSpPr>
          <p:cNvPr id="3" name="Content Placeholder 2"/>
          <p:cNvSpPr>
            <a:spLocks noGrp="1"/>
          </p:cNvSpPr>
          <p:nvPr>
            <p:ph idx="1"/>
          </p:nvPr>
        </p:nvSpPr>
        <p:spPr/>
        <p:txBody>
          <a:bodyPr/>
          <a:lstStyle/>
          <a:p>
            <a:r>
              <a:rPr lang="en-US" b="1" dirty="0"/>
              <a:t>Demand paging</a:t>
            </a:r>
            <a:endParaRPr lang="en-US" dirty="0"/>
          </a:p>
          <a:p>
            <a:pPr lvl="1"/>
            <a:r>
              <a:rPr lang="en-US" dirty="0"/>
              <a:t>only brings pages into main memory when a reference is made to a location on the page</a:t>
            </a:r>
          </a:p>
          <a:p>
            <a:pPr lvl="1"/>
            <a:r>
              <a:rPr lang="en-US" dirty="0"/>
              <a:t>Many page faults when process first started</a:t>
            </a:r>
          </a:p>
          <a:p>
            <a:r>
              <a:rPr lang="en-US" b="1" dirty="0"/>
              <a:t>Prepaging </a:t>
            </a:r>
          </a:p>
          <a:p>
            <a:pPr lvl="1"/>
            <a:r>
              <a:rPr lang="en-US" dirty="0"/>
              <a:t>brings in more pages than needed</a:t>
            </a:r>
          </a:p>
          <a:p>
            <a:pPr lvl="1"/>
            <a:r>
              <a:rPr lang="en-US" dirty="0"/>
              <a:t>More efficient to bring in pages that reside contiguously on the disk</a:t>
            </a:r>
          </a:p>
          <a:p>
            <a:pPr lvl="1"/>
            <a:r>
              <a:rPr lang="en-US" dirty="0"/>
              <a:t>Don’t confuse with “swapping”</a:t>
            </a:r>
          </a:p>
          <a:p>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Policy</a:t>
            </a:r>
          </a:p>
        </p:txBody>
      </p:sp>
      <p:sp>
        <p:nvSpPr>
          <p:cNvPr id="3" name="Content Placeholder 2"/>
          <p:cNvSpPr>
            <a:spLocks noGrp="1"/>
          </p:cNvSpPr>
          <p:nvPr>
            <p:ph idx="1"/>
          </p:nvPr>
        </p:nvSpPr>
        <p:spPr/>
        <p:txBody>
          <a:bodyPr/>
          <a:lstStyle/>
          <a:p>
            <a:r>
              <a:rPr lang="en-US" dirty="0"/>
              <a:t>Determines where in real memory a process piece is to reside, e.g. </a:t>
            </a:r>
            <a:r>
              <a:rPr lang="en-NZ" dirty="0"/>
              <a:t>best-fit, first-fit, next-fit</a:t>
            </a:r>
            <a:endParaRPr lang="en-US" dirty="0"/>
          </a:p>
          <a:p>
            <a:r>
              <a:rPr lang="en-US" dirty="0"/>
              <a:t>Important in a segmentation system</a:t>
            </a:r>
          </a:p>
          <a:p>
            <a:r>
              <a:rPr lang="en-US" dirty="0"/>
              <a:t>Paging or combined paging with segmentation hardware performs address translation</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1"/>
          </p:nvPr>
        </p:nvSpPr>
        <p:spPr/>
        <p:txBody>
          <a:bodyPr/>
          <a:lstStyle/>
          <a:p>
            <a:r>
              <a:rPr lang="en-NZ" dirty="0"/>
              <a:t>When all of the frames in main memory are occupied and it is necessary to bring in a new page</a:t>
            </a:r>
          </a:p>
          <a:p>
            <a:r>
              <a:rPr lang="en-NZ" dirty="0"/>
              <a:t>the replacement policy determines which page currently in memory is to be replaced.</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But…</a:t>
            </a:r>
          </a:p>
        </p:txBody>
      </p:sp>
      <p:sp>
        <p:nvSpPr>
          <p:cNvPr id="3" name="Content Placeholder 2"/>
          <p:cNvSpPr>
            <a:spLocks noGrp="1"/>
          </p:cNvSpPr>
          <p:nvPr>
            <p:ph idx="1"/>
          </p:nvPr>
        </p:nvSpPr>
        <p:spPr/>
        <p:txBody>
          <a:bodyPr/>
          <a:lstStyle/>
          <a:p>
            <a:r>
              <a:rPr lang="en-US" dirty="0"/>
              <a:t>Which page is replaced?</a:t>
            </a:r>
          </a:p>
          <a:p>
            <a:r>
              <a:rPr lang="en-US" dirty="0"/>
              <a:t>Page removed should be the page least likely to be referenced in the near future </a:t>
            </a:r>
          </a:p>
          <a:p>
            <a:pPr lvl="1"/>
            <a:r>
              <a:rPr lang="en-US" dirty="0"/>
              <a:t>How is that determined?</a:t>
            </a:r>
          </a:p>
          <a:p>
            <a:pPr lvl="1"/>
            <a:r>
              <a:rPr lang="en-US" dirty="0"/>
              <a:t>Principal of locality again</a:t>
            </a:r>
          </a:p>
          <a:p>
            <a:r>
              <a:rPr lang="en-US" dirty="0"/>
              <a:t>Most policies predict the future behavior on the basis of past behavior</a:t>
            </a:r>
          </a:p>
          <a:p>
            <a:endParaRPr lang="en-US" dirty="0"/>
          </a:p>
          <a:p>
            <a:endParaRPr lang="en-NZ"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Basic Replacement</a:t>
            </a:r>
            <a:br>
              <a:rPr lang="en-NZ" dirty="0"/>
            </a:br>
            <a:r>
              <a:rPr lang="en-NZ" dirty="0"/>
              <a:t> Algorithms</a:t>
            </a:r>
          </a:p>
        </p:txBody>
      </p:sp>
      <p:sp>
        <p:nvSpPr>
          <p:cNvPr id="3" name="Content Placeholder 2"/>
          <p:cNvSpPr>
            <a:spLocks noGrp="1"/>
          </p:cNvSpPr>
          <p:nvPr>
            <p:ph idx="1"/>
          </p:nvPr>
        </p:nvSpPr>
        <p:spPr/>
        <p:txBody>
          <a:bodyPr/>
          <a:lstStyle/>
          <a:p>
            <a:r>
              <a:rPr lang="en-NZ" dirty="0"/>
              <a:t>There are certain basic algorithms that are used for the selection of a page to replace, they include</a:t>
            </a:r>
          </a:p>
          <a:p>
            <a:pPr lvl="1"/>
            <a:r>
              <a:rPr lang="en-NZ" dirty="0"/>
              <a:t>Optimal</a:t>
            </a:r>
          </a:p>
          <a:p>
            <a:pPr lvl="1"/>
            <a:r>
              <a:rPr lang="en-NZ" dirty="0"/>
              <a:t>Least recently used (LRU)</a:t>
            </a:r>
          </a:p>
          <a:p>
            <a:pPr lvl="1"/>
            <a:r>
              <a:rPr lang="en-NZ" dirty="0"/>
              <a:t>First-in-first-out (FIFO)</a:t>
            </a:r>
          </a:p>
          <a:p>
            <a:pPr lvl="1"/>
            <a:r>
              <a:rPr lang="en-NZ" dirty="0"/>
              <a:t>Clock</a:t>
            </a:r>
          </a:p>
          <a:p>
            <a:r>
              <a:rPr lang="en-NZ" dirty="0"/>
              <a:t>Examples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Examples</a:t>
            </a:r>
          </a:p>
        </p:txBody>
      </p:sp>
      <p:sp>
        <p:nvSpPr>
          <p:cNvPr id="3" name="Content Placeholder 2"/>
          <p:cNvSpPr>
            <a:spLocks noGrp="1"/>
          </p:cNvSpPr>
          <p:nvPr>
            <p:ph idx="1"/>
          </p:nvPr>
        </p:nvSpPr>
        <p:spPr/>
        <p:txBody>
          <a:bodyPr/>
          <a:lstStyle/>
          <a:p>
            <a:r>
              <a:rPr lang="en-NZ" dirty="0"/>
              <a:t>An example of the implementation of these policies will use a page address stream formed by executing the program is</a:t>
            </a:r>
          </a:p>
          <a:p>
            <a:pPr lvl="1"/>
            <a:r>
              <a:rPr lang="en-NZ" dirty="0"/>
              <a:t>2 3 2 1 5 2 4 5 3 2 5 2</a:t>
            </a:r>
          </a:p>
          <a:p>
            <a:r>
              <a:rPr lang="en-NZ" dirty="0"/>
              <a:t>Which means that the first page referenced is 2, </a:t>
            </a:r>
          </a:p>
          <a:p>
            <a:pPr lvl="1"/>
            <a:r>
              <a:rPr lang="en-NZ" dirty="0"/>
              <a:t>the second page referenced is 3, </a:t>
            </a:r>
          </a:p>
          <a:p>
            <a:pPr lvl="1"/>
            <a:r>
              <a:rPr lang="en-NZ" dirty="0"/>
              <a:t>And so on.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policy</a:t>
            </a:r>
          </a:p>
        </p:txBody>
      </p:sp>
      <p:sp>
        <p:nvSpPr>
          <p:cNvPr id="3" name="Content Placeholder 2"/>
          <p:cNvSpPr>
            <a:spLocks noGrp="1"/>
          </p:cNvSpPr>
          <p:nvPr>
            <p:ph idx="1"/>
          </p:nvPr>
        </p:nvSpPr>
        <p:spPr/>
        <p:txBody>
          <a:bodyPr/>
          <a:lstStyle/>
          <a:p>
            <a:r>
              <a:rPr lang="en-US" dirty="0"/>
              <a:t>Selects for replacement that page for which the time to the next reference is the longest</a:t>
            </a:r>
          </a:p>
          <a:p>
            <a:r>
              <a:rPr lang="en-US" dirty="0"/>
              <a:t>But Impossible to have perfect knowledge of future events</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Optimal Policy </a:t>
            </a:r>
            <a:br>
              <a:rPr lang="en-NZ" dirty="0"/>
            </a:br>
            <a:r>
              <a:rPr lang="en-NZ" dirty="0"/>
              <a:t>Example</a:t>
            </a:r>
          </a:p>
        </p:txBody>
      </p:sp>
      <p:sp>
        <p:nvSpPr>
          <p:cNvPr id="3" name="Content Placeholder 2"/>
          <p:cNvSpPr>
            <a:spLocks noGrp="1"/>
          </p:cNvSpPr>
          <p:nvPr>
            <p:ph idx="1"/>
          </p:nvPr>
        </p:nvSpPr>
        <p:spPr>
          <a:xfrm>
            <a:off x="457200" y="4114800"/>
            <a:ext cx="8229600" cy="2438400"/>
          </a:xfrm>
        </p:spPr>
        <p:txBody>
          <a:bodyPr/>
          <a:lstStyle/>
          <a:p>
            <a:r>
              <a:rPr lang="en-NZ" dirty="0"/>
              <a:t> The optimal policy produces three page faults after the frame allocation has been filled.</a:t>
            </a:r>
          </a:p>
        </p:txBody>
      </p:sp>
      <p:pic>
        <p:nvPicPr>
          <p:cNvPr id="4" name="Picture 3"/>
          <p:cNvPicPr>
            <a:picLocks noChangeAspect="1" noChangeArrowheads="1"/>
          </p:cNvPicPr>
          <p:nvPr/>
        </p:nvPicPr>
        <p:blipFill>
          <a:blip r:embed="rId2"/>
          <a:srcRect/>
          <a:stretch>
            <a:fillRect/>
          </a:stretch>
        </p:blipFill>
        <p:spPr bwMode="auto">
          <a:xfrm>
            <a:off x="762000" y="1752600"/>
            <a:ext cx="7995697" cy="2286000"/>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and </a:t>
            </a:r>
            <a:br>
              <a:rPr lang="en-US" dirty="0"/>
            </a:br>
            <a:r>
              <a:rPr lang="en-US" dirty="0"/>
              <a:t>Virtual Memory</a:t>
            </a:r>
          </a:p>
        </p:txBody>
      </p:sp>
      <p:sp>
        <p:nvSpPr>
          <p:cNvPr id="3" name="Content Placeholder 2"/>
          <p:cNvSpPr>
            <a:spLocks noGrp="1"/>
          </p:cNvSpPr>
          <p:nvPr>
            <p:ph idx="1"/>
          </p:nvPr>
        </p:nvSpPr>
        <p:spPr/>
        <p:txBody>
          <a:bodyPr/>
          <a:lstStyle/>
          <a:p>
            <a:r>
              <a:rPr lang="en-US" dirty="0"/>
              <a:t>Real memory</a:t>
            </a:r>
          </a:p>
          <a:p>
            <a:pPr lvl="1"/>
            <a:r>
              <a:rPr lang="en-US" dirty="0"/>
              <a:t>Main memory, the actual RAM</a:t>
            </a:r>
          </a:p>
          <a:p>
            <a:r>
              <a:rPr lang="en-US" dirty="0"/>
              <a:t>Virtual memory</a:t>
            </a:r>
          </a:p>
          <a:p>
            <a:pPr lvl="1"/>
            <a:r>
              <a:rPr lang="en-US" dirty="0"/>
              <a:t>Memory on disk</a:t>
            </a:r>
          </a:p>
          <a:p>
            <a:pPr lvl="1"/>
            <a:r>
              <a:rPr lang="en-US" dirty="0"/>
              <a:t>Allows for effective multiprogramming and relieves the user of tight constraints of main memory</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Recently </a:t>
            </a:r>
            <a:br>
              <a:rPr lang="en-US" dirty="0"/>
            </a:br>
            <a:r>
              <a:rPr lang="en-US" dirty="0"/>
              <a:t>Used (LRU)</a:t>
            </a:r>
          </a:p>
        </p:txBody>
      </p:sp>
      <p:sp>
        <p:nvSpPr>
          <p:cNvPr id="3" name="Content Placeholder 2"/>
          <p:cNvSpPr>
            <a:spLocks noGrp="1"/>
          </p:cNvSpPr>
          <p:nvPr>
            <p:ph idx="1"/>
          </p:nvPr>
        </p:nvSpPr>
        <p:spPr/>
        <p:txBody>
          <a:bodyPr/>
          <a:lstStyle/>
          <a:p>
            <a:r>
              <a:rPr lang="en-US" dirty="0"/>
              <a:t>Replaces the page that has not been referenced for the longest time</a:t>
            </a:r>
          </a:p>
          <a:p>
            <a:r>
              <a:rPr lang="en-US" dirty="0"/>
              <a:t>By the principle of locality, this should be the page least likely to be referenced in the near future</a:t>
            </a:r>
          </a:p>
          <a:p>
            <a:r>
              <a:rPr lang="en-US" dirty="0"/>
              <a:t>Difficult to implement</a:t>
            </a:r>
          </a:p>
          <a:p>
            <a:pPr lvl="1"/>
            <a:r>
              <a:rPr lang="en-US" dirty="0"/>
              <a:t>One approach is to tag each page with the time of last reference. </a:t>
            </a:r>
          </a:p>
          <a:p>
            <a:pPr lvl="1"/>
            <a:r>
              <a:rPr lang="en-US" dirty="0"/>
              <a:t>This requires a great deal of overhead.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LRU Example</a:t>
            </a:r>
          </a:p>
        </p:txBody>
      </p:sp>
      <p:sp>
        <p:nvSpPr>
          <p:cNvPr id="3" name="Content Placeholder 2"/>
          <p:cNvSpPr>
            <a:spLocks noGrp="1"/>
          </p:cNvSpPr>
          <p:nvPr>
            <p:ph idx="1"/>
          </p:nvPr>
        </p:nvSpPr>
        <p:spPr>
          <a:xfrm>
            <a:off x="457200" y="4114800"/>
            <a:ext cx="8229600" cy="2438400"/>
          </a:xfrm>
        </p:spPr>
        <p:txBody>
          <a:bodyPr/>
          <a:lstStyle/>
          <a:p>
            <a:r>
              <a:rPr lang="en-NZ" dirty="0"/>
              <a:t>The LRU policy does nearly as well as the optimal policy.</a:t>
            </a:r>
          </a:p>
          <a:p>
            <a:pPr lvl="1"/>
            <a:r>
              <a:rPr lang="en-NZ" dirty="0"/>
              <a:t>In this example, there are four page faults</a:t>
            </a:r>
          </a:p>
        </p:txBody>
      </p:sp>
      <p:pic>
        <p:nvPicPr>
          <p:cNvPr id="3074" name="Picture 2"/>
          <p:cNvPicPr>
            <a:picLocks noChangeAspect="1" noChangeArrowheads="1"/>
          </p:cNvPicPr>
          <p:nvPr/>
        </p:nvPicPr>
        <p:blipFill>
          <a:blip r:embed="rId2"/>
          <a:srcRect/>
          <a:stretch>
            <a:fillRect/>
          </a:stretch>
        </p:blipFill>
        <p:spPr bwMode="auto">
          <a:xfrm>
            <a:off x="457200" y="1447800"/>
            <a:ext cx="7995600" cy="2642596"/>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First-in, first-out (FIFO)</a:t>
            </a:r>
          </a:p>
        </p:txBody>
      </p:sp>
      <p:sp>
        <p:nvSpPr>
          <p:cNvPr id="3" name="Content Placeholder 2"/>
          <p:cNvSpPr>
            <a:spLocks noGrp="1"/>
          </p:cNvSpPr>
          <p:nvPr>
            <p:ph idx="1"/>
          </p:nvPr>
        </p:nvSpPr>
        <p:spPr/>
        <p:txBody>
          <a:bodyPr/>
          <a:lstStyle/>
          <a:p>
            <a:r>
              <a:rPr lang="en-US" dirty="0"/>
              <a:t>Treats page frames allocated to a process as a circular buffer</a:t>
            </a:r>
          </a:p>
          <a:p>
            <a:r>
              <a:rPr lang="en-US" dirty="0"/>
              <a:t>Pages are removed in round-robin style</a:t>
            </a:r>
          </a:p>
          <a:p>
            <a:pPr lvl="1"/>
            <a:r>
              <a:rPr lang="en-US" dirty="0"/>
              <a:t>Simplest replacement policy to implement</a:t>
            </a:r>
          </a:p>
          <a:p>
            <a:r>
              <a:rPr lang="en-US" dirty="0"/>
              <a:t>Page that has been in memory the longest is replaced</a:t>
            </a:r>
          </a:p>
          <a:p>
            <a:pPr lvl="1"/>
            <a:r>
              <a:rPr lang="en-US" dirty="0"/>
              <a:t>But, these pages may be needed again very soon if it hasn’t truly fallen out of use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FIFO Example</a:t>
            </a:r>
          </a:p>
        </p:txBody>
      </p:sp>
      <p:sp>
        <p:nvSpPr>
          <p:cNvPr id="3" name="Content Placeholder 2"/>
          <p:cNvSpPr>
            <a:spLocks noGrp="1"/>
          </p:cNvSpPr>
          <p:nvPr>
            <p:ph idx="1"/>
          </p:nvPr>
        </p:nvSpPr>
        <p:spPr>
          <a:xfrm>
            <a:off x="457200" y="3810000"/>
            <a:ext cx="8229600" cy="2743200"/>
          </a:xfrm>
        </p:spPr>
        <p:txBody>
          <a:bodyPr/>
          <a:lstStyle/>
          <a:p>
            <a:r>
              <a:rPr lang="en-NZ" dirty="0"/>
              <a:t>The FIFO policy results in six page faults.</a:t>
            </a:r>
          </a:p>
          <a:p>
            <a:pPr lvl="1"/>
            <a:r>
              <a:rPr lang="en-NZ" dirty="0"/>
              <a:t>Note that LRU recognizes that pages 2 and 5 are referenced more frequently than other pages, whereas FIFO does not.</a:t>
            </a:r>
            <a:endParaRPr lang="en-US" dirty="0"/>
          </a:p>
          <a:p>
            <a:endParaRPr lang="en-NZ" dirty="0"/>
          </a:p>
        </p:txBody>
      </p:sp>
      <p:pic>
        <p:nvPicPr>
          <p:cNvPr id="4098" name="Picture 2"/>
          <p:cNvPicPr>
            <a:picLocks noChangeAspect="1" noChangeArrowheads="1"/>
          </p:cNvPicPr>
          <p:nvPr/>
        </p:nvPicPr>
        <p:blipFill>
          <a:blip r:embed="rId3"/>
          <a:srcRect/>
          <a:stretch>
            <a:fillRect/>
          </a:stretch>
        </p:blipFill>
        <p:spPr bwMode="auto">
          <a:xfrm>
            <a:off x="843600" y="1295400"/>
            <a:ext cx="7995600" cy="2531976"/>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Policy</a:t>
            </a:r>
          </a:p>
        </p:txBody>
      </p:sp>
      <p:sp>
        <p:nvSpPr>
          <p:cNvPr id="3" name="Content Placeholder 2"/>
          <p:cNvSpPr>
            <a:spLocks noGrp="1"/>
          </p:cNvSpPr>
          <p:nvPr>
            <p:ph idx="1"/>
          </p:nvPr>
        </p:nvSpPr>
        <p:spPr/>
        <p:txBody>
          <a:bodyPr/>
          <a:lstStyle/>
          <a:p>
            <a:r>
              <a:rPr lang="en-US" dirty="0"/>
              <a:t>Uses and additional bit called a “use bit”</a:t>
            </a:r>
          </a:p>
          <a:p>
            <a:r>
              <a:rPr lang="en-US" dirty="0"/>
              <a:t>When a page is first loaded in memory or referenced, the use bit is set to 1</a:t>
            </a:r>
          </a:p>
          <a:p>
            <a:r>
              <a:rPr lang="en-US" dirty="0"/>
              <a:t>When it is time to replace a page, the OS scans the set flipping all 1’s to 0</a:t>
            </a:r>
          </a:p>
          <a:p>
            <a:r>
              <a:rPr lang="en-US" dirty="0"/>
              <a:t>The first frame encountered with the use bit already set to 0 is replaced.</a:t>
            </a:r>
          </a:p>
        </p:txBody>
      </p:sp>
      <p:sp>
        <p:nvSpPr>
          <p:cNvPr id="4" name="Action Button: Movie 3">
            <a:hlinkClick r:id="rId3" highlightClick="1"/>
          </p:cNvPr>
          <p:cNvSpPr/>
          <p:nvPr/>
        </p:nvSpPr>
        <p:spPr>
          <a:xfrm>
            <a:off x="7543800" y="0"/>
            <a:ext cx="1600200" cy="1524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Clock Policy Example</a:t>
            </a:r>
          </a:p>
        </p:txBody>
      </p:sp>
      <p:sp>
        <p:nvSpPr>
          <p:cNvPr id="3" name="Content Placeholder 2"/>
          <p:cNvSpPr>
            <a:spLocks noGrp="1"/>
          </p:cNvSpPr>
          <p:nvPr>
            <p:ph idx="1"/>
          </p:nvPr>
        </p:nvSpPr>
        <p:spPr>
          <a:xfrm>
            <a:off x="457200" y="4648200"/>
            <a:ext cx="8229600" cy="1905000"/>
          </a:xfrm>
        </p:spPr>
        <p:txBody>
          <a:bodyPr/>
          <a:lstStyle/>
          <a:p>
            <a:r>
              <a:rPr lang="en-NZ" dirty="0"/>
              <a:t>Note that the clock policy is adept at protecting frames 2 and 5 from replacement.</a:t>
            </a:r>
          </a:p>
        </p:txBody>
      </p:sp>
      <p:pic>
        <p:nvPicPr>
          <p:cNvPr id="5122" name="Picture 2"/>
          <p:cNvPicPr>
            <a:picLocks noChangeAspect="1" noChangeArrowheads="1"/>
          </p:cNvPicPr>
          <p:nvPr/>
        </p:nvPicPr>
        <p:blipFill>
          <a:blip r:embed="rId3"/>
          <a:srcRect/>
          <a:stretch>
            <a:fillRect/>
          </a:stretch>
        </p:blipFill>
        <p:spPr bwMode="auto">
          <a:xfrm>
            <a:off x="762000" y="1752600"/>
            <a:ext cx="7995600" cy="2390415"/>
          </a:xfrm>
          <a:prstGeom prst="rect">
            <a:avLst/>
          </a:prstGeom>
          <a:noFill/>
          <a:ln w="9525">
            <a:noFill/>
            <a:miter lim="800000"/>
            <a:headEnd/>
            <a:tailEnd/>
          </a:ln>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Combined Examples</a:t>
            </a:r>
          </a:p>
        </p:txBody>
      </p:sp>
      <p:pic>
        <p:nvPicPr>
          <p:cNvPr id="6146" name="Picture 2"/>
          <p:cNvPicPr>
            <a:picLocks noChangeAspect="1" noChangeArrowheads="1"/>
          </p:cNvPicPr>
          <p:nvPr/>
        </p:nvPicPr>
        <p:blipFill>
          <a:blip r:embed="rId3"/>
          <a:srcRect/>
          <a:stretch>
            <a:fillRect/>
          </a:stretch>
        </p:blipFill>
        <p:spPr bwMode="auto">
          <a:xfrm>
            <a:off x="1447800" y="1485900"/>
            <a:ext cx="6279963" cy="4762500"/>
          </a:xfrm>
          <a:prstGeom prst="rect">
            <a:avLst/>
          </a:prstGeom>
          <a:noFill/>
          <a:ln w="9525">
            <a:noFill/>
            <a:miter lim="800000"/>
            <a:headEnd/>
            <a:tailEnd/>
          </a:ln>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pic>
        <p:nvPicPr>
          <p:cNvPr id="4" name="Content Placeholder 3" descr="Fig08_17.gif"/>
          <p:cNvPicPr>
            <a:picLocks noGrp="1" noChangeAspect="1"/>
          </p:cNvPicPr>
          <p:nvPr>
            <p:ph idx="1"/>
          </p:nvPr>
        </p:nvPicPr>
        <p:blipFill>
          <a:blip r:embed="rId3"/>
          <a:stretch>
            <a:fillRect/>
          </a:stretch>
        </p:blipFill>
        <p:spPr>
          <a:xfrm>
            <a:off x="17105" y="1600200"/>
            <a:ext cx="8989337" cy="4285969"/>
          </a:xfr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Resident Set </a:t>
            </a:r>
            <a:br>
              <a:rPr lang="en-NZ" dirty="0"/>
            </a:br>
            <a:r>
              <a:rPr lang="en-NZ" dirty="0"/>
              <a:t>Management</a:t>
            </a:r>
          </a:p>
        </p:txBody>
      </p:sp>
      <p:sp>
        <p:nvSpPr>
          <p:cNvPr id="3" name="Content Placeholder 2"/>
          <p:cNvSpPr>
            <a:spLocks noGrp="1"/>
          </p:cNvSpPr>
          <p:nvPr>
            <p:ph idx="1"/>
          </p:nvPr>
        </p:nvSpPr>
        <p:spPr/>
        <p:txBody>
          <a:bodyPr/>
          <a:lstStyle/>
          <a:p>
            <a:r>
              <a:rPr lang="en-NZ" dirty="0"/>
              <a:t>The OS must decide how many pages to bring into main memory</a:t>
            </a:r>
          </a:p>
          <a:p>
            <a:pPr lvl="1"/>
            <a:r>
              <a:rPr lang="en-NZ" dirty="0"/>
              <a:t>The smaller the amount of memory allocated to each process, the more processes that can reside in memory.</a:t>
            </a:r>
          </a:p>
          <a:p>
            <a:pPr lvl="1"/>
            <a:r>
              <a:rPr lang="en-NZ" dirty="0"/>
              <a:t>Small number of pages loaded increases page faults.</a:t>
            </a:r>
          </a:p>
          <a:p>
            <a:pPr lvl="1"/>
            <a:r>
              <a:rPr lang="en-NZ" dirty="0"/>
              <a:t>Beyond a certain size, further allocations of pages will not affect the page fault rate.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Resident Set Size</a:t>
            </a:r>
          </a:p>
        </p:txBody>
      </p:sp>
      <p:sp>
        <p:nvSpPr>
          <p:cNvPr id="3" name="Content Placeholder 2"/>
          <p:cNvSpPr>
            <a:spLocks noGrp="1"/>
          </p:cNvSpPr>
          <p:nvPr>
            <p:ph idx="1"/>
          </p:nvPr>
        </p:nvSpPr>
        <p:spPr/>
        <p:txBody>
          <a:bodyPr/>
          <a:lstStyle/>
          <a:p>
            <a:r>
              <a:rPr lang="en-US" dirty="0"/>
              <a:t>Fixed-allocation</a:t>
            </a:r>
          </a:p>
          <a:p>
            <a:pPr lvl="1"/>
            <a:r>
              <a:rPr lang="en-US" dirty="0"/>
              <a:t>Gives a process a fixed number of pages within which to execute</a:t>
            </a:r>
          </a:p>
          <a:p>
            <a:pPr lvl="1"/>
            <a:r>
              <a:rPr lang="en-US" dirty="0"/>
              <a:t>When a page fault occurs, one of the pages of that process must be replaced</a:t>
            </a:r>
          </a:p>
          <a:p>
            <a:r>
              <a:rPr lang="en-US" dirty="0"/>
              <a:t>Variable-allocation</a:t>
            </a:r>
          </a:p>
          <a:p>
            <a:pPr lvl="1"/>
            <a:r>
              <a:rPr lang="en-US" dirty="0"/>
              <a:t>Number of pages allocated to a process varies over the lifetime of the process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Key points in</a:t>
            </a:r>
            <a:br>
              <a:rPr lang="en-US" dirty="0"/>
            </a:br>
            <a:r>
              <a:rPr lang="en-US" dirty="0"/>
              <a:t>Memory Management</a:t>
            </a:r>
          </a:p>
        </p:txBody>
      </p:sp>
      <p:sp>
        <p:nvSpPr>
          <p:cNvPr id="4" name="Content Placeholder 3"/>
          <p:cNvSpPr>
            <a:spLocks noGrp="1"/>
          </p:cNvSpPr>
          <p:nvPr>
            <p:ph idx="1"/>
          </p:nvPr>
        </p:nvSpPr>
        <p:spPr/>
        <p:txBody>
          <a:bodyPr/>
          <a:lstStyle/>
          <a:p>
            <a:pPr>
              <a:buNone/>
            </a:pPr>
            <a:r>
              <a:rPr lang="en-US" dirty="0"/>
              <a:t>1) Memory references are logical addresses dynamically translated into physical addresses at run time</a:t>
            </a:r>
          </a:p>
          <a:p>
            <a:pPr lvl="1"/>
            <a:r>
              <a:rPr lang="en-US" dirty="0"/>
              <a:t>A process may be swapped in and out of main memory occupying different regions at different times during execution</a:t>
            </a:r>
          </a:p>
          <a:p>
            <a:pPr>
              <a:buNone/>
            </a:pPr>
            <a:r>
              <a:rPr lang="en-US" dirty="0"/>
              <a:t>2) A process may be broken up into pieces that do not need to located contiguously in main memory</a:t>
            </a:r>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Replacement Scope</a:t>
            </a:r>
          </a:p>
        </p:txBody>
      </p:sp>
      <p:sp>
        <p:nvSpPr>
          <p:cNvPr id="3" name="Content Placeholder 2"/>
          <p:cNvSpPr>
            <a:spLocks noGrp="1"/>
          </p:cNvSpPr>
          <p:nvPr>
            <p:ph idx="1"/>
          </p:nvPr>
        </p:nvSpPr>
        <p:spPr/>
        <p:txBody>
          <a:bodyPr/>
          <a:lstStyle/>
          <a:p>
            <a:r>
              <a:rPr lang="en-NZ" dirty="0"/>
              <a:t>The scope of a replacement strategy can be categorized as </a:t>
            </a:r>
            <a:r>
              <a:rPr lang="en-NZ" i="1" dirty="0"/>
              <a:t>global </a:t>
            </a:r>
            <a:r>
              <a:rPr lang="en-NZ" dirty="0"/>
              <a:t>or </a:t>
            </a:r>
            <a:r>
              <a:rPr lang="en-NZ" i="1" dirty="0"/>
              <a:t>local</a:t>
            </a:r>
            <a:r>
              <a:rPr lang="en-NZ" dirty="0"/>
              <a:t>.</a:t>
            </a:r>
          </a:p>
          <a:p>
            <a:pPr lvl="1"/>
            <a:r>
              <a:rPr lang="en-NZ" dirty="0"/>
              <a:t>Both types are activated by a page fault when there are no free page frames.</a:t>
            </a:r>
          </a:p>
          <a:p>
            <a:pPr lvl="1"/>
            <a:r>
              <a:rPr lang="en-NZ" dirty="0"/>
              <a:t>A local replacement policy chooses only among the resident pages of the process that generated the page fault</a:t>
            </a:r>
          </a:p>
          <a:p>
            <a:pPr lvl="1"/>
            <a:r>
              <a:rPr lang="en-NZ" dirty="0"/>
              <a:t>A global replacement policy considers all unlocked pages in main memory </a:t>
            </a:r>
          </a:p>
          <a:p>
            <a:endParaRPr lang="en-NZ" dirty="0"/>
          </a:p>
        </p:txBody>
      </p:sp>
    </p:spTree>
    <p:extLst>
      <p:ext uri="{BB962C8B-B14F-4D97-AF65-F5344CB8AC3E}">
        <p14:creationId xmlns:p14="http://schemas.microsoft.com/office/powerpoint/2010/main" val="14369617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Allocation, </a:t>
            </a:r>
            <a:br>
              <a:rPr lang="en-US" dirty="0"/>
            </a:br>
            <a:r>
              <a:rPr lang="en-US" dirty="0"/>
              <a:t>Local Scope</a:t>
            </a:r>
          </a:p>
        </p:txBody>
      </p:sp>
      <p:sp>
        <p:nvSpPr>
          <p:cNvPr id="3" name="Content Placeholder 2"/>
          <p:cNvSpPr>
            <a:spLocks noGrp="1"/>
          </p:cNvSpPr>
          <p:nvPr>
            <p:ph idx="1"/>
          </p:nvPr>
        </p:nvSpPr>
        <p:spPr/>
        <p:txBody>
          <a:bodyPr/>
          <a:lstStyle/>
          <a:p>
            <a:r>
              <a:rPr lang="en-US" dirty="0"/>
              <a:t>Decide ahead of time the amount of allocation to give a process</a:t>
            </a:r>
          </a:p>
          <a:p>
            <a:r>
              <a:rPr lang="en-US" dirty="0"/>
              <a:t>If allocation is too small, there will be a high page fault rate</a:t>
            </a:r>
          </a:p>
          <a:p>
            <a:r>
              <a:rPr lang="en-US" dirty="0"/>
              <a:t>If allocation is too large there will be too few programs in main memory</a:t>
            </a:r>
          </a:p>
          <a:p>
            <a:pPr lvl="1"/>
            <a:r>
              <a:rPr lang="en-US" dirty="0"/>
              <a:t>Increased processor idle time or</a:t>
            </a:r>
          </a:p>
          <a:p>
            <a:pPr lvl="1"/>
            <a:r>
              <a:rPr lang="en-US" dirty="0"/>
              <a:t>Increased swapping.</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Allocation, </a:t>
            </a:r>
            <a:br>
              <a:rPr lang="en-US" dirty="0"/>
            </a:br>
            <a:r>
              <a:rPr lang="en-US" dirty="0"/>
              <a:t>Local Scope</a:t>
            </a:r>
          </a:p>
        </p:txBody>
      </p:sp>
      <p:sp>
        <p:nvSpPr>
          <p:cNvPr id="3" name="Content Placeholder 2"/>
          <p:cNvSpPr>
            <a:spLocks noGrp="1"/>
          </p:cNvSpPr>
          <p:nvPr>
            <p:ph idx="1"/>
          </p:nvPr>
        </p:nvSpPr>
        <p:spPr/>
        <p:txBody>
          <a:bodyPr/>
          <a:lstStyle/>
          <a:p>
            <a:r>
              <a:rPr lang="en-US" dirty="0"/>
              <a:t>When new process added, allocate number of page frames based on application type, program request, or other criteria</a:t>
            </a:r>
          </a:p>
          <a:p>
            <a:r>
              <a:rPr lang="en-US" dirty="0"/>
              <a:t>When page fault occurs, select page from among the resident set of the process that suffers the fault</a:t>
            </a:r>
          </a:p>
          <a:p>
            <a:r>
              <a:rPr lang="en-US" dirty="0"/>
              <a:t>Reevaluate allocation from time to time</a:t>
            </a:r>
          </a:p>
          <a:p>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Allocation, Global Scope</a:t>
            </a:r>
          </a:p>
        </p:txBody>
      </p:sp>
      <p:sp>
        <p:nvSpPr>
          <p:cNvPr id="3" name="Content Placeholder 2"/>
          <p:cNvSpPr>
            <a:spLocks noGrp="1"/>
          </p:cNvSpPr>
          <p:nvPr>
            <p:ph idx="1"/>
          </p:nvPr>
        </p:nvSpPr>
        <p:spPr/>
        <p:txBody>
          <a:bodyPr/>
          <a:lstStyle/>
          <a:p>
            <a:r>
              <a:rPr lang="en-US" dirty="0"/>
              <a:t>Easiest to implement</a:t>
            </a:r>
          </a:p>
          <a:p>
            <a:pPr lvl="1"/>
            <a:r>
              <a:rPr lang="en-US" dirty="0"/>
              <a:t>Adopted by many operating systems</a:t>
            </a:r>
          </a:p>
          <a:p>
            <a:r>
              <a:rPr lang="en-US" dirty="0"/>
              <a:t>Operating system keeps list of free frames</a:t>
            </a:r>
          </a:p>
          <a:p>
            <a:r>
              <a:rPr lang="en-US" dirty="0"/>
              <a:t>Free frame is added to resident set of process when a page fault occurs</a:t>
            </a:r>
          </a:p>
          <a:p>
            <a:r>
              <a:rPr lang="en-US" dirty="0"/>
              <a:t>If no free frame, replaces one from another process</a:t>
            </a:r>
          </a:p>
          <a:p>
            <a:pPr lvl="1"/>
            <a:r>
              <a:rPr lang="en-US" dirty="0"/>
              <a:t>Therein lies the difficulty … which to replace.</a:t>
            </a:r>
          </a:p>
          <a:p>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Resident Set </a:t>
            </a:r>
            <a:br>
              <a:rPr lang="en-NZ" dirty="0"/>
            </a:br>
            <a:r>
              <a:rPr lang="en-NZ" dirty="0"/>
              <a:t>Management Summary</a:t>
            </a:r>
          </a:p>
        </p:txBody>
      </p:sp>
      <p:pic>
        <p:nvPicPr>
          <p:cNvPr id="1026" name="Picture 2"/>
          <p:cNvPicPr>
            <a:picLocks noChangeAspect="1" noChangeArrowheads="1"/>
          </p:cNvPicPr>
          <p:nvPr/>
        </p:nvPicPr>
        <p:blipFill>
          <a:blip r:embed="rId3"/>
          <a:srcRect/>
          <a:stretch>
            <a:fillRect/>
          </a:stretch>
        </p:blipFill>
        <p:spPr bwMode="auto">
          <a:xfrm>
            <a:off x="-1" y="1676400"/>
            <a:ext cx="9159545" cy="4038600"/>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Policy</a:t>
            </a:r>
          </a:p>
        </p:txBody>
      </p:sp>
      <p:sp>
        <p:nvSpPr>
          <p:cNvPr id="3" name="Content Placeholder 2"/>
          <p:cNvSpPr>
            <a:spLocks noGrp="1"/>
          </p:cNvSpPr>
          <p:nvPr>
            <p:ph idx="1"/>
          </p:nvPr>
        </p:nvSpPr>
        <p:spPr/>
        <p:txBody>
          <a:bodyPr/>
          <a:lstStyle/>
          <a:p>
            <a:r>
              <a:rPr lang="en-US" dirty="0"/>
              <a:t>A cleaning policy </a:t>
            </a:r>
            <a:r>
              <a:rPr lang="en-NZ" dirty="0"/>
              <a:t>is concerned with determining when a modified page should be written out to secondary memory.</a:t>
            </a:r>
            <a:endParaRPr lang="en-US" dirty="0"/>
          </a:p>
          <a:p>
            <a:r>
              <a:rPr lang="en-US" dirty="0"/>
              <a:t>Demand cleaning</a:t>
            </a:r>
          </a:p>
          <a:p>
            <a:pPr lvl="1"/>
            <a:r>
              <a:rPr lang="en-US" dirty="0"/>
              <a:t>A page is written out only when it has been selected for replacement</a:t>
            </a:r>
          </a:p>
          <a:p>
            <a:r>
              <a:rPr lang="en-US" dirty="0"/>
              <a:t>Precleaning</a:t>
            </a:r>
          </a:p>
          <a:p>
            <a:pPr lvl="1"/>
            <a:r>
              <a:rPr lang="en-US" dirty="0"/>
              <a:t>Pages are written out in batches</a:t>
            </a:r>
          </a:p>
          <a:p>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Policy</a:t>
            </a:r>
          </a:p>
        </p:txBody>
      </p:sp>
      <p:sp>
        <p:nvSpPr>
          <p:cNvPr id="3" name="Content Placeholder 2"/>
          <p:cNvSpPr>
            <a:spLocks noGrp="1"/>
          </p:cNvSpPr>
          <p:nvPr>
            <p:ph idx="1"/>
          </p:nvPr>
        </p:nvSpPr>
        <p:spPr/>
        <p:txBody>
          <a:bodyPr/>
          <a:lstStyle/>
          <a:p>
            <a:r>
              <a:rPr lang="en-US" dirty="0"/>
              <a:t>Best approach uses page buffering</a:t>
            </a:r>
          </a:p>
          <a:p>
            <a:r>
              <a:rPr lang="en-US" dirty="0"/>
              <a:t>Replaced pages are placed in two lists</a:t>
            </a:r>
          </a:p>
          <a:p>
            <a:pPr lvl="1"/>
            <a:r>
              <a:rPr lang="en-US" dirty="0"/>
              <a:t>Modified and unmodified</a:t>
            </a:r>
          </a:p>
          <a:p>
            <a:r>
              <a:rPr lang="en-US" dirty="0"/>
              <a:t>Pages in the modified list are periodically written out in batches</a:t>
            </a:r>
          </a:p>
          <a:p>
            <a:r>
              <a:rPr lang="en-US" dirty="0"/>
              <a:t>Pages in the unmodified list are either reclaimed if referenced again or lost when its frame is assigned to another page</a:t>
            </a:r>
          </a:p>
          <a:p>
            <a:endParaRPr 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Control</a:t>
            </a:r>
          </a:p>
        </p:txBody>
      </p:sp>
      <p:sp>
        <p:nvSpPr>
          <p:cNvPr id="3" name="Content Placeholder 2"/>
          <p:cNvSpPr>
            <a:spLocks noGrp="1"/>
          </p:cNvSpPr>
          <p:nvPr>
            <p:ph idx="1"/>
          </p:nvPr>
        </p:nvSpPr>
        <p:spPr/>
        <p:txBody>
          <a:bodyPr/>
          <a:lstStyle/>
          <a:p>
            <a:r>
              <a:rPr lang="en-US" dirty="0"/>
              <a:t>Determines the number of processes that will be resident in main memory</a:t>
            </a:r>
          </a:p>
          <a:p>
            <a:pPr lvl="1"/>
            <a:r>
              <a:rPr lang="en-US" dirty="0"/>
              <a:t> especially in </a:t>
            </a:r>
            <a:r>
              <a:rPr lang="en-US" i="1" dirty="0"/>
              <a:t>multiprogramming </a:t>
            </a:r>
            <a:r>
              <a:rPr lang="en-US" dirty="0"/>
              <a:t>environment</a:t>
            </a:r>
          </a:p>
          <a:p>
            <a:r>
              <a:rPr lang="en-US" dirty="0"/>
              <a:t>Two things to consider:</a:t>
            </a:r>
          </a:p>
          <a:p>
            <a:pPr lvl="1"/>
            <a:r>
              <a:rPr lang="en-US" dirty="0"/>
              <a:t>Too few processes, many occasions when all processes will be blocked and much time will be spent in swapping</a:t>
            </a:r>
          </a:p>
          <a:p>
            <a:pPr lvl="1"/>
            <a:r>
              <a:rPr lang="en-US" dirty="0"/>
              <a:t>Too many processes will lead to </a:t>
            </a:r>
            <a:r>
              <a:rPr lang="en-US" u="sng" dirty="0"/>
              <a:t>thrashing</a:t>
            </a:r>
          </a:p>
          <a:p>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a:t>
            </a:r>
          </a:p>
        </p:txBody>
      </p:sp>
      <p:pic>
        <p:nvPicPr>
          <p:cNvPr id="4" name="Content Placeholder 3" descr="Fig08_21.gif"/>
          <p:cNvPicPr>
            <a:picLocks noGrp="1" noChangeAspect="1"/>
          </p:cNvPicPr>
          <p:nvPr>
            <p:ph idx="1"/>
          </p:nvPr>
        </p:nvPicPr>
        <p:blipFill>
          <a:blip r:embed="rId3"/>
          <a:stretch>
            <a:fillRect/>
          </a:stretch>
        </p:blipFill>
        <p:spPr>
          <a:xfrm>
            <a:off x="1905000" y="1210029"/>
            <a:ext cx="5185953" cy="5419371"/>
          </a:xfr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Suspension</a:t>
            </a:r>
          </a:p>
        </p:txBody>
      </p:sp>
      <p:sp>
        <p:nvSpPr>
          <p:cNvPr id="3" name="Content Placeholder 2"/>
          <p:cNvSpPr>
            <a:spLocks noGrp="1"/>
          </p:cNvSpPr>
          <p:nvPr>
            <p:ph idx="1"/>
          </p:nvPr>
        </p:nvSpPr>
        <p:spPr/>
        <p:txBody>
          <a:bodyPr/>
          <a:lstStyle/>
          <a:p>
            <a:r>
              <a:rPr lang="en-NZ" dirty="0"/>
              <a:t>If the degree of multiprogramming is to be reduced, one or more of the currently resident processes must be suspended (swapped out).</a:t>
            </a:r>
          </a:p>
          <a:p>
            <a:r>
              <a:rPr lang="en-NZ" dirty="0"/>
              <a:t>Six possibilities exist…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Breakthrough in </a:t>
            </a:r>
            <a:br>
              <a:rPr lang="en-NZ" dirty="0"/>
            </a:br>
            <a:r>
              <a:rPr lang="en-NZ" dirty="0"/>
              <a:t>Memory Management</a:t>
            </a:r>
          </a:p>
        </p:txBody>
      </p:sp>
      <p:sp>
        <p:nvSpPr>
          <p:cNvPr id="3" name="Content Placeholder 2"/>
          <p:cNvSpPr>
            <a:spLocks noGrp="1"/>
          </p:cNvSpPr>
          <p:nvPr>
            <p:ph idx="1"/>
          </p:nvPr>
        </p:nvSpPr>
        <p:spPr/>
        <p:txBody>
          <a:bodyPr/>
          <a:lstStyle/>
          <a:p>
            <a:r>
              <a:rPr lang="en-NZ" b="1" dirty="0"/>
              <a:t>If both </a:t>
            </a:r>
            <a:r>
              <a:rPr lang="en-NZ" dirty="0"/>
              <a:t>of those two characteristics are present, </a:t>
            </a:r>
          </a:p>
          <a:p>
            <a:pPr lvl="1"/>
            <a:r>
              <a:rPr lang="en-NZ" dirty="0"/>
              <a:t>then it is not necessary that all of the pages or all of the segments of a process be in main memory during execution.</a:t>
            </a:r>
          </a:p>
          <a:p>
            <a:r>
              <a:rPr lang="en-NZ" dirty="0"/>
              <a:t>If the next instruction, and the next data location are in memory then execution can proceed </a:t>
            </a:r>
          </a:p>
          <a:p>
            <a:pPr lvl="1"/>
            <a:r>
              <a:rPr lang="en-NZ" dirty="0"/>
              <a:t>at least for a time</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Suspension policies</a:t>
            </a:r>
          </a:p>
        </p:txBody>
      </p:sp>
      <p:sp>
        <p:nvSpPr>
          <p:cNvPr id="3" name="Content Placeholder 2"/>
          <p:cNvSpPr>
            <a:spLocks noGrp="1"/>
          </p:cNvSpPr>
          <p:nvPr>
            <p:ph idx="1"/>
          </p:nvPr>
        </p:nvSpPr>
        <p:spPr/>
        <p:txBody>
          <a:bodyPr/>
          <a:lstStyle/>
          <a:p>
            <a:r>
              <a:rPr lang="en-US" dirty="0"/>
              <a:t>Lowest priority process</a:t>
            </a:r>
          </a:p>
          <a:p>
            <a:r>
              <a:rPr lang="en-US" dirty="0"/>
              <a:t>Faulting process</a:t>
            </a:r>
          </a:p>
          <a:p>
            <a:pPr lvl="1"/>
            <a:r>
              <a:rPr lang="en-US" dirty="0"/>
              <a:t>This process does not have its working set in main memory so it will be blocked anyway</a:t>
            </a:r>
          </a:p>
          <a:p>
            <a:r>
              <a:rPr lang="en-US" dirty="0"/>
              <a:t>Last process activated</a:t>
            </a:r>
          </a:p>
          <a:p>
            <a:pPr lvl="1"/>
            <a:r>
              <a:rPr lang="en-US" dirty="0"/>
              <a:t>This process is least likely to have its working set resident</a:t>
            </a:r>
          </a:p>
          <a:p>
            <a:endParaRPr lang="en-US" dirty="0"/>
          </a:p>
          <a:p>
            <a:endParaRPr lang="en-NZ"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Suspension policies cont.</a:t>
            </a:r>
            <a:endParaRPr lang="en-US" dirty="0"/>
          </a:p>
        </p:txBody>
      </p:sp>
      <p:sp>
        <p:nvSpPr>
          <p:cNvPr id="3" name="Content Placeholder 2"/>
          <p:cNvSpPr>
            <a:spLocks noGrp="1"/>
          </p:cNvSpPr>
          <p:nvPr>
            <p:ph idx="1"/>
          </p:nvPr>
        </p:nvSpPr>
        <p:spPr/>
        <p:txBody>
          <a:bodyPr/>
          <a:lstStyle/>
          <a:p>
            <a:r>
              <a:rPr lang="en-US" dirty="0"/>
              <a:t>Process with smallest resident set</a:t>
            </a:r>
          </a:p>
          <a:p>
            <a:pPr lvl="1"/>
            <a:r>
              <a:rPr lang="en-US" dirty="0"/>
              <a:t>This process requires the least future effort to reload</a:t>
            </a:r>
          </a:p>
          <a:p>
            <a:r>
              <a:rPr lang="en-US" dirty="0"/>
              <a:t>Largest process</a:t>
            </a:r>
          </a:p>
          <a:p>
            <a:pPr lvl="1"/>
            <a:r>
              <a:rPr lang="en-US" dirty="0"/>
              <a:t>Obtains the most free frames </a:t>
            </a:r>
          </a:p>
          <a:p>
            <a:r>
              <a:rPr lang="en-US" dirty="0"/>
              <a:t>Process with the largest remaining execution window</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a Process</a:t>
            </a:r>
          </a:p>
        </p:txBody>
      </p:sp>
      <p:sp>
        <p:nvSpPr>
          <p:cNvPr id="3" name="Content Placeholder 2"/>
          <p:cNvSpPr>
            <a:spLocks noGrp="1"/>
          </p:cNvSpPr>
          <p:nvPr>
            <p:ph idx="1"/>
          </p:nvPr>
        </p:nvSpPr>
        <p:spPr/>
        <p:txBody>
          <a:bodyPr/>
          <a:lstStyle/>
          <a:p>
            <a:r>
              <a:rPr lang="en-US" dirty="0"/>
              <a:t>Operating system brings into main memory a few pieces of the program</a:t>
            </a:r>
          </a:p>
          <a:p>
            <a:r>
              <a:rPr lang="en-US" dirty="0"/>
              <a:t>Resident set - portion of process that is in main memory</a:t>
            </a:r>
          </a:p>
          <a:p>
            <a:r>
              <a:rPr lang="en-US" dirty="0"/>
              <a:t>An interrupt is generated when an address is needed that is not in main memory</a:t>
            </a:r>
          </a:p>
          <a:p>
            <a:r>
              <a:rPr lang="en-US" dirty="0"/>
              <a:t>Operating system places the process in a blocking state</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a Process</a:t>
            </a:r>
          </a:p>
        </p:txBody>
      </p:sp>
      <p:sp>
        <p:nvSpPr>
          <p:cNvPr id="3" name="Content Placeholder 2"/>
          <p:cNvSpPr>
            <a:spLocks noGrp="1"/>
          </p:cNvSpPr>
          <p:nvPr>
            <p:ph idx="1"/>
          </p:nvPr>
        </p:nvSpPr>
        <p:spPr/>
        <p:txBody>
          <a:bodyPr/>
          <a:lstStyle/>
          <a:p>
            <a:r>
              <a:rPr lang="en-US" dirty="0"/>
              <a:t>Piece of process that contains the logical address is brought into main memory</a:t>
            </a:r>
          </a:p>
          <a:p>
            <a:pPr lvl="1"/>
            <a:r>
              <a:rPr lang="en-US" dirty="0"/>
              <a:t>Operating system issues a disk I/O Read request</a:t>
            </a:r>
          </a:p>
          <a:p>
            <a:pPr lvl="1"/>
            <a:r>
              <a:rPr lang="en-US" dirty="0"/>
              <a:t>Another process is dispatched to run while the disk I/O takes place</a:t>
            </a:r>
          </a:p>
          <a:p>
            <a:pPr lvl="1"/>
            <a:r>
              <a:rPr lang="en-US" dirty="0"/>
              <a:t>An interrupt is issued when disk I/O complete which causes the operating system to place the affected process in the Ready state</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Implications of </a:t>
            </a:r>
            <a:br>
              <a:rPr lang="en-NZ" dirty="0"/>
            </a:br>
            <a:r>
              <a:rPr lang="en-NZ" dirty="0"/>
              <a:t>this new strategy</a:t>
            </a:r>
            <a:endParaRPr lang="en-US" dirty="0"/>
          </a:p>
        </p:txBody>
      </p:sp>
      <p:sp>
        <p:nvSpPr>
          <p:cNvPr id="3" name="Content Placeholder 2"/>
          <p:cNvSpPr>
            <a:spLocks noGrp="1"/>
          </p:cNvSpPr>
          <p:nvPr>
            <p:ph idx="1"/>
          </p:nvPr>
        </p:nvSpPr>
        <p:spPr/>
        <p:txBody>
          <a:bodyPr/>
          <a:lstStyle/>
          <a:p>
            <a:r>
              <a:rPr lang="en-US" dirty="0"/>
              <a:t>More processes may be maintained in main memory</a:t>
            </a:r>
          </a:p>
          <a:p>
            <a:pPr lvl="1"/>
            <a:r>
              <a:rPr lang="en-US" dirty="0"/>
              <a:t>Only load in some of the pieces of each process</a:t>
            </a:r>
          </a:p>
          <a:p>
            <a:pPr lvl="1"/>
            <a:r>
              <a:rPr lang="en-US" dirty="0"/>
              <a:t>With so many processes in main memory, it is very likely a process will be in the Ready state at any particular time</a:t>
            </a:r>
          </a:p>
          <a:p>
            <a:r>
              <a:rPr lang="en-US" dirty="0"/>
              <a:t>A process may be larger than all of main memory</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8535</Words>
  <Application>Microsoft Office PowerPoint</Application>
  <PresentationFormat>On-screen Show (4:3)</PresentationFormat>
  <Paragraphs>741</Paragraphs>
  <Slides>61</Slides>
  <Notes>58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61</vt:i4>
      </vt:variant>
    </vt:vector>
  </HeadingPairs>
  <TitlesOfParts>
    <vt:vector size="65" baseType="lpstr">
      <vt:lpstr>Arial</vt:lpstr>
      <vt:lpstr>Calibri</vt:lpstr>
      <vt:lpstr>Office Theme</vt:lpstr>
      <vt:lpstr>Custom Design</vt:lpstr>
      <vt:lpstr>Chapter 8 Virtual Memory</vt:lpstr>
      <vt:lpstr>Roadmap</vt:lpstr>
      <vt:lpstr>Terminology</vt:lpstr>
      <vt:lpstr>Real and  Virtual Memory</vt:lpstr>
      <vt:lpstr>Key points in Memory Management</vt:lpstr>
      <vt:lpstr>Breakthrough in  Memory Management</vt:lpstr>
      <vt:lpstr>Execution of a Process</vt:lpstr>
      <vt:lpstr>Execution of a Process</vt:lpstr>
      <vt:lpstr>Implications of  this new strategy</vt:lpstr>
      <vt:lpstr>Thrashing</vt:lpstr>
      <vt:lpstr>Principle of Locality</vt:lpstr>
      <vt:lpstr>The locality map</vt:lpstr>
      <vt:lpstr>Paging</vt:lpstr>
      <vt:lpstr>Address Translation</vt:lpstr>
      <vt:lpstr>Two-Level  Hierarchical Page Table</vt:lpstr>
      <vt:lpstr>Address Translation for Hierarchical page table</vt:lpstr>
      <vt:lpstr>Page Size</vt:lpstr>
      <vt:lpstr>Page Size</vt:lpstr>
      <vt:lpstr>Further complications  to Page Size</vt:lpstr>
      <vt:lpstr>Page Size</vt:lpstr>
      <vt:lpstr>Segmentation</vt:lpstr>
      <vt:lpstr>Segment Organization</vt:lpstr>
      <vt:lpstr>Segment Table Entries</vt:lpstr>
      <vt:lpstr>Address Translation in Segmentation</vt:lpstr>
      <vt:lpstr>Combined Paging and Segmentation</vt:lpstr>
      <vt:lpstr>Combined Paging and Segmentation</vt:lpstr>
      <vt:lpstr>Address Translation</vt:lpstr>
      <vt:lpstr>Roadmap</vt:lpstr>
      <vt:lpstr>Memory Management  Decisions</vt:lpstr>
      <vt:lpstr>Key Design Elements</vt:lpstr>
      <vt:lpstr>Fetch Policy</vt:lpstr>
      <vt:lpstr>Demand Paging and Prepaging</vt:lpstr>
      <vt:lpstr>Placement Policy</vt:lpstr>
      <vt:lpstr>Replacement Policy</vt:lpstr>
      <vt:lpstr>But…</vt:lpstr>
      <vt:lpstr>Basic Replacement  Algorithms</vt:lpstr>
      <vt:lpstr>Examples</vt:lpstr>
      <vt:lpstr>Optimal policy</vt:lpstr>
      <vt:lpstr>Optimal Policy  Example</vt:lpstr>
      <vt:lpstr>Least Recently  Used (LRU)</vt:lpstr>
      <vt:lpstr>LRU Example</vt:lpstr>
      <vt:lpstr>First-in, first-out (FIFO)</vt:lpstr>
      <vt:lpstr>FIFO Example</vt:lpstr>
      <vt:lpstr>Clock Policy</vt:lpstr>
      <vt:lpstr>Clock Policy Example</vt:lpstr>
      <vt:lpstr>Combined Examples</vt:lpstr>
      <vt:lpstr>Comparison</vt:lpstr>
      <vt:lpstr>Resident Set  Management</vt:lpstr>
      <vt:lpstr>Resident Set Size</vt:lpstr>
      <vt:lpstr>Replacement Scope</vt:lpstr>
      <vt:lpstr>Fixed Allocation,  Local Scope</vt:lpstr>
      <vt:lpstr>Variable Allocation,  Local Scope</vt:lpstr>
      <vt:lpstr>Variable Allocation, Global Scope</vt:lpstr>
      <vt:lpstr>Resident Set  Management Summary</vt:lpstr>
      <vt:lpstr>Cleaning Policy</vt:lpstr>
      <vt:lpstr>Cleaning Policy</vt:lpstr>
      <vt:lpstr>Load Control</vt:lpstr>
      <vt:lpstr>Multiprogramming</vt:lpstr>
      <vt:lpstr>Process Suspension</vt:lpstr>
      <vt:lpstr>Suspension policies</vt:lpstr>
      <vt:lpstr>Suspension policies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2008-04-03T13:46:53Z</dcterms:created>
  <dcterms:modified xsi:type="dcterms:W3CDTF">2019-04-21T14:29:56Z</dcterms:modified>
</cp:coreProperties>
</file>