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9575" cx="12190400"/>
  <p:notesSz cx="6858000" cy="9144000"/>
  <p:embeddedFontLst>
    <p:embeddedFont>
      <p:font typeface="El Messiri SemiBold"/>
      <p:regular r:id="rId16"/>
      <p:bold r:id="rId17"/>
    </p:embeddedFont>
    <p:embeddedFont>
      <p:font typeface="Aref Ruqaa"/>
      <p:regular r:id="rId18"/>
      <p:bold r:id="rId19"/>
    </p:embeddedFont>
    <p:embeddedFont>
      <p:font typeface="El Messir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hgzryFoQrpKmU3xA2uCHVhPO/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lMessiri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ElMessiri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lMessiriSemiBold-bold.fntdata"/><Relationship Id="rId16" Type="http://schemas.openxmlformats.org/officeDocument/2006/relationships/font" Target="fonts/ElMessiri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efRuqaa-bold.fntdata"/><Relationship Id="rId6" Type="http://schemas.openxmlformats.org/officeDocument/2006/relationships/slide" Target="slides/slide1.xml"/><Relationship Id="rId18" Type="http://schemas.openxmlformats.org/officeDocument/2006/relationships/font" Target="fonts/ArefRuq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a2734f2d_0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a2734f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aa2734f2d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a2734f2d_0_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a2734f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faa2734f2d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a2734f2d_0_5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a2734f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aa2734f2d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a2734f2d_0_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a2734f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aa2734f2d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5471910" y="5162813"/>
            <a:ext cx="4727752" cy="57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  <a:defRPr sz="1200">
                <a:solidFill>
                  <a:srgbClr val="8B68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ctrTitle"/>
          </p:nvPr>
        </p:nvSpPr>
        <p:spPr>
          <a:xfrm>
            <a:off x="5447133" y="3188658"/>
            <a:ext cx="6743271" cy="211334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09521" y="1485579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685D"/>
              </a:buClr>
              <a:buSzPts val="4000"/>
              <a:buFont typeface="Calibri"/>
              <a:buNone/>
              <a:defRPr b="1" sz="4000">
                <a:solidFill>
                  <a:srgbClr val="8B68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09521" y="1485578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" y="1240"/>
            <a:ext cx="12190400" cy="6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3070870" y="4149874"/>
            <a:ext cx="8208912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algun Gothic"/>
              <a:buNone/>
              <a:defRPr b="0" i="0" sz="3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5447133" y="3188658"/>
            <a:ext cx="6743271" cy="211334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t/>
            </a:r>
            <a:endParaRPr sz="3900"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rPr lang="en-US" sz="3900">
                <a:latin typeface="Aref Ruqaa"/>
                <a:ea typeface="Aref Ruqaa"/>
                <a:cs typeface="Aref Ruqaa"/>
                <a:sym typeface="Aref Ruqaa"/>
              </a:rPr>
              <a:t>Prediction of Amazon Best Seller Book Prices 2010-2021</a:t>
            </a:r>
            <a:endParaRPr sz="3900"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ctrTitle"/>
          </p:nvPr>
        </p:nvSpPr>
        <p:spPr>
          <a:xfrm>
            <a:off x="3223270" y="3845074"/>
            <a:ext cx="82089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</a:pPr>
            <a:r>
              <a:rPr b="1" lang="en-US" sz="4900"/>
              <a:t>Thank you for listening</a:t>
            </a:r>
            <a:r>
              <a:rPr lang="en-US" sz="4900"/>
              <a:t>​</a:t>
            </a:r>
            <a:endParaRPr sz="9200"/>
          </a:p>
        </p:txBody>
      </p:sp>
      <p:sp>
        <p:nvSpPr>
          <p:cNvPr id="122" name="Google Shape;122;p6"/>
          <p:cNvSpPr txBox="1"/>
          <p:nvPr>
            <p:ph type="ctrTitle"/>
          </p:nvPr>
        </p:nvSpPr>
        <p:spPr>
          <a:xfrm>
            <a:off x="8862075" y="4759475"/>
            <a:ext cx="3110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CE5CD"/>
                </a:solidFill>
                <a:latin typeface="El Messiri SemiBold"/>
                <a:ea typeface="El Messiri SemiBold"/>
                <a:cs typeface="El Messiri SemiBold"/>
                <a:sym typeface="El Messiri SemiBold"/>
              </a:rPr>
              <a:t>Prepared by:​</a:t>
            </a:r>
            <a:endParaRPr sz="2000">
              <a:solidFill>
                <a:srgbClr val="FCE5CD"/>
              </a:solidFill>
              <a:latin typeface="El Messiri SemiBold"/>
              <a:ea typeface="El Messiri SemiBold"/>
              <a:cs typeface="El Messiri SemiBold"/>
              <a:sym typeface="El Messiri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ef Ruqaa"/>
                <a:ea typeface="Aref Ruqaa"/>
                <a:cs typeface="Aref Ruqaa"/>
                <a:sym typeface="Aref Ruqaa"/>
              </a:rPr>
              <a:t>Afrah Almoutiri ​</a:t>
            </a:r>
            <a:endParaRPr sz="2000"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ef Ruqaa"/>
                <a:ea typeface="Aref Ruqaa"/>
                <a:cs typeface="Aref Ruqaa"/>
                <a:sym typeface="Aref Ruqaa"/>
              </a:rPr>
              <a:t>Moneera Alfulaij​</a:t>
            </a:r>
            <a:endParaRPr sz="2000"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ef Ruqaa"/>
                <a:ea typeface="Aref Ruqaa"/>
                <a:cs typeface="Aref Ruqaa"/>
                <a:sym typeface="Aref Ruqaa"/>
              </a:rPr>
              <a:t>Tamader AboAlhassan</a:t>
            </a:r>
            <a:endParaRPr sz="2000"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</a:pPr>
            <a:r>
              <a:t/>
            </a:r>
            <a:endParaRPr b="1" sz="2000"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5943727" y="1142300"/>
            <a:ext cx="3607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Model Motivation​</a:t>
            </a:r>
            <a:endParaRPr b="1" sz="51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423250" y="2479425"/>
            <a:ext cx="6074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What factors can be used to​ predict  price of a book in Amzon.com ?​</a:t>
            </a:r>
            <a:endParaRPr b="1" sz="24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6065501" y="1903600"/>
            <a:ext cx="395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BF9000"/>
                </a:solidFill>
                <a:latin typeface="El Messiri"/>
                <a:ea typeface="El Messiri"/>
                <a:cs typeface="El Messiri"/>
                <a:sym typeface="El Messiri"/>
              </a:rPr>
              <a:t>Feature Investigation​</a:t>
            </a:r>
            <a:endParaRPr b="1" sz="3100">
              <a:solidFill>
                <a:srgbClr val="BF9000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6240788" y="2917354"/>
            <a:ext cx="40632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ef Ruqaa"/>
              <a:buAutoNum type="arabicPeriod"/>
            </a:pPr>
            <a:r>
              <a:rPr lang="en-US" sz="20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Price </a:t>
            </a:r>
            <a:endParaRPr sz="17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ef Ruqaa"/>
              <a:buAutoNum type="arabicPeriod"/>
            </a:pPr>
            <a:r>
              <a:rPr lang="en-US" sz="20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Rating</a:t>
            </a:r>
            <a:endParaRPr sz="17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ef Ruqaa"/>
              <a:buAutoNum type="arabicPeriod"/>
            </a:pPr>
            <a:r>
              <a:rPr lang="en-US" sz="20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Customers rated </a:t>
            </a:r>
            <a:endParaRPr sz="17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ef Ruqaa"/>
              <a:buAutoNum type="arabicPeriod"/>
            </a:pPr>
            <a:r>
              <a:rPr lang="en-US" sz="20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Year</a:t>
            </a:r>
            <a:endParaRPr sz="17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ef Ruqaa"/>
              <a:buAutoNum type="arabicPeriod"/>
            </a:pPr>
            <a:r>
              <a:rPr lang="en-US" sz="20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Genre</a:t>
            </a:r>
            <a:endParaRPr sz="17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685D"/>
              </a:buClr>
              <a:buSzPts val="4000"/>
              <a:buFont typeface="Calibri"/>
              <a:buNone/>
            </a:pPr>
            <a:r>
              <a:rPr lang="en-US" sz="4800">
                <a:solidFill>
                  <a:srgbClr val="8B685D"/>
                </a:solidFill>
                <a:latin typeface="El Messiri"/>
                <a:ea typeface="El Messiri"/>
                <a:cs typeface="El Messiri"/>
                <a:sym typeface="El Messiri"/>
              </a:rPr>
              <a:t>Cleaning the data​</a:t>
            </a:r>
            <a:endParaRPr sz="6400">
              <a:solidFill>
                <a:srgbClr val="8B685D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609521" y="1637979"/>
            <a:ext cx="109713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7825" lvl="0" marL="635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Aref Ruqaa"/>
              <a:buChar char="●"/>
            </a:pPr>
            <a:r>
              <a:rPr i="0" lang="en-US" sz="2600">
                <a:latin typeface="Aref Ruqaa"/>
                <a:ea typeface="Aref Ruqaa"/>
                <a:cs typeface="Aref Ruqaa"/>
                <a:sym typeface="Aref Ruqaa"/>
              </a:rPr>
              <a:t>Duplicates​</a:t>
            </a:r>
            <a:endParaRPr i="0" sz="2600">
              <a:latin typeface="Aref Ruqaa"/>
              <a:ea typeface="Aref Ruqaa"/>
              <a:cs typeface="Aref Ruqaa"/>
              <a:sym typeface="Aref Ruqaa"/>
            </a:endParaRPr>
          </a:p>
          <a:p>
            <a:pPr indent="-377825" lvl="0" marL="635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Aref Ruqaa"/>
              <a:buChar char="●"/>
            </a:pPr>
            <a:r>
              <a:rPr i="0" lang="en-US" sz="2600">
                <a:latin typeface="Aref Ruqaa"/>
                <a:ea typeface="Aref Ruqaa"/>
                <a:cs typeface="Aref Ruqaa"/>
                <a:sym typeface="Aref Ruqaa"/>
              </a:rPr>
              <a:t>NULL values​</a:t>
            </a:r>
            <a:endParaRPr i="0" sz="2600">
              <a:latin typeface="Aref Ruqaa"/>
              <a:ea typeface="Aref Ruqaa"/>
              <a:cs typeface="Aref Ruqaa"/>
              <a:sym typeface="Aref Ruqaa"/>
            </a:endParaRPr>
          </a:p>
          <a:p>
            <a:pPr indent="-377825" lvl="0" marL="635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Aref Ruqaa"/>
              <a:buChar char="●"/>
            </a:pPr>
            <a:r>
              <a:rPr i="0" lang="en-US" sz="2600">
                <a:latin typeface="Aref Ruqaa"/>
                <a:ea typeface="Aref Ruqaa"/>
                <a:cs typeface="Aref Ruqaa"/>
                <a:sym typeface="Aref Ruqaa"/>
              </a:rPr>
              <a:t>Incorrect values​</a:t>
            </a:r>
            <a:endParaRPr i="0" sz="2600">
              <a:latin typeface="Aref Ruqaa"/>
              <a:ea typeface="Aref Ruqaa"/>
              <a:cs typeface="Aref Ruqaa"/>
              <a:sym typeface="Aref Ruqaa"/>
            </a:endParaRPr>
          </a:p>
          <a:p>
            <a:pPr indent="-377825" lvl="0" marL="635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Aref Ruqaa"/>
              <a:buChar char="●"/>
            </a:pPr>
            <a:r>
              <a:rPr i="0" lang="en-US" sz="2600">
                <a:latin typeface="Aref Ruqaa"/>
                <a:ea typeface="Aref Ruqaa"/>
                <a:cs typeface="Aref Ruqaa"/>
                <a:sym typeface="Aref Ruqaa"/>
              </a:rPr>
              <a:t>Changed the format of the columns​</a:t>
            </a:r>
            <a:endParaRPr i="0" sz="2600">
              <a:latin typeface="Aref Ruqaa"/>
              <a:ea typeface="Aref Ruqaa"/>
              <a:cs typeface="Aref Ruqaa"/>
              <a:sym typeface="Aref Ruqaa"/>
            </a:endParaRPr>
          </a:p>
          <a:p>
            <a:pPr indent="-373384" lvl="0" marL="373384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3500"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a2734f2d_0_13"/>
          <p:cNvSpPr txBox="1"/>
          <p:nvPr>
            <p:ph idx="4294967295" type="title"/>
          </p:nvPr>
        </p:nvSpPr>
        <p:spPr>
          <a:xfrm>
            <a:off x="5181524" y="1103827"/>
            <a:ext cx="8268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685D"/>
              </a:buClr>
              <a:buSzPts val="4000"/>
              <a:buFont typeface="Calibri"/>
              <a:buNone/>
            </a:pPr>
            <a:r>
              <a:rPr b="1" lang="en-US" sz="4150">
                <a:solidFill>
                  <a:srgbClr val="8B685D"/>
                </a:solidFill>
                <a:latin typeface="El Messiri"/>
                <a:ea typeface="El Messiri"/>
                <a:cs typeface="El Messiri"/>
                <a:sym typeface="El Messiri"/>
              </a:rPr>
              <a:t>Feature Engineering​</a:t>
            </a:r>
            <a:endParaRPr b="1" sz="7900">
              <a:solidFill>
                <a:srgbClr val="8B685D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82" name="Google Shape;82;gfaa2734f2d_0_13"/>
          <p:cNvSpPr txBox="1"/>
          <p:nvPr>
            <p:ph idx="4294967295" type="body"/>
          </p:nvPr>
        </p:nvSpPr>
        <p:spPr>
          <a:xfrm>
            <a:off x="5181525" y="2251303"/>
            <a:ext cx="65376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Created dummy variables for the genre features  ​</a:t>
            </a:r>
            <a:endParaRPr sz="245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Drop for book title and author  since they’re categorical and contain many values​</a:t>
            </a:r>
            <a:endParaRPr sz="245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Aref Ruqaa"/>
                <a:ea typeface="Aref Ruqaa"/>
                <a:cs typeface="Aref Ruqaa"/>
                <a:sym typeface="Aref Ruqaa"/>
              </a:rPr>
              <a:t>​</a:t>
            </a:r>
            <a:endParaRPr sz="21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3600">
              <a:solidFill>
                <a:schemeClr val="lt1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500"/>
              <a:t>EDA</a:t>
            </a:r>
            <a:endParaRPr sz="4500"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609521" y="1485578"/>
            <a:ext cx="109713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728950" y="5710725"/>
            <a:ext cx="1056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rPr>
              <a:t>The data has some outliers, but they were kept as they had meaning.​</a:t>
            </a:r>
            <a:endParaRPr sz="2500">
              <a:solidFill>
                <a:schemeClr val="dk1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270925" y="1869100"/>
            <a:ext cx="6224100" cy="366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75" y="1713925"/>
            <a:ext cx="10664026" cy="38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2846775" y="2211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a2734f2d_0_45"/>
          <p:cNvSpPr txBox="1"/>
          <p:nvPr>
            <p:ph type="title"/>
          </p:nvPr>
        </p:nvSpPr>
        <p:spPr>
          <a:xfrm>
            <a:off x="609521" y="2656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latin typeface="El Messiri"/>
                <a:ea typeface="El Messiri"/>
                <a:cs typeface="El Messiri"/>
                <a:sym typeface="El Messiri"/>
              </a:rPr>
              <a:t>Feature Engineering​</a:t>
            </a:r>
            <a:endParaRPr sz="6200"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9" name="Google Shape;99;gfaa2734f2d_0_45"/>
          <p:cNvSpPr/>
          <p:nvPr/>
        </p:nvSpPr>
        <p:spPr>
          <a:xfrm>
            <a:off x="3644725" y="1906475"/>
            <a:ext cx="5457900" cy="3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faa2734f2d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1200"/>
            <a:ext cx="11855625" cy="3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aa2734f2d_0_45"/>
          <p:cNvSpPr txBox="1"/>
          <p:nvPr/>
        </p:nvSpPr>
        <p:spPr>
          <a:xfrm>
            <a:off x="1219200" y="1981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a2734f2d_0_5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El Messiri"/>
                <a:ea typeface="El Messiri"/>
                <a:cs typeface="El Messiri"/>
                <a:sym typeface="El Messiri"/>
              </a:rPr>
              <a:t>Baseline Model​</a:t>
            </a:r>
            <a:endParaRPr sz="5900"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8" name="Google Shape;108;gfaa2734f2d_0_56"/>
          <p:cNvSpPr/>
          <p:nvPr/>
        </p:nvSpPr>
        <p:spPr>
          <a:xfrm>
            <a:off x="3495200" y="2093375"/>
            <a:ext cx="4710000" cy="323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faa2734f2d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325" y="1633673"/>
            <a:ext cx="8744475" cy="359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faa2734f2d_0_56"/>
          <p:cNvSpPr txBox="1"/>
          <p:nvPr/>
        </p:nvSpPr>
        <p:spPr>
          <a:xfrm>
            <a:off x="728950" y="5634525"/>
            <a:ext cx="105675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R² training set : 0.10031434506039706 </a:t>
            </a: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R² test set : 0.07665732576443074</a:t>
            </a: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3400">
              <a:solidFill>
                <a:schemeClr val="dk1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a2734f2d_0_78"/>
          <p:cNvSpPr txBox="1"/>
          <p:nvPr>
            <p:ph type="ctrTitle"/>
          </p:nvPr>
        </p:nvSpPr>
        <p:spPr>
          <a:xfrm>
            <a:off x="5447133" y="3341058"/>
            <a:ext cx="6743400" cy="21132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/>
              <a:t>conclusion</a:t>
            </a:r>
            <a:endParaRPr sz="10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