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17" r:id="rId7"/>
    <p:sldId id="392" r:id="rId8"/>
    <p:sldId id="394" r:id="rId9"/>
    <p:sldId id="393" r:id="rId10"/>
    <p:sldId id="395" r:id="rId11"/>
    <p:sldId id="396" r:id="rId12"/>
    <p:sldId id="398" r:id="rId13"/>
    <p:sldId id="397" r:id="rId14"/>
    <p:sldId id="321" r:id="rId15"/>
    <p:sldId id="391" r:id="rId16"/>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varScale="1">
        <p:scale>
          <a:sx n="114" d="100"/>
          <a:sy n="114" d="100"/>
        </p:scale>
        <p:origin x="41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BAF28FC-EEDF-4ADE-8DD8-6B6FDAE595B5}" type="datetime1">
              <a:rPr lang="de-DE" smtClean="0"/>
              <a:t>14.12.2022</a:t>
            </a:fld>
            <a:endParaRPr lang="de-DE"/>
          </a:p>
        </p:txBody>
      </p:sp>
      <p:sp>
        <p:nvSpPr>
          <p:cNvPr id="4" name="Fußzeilenplatzhalt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de-DE" smtClean="0"/>
              <a:t>‹Nr.›</a:t>
            </a:fld>
            <a:endParaRPr lang="de-DE"/>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DBC5CC-54D7-4FDA-9C5E-6B3403E5AEA6}" type="datetime1">
              <a:rPr lang="de-DE" smtClean="0"/>
              <a:t>14.12.2022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de-DE" smtClean="0"/>
              <a:t>‹Nr.›</a:t>
            </a:fld>
            <a:endParaRPr lang="de-DE"/>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a:t>
            </a:fld>
            <a:endParaRPr lang="de-DE"/>
          </a:p>
        </p:txBody>
      </p:sp>
      <p:sp>
        <p:nvSpPr>
          <p:cNvPr id="5" name="Datumsplatzhalter 4">
            <a:extLst>
              <a:ext uri="{FF2B5EF4-FFF2-40B4-BE49-F238E27FC236}">
                <a16:creationId xmlns:a16="http://schemas.microsoft.com/office/drawing/2014/main" id="{67A8B132-0B54-4245-BB9B-11DF2AB16F35}"/>
              </a:ext>
            </a:extLst>
          </p:cNvPr>
          <p:cNvSpPr>
            <a:spLocks noGrp="1"/>
          </p:cNvSpPr>
          <p:nvPr>
            <p:ph type="dt" idx="1"/>
          </p:nvPr>
        </p:nvSpPr>
        <p:spPr/>
        <p:txBody>
          <a:bodyPr/>
          <a:lstStyle/>
          <a:p>
            <a:pPr rtl="0"/>
            <a:fld id="{0CBB3949-A74E-4375-9902-BE6F3E4041B8}" type="datetime1">
              <a:rPr lang="de-DE" smtClean="0"/>
              <a:t>14.12.2022</a:t>
            </a:fld>
            <a:endParaRPr lang="de-DE"/>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3</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14.12.2022</a:t>
            </a:fld>
            <a:endParaRPr lang="de-DE"/>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5</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14.12.2022</a:t>
            </a:fld>
            <a:endParaRPr lang="de-DE"/>
          </a:p>
        </p:txBody>
      </p:sp>
    </p:spTree>
    <p:extLst>
      <p:ext uri="{BB962C8B-B14F-4D97-AF65-F5344CB8AC3E}">
        <p14:creationId xmlns:p14="http://schemas.microsoft.com/office/powerpoint/2010/main" val="382276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7</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14.12.2022</a:t>
            </a:fld>
            <a:endParaRPr lang="de-DE"/>
          </a:p>
        </p:txBody>
      </p:sp>
    </p:spTree>
    <p:extLst>
      <p:ext uri="{BB962C8B-B14F-4D97-AF65-F5344CB8AC3E}">
        <p14:creationId xmlns:p14="http://schemas.microsoft.com/office/powerpoint/2010/main" val="202194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9</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14.12.2022</a:t>
            </a:fld>
            <a:endParaRPr lang="de-DE"/>
          </a:p>
        </p:txBody>
      </p:sp>
    </p:spTree>
    <p:extLst>
      <p:ext uri="{BB962C8B-B14F-4D97-AF65-F5344CB8AC3E}">
        <p14:creationId xmlns:p14="http://schemas.microsoft.com/office/powerpoint/2010/main" val="328108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11</a:t>
            </a:fld>
            <a:endParaRPr lang="de-DE"/>
          </a:p>
        </p:txBody>
      </p:sp>
      <p:sp>
        <p:nvSpPr>
          <p:cNvPr id="5" name="Datumsplatzhalter 4">
            <a:extLst>
              <a:ext uri="{FF2B5EF4-FFF2-40B4-BE49-F238E27FC236}">
                <a16:creationId xmlns:a16="http://schemas.microsoft.com/office/drawing/2014/main" id="{94ACC6EE-1E92-4A65-8D49-DD382FD48B26}"/>
              </a:ext>
            </a:extLst>
          </p:cNvPr>
          <p:cNvSpPr>
            <a:spLocks noGrp="1"/>
          </p:cNvSpPr>
          <p:nvPr>
            <p:ph type="dt" idx="1"/>
          </p:nvPr>
        </p:nvSpPr>
        <p:spPr/>
        <p:txBody>
          <a:bodyPr/>
          <a:lstStyle/>
          <a:p>
            <a:pPr rtl="0"/>
            <a:fld id="{A94A838A-A666-46A4-92C0-E6AED990629C}" type="datetime1">
              <a:rPr lang="de-DE" smtClean="0"/>
              <a:t>14.12.2022</a:t>
            </a:fld>
            <a:endParaRPr lang="de-DE"/>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de-DE" sz="4800"/>
              <a:t>3DFloat</a:t>
            </a:r>
          </a:p>
        </p:txBody>
      </p:sp>
      <p:sp>
        <p:nvSpPr>
          <p:cNvPr id="14" name="Bildplatzhalt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de-DE"/>
              <a:t>Bild durch Klicken auf Symbol hinzufügen</a:t>
            </a:r>
          </a:p>
        </p:txBody>
      </p:sp>
      <p:sp>
        <p:nvSpPr>
          <p:cNvPr id="8" name="El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9" name="Gruppieren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ihandform: Form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El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3" name="Textplatzhalt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de-DE"/>
              <a:t>Mastertextformat bearbeiten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alt 3 Spalte">
    <p:spTree>
      <p:nvGrpSpPr>
        <p:cNvPr id="1" name=""/>
        <p:cNvGrpSpPr/>
        <p:nvPr/>
      </p:nvGrpSpPr>
      <p:grpSpPr>
        <a:xfrm>
          <a:off x="0" y="0"/>
          <a:ext cx="0" cy="0"/>
          <a:chOff x="0" y="0"/>
          <a:chExt cx="0" cy="0"/>
        </a:xfrm>
      </p:grpSpPr>
      <p:grpSp>
        <p:nvGrpSpPr>
          <p:cNvPr id="34" name="Gruppieren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9" name="Freihandform: Form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Titel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16" name="Textplatzhalt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17" name="Inhaltsplatzhalt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22" name="Textplatzhalter 4">
            <a:extLst>
              <a:ext uri="{FF2B5EF4-FFF2-40B4-BE49-F238E27FC236}">
                <a16:creationId xmlns:a16="http://schemas.microsoft.com/office/drawing/2014/main" id="{AB16E493-D962-46EC-BBB8-D7E68A640438}"/>
              </a:ext>
            </a:extLst>
          </p:cNvPr>
          <p:cNvSpPr>
            <a:spLocks noGrp="1"/>
          </p:cNvSpPr>
          <p:nvPr>
            <p:ph type="body" sz="quarter" idx="13" hasCustomPrompt="1"/>
          </p:nvPr>
        </p:nvSpPr>
        <p:spPr>
          <a:xfrm>
            <a:off x="4341573"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3" name="Inhaltsplatzhalt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8" name="Textplatzhalt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1" name="Inhaltsplatzhalt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Zusammenfassun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de-DE"/>
              <a:t>Mastertitelformat bearbeiten</a:t>
            </a:r>
          </a:p>
        </p:txBody>
      </p:sp>
      <p:sp>
        <p:nvSpPr>
          <p:cNvPr id="10" name="Bildplatzhalt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de-DE"/>
              <a:t>Bild durch Klicken auf Symbol hinzufügen</a:t>
            </a:r>
          </a:p>
        </p:txBody>
      </p:sp>
      <p:sp>
        <p:nvSpPr>
          <p:cNvPr id="7" name="Inhaltsplatzhalt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8" name="El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bschluss">
    <p:spTree>
      <p:nvGrpSpPr>
        <p:cNvPr id="1" name=""/>
        <p:cNvGrpSpPr/>
        <p:nvPr/>
      </p:nvGrpSpPr>
      <p:grpSpPr>
        <a:xfrm>
          <a:off x="0" y="0"/>
          <a:ext cx="0" cy="0"/>
          <a:chOff x="0" y="0"/>
          <a:chExt cx="0" cy="0"/>
        </a:xfrm>
      </p:grpSpPr>
      <p:sp>
        <p:nvSpPr>
          <p:cNvPr id="28" name="Titel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de-DE"/>
              <a:t>Mastertitelformat bearbeiten</a:t>
            </a:r>
            <a:endParaRPr lang="de-DE" dirty="0"/>
          </a:p>
        </p:txBody>
      </p:sp>
      <p:sp>
        <p:nvSpPr>
          <p:cNvPr id="31" name="Untertitel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40" name="Bildplatzhalt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de-DE"/>
              <a:t>Bild durch Klicken auf Symbol hinzufügen</a:t>
            </a:r>
            <a:endParaRPr lang="de-DE" dirty="0"/>
          </a:p>
        </p:txBody>
      </p:sp>
      <p:sp>
        <p:nvSpPr>
          <p:cNvPr id="42" name="Bildplatzhalt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de-DE"/>
              <a:t>Bild durch Klicken auf Symbol hinzufügen</a:t>
            </a:r>
          </a:p>
        </p:txBody>
      </p:sp>
      <p:grpSp>
        <p:nvGrpSpPr>
          <p:cNvPr id="43" name="Gruppieren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ihandform: Form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sp>
          <p:nvSpPr>
            <p:cNvPr id="45" name="El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6" name="Freihandform: Form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grpSp>
      <p:grpSp>
        <p:nvGrpSpPr>
          <p:cNvPr id="15" name="Gruppieren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ihandform: Form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 name="Datumsplatzhalt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7" name="El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de-DE"/>
              <a:t>Mastertitelformat bearbeiten</a:t>
            </a:r>
            <a:endParaRPr lang="de-DE" dirty="0"/>
          </a:p>
        </p:txBody>
      </p:sp>
      <p:sp>
        <p:nvSpPr>
          <p:cNvPr id="3" name="Untertitel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Master-Untertitelformat bearbeiten</a:t>
            </a:r>
            <a:endParaRPr lang="de-DE" dirty="0"/>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9" name="Freihandform: Form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34" name="Gruppieren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2" name="El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3" name="Gruppieren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ihandform: Form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ihandform: Form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5" name="Datumsplatzhalt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de-DE"/>
              <a:t>Titel durch Klicken hinzufügen</a:t>
            </a:r>
          </a:p>
        </p:txBody>
      </p:sp>
      <p:sp>
        <p:nvSpPr>
          <p:cNvPr id="7" name="Inhaltsplatzhalt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de-DE" sz="1600"/>
              <a:t>Klicken Sie, um Text hinzuzufügen.</a:t>
            </a:r>
          </a:p>
        </p:txBody>
      </p:sp>
      <p:sp>
        <p:nvSpPr>
          <p:cNvPr id="17" name="Bildplatzhalt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de-DE"/>
              <a:t>Bild durch Klicken auf Symbol hinzufügen</a:t>
            </a:r>
          </a:p>
        </p:txBody>
      </p:sp>
      <p:sp>
        <p:nvSpPr>
          <p:cNvPr id="22" name="Bildplatzhalt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de-DE"/>
              <a:t>Bild durch Klicken auf Symbol hinzufügen</a:t>
            </a:r>
          </a:p>
        </p:txBody>
      </p:sp>
      <p:sp>
        <p:nvSpPr>
          <p:cNvPr id="25" name="Bildplatzhalt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6" name="El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0" name="Gruppieren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ihandform: Form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Einführun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de-DE"/>
              <a:t>Mastertitelformat bearbeiten</a:t>
            </a:r>
            <a:endParaRPr lang="de-DE" dirty="0"/>
          </a:p>
        </p:txBody>
      </p:sp>
      <p:sp>
        <p:nvSpPr>
          <p:cNvPr id="12" name="Bildplatzhalt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de-DE"/>
              <a:t>Bild durch Klicken auf Symbol hinzufügen</a:t>
            </a:r>
          </a:p>
        </p:txBody>
      </p:sp>
      <p:sp>
        <p:nvSpPr>
          <p:cNvPr id="18" name="Bildplatzhalt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de-DE"/>
              <a:t>Bild durch Klicken auf Symbol hinzufügen</a:t>
            </a:r>
          </a:p>
        </p:txBody>
      </p:sp>
      <p:sp>
        <p:nvSpPr>
          <p:cNvPr id="19" name="Bildplatzhalt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de-DE"/>
              <a:t>Bild durch Klicken auf Symbol hinzufügen</a:t>
            </a:r>
          </a:p>
        </p:txBody>
      </p:sp>
      <p:sp>
        <p:nvSpPr>
          <p:cNvPr id="20" name="Bildplatzhalt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1" name="Inhaltsplatzhalt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de-DE"/>
              <a:t>Bild durch Klicken auf Symbol hinzufügen</a:t>
            </a:r>
          </a:p>
        </p:txBody>
      </p:sp>
      <p:sp>
        <p:nvSpPr>
          <p:cNvPr id="4" name="Datumsplatzhalt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de-DE"/>
              <a:t>Dienstag, 2. Februar 20XX</a:t>
            </a:r>
          </a:p>
        </p:txBody>
      </p:sp>
      <p:sp>
        <p:nvSpPr>
          <p:cNvPr id="5" name="Fußzeilenplatzhalt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de-DE" smtClean="0"/>
              <a:t>‹Nr.›</a:t>
            </a:fld>
            <a:endParaRPr lang="de-DE"/>
          </a:p>
        </p:txBody>
      </p:sp>
      <p:sp>
        <p:nvSpPr>
          <p:cNvPr id="13" name="Rechteck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4" name="Rechteck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de-DE"/>
              <a:t>Mastertitelformat bearbeiten</a:t>
            </a:r>
            <a:endParaRPr lang="de-DE" dirty="0"/>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de-DE"/>
              <a:t>Bild durch Klicken auf Symbol hinzufügen</a:t>
            </a:r>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de-DE"/>
              <a:t>Mastertitelformat bearbeiten</a:t>
            </a:r>
            <a:endParaRPr lang="de-DE"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Diagrammtabelle (Timeline)">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ihandform: Form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14" name="El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El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6" name="Freihandform: Form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grpSp>
      <p:sp>
        <p:nvSpPr>
          <p:cNvPr id="2" name="Titel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de-DE" dirty="0"/>
            </a:lvl1pPr>
          </a:lstStyle>
          <a:p>
            <a:pPr lvl="0" rtl="0">
              <a:lnSpc>
                <a:spcPct val="100000"/>
              </a:lnSpc>
            </a:pPr>
            <a:r>
              <a:rPr lang="de-DE"/>
              <a:t>Mastertitelformat bearbeiten</a:t>
            </a:r>
          </a:p>
        </p:txBody>
      </p:sp>
      <p:sp>
        <p:nvSpPr>
          <p:cNvPr id="3" name="Inhaltsplatzhalt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de-DE"/>
              <a:t>Dienstag, 2. Februar 20XX</a:t>
            </a:r>
          </a:p>
        </p:txBody>
      </p:sp>
      <p:sp>
        <p:nvSpPr>
          <p:cNvPr id="5" name="Fußzeilenplatzhalt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Zitat">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de-DE"/>
              <a:t>Mastertitelformat bearbeiten</a:t>
            </a:r>
            <a:endParaRPr lang="de-DE" dirty="0"/>
          </a:p>
        </p:txBody>
      </p:sp>
      <p:grpSp>
        <p:nvGrpSpPr>
          <p:cNvPr id="8" name="Gruppieren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ihand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0" name="Freihand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Freihand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2" name="El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7" name="Inhaltsplatzhalt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de-DE"/>
              <a:t>Mastertextformat bearbeiten</a:t>
            </a:r>
          </a:p>
        </p:txBody>
      </p:sp>
      <p:sp>
        <p:nvSpPr>
          <p:cNvPr id="15" name="Bildplatzhalt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34" name="El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0" name="Titel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de-DE"/>
              <a:t>Team</a:t>
            </a:r>
          </a:p>
        </p:txBody>
      </p:sp>
      <p:grpSp>
        <p:nvGrpSpPr>
          <p:cNvPr id="51" name="Gruppieren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ihandform: Form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53" name="Freihandform: Form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solidFill>
                  <a:schemeClr val="tx1"/>
                </a:solidFill>
              </a:endParaRPr>
            </a:p>
          </p:txBody>
        </p:sp>
        <p:sp>
          <p:nvSpPr>
            <p:cNvPr id="54" name="El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55" name="El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6" name="Bildplatzhalt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de-DE"/>
              <a:t>Bild durch Klicken auf Symbol hinzufügen</a:t>
            </a:r>
          </a:p>
        </p:txBody>
      </p:sp>
      <p:sp>
        <p:nvSpPr>
          <p:cNvPr id="57" name="Bildplatzhalt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de-DE"/>
              <a:t>Bild durch Klicken auf Symbol hinzufügen</a:t>
            </a:r>
          </a:p>
        </p:txBody>
      </p:sp>
      <p:sp>
        <p:nvSpPr>
          <p:cNvPr id="58" name="Bildplatzhalt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de-DE"/>
              <a:t>Bild durch Klicken auf Symbol hinzufügen</a:t>
            </a:r>
            <a:endParaRPr lang="de-DE" dirty="0"/>
          </a:p>
        </p:txBody>
      </p:sp>
      <p:sp>
        <p:nvSpPr>
          <p:cNvPr id="59" name="Bildplatzhalt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de-DE"/>
              <a:t>Bild durch Klicken auf Symbol hinzufügen</a:t>
            </a:r>
          </a:p>
        </p:txBody>
      </p:sp>
      <p:sp>
        <p:nvSpPr>
          <p:cNvPr id="63" name="Textplatzhalt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de-DE"/>
              <a:t>Name</a:t>
            </a:r>
          </a:p>
        </p:txBody>
      </p:sp>
      <p:sp>
        <p:nvSpPr>
          <p:cNvPr id="61" name="Textplatzhalt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de-DE"/>
              <a:t>Titel</a:t>
            </a:r>
          </a:p>
        </p:txBody>
      </p:sp>
      <p:sp>
        <p:nvSpPr>
          <p:cNvPr id="65" name="Textplatzhalt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de-DE"/>
              <a:t>Name</a:t>
            </a:r>
          </a:p>
        </p:txBody>
      </p:sp>
      <p:sp>
        <p:nvSpPr>
          <p:cNvPr id="64" name="Textplatzhalt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de-DE"/>
              <a:t>Titel</a:t>
            </a:r>
          </a:p>
        </p:txBody>
      </p:sp>
      <p:sp>
        <p:nvSpPr>
          <p:cNvPr id="67" name="Textplatzhalt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de-DE"/>
              <a:t>Name</a:t>
            </a:r>
          </a:p>
        </p:txBody>
      </p:sp>
      <p:sp>
        <p:nvSpPr>
          <p:cNvPr id="66" name="Textplatzhalt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de-DE"/>
              <a:t>Titel</a:t>
            </a:r>
          </a:p>
        </p:txBody>
      </p:sp>
      <p:sp>
        <p:nvSpPr>
          <p:cNvPr id="69" name="Textplatzhalt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de-DE"/>
              <a:t>Name</a:t>
            </a:r>
          </a:p>
        </p:txBody>
      </p:sp>
      <p:sp>
        <p:nvSpPr>
          <p:cNvPr id="68" name="Textplatzhalt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de-DE"/>
              <a:t>Titel</a:t>
            </a:r>
          </a:p>
        </p:txBody>
      </p:sp>
      <p:sp>
        <p:nvSpPr>
          <p:cNvPr id="4" name="Datumsplatzhalt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alt 2 Spalte (Vergleichsfolie)">
    <p:spTree>
      <p:nvGrpSpPr>
        <p:cNvPr id="1" name=""/>
        <p:cNvGrpSpPr/>
        <p:nvPr/>
      </p:nvGrpSpPr>
      <p:grpSpPr>
        <a:xfrm>
          <a:off x="0" y="0"/>
          <a:ext cx="0" cy="0"/>
          <a:chOff x="0" y="0"/>
          <a:chExt cx="0" cy="0"/>
        </a:xfrm>
      </p:grpSpPr>
      <p:sp>
        <p:nvSpPr>
          <p:cNvPr id="12" name="El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Rechteck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2" name="Titel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3" name="Textplatzhalt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Textplatzhalt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de-DE" sz="1400" b="0" cap="all" spc="200" baseline="0" dirty="0">
                <a:solidFill>
                  <a:schemeClr val="tx1"/>
                </a:solidFill>
              </a:defRPr>
            </a:lvl1pPr>
          </a:lstStyle>
          <a:p>
            <a:pPr marL="228600" lvl="0" indent="-228600" rtl="0"/>
            <a:r>
              <a:rPr lang="de-DE"/>
              <a:t>Mastertextformat bearbeiten</a:t>
            </a:r>
          </a:p>
        </p:txBody>
      </p:sp>
      <p:sp>
        <p:nvSpPr>
          <p:cNvPr id="6" name="Inhaltsplatzhalt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Datumsplatzhalt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de-DE"/>
              <a:t>Dienstag, 2. Februar 20XX</a:t>
            </a:r>
          </a:p>
        </p:txBody>
      </p:sp>
      <p:sp>
        <p:nvSpPr>
          <p:cNvPr id="8" name="Fußzeilenplatzhalt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de-DE"/>
              <a:t>Beispiel für einen Fußzeilentext</a:t>
            </a:r>
          </a:p>
        </p:txBody>
      </p:sp>
      <p:sp>
        <p:nvSpPr>
          <p:cNvPr id="9" name="Foliennummernplatzhalt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de-DE"/>
              <a:t>Titelmasterformat durch Klicken bearbeiten</a:t>
            </a:r>
            <a:endParaRPr lang="de-DE" dirty="0"/>
          </a:p>
        </p:txBody>
      </p:sp>
      <p:sp>
        <p:nvSpPr>
          <p:cNvPr id="3" name="Textplatzhalt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Beispiel für einen Fußzeilentext</a:t>
            </a:r>
            <a:endParaRPr lang="de-DE" dirty="0"/>
          </a:p>
        </p:txBody>
      </p:sp>
      <p:sp>
        <p:nvSpPr>
          <p:cNvPr id="6" name="Foliennummernplatzhalt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de-DE" smtClean="0"/>
              <a:pPr/>
              <a:t>‹Nr.›</a:t>
            </a:fld>
            <a:endParaRPr lang="de-DE"/>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b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b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de-DE" sz="3600" b="1" dirty="0" err="1"/>
              <a:t>Dingus</a:t>
            </a:r>
            <a:r>
              <a:rPr lang="de-DE" sz="3600" dirty="0"/>
              <a:t> - Konzept</a:t>
            </a:r>
          </a:p>
        </p:txBody>
      </p:sp>
      <p:pic>
        <p:nvPicPr>
          <p:cNvPr id="14" name="Bildplatzhalter 13" descr="Datenpunkte Digitaler Hintergr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Untertitel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fontScale="92500" lnSpcReduction="20000"/>
          </a:bodyPr>
          <a:lstStyle/>
          <a:p>
            <a:pPr rtl="0"/>
            <a:r>
              <a:rPr lang="de-DE" dirty="0"/>
              <a:t>Tarik Glasmacher</a:t>
            </a:r>
          </a:p>
          <a:p>
            <a:pPr rtl="0"/>
            <a:r>
              <a:rPr lang="de-DE" dirty="0"/>
              <a:t>Tim Bering</a:t>
            </a:r>
          </a:p>
          <a:p>
            <a:pPr rtl="0"/>
            <a:r>
              <a:rPr lang="de-DE" dirty="0"/>
              <a:t>Bildverarbeitung WS22/23</a:t>
            </a:r>
          </a:p>
          <a:p>
            <a:pPr rtl="0"/>
            <a:r>
              <a:rPr lang="de-DE" dirty="0"/>
              <a:t>Freiwilliges Projekt</a:t>
            </a:r>
          </a:p>
        </p:txBody>
      </p:sp>
      <p:pic>
        <p:nvPicPr>
          <p:cNvPr id="5" name="Grafik 4" descr="Ein Bild, das Unterhose enthält.&#10;&#10;Automatisch generierte Beschreibung">
            <a:extLst>
              <a:ext uri="{FF2B5EF4-FFF2-40B4-BE49-F238E27FC236}">
                <a16:creationId xmlns:a16="http://schemas.microsoft.com/office/drawing/2014/main" id="{532D730D-6454-6F0F-4F29-14C6520A370E}"/>
              </a:ext>
            </a:extLst>
          </p:cNvPr>
          <p:cNvPicPr>
            <a:picLocks noChangeAspect="1"/>
          </p:cNvPicPr>
          <p:nvPr/>
        </p:nvPicPr>
        <p:blipFill rotWithShape="1">
          <a:blip r:embed="rId4"/>
          <a:srcRect b="18042"/>
          <a:stretch/>
        </p:blipFill>
        <p:spPr>
          <a:xfrm>
            <a:off x="627062" y="545285"/>
            <a:ext cx="5633625" cy="5620624"/>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F38B4-99F7-617E-68C2-700108268F63}"/>
              </a:ext>
            </a:extLst>
          </p:cNvPr>
          <p:cNvSpPr>
            <a:spLocks noGrp="1"/>
          </p:cNvSpPr>
          <p:nvPr>
            <p:ph type="title"/>
          </p:nvPr>
        </p:nvSpPr>
        <p:spPr/>
        <p:txBody>
          <a:bodyPr/>
          <a:lstStyle/>
          <a:p>
            <a:r>
              <a:rPr lang="de-DE" dirty="0"/>
              <a:t>Weitere Ideen</a:t>
            </a:r>
          </a:p>
        </p:txBody>
      </p:sp>
      <p:sp>
        <p:nvSpPr>
          <p:cNvPr id="3" name="Inhaltsplatzhalter 2">
            <a:extLst>
              <a:ext uri="{FF2B5EF4-FFF2-40B4-BE49-F238E27FC236}">
                <a16:creationId xmlns:a16="http://schemas.microsoft.com/office/drawing/2014/main" id="{A5FD3351-B441-38F8-FB0A-D9A7AB6B1246}"/>
              </a:ext>
            </a:extLst>
          </p:cNvPr>
          <p:cNvSpPr>
            <a:spLocks noGrp="1"/>
          </p:cNvSpPr>
          <p:nvPr>
            <p:ph idx="1"/>
          </p:nvPr>
        </p:nvSpPr>
        <p:spPr/>
        <p:txBody>
          <a:bodyPr/>
          <a:lstStyle/>
          <a:p>
            <a:r>
              <a:rPr lang="de-DE" dirty="0"/>
              <a:t>Betrag eingeben =&gt; Entsprechende Münzen werden im Bild hervorgehoben</a:t>
            </a:r>
          </a:p>
          <a:p>
            <a:r>
              <a:rPr lang="de-DE" dirty="0"/>
              <a:t>Filteroptionen für Münzen</a:t>
            </a:r>
          </a:p>
          <a:p>
            <a:pPr lvl="1"/>
            <a:r>
              <a:rPr lang="de-DE" dirty="0"/>
              <a:t>z.B.: Alle Münzen mit einem Wert von mehr als 0.50€</a:t>
            </a:r>
          </a:p>
          <a:p>
            <a:r>
              <a:rPr lang="de-DE" dirty="0"/>
              <a:t>Erkennung von Scheinen</a:t>
            </a:r>
          </a:p>
          <a:p>
            <a:r>
              <a:rPr lang="de-DE" dirty="0"/>
              <a:t>Erkennung von anderen Währungen</a:t>
            </a:r>
          </a:p>
          <a:p>
            <a:endParaRPr lang="de-DE" dirty="0"/>
          </a:p>
        </p:txBody>
      </p:sp>
      <p:sp>
        <p:nvSpPr>
          <p:cNvPr id="4" name="Datumsplatzhalter 3">
            <a:extLst>
              <a:ext uri="{FF2B5EF4-FFF2-40B4-BE49-F238E27FC236}">
                <a16:creationId xmlns:a16="http://schemas.microsoft.com/office/drawing/2014/main" id="{8960D38D-B801-91B1-7B89-016A062185FD}"/>
              </a:ext>
            </a:extLst>
          </p:cNvPr>
          <p:cNvSpPr>
            <a:spLocks noGrp="1"/>
          </p:cNvSpPr>
          <p:nvPr>
            <p:ph type="dt" sz="half" idx="10"/>
          </p:nvPr>
        </p:nvSpPr>
        <p:spPr/>
        <p:txBody>
          <a:bodyPr/>
          <a:lstStyle/>
          <a:p>
            <a:pPr rtl="0"/>
            <a:r>
              <a:rPr lang="de-DE" dirty="0"/>
              <a:t>Dienstag, 20. Dezember 2022</a:t>
            </a:r>
          </a:p>
        </p:txBody>
      </p:sp>
      <p:sp>
        <p:nvSpPr>
          <p:cNvPr id="5" name="Fußzeilenplatzhalter 4">
            <a:extLst>
              <a:ext uri="{FF2B5EF4-FFF2-40B4-BE49-F238E27FC236}">
                <a16:creationId xmlns:a16="http://schemas.microsoft.com/office/drawing/2014/main" id="{368FDFA7-0FBA-5590-35B1-AC40514CFD99}"/>
              </a:ext>
            </a:extLst>
          </p:cNvPr>
          <p:cNvSpPr>
            <a:spLocks noGrp="1"/>
          </p:cNvSpPr>
          <p:nvPr>
            <p:ph type="ftr" sz="quarter" idx="11"/>
          </p:nvPr>
        </p:nvSpPr>
        <p:spPr/>
        <p:txBody>
          <a:bodyPr/>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8567EE8B-E40A-3163-3218-02BCF82878A7}"/>
              </a:ext>
            </a:extLst>
          </p:cNvPr>
          <p:cNvSpPr>
            <a:spLocks noGrp="1"/>
          </p:cNvSpPr>
          <p:nvPr>
            <p:ph type="sldNum" sz="quarter" idx="12"/>
          </p:nvPr>
        </p:nvSpPr>
        <p:spPr/>
        <p:txBody>
          <a:bodyPr/>
          <a:lstStyle/>
          <a:p>
            <a:pPr rtl="0"/>
            <a:fld id="{DBA1B0FB-D917-4C8C-928F-313BD683BF39}" type="slidenum">
              <a:rPr lang="de-DE" smtClean="0"/>
              <a:t>10</a:t>
            </a:fld>
            <a:endParaRPr lang="de-DE"/>
          </a:p>
        </p:txBody>
      </p:sp>
      <p:pic>
        <p:nvPicPr>
          <p:cNvPr id="8" name="Grafik 7">
            <a:extLst>
              <a:ext uri="{FF2B5EF4-FFF2-40B4-BE49-F238E27FC236}">
                <a16:creationId xmlns:a16="http://schemas.microsoft.com/office/drawing/2014/main" id="{7099FA8B-C825-9F9D-ED38-873482F7063D}"/>
              </a:ext>
            </a:extLst>
          </p:cNvPr>
          <p:cNvPicPr>
            <a:picLocks noChangeAspect="1"/>
          </p:cNvPicPr>
          <p:nvPr/>
        </p:nvPicPr>
        <p:blipFill rotWithShape="1">
          <a:blip r:embed="rId2"/>
          <a:srcRect b="7749"/>
          <a:stretch/>
        </p:blipFill>
        <p:spPr>
          <a:xfrm>
            <a:off x="5882867" y="2657448"/>
            <a:ext cx="5499735" cy="3642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702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de-DE" sz="4000" dirty="0"/>
              <a:t>Zusammenfassung</a:t>
            </a:r>
          </a:p>
        </p:txBody>
      </p:sp>
      <p:sp>
        <p:nvSpPr>
          <p:cNvPr id="13" name="Inhaltsplatzhalt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a:bodyPr>
          <a:lstStyle/>
          <a:p>
            <a:pPr rtl="0"/>
            <a:r>
              <a:rPr lang="de-DE" dirty="0"/>
              <a:t>Mit DINGUS soll es dem Nutzer möglichst schnell und simpel gelingen, das Kleingeld, welches aktuell mit sich getragen wird, zu zählen. Dies soll die Planung und Umsetzung bestimmter alltäglicher Prozesse erleichtern.</a:t>
            </a:r>
          </a:p>
        </p:txBody>
      </p:sp>
      <p:sp>
        <p:nvSpPr>
          <p:cNvPr id="4" name="Datumsplatzhalt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de-DE" dirty="0"/>
              <a:t>Dienstag, 20. Dezember 2022</a:t>
            </a:r>
          </a:p>
        </p:txBody>
      </p:sp>
      <p:sp>
        <p:nvSpPr>
          <p:cNvPr id="5" name="Fußzeilenplatzhalt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11</a:t>
            </a:fld>
            <a:endParaRPr lang="de-DE"/>
          </a:p>
        </p:txBody>
      </p:sp>
      <p:pic>
        <p:nvPicPr>
          <p:cNvPr id="8" name="Bildplatzhalter 7" descr="Ein Bild, das Person enthält.&#10;&#10;Automatisch generierte Beschreibung">
            <a:extLst>
              <a:ext uri="{FF2B5EF4-FFF2-40B4-BE49-F238E27FC236}">
                <a16:creationId xmlns:a16="http://schemas.microsoft.com/office/drawing/2014/main" id="{6CDE326B-2C9F-BAA4-642C-698F2F8AA892}"/>
              </a:ext>
            </a:extLst>
          </p:cNvPr>
          <p:cNvPicPr>
            <a:picLocks noGrp="1" noChangeAspect="1"/>
          </p:cNvPicPr>
          <p:nvPr>
            <p:ph type="pic" sz="quarter" idx="13"/>
          </p:nvPr>
        </p:nvPicPr>
        <p:blipFill>
          <a:blip r:embed="rId3"/>
          <a:srcRect t="26711" b="26711"/>
          <a:stretch>
            <a:fillRect/>
          </a:stretch>
        </p:blipFill>
        <p:spPr/>
      </p:pic>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de-DE" dirty="0"/>
              <a:t>Vielen Dank für Ihre Aufmerksamkeit!</a:t>
            </a:r>
          </a:p>
        </p:txBody>
      </p:sp>
      <p:sp>
        <p:nvSpPr>
          <p:cNvPr id="23" name="Untertitel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de-DE" dirty="0"/>
              <a:t>	Für Fragen und Anmerkungen stehen wir Ihnen nun zur Verfügung.</a:t>
            </a:r>
          </a:p>
          <a:p>
            <a:pPr rtl="0"/>
            <a:endParaRPr lang="de-DE" dirty="0"/>
          </a:p>
          <a:p>
            <a:pPr rtl="0"/>
            <a:r>
              <a:rPr lang="de-DE" sz="1600" i="1" dirty="0"/>
              <a:t>Tarik Glasmacher, Tim Bering</a:t>
            </a:r>
          </a:p>
        </p:txBody>
      </p:sp>
      <p:pic>
        <p:nvPicPr>
          <p:cNvPr id="27" name="Bildplatzhalter 26" descr="Datenpunkte Digitaler Hintergr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Bildplatzhalter 32" descr="Datenpunkte Digitaler Hintergr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umsplatzhalt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de-DE" dirty="0"/>
              <a:t>Dienstag, 20. Dezember 2022</a:t>
            </a:r>
          </a:p>
        </p:txBody>
      </p:sp>
      <p:sp>
        <p:nvSpPr>
          <p:cNvPr id="5" name="Fußzeilenplatzhalt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12</a:t>
            </a:fld>
            <a:endParaRPr lang="de-DE"/>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6426E-F6F6-4A7C-9181-8C3090996261}"/>
              </a:ext>
            </a:extLst>
          </p:cNvPr>
          <p:cNvSpPr>
            <a:spLocks noGrp="1"/>
          </p:cNvSpPr>
          <p:nvPr>
            <p:ph type="title"/>
          </p:nvPr>
        </p:nvSpPr>
        <p:spPr>
          <a:xfrm>
            <a:off x="425029" y="-742629"/>
            <a:ext cx="3565524" cy="1997855"/>
          </a:xfrm>
        </p:spPr>
        <p:txBody>
          <a:bodyPr rtlCol="0"/>
          <a:lstStyle/>
          <a:p>
            <a:pPr rtl="0"/>
            <a:r>
              <a:rPr lang="de-DE" dirty="0"/>
              <a:t>Agenda</a:t>
            </a:r>
          </a:p>
        </p:txBody>
      </p:sp>
      <p:sp>
        <p:nvSpPr>
          <p:cNvPr id="3" name="Inhaltsplatzhalt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de-DE" dirty="0"/>
              <a:t>Motivation</a:t>
            </a:r>
          </a:p>
          <a:p>
            <a:pPr rtl="0"/>
            <a:r>
              <a:rPr lang="de-DE" dirty="0"/>
              <a:t>Problem</a:t>
            </a:r>
          </a:p>
          <a:p>
            <a:pPr rtl="0"/>
            <a:r>
              <a:rPr lang="de-DE" dirty="0"/>
              <a:t>Lösungsansatz</a:t>
            </a:r>
          </a:p>
          <a:p>
            <a:pPr rtl="0"/>
            <a:r>
              <a:rPr lang="de-DE" dirty="0"/>
              <a:t>Weitere Ideen</a:t>
            </a:r>
          </a:p>
        </p:txBody>
      </p:sp>
      <p:sp>
        <p:nvSpPr>
          <p:cNvPr id="13" name="Datumsplatzhalt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de-DE" dirty="0"/>
              <a:t>Dienstag, 20. Dezember 2022</a:t>
            </a:r>
          </a:p>
        </p:txBody>
      </p:sp>
      <p:sp>
        <p:nvSpPr>
          <p:cNvPr id="14" name="Fußzeilenplatzhalt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de-DE" dirty="0"/>
              <a:t>Bildverarbeitung WS22/23, Tarik Glasmacher, Tim Bering</a:t>
            </a:r>
          </a:p>
        </p:txBody>
      </p:sp>
      <p:sp>
        <p:nvSpPr>
          <p:cNvPr id="15" name="Foliennummernplatzhalt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2</a:t>
            </a:fld>
            <a:endParaRPr lang="de-DE"/>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Motivation</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endParaRPr lang="de-DE" kern="1200" dirty="0">
              <a:latin typeface="+mn-lt"/>
              <a:ea typeface="+mn-ea"/>
              <a:cs typeface="+mn-cs"/>
            </a:endParaRPr>
          </a:p>
        </p:txBody>
      </p:sp>
      <p:sp>
        <p:nvSpPr>
          <p:cNvPr id="2" name="Datumsplatzhalt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de-DE" dirty="0"/>
              <a:t>Dienstag, 20. Dezember 2022</a:t>
            </a:r>
          </a:p>
        </p:txBody>
      </p:sp>
      <p:sp>
        <p:nvSpPr>
          <p:cNvPr id="3" name="Fußzeilenplatzhalt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de-DE" dirty="0"/>
              <a:t>Bildverarbeitung WS22/23, Tarik Glasmacher, Tim Bering</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3</a:t>
            </a:fld>
            <a:endParaRPr lang="de-DE"/>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F38B4-99F7-617E-68C2-700108268F63}"/>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A5FD3351-B441-38F8-FB0A-D9A7AB6B1246}"/>
              </a:ext>
            </a:extLst>
          </p:cNvPr>
          <p:cNvSpPr>
            <a:spLocks noGrp="1"/>
          </p:cNvSpPr>
          <p:nvPr>
            <p:ph idx="1"/>
          </p:nvPr>
        </p:nvSpPr>
        <p:spPr/>
        <p:txBody>
          <a:bodyPr/>
          <a:lstStyle/>
          <a:p>
            <a:r>
              <a:rPr lang="de-DE" dirty="0"/>
              <a:t>Häufiger Gebrauch von Kleingeld</a:t>
            </a:r>
          </a:p>
          <a:p>
            <a:r>
              <a:rPr lang="de-DE" dirty="0"/>
              <a:t>Mühseliges Zusammenzählen</a:t>
            </a:r>
          </a:p>
          <a:p>
            <a:pPr lvl="1"/>
            <a:r>
              <a:rPr lang="de-DE" dirty="0"/>
              <a:t>Überprüfen, ob genug Kleingeld für geplante Aktivität vorhanden ist</a:t>
            </a:r>
          </a:p>
          <a:p>
            <a:r>
              <a:rPr lang="de-DE" dirty="0"/>
              <a:t>Scheine zu Münzen wechseln für andere Personen</a:t>
            </a:r>
          </a:p>
          <a:p>
            <a:pPr lvl="1"/>
            <a:r>
              <a:rPr lang="de-DE" dirty="0"/>
              <a:t>Für Parkautomaten</a:t>
            </a:r>
          </a:p>
          <a:p>
            <a:pPr lvl="1"/>
            <a:r>
              <a:rPr lang="de-DE" dirty="0"/>
              <a:t>Für Raststätten-Toiletten</a:t>
            </a:r>
          </a:p>
          <a:p>
            <a:pPr lvl="1"/>
            <a:endParaRPr lang="de-DE" dirty="0"/>
          </a:p>
        </p:txBody>
      </p:sp>
      <p:sp>
        <p:nvSpPr>
          <p:cNvPr id="4" name="Datumsplatzhalter 3">
            <a:extLst>
              <a:ext uri="{FF2B5EF4-FFF2-40B4-BE49-F238E27FC236}">
                <a16:creationId xmlns:a16="http://schemas.microsoft.com/office/drawing/2014/main" id="{8960D38D-B801-91B1-7B89-016A062185FD}"/>
              </a:ext>
            </a:extLst>
          </p:cNvPr>
          <p:cNvSpPr>
            <a:spLocks noGrp="1"/>
          </p:cNvSpPr>
          <p:nvPr>
            <p:ph type="dt" sz="half" idx="10"/>
          </p:nvPr>
        </p:nvSpPr>
        <p:spPr/>
        <p:txBody>
          <a:bodyPr/>
          <a:lstStyle/>
          <a:p>
            <a:pPr rtl="0"/>
            <a:r>
              <a:rPr lang="de-DE" dirty="0"/>
              <a:t>Dienstag, 20. Dezember 2022</a:t>
            </a:r>
          </a:p>
        </p:txBody>
      </p:sp>
      <p:sp>
        <p:nvSpPr>
          <p:cNvPr id="5" name="Fußzeilenplatzhalter 4">
            <a:extLst>
              <a:ext uri="{FF2B5EF4-FFF2-40B4-BE49-F238E27FC236}">
                <a16:creationId xmlns:a16="http://schemas.microsoft.com/office/drawing/2014/main" id="{368FDFA7-0FBA-5590-35B1-AC40514CFD99}"/>
              </a:ext>
            </a:extLst>
          </p:cNvPr>
          <p:cNvSpPr>
            <a:spLocks noGrp="1"/>
          </p:cNvSpPr>
          <p:nvPr>
            <p:ph type="ftr" sz="quarter" idx="11"/>
          </p:nvPr>
        </p:nvSpPr>
        <p:spPr/>
        <p:txBody>
          <a:bodyPr/>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8567EE8B-E40A-3163-3218-02BCF82878A7}"/>
              </a:ext>
            </a:extLst>
          </p:cNvPr>
          <p:cNvSpPr>
            <a:spLocks noGrp="1"/>
          </p:cNvSpPr>
          <p:nvPr>
            <p:ph type="sldNum" sz="quarter" idx="12"/>
          </p:nvPr>
        </p:nvSpPr>
        <p:spPr/>
        <p:txBody>
          <a:bodyPr/>
          <a:lstStyle/>
          <a:p>
            <a:pPr rtl="0"/>
            <a:fld id="{DBA1B0FB-D917-4C8C-928F-313BD683BF39}" type="slidenum">
              <a:rPr lang="de-DE" smtClean="0"/>
              <a:t>4</a:t>
            </a:fld>
            <a:endParaRPr lang="de-DE"/>
          </a:p>
        </p:txBody>
      </p:sp>
      <p:pic>
        <p:nvPicPr>
          <p:cNvPr id="8" name="Grafik 7">
            <a:extLst>
              <a:ext uri="{FF2B5EF4-FFF2-40B4-BE49-F238E27FC236}">
                <a16:creationId xmlns:a16="http://schemas.microsoft.com/office/drawing/2014/main" id="{C970681F-E3DF-4D60-480A-84535718E588}"/>
              </a:ext>
            </a:extLst>
          </p:cNvPr>
          <p:cNvPicPr>
            <a:picLocks noChangeAspect="1"/>
          </p:cNvPicPr>
          <p:nvPr/>
        </p:nvPicPr>
        <p:blipFill>
          <a:blip r:embed="rId2"/>
          <a:stretch>
            <a:fillRect/>
          </a:stretch>
        </p:blipFill>
        <p:spPr>
          <a:xfrm>
            <a:off x="8090690" y="333005"/>
            <a:ext cx="3560387" cy="3560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Grafik 9" descr="Ein Bild, das Text, draußen enthält.&#10;&#10;Automatisch generierte Beschreibung">
            <a:extLst>
              <a:ext uri="{FF2B5EF4-FFF2-40B4-BE49-F238E27FC236}">
                <a16:creationId xmlns:a16="http://schemas.microsoft.com/office/drawing/2014/main" id="{4B3D97C8-EDD7-6CC5-A6BA-EFEFEF295631}"/>
              </a:ext>
            </a:extLst>
          </p:cNvPr>
          <p:cNvPicPr>
            <a:picLocks noChangeAspect="1"/>
          </p:cNvPicPr>
          <p:nvPr/>
        </p:nvPicPr>
        <p:blipFill>
          <a:blip r:embed="rId3"/>
          <a:stretch>
            <a:fillRect/>
          </a:stretch>
        </p:blipFill>
        <p:spPr>
          <a:xfrm>
            <a:off x="6859969" y="4024825"/>
            <a:ext cx="4791108" cy="26949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012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Problem</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endParaRPr lang="de-DE" kern="1200" dirty="0">
              <a:latin typeface="+mn-lt"/>
              <a:ea typeface="+mn-ea"/>
              <a:cs typeface="+mn-cs"/>
            </a:endParaRPr>
          </a:p>
        </p:txBody>
      </p:sp>
      <p:sp>
        <p:nvSpPr>
          <p:cNvPr id="2" name="Datumsplatzhalt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de-DE" dirty="0"/>
              <a:t>Dienstag, 20. Dezember 2022</a:t>
            </a:r>
          </a:p>
        </p:txBody>
      </p:sp>
      <p:sp>
        <p:nvSpPr>
          <p:cNvPr id="3" name="Fußzeilenplatzhalt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de-DE" dirty="0"/>
              <a:t>Bildverarbeitung WS22/23, Tarik Glasmacher, Tim Bering</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5</a:t>
            </a:fld>
            <a:endParaRPr lang="de-DE"/>
          </a:p>
        </p:txBody>
      </p:sp>
    </p:spTree>
    <p:extLst>
      <p:ext uri="{BB962C8B-B14F-4D97-AF65-F5344CB8AC3E}">
        <p14:creationId xmlns:p14="http://schemas.microsoft.com/office/powerpoint/2010/main" val="199133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08330-9542-8723-BAFD-98D85670517C}"/>
              </a:ext>
            </a:extLst>
          </p:cNvPr>
          <p:cNvSpPr>
            <a:spLocks noGrp="1"/>
          </p:cNvSpPr>
          <p:nvPr>
            <p:ph type="title"/>
          </p:nvPr>
        </p:nvSpPr>
        <p:spPr/>
        <p:txBody>
          <a:bodyPr/>
          <a:lstStyle/>
          <a:p>
            <a:r>
              <a:rPr lang="de-DE" dirty="0"/>
              <a:t>Problem</a:t>
            </a:r>
          </a:p>
        </p:txBody>
      </p:sp>
      <p:sp>
        <p:nvSpPr>
          <p:cNvPr id="3" name="Inhaltsplatzhalter 2">
            <a:extLst>
              <a:ext uri="{FF2B5EF4-FFF2-40B4-BE49-F238E27FC236}">
                <a16:creationId xmlns:a16="http://schemas.microsoft.com/office/drawing/2014/main" id="{22BA6A35-4EC0-EA08-DABE-F2C831E2E35E}"/>
              </a:ext>
            </a:extLst>
          </p:cNvPr>
          <p:cNvSpPr>
            <a:spLocks noGrp="1"/>
          </p:cNvSpPr>
          <p:nvPr>
            <p:ph idx="1"/>
          </p:nvPr>
        </p:nvSpPr>
        <p:spPr/>
        <p:txBody>
          <a:bodyPr/>
          <a:lstStyle/>
          <a:p>
            <a:pPr marL="0" indent="0" algn="ctr">
              <a:buNone/>
            </a:pPr>
            <a:r>
              <a:rPr lang="de-DE" sz="4000" dirty="0"/>
              <a:t>Es dauert zu lange, das Geld zusammenzuzählen. </a:t>
            </a:r>
          </a:p>
        </p:txBody>
      </p:sp>
      <p:sp>
        <p:nvSpPr>
          <p:cNvPr id="4" name="Datumsplatzhalter 3">
            <a:extLst>
              <a:ext uri="{FF2B5EF4-FFF2-40B4-BE49-F238E27FC236}">
                <a16:creationId xmlns:a16="http://schemas.microsoft.com/office/drawing/2014/main" id="{7BEAE879-B3BD-6999-F4DA-AD82679840CE}"/>
              </a:ext>
            </a:extLst>
          </p:cNvPr>
          <p:cNvSpPr>
            <a:spLocks noGrp="1"/>
          </p:cNvSpPr>
          <p:nvPr>
            <p:ph type="dt" sz="half" idx="10"/>
          </p:nvPr>
        </p:nvSpPr>
        <p:spPr/>
        <p:txBody>
          <a:bodyPr/>
          <a:lstStyle/>
          <a:p>
            <a:pPr rtl="0"/>
            <a:r>
              <a:rPr lang="de-DE" dirty="0"/>
              <a:t>Dienstag, 20. Dezember 2022</a:t>
            </a:r>
          </a:p>
        </p:txBody>
      </p:sp>
      <p:sp>
        <p:nvSpPr>
          <p:cNvPr id="5" name="Fußzeilenplatzhalter 4">
            <a:extLst>
              <a:ext uri="{FF2B5EF4-FFF2-40B4-BE49-F238E27FC236}">
                <a16:creationId xmlns:a16="http://schemas.microsoft.com/office/drawing/2014/main" id="{5A057D4D-24FB-E297-675C-E930CDE6D606}"/>
              </a:ext>
            </a:extLst>
          </p:cNvPr>
          <p:cNvSpPr>
            <a:spLocks noGrp="1"/>
          </p:cNvSpPr>
          <p:nvPr>
            <p:ph type="ftr" sz="quarter" idx="11"/>
          </p:nvPr>
        </p:nvSpPr>
        <p:spPr/>
        <p:txBody>
          <a:bodyPr/>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4BD59842-FD05-9A8E-A35A-03B4FDB6C791}"/>
              </a:ext>
            </a:extLst>
          </p:cNvPr>
          <p:cNvSpPr>
            <a:spLocks noGrp="1"/>
          </p:cNvSpPr>
          <p:nvPr>
            <p:ph type="sldNum" sz="quarter" idx="12"/>
          </p:nvPr>
        </p:nvSpPr>
        <p:spPr/>
        <p:txBody>
          <a:bodyPr/>
          <a:lstStyle/>
          <a:p>
            <a:pPr rtl="0"/>
            <a:fld id="{DBA1B0FB-D917-4C8C-928F-313BD683BF39}" type="slidenum">
              <a:rPr lang="de-DE" smtClean="0"/>
              <a:t>6</a:t>
            </a:fld>
            <a:endParaRPr lang="de-DE"/>
          </a:p>
        </p:txBody>
      </p:sp>
      <p:pic>
        <p:nvPicPr>
          <p:cNvPr id="8" name="Grafik 7" descr="Ein Bild, das Person enthält.&#10;&#10;Automatisch generierte Beschreibung">
            <a:extLst>
              <a:ext uri="{FF2B5EF4-FFF2-40B4-BE49-F238E27FC236}">
                <a16:creationId xmlns:a16="http://schemas.microsoft.com/office/drawing/2014/main" id="{271A78D2-3367-41C4-CB97-B204D67EC19F}"/>
              </a:ext>
            </a:extLst>
          </p:cNvPr>
          <p:cNvPicPr>
            <a:picLocks noChangeAspect="1"/>
          </p:cNvPicPr>
          <p:nvPr/>
        </p:nvPicPr>
        <p:blipFill>
          <a:blip r:embed="rId2"/>
          <a:stretch>
            <a:fillRect/>
          </a:stretch>
        </p:blipFill>
        <p:spPr>
          <a:xfrm>
            <a:off x="3071768" y="2823675"/>
            <a:ext cx="6048463" cy="4034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6876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Lösungsansatz</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endParaRPr lang="de-DE" kern="1200" dirty="0">
              <a:latin typeface="+mn-lt"/>
              <a:ea typeface="+mn-ea"/>
              <a:cs typeface="+mn-cs"/>
            </a:endParaRPr>
          </a:p>
        </p:txBody>
      </p:sp>
      <p:sp>
        <p:nvSpPr>
          <p:cNvPr id="2" name="Datumsplatzhalt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de-DE" dirty="0"/>
              <a:t>Dienstag, 20. Dezember 2022</a:t>
            </a:r>
          </a:p>
        </p:txBody>
      </p:sp>
      <p:sp>
        <p:nvSpPr>
          <p:cNvPr id="3" name="Fußzeilenplatzhalt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de-DE" dirty="0"/>
              <a:t>Bildverarbeitung WS22/23, Tarik Glasmacher, Tim Bering</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7</a:t>
            </a:fld>
            <a:endParaRPr lang="de-DE"/>
          </a:p>
        </p:txBody>
      </p:sp>
    </p:spTree>
    <p:extLst>
      <p:ext uri="{BB962C8B-B14F-4D97-AF65-F5344CB8AC3E}">
        <p14:creationId xmlns:p14="http://schemas.microsoft.com/office/powerpoint/2010/main" val="45616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F38B4-99F7-617E-68C2-700108268F63}"/>
              </a:ext>
            </a:extLst>
          </p:cNvPr>
          <p:cNvSpPr>
            <a:spLocks noGrp="1"/>
          </p:cNvSpPr>
          <p:nvPr>
            <p:ph type="title"/>
          </p:nvPr>
        </p:nvSpPr>
        <p:spPr/>
        <p:txBody>
          <a:bodyPr/>
          <a:lstStyle/>
          <a:p>
            <a:r>
              <a:rPr lang="de-DE" dirty="0"/>
              <a:t>Lösungsansatz</a:t>
            </a:r>
          </a:p>
        </p:txBody>
      </p:sp>
      <p:sp>
        <p:nvSpPr>
          <p:cNvPr id="3" name="Inhaltsplatzhalter 2">
            <a:extLst>
              <a:ext uri="{FF2B5EF4-FFF2-40B4-BE49-F238E27FC236}">
                <a16:creationId xmlns:a16="http://schemas.microsoft.com/office/drawing/2014/main" id="{A5FD3351-B441-38F8-FB0A-D9A7AB6B1246}"/>
              </a:ext>
            </a:extLst>
          </p:cNvPr>
          <p:cNvSpPr>
            <a:spLocks noGrp="1"/>
          </p:cNvSpPr>
          <p:nvPr>
            <p:ph idx="1"/>
          </p:nvPr>
        </p:nvSpPr>
        <p:spPr>
          <a:xfrm>
            <a:off x="549538" y="1735694"/>
            <a:ext cx="11090274" cy="3979625"/>
          </a:xfrm>
        </p:spPr>
        <p:txBody>
          <a:bodyPr/>
          <a:lstStyle/>
          <a:p>
            <a:r>
              <a:rPr lang="de-DE" dirty="0"/>
              <a:t>Applikation für Android- (und iOS-)Geräte</a:t>
            </a:r>
          </a:p>
          <a:p>
            <a:pPr lvl="1"/>
            <a:r>
              <a:rPr lang="de-DE" dirty="0"/>
              <a:t>Lösung immer Griffbereit</a:t>
            </a:r>
          </a:p>
          <a:p>
            <a:pPr lvl="1"/>
            <a:r>
              <a:rPr lang="de-DE" dirty="0"/>
              <a:t>Simple Benutzerschnittstelle</a:t>
            </a:r>
          </a:p>
          <a:p>
            <a:pPr lvl="1"/>
            <a:r>
              <a:rPr lang="de-DE" dirty="0"/>
              <a:t>Ergebnisse werden durch die Benutzerschnittstelle angezeigt</a:t>
            </a:r>
          </a:p>
          <a:p>
            <a:pPr lvl="1"/>
            <a:r>
              <a:rPr lang="de-DE" dirty="0"/>
              <a:t>Technologien: </a:t>
            </a:r>
            <a:r>
              <a:rPr lang="de-DE" dirty="0" err="1"/>
              <a:t>MatLab</a:t>
            </a:r>
            <a:r>
              <a:rPr lang="de-DE" dirty="0"/>
              <a:t>, </a:t>
            </a:r>
            <a:r>
              <a:rPr lang="de-DE" dirty="0" err="1"/>
              <a:t>MatLab</a:t>
            </a:r>
            <a:r>
              <a:rPr lang="de-DE" dirty="0"/>
              <a:t> Coder, C, Simulink Packages</a:t>
            </a:r>
          </a:p>
          <a:p>
            <a:pPr lvl="2"/>
            <a:r>
              <a:rPr lang="de-DE" dirty="0"/>
              <a:t>ggf. Transpilieren =&gt; Weitere Programmiersprachen</a:t>
            </a:r>
          </a:p>
          <a:p>
            <a:r>
              <a:rPr lang="de-DE" dirty="0"/>
              <a:t>Foto schießen =&gt; Software zeigt an, wie viel Geld zur Verfügung steht</a:t>
            </a:r>
          </a:p>
          <a:p>
            <a:pPr lvl="1"/>
            <a:r>
              <a:rPr lang="de-DE" dirty="0"/>
              <a:t>Feature-</a:t>
            </a:r>
            <a:r>
              <a:rPr lang="de-DE" dirty="0" err="1"/>
              <a:t>Matching</a:t>
            </a:r>
            <a:r>
              <a:rPr lang="de-DE" dirty="0"/>
              <a:t> (SURF)</a:t>
            </a:r>
          </a:p>
          <a:p>
            <a:pPr lvl="1"/>
            <a:r>
              <a:rPr lang="de-DE" dirty="0" err="1"/>
              <a:t>Labeling</a:t>
            </a:r>
            <a:endParaRPr lang="de-DE" dirty="0"/>
          </a:p>
          <a:p>
            <a:pPr lvl="1"/>
            <a:r>
              <a:rPr lang="de-DE" dirty="0"/>
              <a:t>Vorbereiten mit Morphologie- und Kontrastverbesserungsoptionen</a:t>
            </a:r>
          </a:p>
          <a:p>
            <a:pPr lvl="1"/>
            <a:endParaRPr lang="de-DE" dirty="0"/>
          </a:p>
          <a:p>
            <a:endParaRPr lang="de-DE" dirty="0"/>
          </a:p>
        </p:txBody>
      </p:sp>
      <p:sp>
        <p:nvSpPr>
          <p:cNvPr id="4" name="Datumsplatzhalter 3">
            <a:extLst>
              <a:ext uri="{FF2B5EF4-FFF2-40B4-BE49-F238E27FC236}">
                <a16:creationId xmlns:a16="http://schemas.microsoft.com/office/drawing/2014/main" id="{8960D38D-B801-91B1-7B89-016A062185FD}"/>
              </a:ext>
            </a:extLst>
          </p:cNvPr>
          <p:cNvSpPr>
            <a:spLocks noGrp="1"/>
          </p:cNvSpPr>
          <p:nvPr>
            <p:ph type="dt" sz="half" idx="10"/>
          </p:nvPr>
        </p:nvSpPr>
        <p:spPr/>
        <p:txBody>
          <a:bodyPr/>
          <a:lstStyle/>
          <a:p>
            <a:pPr rtl="0"/>
            <a:r>
              <a:rPr lang="de-DE" dirty="0"/>
              <a:t>Dienstag, 20. Dezember 2022</a:t>
            </a:r>
          </a:p>
        </p:txBody>
      </p:sp>
      <p:sp>
        <p:nvSpPr>
          <p:cNvPr id="5" name="Fußzeilenplatzhalter 4">
            <a:extLst>
              <a:ext uri="{FF2B5EF4-FFF2-40B4-BE49-F238E27FC236}">
                <a16:creationId xmlns:a16="http://schemas.microsoft.com/office/drawing/2014/main" id="{368FDFA7-0FBA-5590-35B1-AC40514CFD99}"/>
              </a:ext>
            </a:extLst>
          </p:cNvPr>
          <p:cNvSpPr>
            <a:spLocks noGrp="1"/>
          </p:cNvSpPr>
          <p:nvPr>
            <p:ph type="ftr" sz="quarter" idx="11"/>
          </p:nvPr>
        </p:nvSpPr>
        <p:spPr/>
        <p:txBody>
          <a:bodyPr/>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8567EE8B-E40A-3163-3218-02BCF82878A7}"/>
              </a:ext>
            </a:extLst>
          </p:cNvPr>
          <p:cNvSpPr>
            <a:spLocks noGrp="1"/>
          </p:cNvSpPr>
          <p:nvPr>
            <p:ph type="sldNum" sz="quarter" idx="12"/>
          </p:nvPr>
        </p:nvSpPr>
        <p:spPr/>
        <p:txBody>
          <a:bodyPr/>
          <a:lstStyle/>
          <a:p>
            <a:pPr rtl="0"/>
            <a:fld id="{DBA1B0FB-D917-4C8C-928F-313BD683BF39}" type="slidenum">
              <a:rPr lang="de-DE" smtClean="0"/>
              <a:t>8</a:t>
            </a:fld>
            <a:endParaRPr lang="de-DE"/>
          </a:p>
        </p:txBody>
      </p:sp>
      <p:pic>
        <p:nvPicPr>
          <p:cNvPr id="9" name="Grafik 8">
            <a:extLst>
              <a:ext uri="{FF2B5EF4-FFF2-40B4-BE49-F238E27FC236}">
                <a16:creationId xmlns:a16="http://schemas.microsoft.com/office/drawing/2014/main" id="{F99A1653-C44D-8DF3-DDA7-5548B9F69D27}"/>
              </a:ext>
            </a:extLst>
          </p:cNvPr>
          <p:cNvPicPr>
            <a:picLocks noChangeAspect="1"/>
          </p:cNvPicPr>
          <p:nvPr/>
        </p:nvPicPr>
        <p:blipFill rotWithShape="1">
          <a:blip r:embed="rId2"/>
          <a:srcRect b="10125"/>
          <a:stretch/>
        </p:blipFill>
        <p:spPr>
          <a:xfrm>
            <a:off x="6096000" y="549275"/>
            <a:ext cx="5911165" cy="34067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4654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Weitere Ideen</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endParaRPr lang="de-DE" kern="1200" dirty="0">
              <a:latin typeface="+mn-lt"/>
              <a:ea typeface="+mn-ea"/>
              <a:cs typeface="+mn-cs"/>
            </a:endParaRPr>
          </a:p>
        </p:txBody>
      </p:sp>
      <p:sp>
        <p:nvSpPr>
          <p:cNvPr id="2" name="Datumsplatzhalt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de-DE" dirty="0"/>
              <a:t>Dienstag, 20. Dezember 2022</a:t>
            </a:r>
          </a:p>
        </p:txBody>
      </p:sp>
      <p:sp>
        <p:nvSpPr>
          <p:cNvPr id="3" name="Fußzeilenplatzhalt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de-DE" dirty="0"/>
              <a:t>Bildverarbeitung WS22/23, Tarik Glasmacher, Tim Bering</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9</a:t>
            </a:fld>
            <a:endParaRPr lang="de-DE"/>
          </a:p>
        </p:txBody>
      </p:sp>
    </p:spTree>
    <p:extLst>
      <p:ext uri="{BB962C8B-B14F-4D97-AF65-F5344CB8AC3E}">
        <p14:creationId xmlns:p14="http://schemas.microsoft.com/office/powerpoint/2010/main" val="292614852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561.tgt.Office_50301107_TF33713516_Win32_OJ112196127.potx" id="{B5372FF1-B907-42A7-9A11-64ED0FBCC495}" vid="{8C394319-A16E-42DF-941E-B6F1ED5F9C0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{5A9E45B1-9F47-4A12-B979-271781E81D15}tf33713516_win32</Template>
  <TotalTime>0</TotalTime>
  <Words>392</Words>
  <Application>Microsoft Office PowerPoint</Application>
  <PresentationFormat>Breitbild</PresentationFormat>
  <Paragraphs>91</Paragraphs>
  <Slides>12</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Gill Sans MT</vt:lpstr>
      <vt:lpstr>Walbaum Display</vt:lpstr>
      <vt:lpstr>3DFloatVTI</vt:lpstr>
      <vt:lpstr>Dingus - Konzept</vt:lpstr>
      <vt:lpstr>Agenda</vt:lpstr>
      <vt:lpstr>Motivation</vt:lpstr>
      <vt:lpstr>Motivation</vt:lpstr>
      <vt:lpstr>Problem</vt:lpstr>
      <vt:lpstr>Problem</vt:lpstr>
      <vt:lpstr>Lösungsansatz</vt:lpstr>
      <vt:lpstr>Lösungsansatz</vt:lpstr>
      <vt:lpstr>Weitere Ideen</vt:lpstr>
      <vt:lpstr>Weitere Ideen</vt:lpstr>
      <vt:lpstr>Zusammenfassung</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Dingus - Konzept</dc:title>
  <dc:creator>Bering, Tim</dc:creator>
  <cp:lastModifiedBy>Bering, Tim</cp:lastModifiedBy>
  <cp:revision>1</cp:revision>
  <dcterms:created xsi:type="dcterms:W3CDTF">2022-12-14T15:26:21Z</dcterms:created>
  <dcterms:modified xsi:type="dcterms:W3CDTF">2022-12-14T16:02:20Z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