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389" r:id="rId6"/>
    <p:sldId id="317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321" r:id="rId17"/>
    <p:sldId id="391" r:id="rId1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3725" autoAdjust="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AF28FC-EEDF-4ADE-8DD8-6B6FDAE595B5}" type="datetime1">
              <a:rPr lang="de-DE" smtClean="0"/>
              <a:t>11.01.2023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DBC5CC-54D7-4FDA-9C5E-6B3403E5AEA6}" type="datetime1">
              <a:rPr lang="de-DE" smtClean="0"/>
              <a:t>11.01.2023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A8B132-0B54-4245-BB9B-11DF2AB16F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CBB3949-A74E-4375-9902-BE6F3E4041B8}" type="datetime1">
              <a:rPr lang="de-DE" smtClean="0"/>
              <a:t>11.01.2023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de-DE" smtClean="0"/>
              <a:t>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D2B596-AB0D-4135-A940-33377973D45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29F44B-9298-4AA7-A5DA-7D2EEE7FF61C}" type="datetime1">
              <a:rPr lang="de-DE" smtClean="0"/>
              <a:t>11.01.2023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de-DE" smtClean="0"/>
              <a:t>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D2B596-AB0D-4135-A940-33377973D45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29F44B-9298-4AA7-A5DA-7D2EEE7FF61C}" type="datetime1">
              <a:rPr lang="de-DE" smtClean="0"/>
              <a:t>11.01.2023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06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de-DE" smtClean="0"/>
              <a:t>11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D2B596-AB0D-4135-A940-33377973D45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29F44B-9298-4AA7-A5DA-7D2EEE7FF61C}" type="datetime1">
              <a:rPr lang="de-DE" smtClean="0"/>
              <a:t>11.01.2023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06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de-DE" smtClean="0"/>
              <a:t>13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ACC6EE-1E92-4A65-8D49-DD382FD48B2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94A838A-A666-46A4-92C0-E6AED990629C}" type="datetime1">
              <a:rPr lang="de-DE" smtClean="0"/>
              <a:t>11.01.2023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e-DE" sz="4800"/>
              <a:t>3DFloat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de-DE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Mastertitelformat bearbeiten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 marL="0" indent="0">
              <a:buNone/>
              <a:defRPr lang="de-DE" sz="2000" b="0" cap="all" spc="200" baseline="0" dirty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dirty="0"/>
              <a:t>Zum Bearbeiten klicken</a:t>
            </a:r>
          </a:p>
        </p:txBody>
      </p:sp>
      <p:sp>
        <p:nvSpPr>
          <p:cNvPr id="23" name="Inhaltsplatzhalt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 marL="0" indent="0">
              <a:buNone/>
              <a:defRPr lang="de-DE" sz="2000" b="0" cap="all" spc="200" baseline="0" dirty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dirty="0"/>
              <a:t>Zum Bearbeiten klicken</a:t>
            </a:r>
          </a:p>
        </p:txBody>
      </p:sp>
      <p:sp>
        <p:nvSpPr>
          <p:cNvPr id="21" name="Inhaltsplatzhalt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b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1" name="Untertitel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e-DE">
                <a:solidFill>
                  <a:schemeClr val="tx1">
                    <a:alpha val="60000"/>
                  </a:schemeClr>
                </a:solidFill>
              </a:rPr>
              <a:t>Master-Untertitelformat bearbeiten</a:t>
            </a:r>
            <a:endParaRPr lang="de-D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Bildplatzhalt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Bildplatzhalt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de-DE" sz="1600"/>
              <a:t>Klicken Sie, um Text hinzuzufügen.</a:t>
            </a: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Bildplatzhalt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9" name="Bildplatzhalt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0" name="Bildplatzhalt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schnittsumbru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e-DE">
                <a:solidFill>
                  <a:schemeClr val="tx1">
                    <a:alpha val="60000"/>
                  </a:schemeClr>
                </a:solidFill>
              </a:rPr>
              <a:t>Master-Untertitelformat bearbeiten</a:t>
            </a:r>
            <a:endParaRPr lang="de-DE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schnittsumbru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de-DE">
                <a:solidFill>
                  <a:schemeClr val="tx1">
                    <a:alpha val="60000"/>
                  </a:schemeClr>
                </a:solidFill>
              </a:rPr>
              <a:t>Master-Untertitelformat bearbeiten</a:t>
            </a:r>
            <a:endParaRPr lang="de-D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Diagrammtabelle (Time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de-DE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ihand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0" name="Freihand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1" name="Freihand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40" name="Titel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de-DE"/>
              <a:t>Team</a:t>
            </a: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56" name="Bildplatzhalt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57" name="Bildplatzhalt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58" name="Bildplatzhalt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9" name="Bildplatzhalt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63" name="Textplatzhalt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1" name="Textplatzhalt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65" name="Textplatzhalt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4" name="Textplatzhalt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67" name="Textplatzhalt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6" name="Textplatzhalt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69" name="Textplatzhalt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8" name="Textplatzhalt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nhalt 2 Spalte (Vergleichsfol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de-DE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de-DE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e-DE"/>
              <a:t>Dienstag, 2. Februar 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e-DE"/>
              <a:t>Beispiel für einen Fußzeilentext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de-DE" sz="3600" b="1" dirty="0" err="1"/>
              <a:t>CoinCat</a:t>
            </a:r>
            <a:br>
              <a:rPr lang="de-DE" sz="3600" dirty="0"/>
            </a:br>
            <a:r>
              <a:rPr lang="de-DE" sz="2800" dirty="0"/>
              <a:t>Zwischenpräsentation</a:t>
            </a:r>
            <a:endParaRPr lang="de-DE" sz="3600" dirty="0"/>
          </a:p>
        </p:txBody>
      </p:sp>
      <p:pic>
        <p:nvPicPr>
          <p:cNvPr id="14" name="Bildplatzhalter 13" descr="Datenpunkte Digitaler Hintergr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de-DE" dirty="0"/>
              <a:t>Tarik Glasmacher</a:t>
            </a:r>
          </a:p>
          <a:p>
            <a:pPr rtl="0"/>
            <a:r>
              <a:rPr lang="de-DE" dirty="0"/>
              <a:t>Tim Bering</a:t>
            </a:r>
          </a:p>
          <a:p>
            <a:pPr rtl="0"/>
            <a:r>
              <a:rPr lang="de-DE" dirty="0"/>
              <a:t>Bildverarbeitung WS22/23</a:t>
            </a:r>
          </a:p>
          <a:p>
            <a:pPr rtl="0"/>
            <a:r>
              <a:rPr lang="de-DE" dirty="0"/>
              <a:t>Freiwilliges Projekt</a:t>
            </a:r>
          </a:p>
        </p:txBody>
      </p:sp>
      <p:pic>
        <p:nvPicPr>
          <p:cNvPr id="5" name="Grafik 4" descr="Ein Bild, das Unterhose enthält.&#10;&#10;Automatisch generierte Beschreibung">
            <a:extLst>
              <a:ext uri="{FF2B5EF4-FFF2-40B4-BE49-F238E27FC236}">
                <a16:creationId xmlns:a16="http://schemas.microsoft.com/office/drawing/2014/main" id="{7835D25B-E275-A0D2-7163-581432AD4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357" y="338447"/>
            <a:ext cx="5633625" cy="6858000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E0D27114-315D-3E29-6466-E510D569D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17292"/>
            <a:ext cx="2565146" cy="3192182"/>
          </a:xfrm>
          <a:prstGeom prst="rect">
            <a:avLst/>
          </a:prstGeom>
        </p:spPr>
      </p:pic>
      <p:pic>
        <p:nvPicPr>
          <p:cNvPr id="16" name="Grafik 15" descr="Ein Bild, das Haufen, Elemente, verschieden, Unterhose enthält.&#10;&#10;Automatisch generierte Beschreibung">
            <a:extLst>
              <a:ext uri="{FF2B5EF4-FFF2-40B4-BE49-F238E27FC236}">
                <a16:creationId xmlns:a16="http://schemas.microsoft.com/office/drawing/2014/main" id="{6C4233E2-072C-AF2D-3341-E6AF1DB2AEE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-1134956" y="-2029225"/>
            <a:ext cx="10341498" cy="888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64B67-2BDE-8FB5-5E4F-8595A24E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67946"/>
          </a:xfrm>
        </p:spPr>
        <p:txBody>
          <a:bodyPr/>
          <a:lstStyle/>
          <a:p>
            <a:r>
              <a:rPr lang="de-DE" dirty="0"/>
              <a:t>Herausforderungen: Neurales Netzwerk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A03AE-CF80-A868-BFF1-4D4133887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66603"/>
            <a:ext cx="11090274" cy="462622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Einseitige Trainingsdaten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Trainingsdaten werden aus einem einzigen Referenzbild generiert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Aktuell: Ausschließlich zufällige Rotation des Referenzbildes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b="1" dirty="0"/>
              <a:t>Entstehendes Problem: Klassifiziert (fast) alle Daten aus dem Eingabebild als 0.10€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Performance auf Mobilgeräten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Trainiertes Modell ist sehr groß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Übertragen / Laden des Modells im </a:t>
            </a:r>
            <a:r>
              <a:rPr lang="de-DE" dirty="0" err="1"/>
              <a:t>Transpiler</a:t>
            </a:r>
            <a:endParaRPr lang="de-DE" dirty="0"/>
          </a:p>
          <a:p>
            <a:pPr marL="1371600" lvl="2" indent="-457200">
              <a:buFont typeface="+mj-lt"/>
              <a:buAutoNum type="arabicPeriod"/>
            </a:pPr>
            <a:r>
              <a:rPr lang="de-DE" dirty="0"/>
              <a:t>Befehl </a:t>
            </a:r>
            <a:r>
              <a:rPr lang="de-DE" i="1" dirty="0" err="1"/>
              <a:t>load</a:t>
            </a:r>
            <a:r>
              <a:rPr lang="de-DE" i="1" dirty="0"/>
              <a:t> </a:t>
            </a:r>
            <a:r>
              <a:rPr lang="de-DE" i="1" dirty="0" err="1"/>
              <a:t>serializedNet</a:t>
            </a:r>
            <a:endParaRPr lang="de-DE" i="1" dirty="0"/>
          </a:p>
          <a:p>
            <a:pPr marL="1371600" lvl="2" indent="-457200">
              <a:buFont typeface="+mj-lt"/>
              <a:buAutoNum type="arabicPeriod"/>
            </a:pPr>
            <a:r>
              <a:rPr lang="de-DE" dirty="0"/>
              <a:t>Mitliefern der .m-Datei?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Potenziell sehr langsam / ressourcenintensiv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89E1EE-131E-A280-5FC9-FAC48D7D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F30ADF-4325-6B8B-B2DF-FDE3B578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F11CCB-91F7-8B10-8D8A-FB726507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41E2A9-AD55-35FA-096F-635CE158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345" y="4066160"/>
            <a:ext cx="3000794" cy="21338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186B43E-21FA-B61F-79F4-DBFAB2A9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334" y="1513866"/>
            <a:ext cx="2994805" cy="23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 useBgFill="1">
        <p:nvSpPr>
          <p:cNvPr id="46" name="Rechteck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8" name="Bildplatzhalter 7" descr="Datenpunkte Digitaler Hintergr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7203724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de-DE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-Do</a:t>
            </a:r>
          </a:p>
        </p:txBody>
      </p:sp>
      <p:sp>
        <p:nvSpPr>
          <p:cNvPr id="16" name="Unt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endParaRPr lang="de-DE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45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3DB66-E6E1-6794-E7CA-2CDFB12C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-Do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0E12D6-B00A-AA98-4A8E-C1A58079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43793"/>
            <a:ext cx="11090274" cy="454903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Trainings- und Validierungsdaten verbessern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Klassifikation anpassen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Konfusionsmatrix anzeigen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Konfusions-Schwellwert festlegen, ab welchem die Eingangsdaten als „Nicht valide“ markiert / ignoriert werden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Interne Programmstruktur verbessern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Entwicklung eines massentauglichen Logos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Applikation inklusive User-Interface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Testen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1B017E-4B83-330C-531D-B2928D0F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B0AEAD-B38B-2446-AD4A-DF996FCA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FEE25-628D-50E3-7F3C-91EA92FF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562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de-DE" sz="4000" dirty="0"/>
              <a:t>Zusammenfassung</a:t>
            </a:r>
          </a:p>
        </p:txBody>
      </p:sp>
      <p:pic>
        <p:nvPicPr>
          <p:cNvPr id="16" name="Bildplatzhalter 15" descr="Datenpunkte Digitaler Hintergr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/>
          </a:bodyPr>
          <a:lstStyle/>
          <a:p>
            <a:pPr rtl="0"/>
            <a:r>
              <a:rPr lang="de-DE" b="1" dirty="0" err="1"/>
              <a:t>CoinCat</a:t>
            </a:r>
            <a:r>
              <a:rPr lang="de-DE" dirty="0"/>
              <a:t> kommt in der Entwicklung mit großen Schritten voran, jedoch stellten sich einige Herausforderungen in den Weg. Sobald diese überwunden sind, ist die Fertigstellung des Projektes in Sichtweite.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e-DE" smtClean="0"/>
              <a:pPr rtl="0"/>
              <a:t>13</a:t>
            </a:fld>
            <a:endParaRPr lang="de-DE"/>
          </a:p>
        </p:txBody>
      </p:sp>
      <p:pic>
        <p:nvPicPr>
          <p:cNvPr id="2" name="Bildplatzhalter 7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676C141C-6115-8F92-5787-4C25C5BE92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711" b="26711"/>
          <a:stretch>
            <a:fillRect/>
          </a:stretch>
        </p:blipFill>
        <p:spPr>
          <a:xfrm>
            <a:off x="0" y="0"/>
            <a:ext cx="12192000" cy="3776472"/>
          </a:xfrm>
          <a:prstGeom prst="rect">
            <a:avLst/>
          </a:prstGeo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de-DE" dirty="0"/>
              <a:t>Vielen Dank für Ihre Aufmerksamkeit!</a:t>
            </a:r>
          </a:p>
        </p:txBody>
      </p:sp>
      <p:sp>
        <p:nvSpPr>
          <p:cNvPr id="23" name="Untertitel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de-DE" dirty="0"/>
              <a:t>	Für Fragen und Anmerkungen stehen wir Ihnen nun zur Verfügung.</a:t>
            </a:r>
          </a:p>
          <a:p>
            <a:pPr rtl="0"/>
            <a:endParaRPr lang="de-DE" dirty="0"/>
          </a:p>
          <a:p>
            <a:pPr rtl="0"/>
            <a:r>
              <a:rPr lang="de-DE" sz="1600" dirty="0"/>
              <a:t>Tarik Glasmacher, Tim Bering</a:t>
            </a:r>
          </a:p>
        </p:txBody>
      </p:sp>
      <p:pic>
        <p:nvPicPr>
          <p:cNvPr id="27" name="Bildplatzhalter 26" descr="Datenpunkte Digitaler Hintergr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Bildplatzhalter 32" descr="Datenpunkte Digitaler Hintergr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e-DE" smtClean="0"/>
              <a:pPr rtl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08758"/>
            <a:ext cx="3565524" cy="700517"/>
          </a:xfrm>
        </p:spPr>
        <p:txBody>
          <a:bodyPr rtlCol="0"/>
          <a:lstStyle/>
          <a:p>
            <a:pPr rtl="0"/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377652"/>
            <a:ext cx="3565525" cy="3415519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Überblick</a:t>
            </a:r>
          </a:p>
          <a:p>
            <a:pPr marL="800100" lvl="1" indent="-342900"/>
            <a:r>
              <a:rPr lang="de-DE" dirty="0"/>
              <a:t>Allgemein</a:t>
            </a:r>
          </a:p>
          <a:p>
            <a:pPr marL="800100" lvl="1" indent="-342900"/>
            <a:r>
              <a:rPr lang="de-DE" dirty="0"/>
              <a:t>Vorbereitung der Eingangsbilder</a:t>
            </a:r>
          </a:p>
          <a:p>
            <a:pPr marL="800100" lvl="1" indent="-342900"/>
            <a:r>
              <a:rPr lang="de-DE" dirty="0"/>
              <a:t>Neurales Netzwerk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Herausforderungen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-Do</a:t>
            </a:r>
          </a:p>
        </p:txBody>
      </p:sp>
      <p:pic>
        <p:nvPicPr>
          <p:cNvPr id="8" name="Bildplatzhalter 7" descr="Digitale Daten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Bildplatzhalter 9" descr="Datenpunkte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Bildplatzhalter 11" descr="Datenhintergr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 useBgFill="1">
        <p:nvSpPr>
          <p:cNvPr id="46" name="Rechteck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8" name="Bildplatzhalter 7" descr="Datenpunkte Digitaler Hintergr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Überblick</a:t>
            </a:r>
          </a:p>
        </p:txBody>
      </p:sp>
      <p:sp>
        <p:nvSpPr>
          <p:cNvPr id="16" name="Unt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endParaRPr lang="de-DE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EBE28-5686-E342-A6E8-2723A583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Überblick: 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B356E-BE18-F2CA-622C-6CD420BA5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Ampelstatus: </a:t>
            </a:r>
            <a:r>
              <a:rPr lang="de-DE" dirty="0">
                <a:solidFill>
                  <a:srgbClr val="FFFF00">
                    <a:alpha val="60000"/>
                  </a:srgbClr>
                </a:solidFill>
              </a:rPr>
              <a:t>Gelb</a:t>
            </a:r>
          </a:p>
          <a:p>
            <a:pPr lvl="1"/>
            <a:r>
              <a:rPr lang="de-DE" dirty="0"/>
              <a:t>Vorwiegender Grund: Herausforderungen bezüglich des neuralen Netzwerkes</a:t>
            </a:r>
          </a:p>
          <a:p>
            <a:r>
              <a:rPr lang="de-DE" dirty="0"/>
              <a:t>Name abgeändert: </a:t>
            </a:r>
            <a:r>
              <a:rPr lang="de-DE" i="1" strike="sngStrike" dirty="0"/>
              <a:t>DINGUS</a:t>
            </a:r>
            <a:r>
              <a:rPr lang="de-DE" dirty="0"/>
              <a:t> =&gt; </a:t>
            </a:r>
            <a:r>
              <a:rPr lang="de-DE" b="1" dirty="0" err="1"/>
              <a:t>CoinCat</a:t>
            </a:r>
            <a:endParaRPr lang="de-DE" b="1" dirty="0"/>
          </a:p>
          <a:p>
            <a:r>
              <a:rPr lang="de-DE" dirty="0"/>
              <a:t>Weitere genutzte Toolboxen</a:t>
            </a:r>
          </a:p>
          <a:p>
            <a:pPr lvl="1"/>
            <a:r>
              <a:rPr lang="de-DE" i="1" dirty="0"/>
              <a:t>Deep Learning Toolbox</a:t>
            </a:r>
          </a:p>
          <a:p>
            <a:pPr lvl="1"/>
            <a:r>
              <a:rPr lang="de-DE" i="1" dirty="0"/>
              <a:t>Parallel Computing Toolbox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8776F7-178B-412A-E5ED-08D96AD3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A5391-2259-9487-4DA5-E7408C82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0DD542-D8E5-15D8-8CEB-BA55CA4F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C67B4A6-9F63-2B11-25F7-804B443E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905" y="2067264"/>
            <a:ext cx="3049232" cy="30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7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B4F46-568A-81C5-9F01-4E3D7893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Überblick: Vorbereitung der Eingangsbilder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A8EA2F-FC4E-CBAB-EB7A-1C12AAF77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Anfängliches Problem: Hough-Algorithmus funktioniert nicht richtig bei perspektivisch verzerrten Bildern</a:t>
            </a:r>
          </a:p>
          <a:p>
            <a:pPr lvl="1"/>
            <a:r>
              <a:rPr lang="de-DE" dirty="0"/>
              <a:t>Potenzieller Lösungsansatz: Wechsel auf Python / </a:t>
            </a:r>
            <a:r>
              <a:rPr lang="de-DE" dirty="0" err="1"/>
              <a:t>opencv</a:t>
            </a:r>
            <a:r>
              <a:rPr lang="de-DE" dirty="0"/>
              <a:t> (verworfen)</a:t>
            </a:r>
          </a:p>
          <a:p>
            <a:pPr lvl="1"/>
            <a:r>
              <a:rPr lang="de-DE" dirty="0"/>
              <a:t>Tatsächlicher Lösungsansatz: Parameter angepasst</a:t>
            </a:r>
          </a:p>
          <a:p>
            <a:r>
              <a:rPr lang="de-DE" dirty="0"/>
              <a:t>Münzen werden erkannt</a:t>
            </a:r>
          </a:p>
          <a:p>
            <a:pPr lvl="1"/>
            <a:r>
              <a:rPr lang="de-DE" dirty="0"/>
              <a:t>Nicht-Münzen-Kreise (siehe Torbogen auf dem 10€-Schein) werden sollen</a:t>
            </a:r>
            <a:br>
              <a:rPr lang="de-DE" dirty="0"/>
            </a:br>
            <a:r>
              <a:rPr lang="de-DE" dirty="0"/>
              <a:t>durch das neurale Netzwerk aussortiert werden</a:t>
            </a:r>
          </a:p>
          <a:p>
            <a:r>
              <a:rPr lang="de-DE" dirty="0"/>
              <a:t>Münzen werden (mit Rand) ausgeschnitten</a:t>
            </a:r>
          </a:p>
          <a:p>
            <a:pPr lvl="1"/>
            <a:r>
              <a:rPr lang="de-DE" dirty="0"/>
              <a:t>Werden in eigenem Ordner abgespeichert</a:t>
            </a:r>
          </a:p>
          <a:p>
            <a:pPr lvl="1"/>
            <a:r>
              <a:rPr lang="de-DE" dirty="0"/>
              <a:t>Werden auf Eingabegröße des neuralen Netzwerkes gebracht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2A8A54-F904-569F-BAE2-AE405D1C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954BAA-91F3-131B-2638-212FE0BB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A31190-4FA6-2034-5B36-87BDD6A4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e-DE" smtClean="0"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44540E4-9BF7-7C44-CE14-3D1CD7B1E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0"/>
          <a:stretch/>
        </p:blipFill>
        <p:spPr>
          <a:xfrm>
            <a:off x="7407588" y="2470068"/>
            <a:ext cx="4399536" cy="2400311"/>
          </a:xfrm>
          <a:prstGeom prst="rect">
            <a:avLst/>
          </a:prstGeom>
        </p:spPr>
      </p:pic>
      <p:pic>
        <p:nvPicPr>
          <p:cNvPr id="10" name="Grafik 9" descr="Ein Bild, das Münze, Kasten enthält.&#10;&#10;Automatisch generierte Beschreibung">
            <a:extLst>
              <a:ext uri="{FF2B5EF4-FFF2-40B4-BE49-F238E27FC236}">
                <a16:creationId xmlns:a16="http://schemas.microsoft.com/office/drawing/2014/main" id="{1AC14853-A9FF-8F84-47D1-358AF1C96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588" y="4926762"/>
            <a:ext cx="1064821" cy="1064821"/>
          </a:xfrm>
          <a:prstGeom prst="rect">
            <a:avLst/>
          </a:prstGeom>
        </p:spPr>
      </p:pic>
      <p:pic>
        <p:nvPicPr>
          <p:cNvPr id="12" name="Grafik 11" descr="Ein Bild, das Tasse, Münze, Kaffee, Getränk enthält.&#10;&#10;Automatisch generierte Beschreibung">
            <a:extLst>
              <a:ext uri="{FF2B5EF4-FFF2-40B4-BE49-F238E27FC236}">
                <a16:creationId xmlns:a16="http://schemas.microsoft.com/office/drawing/2014/main" id="{2BCA59E8-75FB-C411-3332-B31857166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160" y="4926762"/>
            <a:ext cx="1064821" cy="1064821"/>
          </a:xfrm>
          <a:prstGeom prst="rect">
            <a:avLst/>
          </a:prstGeom>
        </p:spPr>
      </p:pic>
      <p:pic>
        <p:nvPicPr>
          <p:cNvPr id="14" name="Grafik 13" descr="Ein Bild, das Münze enthält.&#10;&#10;Automatisch generierte Beschreibung">
            <a:extLst>
              <a:ext uri="{FF2B5EF4-FFF2-40B4-BE49-F238E27FC236}">
                <a16:creationId xmlns:a16="http://schemas.microsoft.com/office/drawing/2014/main" id="{AC6A8354-E1DC-9290-64C5-8CE7EDC40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0732" y="4926762"/>
            <a:ext cx="1064821" cy="1064821"/>
          </a:xfrm>
          <a:prstGeom prst="rect">
            <a:avLst/>
          </a:prstGeom>
        </p:spPr>
      </p:pic>
      <p:pic>
        <p:nvPicPr>
          <p:cNvPr id="16" name="Grafik 15" descr="Ein Bild, das Münze enthält.&#10;&#10;Automatisch generierte Beschreibung">
            <a:extLst>
              <a:ext uri="{FF2B5EF4-FFF2-40B4-BE49-F238E27FC236}">
                <a16:creationId xmlns:a16="http://schemas.microsoft.com/office/drawing/2014/main" id="{EE495D8A-84A5-7663-7396-97ECE6EC80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2303" y="4926761"/>
            <a:ext cx="1064821" cy="106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5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C79A5-2091-B4EE-6FDE-850238E5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46609"/>
          </a:xfrm>
        </p:spPr>
        <p:txBody>
          <a:bodyPr/>
          <a:lstStyle/>
          <a:p>
            <a:r>
              <a:rPr lang="de-DE" dirty="0"/>
              <a:t>Überblick: Neurales Netzwerk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E4D127-EE33-34F9-FE65-B7ED2AF1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030681"/>
            <a:ext cx="11090274" cy="4062144"/>
          </a:xfrm>
        </p:spPr>
        <p:txBody>
          <a:bodyPr/>
          <a:lstStyle/>
          <a:p>
            <a:r>
              <a:rPr lang="de-DE" dirty="0"/>
              <a:t>Anfangs: Merkmalserkennung über SURF u.Ä.</a:t>
            </a:r>
          </a:p>
          <a:p>
            <a:pPr lvl="1"/>
            <a:r>
              <a:rPr lang="de-DE" dirty="0"/>
              <a:t>Sehr ungenau</a:t>
            </a:r>
          </a:p>
          <a:p>
            <a:pPr lvl="2"/>
            <a:r>
              <a:rPr lang="de-DE" dirty="0"/>
              <a:t>Potenzielle Fehlerquellen: </a:t>
            </a:r>
          </a:p>
          <a:p>
            <a:pPr lvl="3"/>
            <a:r>
              <a:rPr lang="de-DE" dirty="0"/>
              <a:t>Hintergrund zu detailliert</a:t>
            </a:r>
          </a:p>
          <a:p>
            <a:pPr lvl="3"/>
            <a:r>
              <a:rPr lang="de-DE" dirty="0"/>
              <a:t>Auflösung zu niedrig</a:t>
            </a:r>
          </a:p>
          <a:p>
            <a:pPr lvl="3"/>
            <a:r>
              <a:rPr lang="de-DE" dirty="0"/>
              <a:t>Abgleich mit vorher abgespeichertem Referenzbild schwierig, vor allem bei perspektivisch verzerrten und abgeschnittenen Münzen</a:t>
            </a:r>
          </a:p>
          <a:p>
            <a:pPr lvl="4"/>
            <a:r>
              <a:rPr lang="de-DE" dirty="0"/>
              <a:t>Ausrichtung an einer bestimmten Kante (siehe Gruppe </a:t>
            </a:r>
            <a:r>
              <a:rPr lang="de-DE" dirty="0" err="1"/>
              <a:t>Lyx</a:t>
            </a:r>
            <a:r>
              <a:rPr lang="de-DE" dirty="0"/>
              <a:t> / Florian) nicht möglich (auch wegen Rückseite der Münze)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4492A1-58AF-6286-5481-6ABD611B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E2BACE-5F75-D0D1-6919-0693670E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71CB43-4EC5-96A2-2C4F-23430EBB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57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24B45-B759-B614-E4D9-37273FA7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Überblick: Neurales Netzwerk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43F71-67A4-FCD2-671B-656C97FA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Verschiedene neurale Netzwerke ausprobiert</a:t>
            </a:r>
          </a:p>
          <a:p>
            <a:pPr lvl="1"/>
            <a:r>
              <a:rPr lang="de-DE" dirty="0">
                <a:solidFill>
                  <a:srgbClr val="FF0000">
                    <a:alpha val="60000"/>
                  </a:srgbClr>
                </a:solidFill>
              </a:rPr>
              <a:t>„Klassisches“ FF-Neural-Network</a:t>
            </a:r>
          </a:p>
          <a:p>
            <a:pPr lvl="2"/>
            <a:r>
              <a:rPr lang="de-DE" dirty="0">
                <a:solidFill>
                  <a:srgbClr val="FF0000">
                    <a:alpha val="60000"/>
                  </a:srgbClr>
                </a:solidFill>
              </a:rPr>
              <a:t>Zu generell</a:t>
            </a:r>
          </a:p>
          <a:p>
            <a:pPr lvl="2"/>
            <a:r>
              <a:rPr lang="de-DE" dirty="0">
                <a:solidFill>
                  <a:srgbClr val="FF0000">
                    <a:alpha val="60000"/>
                  </a:srgbClr>
                </a:solidFill>
              </a:rPr>
              <a:t>Nicht auf Bildverarbeitung zugeschnitten</a:t>
            </a:r>
          </a:p>
          <a:p>
            <a:pPr lvl="1"/>
            <a:r>
              <a:rPr lang="de-DE" dirty="0" err="1">
                <a:solidFill>
                  <a:srgbClr val="FF0000">
                    <a:alpha val="60000"/>
                  </a:srgbClr>
                </a:solidFill>
              </a:rPr>
              <a:t>Stacked</a:t>
            </a:r>
            <a:r>
              <a:rPr lang="de-DE" dirty="0">
                <a:solidFill>
                  <a:srgbClr val="FF0000">
                    <a:alpha val="60000"/>
                  </a:srgbClr>
                </a:solidFill>
              </a:rPr>
              <a:t> Autoencoder</a:t>
            </a:r>
          </a:p>
          <a:p>
            <a:pPr lvl="2"/>
            <a:r>
              <a:rPr lang="de-DE" dirty="0">
                <a:solidFill>
                  <a:srgbClr val="FF0000">
                    <a:alpha val="60000"/>
                  </a:srgbClr>
                </a:solidFill>
              </a:rPr>
              <a:t>Training gibt keine / schlechte Ergebnisse</a:t>
            </a:r>
          </a:p>
          <a:p>
            <a:pPr lvl="2"/>
            <a:r>
              <a:rPr lang="de-DE" dirty="0">
                <a:solidFill>
                  <a:srgbClr val="FF0000">
                    <a:alpha val="60000"/>
                  </a:srgbClr>
                </a:solidFill>
              </a:rPr>
              <a:t>Ergebnisse werden beim Erstellen des </a:t>
            </a:r>
            <a:r>
              <a:rPr lang="de-DE" dirty="0" err="1">
                <a:solidFill>
                  <a:srgbClr val="FF0000">
                    <a:alpha val="60000"/>
                  </a:srgbClr>
                </a:solidFill>
              </a:rPr>
              <a:t>Stacked</a:t>
            </a:r>
            <a:r>
              <a:rPr lang="de-DE" dirty="0">
                <a:solidFill>
                  <a:srgbClr val="FF0000">
                    <a:alpha val="60000"/>
                  </a:srgbClr>
                </a:solidFill>
              </a:rPr>
              <a:t>-Netzes noch schlechter</a:t>
            </a:r>
          </a:p>
          <a:p>
            <a:pPr lvl="1"/>
            <a:r>
              <a:rPr lang="de-DE" b="1" dirty="0"/>
              <a:t>Image Classification / SGDM</a:t>
            </a:r>
          </a:p>
          <a:p>
            <a:pPr lvl="2"/>
            <a:r>
              <a:rPr lang="de-DE" dirty="0"/>
              <a:t>Ideal für den Sachzusammenhang</a:t>
            </a:r>
          </a:p>
          <a:p>
            <a:pPr lvl="2"/>
            <a:r>
              <a:rPr lang="de-DE" dirty="0"/>
              <a:t>Dynamisches Hinzufügen von Trainings- und Validierungsdaten über </a:t>
            </a:r>
            <a:r>
              <a:rPr lang="de-DE" i="1" dirty="0" err="1"/>
              <a:t>imageDatastore</a:t>
            </a:r>
            <a:endParaRPr lang="de-DE" i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0D961A-E8F4-F487-89FE-E885CA9C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CDFD55-58EA-F428-0012-74E578E7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E931B-B365-E3AB-94BA-361A6BBC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05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59BB7-4329-9A05-1064-43195652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Überblick: Neurales Netzwerk III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AD5EFC-AC85-59DE-D75A-9739C2CA1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62" y="1306287"/>
            <a:ext cx="11189875" cy="4786538"/>
          </a:xfrm>
        </p:spPr>
        <p:txBody>
          <a:bodyPr/>
          <a:lstStyle/>
          <a:p>
            <a:r>
              <a:rPr lang="de-DE" sz="1600" dirty="0"/>
              <a:t>Trainings- und Validierungsdaten werden aus einem Referenzbild gewonnen</a:t>
            </a:r>
          </a:p>
          <a:p>
            <a:pPr lvl="1"/>
            <a:r>
              <a:rPr lang="de-DE" sz="1100" dirty="0"/>
              <a:t>Zufällige Rotation</a:t>
            </a:r>
          </a:p>
          <a:p>
            <a:r>
              <a:rPr lang="de-DE" sz="1600" dirty="0"/>
              <a:t>Anfangs: Genauigkeit von &lt; 20.0%</a:t>
            </a:r>
          </a:p>
          <a:p>
            <a:pPr lvl="1"/>
            <a:r>
              <a:rPr lang="de-DE" sz="1100" dirty="0"/>
              <a:t>Gründe: Weißer Hintergrund der Referenzbilder, Geringe Auflösung, Falsch eingestellte Parameter</a:t>
            </a:r>
          </a:p>
          <a:p>
            <a:r>
              <a:rPr lang="de-DE" sz="1600" dirty="0"/>
              <a:t>Deutliche Zeitkostenverringerung durch Parallel Processing</a:t>
            </a:r>
          </a:p>
          <a:p>
            <a:pPr lvl="1"/>
            <a:r>
              <a:rPr lang="de-DE" sz="1100" i="1" dirty="0"/>
              <a:t>Parallel Processing Toolbox </a:t>
            </a:r>
            <a:r>
              <a:rPr lang="de-DE" sz="1100" dirty="0"/>
              <a:t>ermöglicht das Nutzen von bis zu 8 GPUs (Standardeinstellung) für das Training anstatt eines einzelnen CPU-Kernes</a:t>
            </a:r>
          </a:p>
          <a:p>
            <a:pPr lvl="2"/>
            <a:r>
              <a:rPr lang="de-DE" sz="1100" dirty="0"/>
              <a:t>Parallel Pooling / </a:t>
            </a:r>
            <a:r>
              <a:rPr lang="de-DE" sz="1100" dirty="0" err="1"/>
              <a:t>Parpooling</a:t>
            </a:r>
            <a:endParaRPr lang="de-DE" sz="1100" dirty="0"/>
          </a:p>
          <a:p>
            <a:pPr lvl="1"/>
            <a:r>
              <a:rPr lang="de-DE" sz="1100" dirty="0"/>
              <a:t>Zeitersparnis: ca. 55.0% pro Training</a:t>
            </a:r>
          </a:p>
          <a:p>
            <a:r>
              <a:rPr lang="de-DE" sz="1600" dirty="0"/>
              <a:t>Aktuell: Genauigkeit von 99,95%</a:t>
            </a:r>
          </a:p>
          <a:p>
            <a:pPr lvl="1"/>
            <a:r>
              <a:rPr lang="de-DE" sz="1100" dirty="0"/>
              <a:t>Epochen: 4</a:t>
            </a:r>
          </a:p>
          <a:p>
            <a:pPr lvl="1"/>
            <a:r>
              <a:rPr lang="de-DE" sz="1100" dirty="0"/>
              <a:t>Validierungshäufigkeit: 30</a:t>
            </a:r>
          </a:p>
          <a:p>
            <a:pPr lvl="1"/>
            <a:r>
              <a:rPr lang="de-DE" sz="1100" dirty="0"/>
              <a:t>1.000 Bilder: 750 Trainingsbilder / 250 Validierungsbilder (Zuweisung zufällig aus den 1.000 Gesamtbildern)</a:t>
            </a:r>
          </a:p>
          <a:p>
            <a:pPr lvl="1"/>
            <a:endParaRPr lang="de-DE" sz="11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088C42-6B17-CC2A-DCF2-8CF077D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0B57D7-76C1-6BDA-F50A-C0EEE718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9E24E-E23B-8F72-6277-B32F639E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1C0982B-A3D1-EC79-1F44-B9FBE229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10" y="3642563"/>
            <a:ext cx="4888675" cy="25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5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 useBgFill="1">
        <p:nvSpPr>
          <p:cNvPr id="46" name="Rechteck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8" name="Bildplatzhalter 7" descr="Datenpunkte Digitaler Hintergr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7203724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Herausforderungen</a:t>
            </a:r>
          </a:p>
        </p:txBody>
      </p:sp>
      <p:sp>
        <p:nvSpPr>
          <p:cNvPr id="16" name="Unt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endParaRPr lang="de-DE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03725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561.tgt.Office_50301107_TF33713516_Win32_OJ112196127.potx" id="{B5372FF1-B907-42A7-9A11-64ED0FBCC495}" vid="{8C394319-A16E-42DF-941E-B6F1ED5F9C0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{F042F4B0-F8B4-4C34-9C1B-7B80265A7192}tf33713516_win32</Template>
  <TotalTime>0</TotalTime>
  <Words>700</Words>
  <Application>Microsoft Office PowerPoint</Application>
  <PresentationFormat>Breitbild</PresentationFormat>
  <Paragraphs>138</Paragraphs>
  <Slides>14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Walbaum Display</vt:lpstr>
      <vt:lpstr>3DFloatVTI</vt:lpstr>
      <vt:lpstr>CoinCat Zwischenpräsentation</vt:lpstr>
      <vt:lpstr>Agenda</vt:lpstr>
      <vt:lpstr>Überblick</vt:lpstr>
      <vt:lpstr>Überblick: Allgemein</vt:lpstr>
      <vt:lpstr>Überblick: Vorbereitung der Eingangsbilder</vt:lpstr>
      <vt:lpstr>Überblick: Neurales Netzwerk I</vt:lpstr>
      <vt:lpstr>Überblick: Neurales Netzwerk II</vt:lpstr>
      <vt:lpstr>Überblick: Neurales Netzwerk III</vt:lpstr>
      <vt:lpstr>Herausforderungen</vt:lpstr>
      <vt:lpstr>Herausforderungen: Neurales Netzwerk</vt:lpstr>
      <vt:lpstr>To-Do</vt:lpstr>
      <vt:lpstr>To-Do</vt:lpstr>
      <vt:lpstr>Zusammenfassung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CoinCat Zwischenpräsentation</dc:title>
  <dc:creator>Bering, Tim</dc:creator>
  <cp:lastModifiedBy>Bering, Tim</cp:lastModifiedBy>
  <cp:revision>5</cp:revision>
  <dcterms:created xsi:type="dcterms:W3CDTF">2023-01-09T10:44:36Z</dcterms:created>
  <dcterms:modified xsi:type="dcterms:W3CDTF">2023-01-11T15:20:14Z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