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sldIdLst>
    <p:sldId id="256" r:id="rId2"/>
    <p:sldId id="570" r:id="rId3"/>
    <p:sldId id="569" r:id="rId4"/>
    <p:sldId id="499" r:id="rId5"/>
    <p:sldId id="494" r:id="rId6"/>
    <p:sldId id="496" r:id="rId7"/>
    <p:sldId id="497" r:id="rId8"/>
    <p:sldId id="498" r:id="rId9"/>
    <p:sldId id="500" r:id="rId10"/>
    <p:sldId id="502" r:id="rId11"/>
    <p:sldId id="503" r:id="rId12"/>
    <p:sldId id="505" r:id="rId13"/>
    <p:sldId id="506" r:id="rId14"/>
    <p:sldId id="507" r:id="rId15"/>
    <p:sldId id="508" r:id="rId16"/>
    <p:sldId id="510" r:id="rId17"/>
    <p:sldId id="509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04" r:id="rId41"/>
    <p:sldId id="533" r:id="rId42"/>
    <p:sldId id="534" r:id="rId43"/>
    <p:sldId id="535" r:id="rId44"/>
    <p:sldId id="536" r:id="rId45"/>
    <p:sldId id="537" r:id="rId46"/>
    <p:sldId id="538" r:id="rId47"/>
    <p:sldId id="539" r:id="rId48"/>
    <p:sldId id="685" r:id="rId49"/>
    <p:sldId id="640" r:id="rId50"/>
    <p:sldId id="732" r:id="rId51"/>
    <p:sldId id="641" r:id="rId52"/>
    <p:sldId id="642" r:id="rId53"/>
    <p:sldId id="643" r:id="rId54"/>
    <p:sldId id="644" r:id="rId55"/>
    <p:sldId id="645" r:id="rId56"/>
    <p:sldId id="646" r:id="rId57"/>
    <p:sldId id="647" r:id="rId58"/>
    <p:sldId id="648" r:id="rId59"/>
    <p:sldId id="649" r:id="rId60"/>
    <p:sldId id="650" r:id="rId61"/>
    <p:sldId id="651" r:id="rId62"/>
    <p:sldId id="652" r:id="rId63"/>
    <p:sldId id="653" r:id="rId64"/>
    <p:sldId id="654" r:id="rId65"/>
    <p:sldId id="655" r:id="rId66"/>
    <p:sldId id="656" r:id="rId67"/>
    <p:sldId id="657" r:id="rId68"/>
    <p:sldId id="658" r:id="rId69"/>
    <p:sldId id="659" r:id="rId70"/>
    <p:sldId id="660" r:id="rId71"/>
    <p:sldId id="661" r:id="rId72"/>
    <p:sldId id="548" r:id="rId73"/>
    <p:sldId id="549" r:id="rId74"/>
    <p:sldId id="550" r:id="rId75"/>
    <p:sldId id="551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59" r:id="rId84"/>
    <p:sldId id="560" r:id="rId85"/>
    <p:sldId id="561" r:id="rId86"/>
    <p:sldId id="562" r:id="rId87"/>
    <p:sldId id="563" r:id="rId88"/>
    <p:sldId id="564" r:id="rId89"/>
    <p:sldId id="565" r:id="rId90"/>
    <p:sldId id="566" r:id="rId91"/>
    <p:sldId id="567" r:id="rId92"/>
    <p:sldId id="568" r:id="rId93"/>
    <p:sldId id="273" r:id="rId94"/>
  </p:sldIdLst>
  <p:sldSz cx="12192000" cy="6858000"/>
  <p:notesSz cx="6858000" cy="9144000"/>
  <p:custDataLst>
    <p:tags r:id="rId9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8" autoAdjust="0"/>
    <p:restoredTop sz="96327"/>
  </p:normalViewPr>
  <p:slideViewPr>
    <p:cSldViewPr snapToGrid="0">
      <p:cViewPr varScale="1">
        <p:scale>
          <a:sx n="79" d="100"/>
          <a:sy n="79" d="100"/>
        </p:scale>
        <p:origin x="624" y="77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u.ca/~ssurjano/optimization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l-roomi.org/multimedia/CEC_Database/CEC2009/MultiObjectiveEA/CEC2009_MultiObjectiveEA_TechnicalReport.pdf" TargetMode="External"/><Relationship Id="rId4" Type="http://schemas.openxmlformats.org/officeDocument/2006/relationships/hyperlink" Target="http://www-optima.amp.i.kyoto-u.ac.jp/member/student/hedar/Hedar_files/TestGO.htm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designing-antennas-and-antenna-arrays-with-matlab-and-antenna-to-1483477877085.html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8210986" cy="789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Genetic Algorithm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Professor Bo Liu</a:t>
            </a:r>
          </a:p>
          <a:p>
            <a:r>
              <a:rPr lang="en-GB" dirty="0">
                <a:solidFill>
                  <a:schemeClr val="tx1"/>
                </a:solidFill>
              </a:rPr>
              <a:t>James Watt School of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How does GA solve an optimization problem? 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0173" y="1713994"/>
            <a:ext cx="7793037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2400">
                <a:ea typeface="宋体" panose="02010600030101010101" pitchFamily="2" charset="-122"/>
              </a:rPr>
              <a:t>An example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45564" y="2528808"/>
            <a:ext cx="7772400" cy="291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Consider the problem of maximizing the function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     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max 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−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x−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8)</a:t>
            </a:r>
            <a:r>
              <a:rPr lang="en-US" altLang="zh-CN" sz="24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+65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where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an integer and can vary between 0 and 15.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Search Space: {0, 1, 2, …, 15}</a:t>
            </a:r>
          </a:p>
          <a:p>
            <a:pPr>
              <a:spcBef>
                <a:spcPts val="1200"/>
              </a:spcBef>
              <a:buFont typeface="Times New Roman" panose="02020603050405020304" pitchFamily="18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How does GA solve an optimization problem? 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686842" y="1422400"/>
            <a:ext cx="7793037" cy="833313"/>
          </a:xfrm>
          <a:prstGeom prst="rect">
            <a:avLst/>
          </a:prstGeom>
          <a:noFill/>
        </p:spPr>
        <p:txBody>
          <a:bodyPr vert="horz" lIns="92075" tIns="46038" rIns="92075" bIns="4603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Representing a solution (individual) by a binary string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9"/>
          <p:cNvGraphicFramePr>
            <a:graphicFrameLocks noGrp="1"/>
          </p:cNvGraphicFramePr>
          <p:nvPr/>
        </p:nvGraphicFramePr>
        <p:xfrm>
          <a:off x="1046130" y="2470129"/>
          <a:ext cx="8283388" cy="1624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9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9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936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41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Binary Encoding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10"/>
          <p:cNvGraphicFramePr>
            <a:graphicFrameLocks noGrp="1"/>
          </p:cNvGraphicFramePr>
          <p:nvPr/>
        </p:nvGraphicFramePr>
        <p:xfrm>
          <a:off x="1046133" y="4397539"/>
          <a:ext cx="8319246" cy="16689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8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24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49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Binary Encoding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How does GA solve an optimization problem? 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7631402" y="4779170"/>
            <a:ext cx="1270000" cy="1676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253196" y="4294631"/>
            <a:ext cx="1270000" cy="183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86"/>
          <p:cNvSpPr/>
          <p:nvPr/>
        </p:nvSpPr>
        <p:spPr>
          <a:xfrm>
            <a:off x="7269078" y="1610062"/>
            <a:ext cx="1980905" cy="23899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4"/>
          <p:cNvSpPr/>
          <p:nvPr/>
        </p:nvSpPr>
        <p:spPr>
          <a:xfrm>
            <a:off x="1310813" y="1542196"/>
            <a:ext cx="4148889" cy="2389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7136397" y="1213187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Initial Population</a:t>
            </a:r>
          </a:p>
        </p:txBody>
      </p:sp>
      <p:grpSp>
        <p:nvGrpSpPr>
          <p:cNvPr id="85" name="Group 5"/>
          <p:cNvGrpSpPr/>
          <p:nvPr/>
        </p:nvGrpSpPr>
        <p:grpSpPr bwMode="auto">
          <a:xfrm>
            <a:off x="7601239" y="1904715"/>
            <a:ext cx="2041525" cy="1973263"/>
            <a:chOff x="4186" y="763"/>
            <a:chExt cx="1286" cy="1243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4416" y="763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56</a:t>
              </a: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416" y="1014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29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4416" y="1283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4416" y="1514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0" name="Text Box 10"/>
            <p:cNvSpPr txBox="1">
              <a:spLocks noChangeArrowheads="1"/>
            </p:cNvSpPr>
            <p:nvPr/>
          </p:nvSpPr>
          <p:spPr bwMode="auto">
            <a:xfrm>
              <a:off x="4186" y="1773"/>
              <a:ext cx="9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Avg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= 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25.5</a:t>
              </a:r>
              <a:endPara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1" name="Text Box 13"/>
          <p:cNvSpPr txBox="1">
            <a:spLocks noChangeArrowheads="1"/>
          </p:cNvSpPr>
          <p:nvPr/>
        </p:nvSpPr>
        <p:spPr bwMode="auto">
          <a:xfrm>
            <a:off x="1116441" y="6163823"/>
            <a:ext cx="24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Population</a:t>
            </a:r>
            <a:endParaRPr lang="en-CA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2" name="Line 22"/>
          <p:cNvSpPr>
            <a:spLocks noChangeShapeType="1"/>
          </p:cNvSpPr>
          <p:nvPr/>
        </p:nvSpPr>
        <p:spPr bwMode="auto">
          <a:xfrm>
            <a:off x="6795085" y="4938713"/>
            <a:ext cx="0" cy="990600"/>
          </a:xfrm>
          <a:prstGeom prst="line">
            <a:avLst/>
          </a:prstGeom>
          <a:noFill/>
          <a:ln w="31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23"/>
          <p:cNvGrpSpPr/>
          <p:nvPr/>
        </p:nvGrpSpPr>
        <p:grpSpPr bwMode="auto">
          <a:xfrm>
            <a:off x="6387097" y="5000625"/>
            <a:ext cx="1397000" cy="733425"/>
            <a:chOff x="3472" y="2900"/>
            <a:chExt cx="880" cy="462"/>
          </a:xfrm>
        </p:grpSpPr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3472" y="2900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1 0 1 1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3472" y="3131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0 0 1 0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 flipH="1" flipV="1">
              <a:off x="4032" y="3250"/>
              <a:ext cx="3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27"/>
            <p:cNvSpPr>
              <a:spLocks noChangeShapeType="1"/>
            </p:cNvSpPr>
            <p:nvPr/>
          </p:nvSpPr>
          <p:spPr bwMode="auto">
            <a:xfrm flipH="1" flipV="1">
              <a:off x="4032" y="2997"/>
              <a:ext cx="320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30"/>
          <p:cNvGrpSpPr/>
          <p:nvPr/>
        </p:nvGrpSpPr>
        <p:grpSpPr bwMode="auto">
          <a:xfrm>
            <a:off x="4812299" y="5050481"/>
            <a:ext cx="1649028" cy="689704"/>
            <a:chOff x="2464" y="2923"/>
            <a:chExt cx="949" cy="427"/>
          </a:xfrm>
        </p:grpSpPr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2464" y="3123"/>
              <a:ext cx="6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0 0 1 1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Text Box 32"/>
            <p:cNvSpPr txBox="1">
              <a:spLocks noChangeArrowheads="1"/>
            </p:cNvSpPr>
            <p:nvPr/>
          </p:nvSpPr>
          <p:spPr bwMode="auto">
            <a:xfrm>
              <a:off x="2464" y="2923"/>
              <a:ext cx="6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1 0 1 0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AutoShape 33"/>
            <p:cNvSpPr>
              <a:spLocks noChangeArrowheads="1"/>
            </p:cNvSpPr>
            <p:nvPr/>
          </p:nvSpPr>
          <p:spPr bwMode="auto">
            <a:xfrm flipH="1">
              <a:off x="2931" y="2973"/>
              <a:ext cx="482" cy="3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2" name="Text Box 34"/>
          <p:cNvSpPr txBox="1">
            <a:spLocks noChangeArrowheads="1"/>
          </p:cNvSpPr>
          <p:nvPr/>
        </p:nvSpPr>
        <p:spPr bwMode="auto">
          <a:xfrm>
            <a:off x="5624359" y="5228150"/>
            <a:ext cx="1039114" cy="3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</a:t>
            </a:r>
          </a:p>
        </p:txBody>
      </p:sp>
      <p:grpSp>
        <p:nvGrpSpPr>
          <p:cNvPr id="103" name="Group 35"/>
          <p:cNvGrpSpPr/>
          <p:nvPr/>
        </p:nvGrpSpPr>
        <p:grpSpPr bwMode="auto">
          <a:xfrm>
            <a:off x="3253372" y="5024438"/>
            <a:ext cx="1614488" cy="733425"/>
            <a:chOff x="1490" y="2899"/>
            <a:chExt cx="1017" cy="462"/>
          </a:xfrm>
        </p:grpSpPr>
        <p:grpSp>
          <p:nvGrpSpPr>
            <p:cNvPr id="104" name="Group 36"/>
            <p:cNvGrpSpPr/>
            <p:nvPr/>
          </p:nvGrpSpPr>
          <p:grpSpPr bwMode="auto">
            <a:xfrm>
              <a:off x="1490" y="2899"/>
              <a:ext cx="970" cy="462"/>
              <a:chOff x="2464" y="2900"/>
              <a:chExt cx="970" cy="462"/>
            </a:xfrm>
          </p:grpSpPr>
          <p:sp>
            <p:nvSpPr>
              <p:cNvPr id="106" name="Text Box 37"/>
              <p:cNvSpPr txBox="1">
                <a:spLocks noChangeArrowheads="1"/>
              </p:cNvSpPr>
              <p:nvPr/>
            </p:nvSpPr>
            <p:spPr bwMode="auto">
              <a:xfrm>
                <a:off x="2464" y="2900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1 0 1 0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 Box 38"/>
              <p:cNvSpPr txBox="1">
                <a:spLocks noChangeArrowheads="1"/>
              </p:cNvSpPr>
              <p:nvPr/>
            </p:nvSpPr>
            <p:spPr bwMode="auto">
              <a:xfrm>
                <a:off x="2464" y="3131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0 1 1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AutoShape 39"/>
              <p:cNvSpPr>
                <a:spLocks noChangeArrowheads="1"/>
              </p:cNvSpPr>
              <p:nvPr/>
            </p:nvSpPr>
            <p:spPr bwMode="auto">
              <a:xfrm flipH="1">
                <a:off x="3042" y="2967"/>
                <a:ext cx="392" cy="32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5" name="Text Box 40"/>
            <p:cNvSpPr txBox="1">
              <a:spLocks noChangeArrowheads="1"/>
            </p:cNvSpPr>
            <p:nvPr/>
          </p:nvSpPr>
          <p:spPr bwMode="auto">
            <a:xfrm>
              <a:off x="2117" y="3018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GB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41"/>
          <p:cNvGrpSpPr/>
          <p:nvPr/>
        </p:nvGrpSpPr>
        <p:grpSpPr bwMode="auto">
          <a:xfrm>
            <a:off x="2248485" y="4608514"/>
            <a:ext cx="1049338" cy="985838"/>
            <a:chOff x="883" y="2409"/>
            <a:chExt cx="661" cy="621"/>
          </a:xfrm>
        </p:grpSpPr>
        <p:sp>
          <p:nvSpPr>
            <p:cNvPr id="110" name="Line 43"/>
            <p:cNvSpPr>
              <a:spLocks noChangeShapeType="1"/>
            </p:cNvSpPr>
            <p:nvPr/>
          </p:nvSpPr>
          <p:spPr bwMode="auto">
            <a:xfrm flipH="1" flipV="1">
              <a:off x="909" y="2409"/>
              <a:ext cx="635" cy="3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Line 44"/>
            <p:cNvSpPr>
              <a:spLocks noChangeShapeType="1"/>
            </p:cNvSpPr>
            <p:nvPr/>
          </p:nvSpPr>
          <p:spPr bwMode="auto">
            <a:xfrm flipH="1" flipV="1">
              <a:off x="883" y="2635"/>
              <a:ext cx="661" cy="3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Text Box 45"/>
          <p:cNvSpPr txBox="1">
            <a:spLocks noChangeArrowheads="1"/>
          </p:cNvSpPr>
          <p:nvPr/>
        </p:nvSpPr>
        <p:spPr bwMode="auto">
          <a:xfrm>
            <a:off x="2445667" y="1178433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Search Space</a:t>
            </a:r>
            <a:endParaRPr lang="en-CA" altLang="zh-CN" sz="2000" b="1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13" name="Group 65"/>
          <p:cNvGrpSpPr/>
          <p:nvPr/>
        </p:nvGrpSpPr>
        <p:grpSpPr bwMode="auto">
          <a:xfrm>
            <a:off x="3516897" y="1743584"/>
            <a:ext cx="4648200" cy="1765300"/>
            <a:chOff x="1584" y="672"/>
            <a:chExt cx="2928" cy="1112"/>
          </a:xfrm>
        </p:grpSpPr>
        <p:sp>
          <p:nvSpPr>
            <p:cNvPr id="114" name="Text Box 66"/>
            <p:cNvSpPr txBox="1">
              <a:spLocks noChangeArrowheads="1"/>
            </p:cNvSpPr>
            <p:nvPr/>
          </p:nvSpPr>
          <p:spPr bwMode="auto">
            <a:xfrm>
              <a:off x="4032" y="101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5" name="Text Box 67"/>
            <p:cNvSpPr txBox="1">
              <a:spLocks noChangeArrowheads="1"/>
            </p:cNvSpPr>
            <p:nvPr/>
          </p:nvSpPr>
          <p:spPr bwMode="auto">
            <a:xfrm>
              <a:off x="4032" y="1283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6" name="Text Box 68"/>
            <p:cNvSpPr txBox="1">
              <a:spLocks noChangeArrowheads="1"/>
            </p:cNvSpPr>
            <p:nvPr/>
          </p:nvSpPr>
          <p:spPr bwMode="auto">
            <a:xfrm>
              <a:off x="4032" y="763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7" name="Text Box 69"/>
            <p:cNvSpPr txBox="1">
              <a:spLocks noChangeArrowheads="1"/>
            </p:cNvSpPr>
            <p:nvPr/>
          </p:nvSpPr>
          <p:spPr bwMode="auto">
            <a:xfrm>
              <a:off x="4032" y="151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8" name="Freeform 70"/>
            <p:cNvSpPr/>
            <p:nvPr/>
          </p:nvSpPr>
          <p:spPr bwMode="auto">
            <a:xfrm>
              <a:off x="1740" y="672"/>
              <a:ext cx="2292" cy="218"/>
            </a:xfrm>
            <a:custGeom>
              <a:avLst/>
              <a:gdLst>
                <a:gd name="T0" fmla="*/ 24 w 2136"/>
                <a:gd name="T1" fmla="*/ 192 h 192"/>
                <a:gd name="T2" fmla="*/ 72 w 2136"/>
                <a:gd name="T3" fmla="*/ 144 h 192"/>
                <a:gd name="T4" fmla="*/ 456 w 2136"/>
                <a:gd name="T5" fmla="*/ 48 h 192"/>
                <a:gd name="T6" fmla="*/ 1032 w 2136"/>
                <a:gd name="T7" fmla="*/ 0 h 192"/>
                <a:gd name="T8" fmla="*/ 1512 w 2136"/>
                <a:gd name="T9" fmla="*/ 48 h 192"/>
                <a:gd name="T10" fmla="*/ 1992 w 2136"/>
                <a:gd name="T11" fmla="*/ 144 h 192"/>
                <a:gd name="T12" fmla="*/ 2136 w 2136"/>
                <a:gd name="T13" fmla="*/ 192 h 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36"/>
                <a:gd name="T22" fmla="*/ 0 h 192"/>
                <a:gd name="T23" fmla="*/ 2136 w 2136"/>
                <a:gd name="T24" fmla="*/ 192 h 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36" h="192">
                  <a:moveTo>
                    <a:pt x="24" y="192"/>
                  </a:moveTo>
                  <a:cubicBezTo>
                    <a:pt x="12" y="180"/>
                    <a:pt x="0" y="168"/>
                    <a:pt x="72" y="144"/>
                  </a:cubicBezTo>
                  <a:cubicBezTo>
                    <a:pt x="144" y="120"/>
                    <a:pt x="296" y="72"/>
                    <a:pt x="456" y="48"/>
                  </a:cubicBezTo>
                  <a:cubicBezTo>
                    <a:pt x="616" y="24"/>
                    <a:pt x="856" y="0"/>
                    <a:pt x="1032" y="0"/>
                  </a:cubicBezTo>
                  <a:cubicBezTo>
                    <a:pt x="1208" y="0"/>
                    <a:pt x="1352" y="24"/>
                    <a:pt x="1512" y="48"/>
                  </a:cubicBezTo>
                  <a:cubicBezTo>
                    <a:pt x="1672" y="72"/>
                    <a:pt x="1888" y="120"/>
                    <a:pt x="1992" y="144"/>
                  </a:cubicBezTo>
                  <a:cubicBezTo>
                    <a:pt x="2096" y="168"/>
                    <a:pt x="2116" y="180"/>
                    <a:pt x="2136" y="19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71"/>
            <p:cNvSpPr/>
            <p:nvPr/>
          </p:nvSpPr>
          <p:spPr bwMode="auto">
            <a:xfrm>
              <a:off x="2304" y="1071"/>
              <a:ext cx="1728" cy="89"/>
            </a:xfrm>
            <a:custGeom>
              <a:avLst/>
              <a:gdLst>
                <a:gd name="T0" fmla="*/ 0 w 1728"/>
                <a:gd name="T1" fmla="*/ 8 h 256"/>
                <a:gd name="T2" fmla="*/ 288 w 1728"/>
                <a:gd name="T3" fmla="*/ 8 h 256"/>
                <a:gd name="T4" fmla="*/ 768 w 1728"/>
                <a:gd name="T5" fmla="*/ 56 h 256"/>
                <a:gd name="T6" fmla="*/ 1104 w 1728"/>
                <a:gd name="T7" fmla="*/ 152 h 256"/>
                <a:gd name="T8" fmla="*/ 1296 w 1728"/>
                <a:gd name="T9" fmla="*/ 200 h 256"/>
                <a:gd name="T10" fmla="*/ 1584 w 1728"/>
                <a:gd name="T11" fmla="*/ 248 h 256"/>
                <a:gd name="T12" fmla="*/ 1728 w 1728"/>
                <a:gd name="T13" fmla="*/ 248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8"/>
                <a:gd name="T22" fmla="*/ 0 h 256"/>
                <a:gd name="T23" fmla="*/ 1728 w 172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8" h="256">
                  <a:moveTo>
                    <a:pt x="0" y="8"/>
                  </a:moveTo>
                  <a:cubicBezTo>
                    <a:pt x="80" y="4"/>
                    <a:pt x="160" y="0"/>
                    <a:pt x="288" y="8"/>
                  </a:cubicBezTo>
                  <a:cubicBezTo>
                    <a:pt x="416" y="16"/>
                    <a:pt x="632" y="32"/>
                    <a:pt x="768" y="56"/>
                  </a:cubicBezTo>
                  <a:cubicBezTo>
                    <a:pt x="904" y="80"/>
                    <a:pt x="1016" y="128"/>
                    <a:pt x="1104" y="152"/>
                  </a:cubicBezTo>
                  <a:cubicBezTo>
                    <a:pt x="1192" y="176"/>
                    <a:pt x="1216" y="184"/>
                    <a:pt x="1296" y="200"/>
                  </a:cubicBezTo>
                  <a:cubicBezTo>
                    <a:pt x="1376" y="216"/>
                    <a:pt x="1512" y="240"/>
                    <a:pt x="1584" y="248"/>
                  </a:cubicBezTo>
                  <a:cubicBezTo>
                    <a:pt x="1656" y="256"/>
                    <a:pt x="1692" y="252"/>
                    <a:pt x="1728" y="24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72"/>
            <p:cNvSpPr/>
            <p:nvPr/>
          </p:nvSpPr>
          <p:spPr bwMode="auto">
            <a:xfrm>
              <a:off x="2808" y="1293"/>
              <a:ext cx="1176" cy="107"/>
            </a:xfrm>
            <a:custGeom>
              <a:avLst/>
              <a:gdLst>
                <a:gd name="T0" fmla="*/ 0 w 1200"/>
                <a:gd name="T1" fmla="*/ 0 h 296"/>
                <a:gd name="T2" fmla="*/ 192 w 1200"/>
                <a:gd name="T3" fmla="*/ 96 h 296"/>
                <a:gd name="T4" fmla="*/ 336 w 1200"/>
                <a:gd name="T5" fmla="*/ 192 h 296"/>
                <a:gd name="T6" fmla="*/ 528 w 1200"/>
                <a:gd name="T7" fmla="*/ 240 h 296"/>
                <a:gd name="T8" fmla="*/ 816 w 1200"/>
                <a:gd name="T9" fmla="*/ 288 h 296"/>
                <a:gd name="T10" fmla="*/ 1056 w 1200"/>
                <a:gd name="T11" fmla="*/ 288 h 296"/>
                <a:gd name="T12" fmla="*/ 1200 w 1200"/>
                <a:gd name="T13" fmla="*/ 288 h 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0"/>
                <a:gd name="T22" fmla="*/ 0 h 296"/>
                <a:gd name="T23" fmla="*/ 1200 w 1200"/>
                <a:gd name="T24" fmla="*/ 296 h 2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0" h="296">
                  <a:moveTo>
                    <a:pt x="0" y="0"/>
                  </a:moveTo>
                  <a:cubicBezTo>
                    <a:pt x="68" y="32"/>
                    <a:pt x="136" y="64"/>
                    <a:pt x="192" y="96"/>
                  </a:cubicBezTo>
                  <a:cubicBezTo>
                    <a:pt x="248" y="128"/>
                    <a:pt x="280" y="168"/>
                    <a:pt x="336" y="192"/>
                  </a:cubicBezTo>
                  <a:cubicBezTo>
                    <a:pt x="392" y="216"/>
                    <a:pt x="448" y="224"/>
                    <a:pt x="528" y="240"/>
                  </a:cubicBezTo>
                  <a:cubicBezTo>
                    <a:pt x="608" y="256"/>
                    <a:pt x="728" y="280"/>
                    <a:pt x="816" y="288"/>
                  </a:cubicBezTo>
                  <a:cubicBezTo>
                    <a:pt x="904" y="296"/>
                    <a:pt x="992" y="288"/>
                    <a:pt x="1056" y="288"/>
                  </a:cubicBezTo>
                  <a:cubicBezTo>
                    <a:pt x="1120" y="288"/>
                    <a:pt x="1160" y="288"/>
                    <a:pt x="1200" y="28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73"/>
            <p:cNvSpPr/>
            <p:nvPr/>
          </p:nvSpPr>
          <p:spPr bwMode="auto">
            <a:xfrm>
              <a:off x="1584" y="1464"/>
              <a:ext cx="2448" cy="320"/>
            </a:xfrm>
            <a:custGeom>
              <a:avLst/>
              <a:gdLst>
                <a:gd name="T0" fmla="*/ 0 w 2448"/>
                <a:gd name="T1" fmla="*/ 24 h 320"/>
                <a:gd name="T2" fmla="*/ 288 w 2448"/>
                <a:gd name="T3" fmla="*/ 24 h 320"/>
                <a:gd name="T4" fmla="*/ 720 w 2448"/>
                <a:gd name="T5" fmla="*/ 168 h 320"/>
                <a:gd name="T6" fmla="*/ 1200 w 2448"/>
                <a:gd name="T7" fmla="*/ 312 h 320"/>
                <a:gd name="T8" fmla="*/ 1824 w 2448"/>
                <a:gd name="T9" fmla="*/ 216 h 320"/>
                <a:gd name="T10" fmla="*/ 2448 w 2448"/>
                <a:gd name="T11" fmla="*/ 168 h 3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48"/>
                <a:gd name="T19" fmla="*/ 0 h 320"/>
                <a:gd name="T20" fmla="*/ 2448 w 2448"/>
                <a:gd name="T21" fmla="*/ 320 h 3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48" h="320">
                  <a:moveTo>
                    <a:pt x="0" y="24"/>
                  </a:moveTo>
                  <a:cubicBezTo>
                    <a:pt x="84" y="12"/>
                    <a:pt x="168" y="0"/>
                    <a:pt x="288" y="24"/>
                  </a:cubicBezTo>
                  <a:cubicBezTo>
                    <a:pt x="408" y="48"/>
                    <a:pt x="568" y="120"/>
                    <a:pt x="720" y="168"/>
                  </a:cubicBezTo>
                  <a:cubicBezTo>
                    <a:pt x="872" y="216"/>
                    <a:pt x="1016" y="304"/>
                    <a:pt x="1200" y="312"/>
                  </a:cubicBezTo>
                  <a:cubicBezTo>
                    <a:pt x="1384" y="320"/>
                    <a:pt x="1616" y="240"/>
                    <a:pt x="1824" y="216"/>
                  </a:cubicBezTo>
                  <a:cubicBezTo>
                    <a:pt x="2032" y="192"/>
                    <a:pt x="2240" y="180"/>
                    <a:pt x="2448" y="16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Oval 74"/>
          <p:cNvSpPr>
            <a:spLocks noChangeArrowheads="1"/>
          </p:cNvSpPr>
          <p:nvPr/>
        </p:nvSpPr>
        <p:spPr bwMode="auto">
          <a:xfrm>
            <a:off x="4100802" y="2294275"/>
            <a:ext cx="533400" cy="3032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Oval 75"/>
          <p:cNvSpPr>
            <a:spLocks noChangeArrowheads="1"/>
          </p:cNvSpPr>
          <p:nvPr/>
        </p:nvSpPr>
        <p:spPr bwMode="auto">
          <a:xfrm>
            <a:off x="4904077" y="2605425"/>
            <a:ext cx="533400" cy="3032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Oval 76"/>
          <p:cNvSpPr>
            <a:spLocks noChangeArrowheads="1"/>
          </p:cNvSpPr>
          <p:nvPr/>
        </p:nvSpPr>
        <p:spPr bwMode="auto">
          <a:xfrm>
            <a:off x="3445165" y="2118432"/>
            <a:ext cx="533400" cy="30321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Oval 77"/>
          <p:cNvSpPr>
            <a:spLocks noChangeArrowheads="1"/>
          </p:cNvSpPr>
          <p:nvPr/>
        </p:nvSpPr>
        <p:spPr bwMode="auto">
          <a:xfrm>
            <a:off x="2963875" y="2985577"/>
            <a:ext cx="533400" cy="30321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26" name="Group 18"/>
          <p:cNvGrpSpPr/>
          <p:nvPr/>
        </p:nvGrpSpPr>
        <p:grpSpPr bwMode="auto">
          <a:xfrm>
            <a:off x="7798089" y="4970463"/>
            <a:ext cx="793750" cy="1527176"/>
            <a:chOff x="4396" y="2790"/>
            <a:chExt cx="500" cy="962"/>
          </a:xfrm>
        </p:grpSpPr>
        <p:sp>
          <p:nvSpPr>
            <p:cNvPr id="127" name="Text Box 19"/>
            <p:cNvSpPr txBox="1">
              <a:spLocks noChangeArrowheads="1"/>
            </p:cNvSpPr>
            <p:nvPr/>
          </p:nvSpPr>
          <p:spPr bwMode="auto">
            <a:xfrm>
              <a:off x="4416" y="304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Text Box 20"/>
            <p:cNvSpPr txBox="1">
              <a:spLocks noChangeArrowheads="1"/>
            </p:cNvSpPr>
            <p:nvPr/>
          </p:nvSpPr>
          <p:spPr bwMode="auto">
            <a:xfrm>
              <a:off x="4396" y="3261"/>
              <a:ext cx="48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0001</a:t>
              </a:r>
            </a:p>
          </p:txBody>
        </p:sp>
        <p:sp>
          <p:nvSpPr>
            <p:cNvPr id="129" name="Text Box 21"/>
            <p:cNvSpPr txBox="1">
              <a:spLocks noChangeArrowheads="1"/>
            </p:cNvSpPr>
            <p:nvPr/>
          </p:nvSpPr>
          <p:spPr bwMode="auto">
            <a:xfrm>
              <a:off x="4416" y="279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88"/>
          <p:cNvGrpSpPr/>
          <p:nvPr/>
        </p:nvGrpSpPr>
        <p:grpSpPr bwMode="auto">
          <a:xfrm>
            <a:off x="7326897" y="4032250"/>
            <a:ext cx="2233613" cy="2825750"/>
            <a:chOff x="4056" y="2274"/>
            <a:chExt cx="1407" cy="1780"/>
          </a:xfrm>
        </p:grpSpPr>
        <p:sp>
          <p:nvSpPr>
            <p:cNvPr id="131" name="Text Box 16"/>
            <p:cNvSpPr txBox="1">
              <a:spLocks noChangeArrowheads="1"/>
            </p:cNvSpPr>
            <p:nvPr/>
          </p:nvSpPr>
          <p:spPr bwMode="auto">
            <a:xfrm>
              <a:off x="4056" y="3802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Mating Pool</a:t>
              </a:r>
            </a:p>
          </p:txBody>
        </p:sp>
        <p:grpSp>
          <p:nvGrpSpPr>
            <p:cNvPr id="132" name="Group 86"/>
            <p:cNvGrpSpPr/>
            <p:nvPr/>
          </p:nvGrpSpPr>
          <p:grpSpPr bwMode="auto">
            <a:xfrm>
              <a:off x="4488" y="2274"/>
              <a:ext cx="975" cy="373"/>
              <a:chOff x="4504" y="2234"/>
              <a:chExt cx="975" cy="356"/>
            </a:xfrm>
          </p:grpSpPr>
          <p:sp>
            <p:nvSpPr>
              <p:cNvPr id="133" name="AutoShape 17"/>
              <p:cNvSpPr>
                <a:spLocks noChangeArrowheads="1"/>
              </p:cNvSpPr>
              <p:nvPr/>
            </p:nvSpPr>
            <p:spPr bwMode="auto">
              <a:xfrm>
                <a:off x="4504" y="2234"/>
                <a:ext cx="192" cy="356"/>
              </a:xfrm>
              <a:prstGeom prst="downArrow">
                <a:avLst>
                  <a:gd name="adj1" fmla="val 50000"/>
                  <a:gd name="adj2" fmla="val 4895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Text Box 78"/>
              <p:cNvSpPr txBox="1">
                <a:spLocks noChangeArrowheads="1"/>
              </p:cNvSpPr>
              <p:nvPr/>
            </p:nvSpPr>
            <p:spPr bwMode="auto">
              <a:xfrm>
                <a:off x="4696" y="2295"/>
                <a:ext cx="78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Selection</a:t>
                </a:r>
              </a:p>
            </p:txBody>
          </p:sp>
        </p:grpSp>
      </p:grpSp>
      <p:sp>
        <p:nvSpPr>
          <p:cNvPr id="135" name="Text Box 34"/>
          <p:cNvSpPr txBox="1">
            <a:spLocks noChangeArrowheads="1"/>
          </p:cNvSpPr>
          <p:nvPr/>
        </p:nvSpPr>
        <p:spPr bwMode="auto">
          <a:xfrm>
            <a:off x="4163803" y="5219700"/>
            <a:ext cx="731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mutate</a:t>
            </a:r>
          </a:p>
        </p:txBody>
      </p:sp>
      <p:grpSp>
        <p:nvGrpSpPr>
          <p:cNvPr id="136" name="Group 46"/>
          <p:cNvGrpSpPr/>
          <p:nvPr/>
        </p:nvGrpSpPr>
        <p:grpSpPr bwMode="auto">
          <a:xfrm>
            <a:off x="1644534" y="1851534"/>
            <a:ext cx="3979825" cy="1870179"/>
            <a:chOff x="448" y="575"/>
            <a:chExt cx="2464" cy="1153"/>
          </a:xfrm>
        </p:grpSpPr>
        <p:sp>
          <p:nvSpPr>
            <p:cNvPr id="137" name="Text Box 55"/>
            <p:cNvSpPr txBox="1">
              <a:spLocks noChangeArrowheads="1"/>
            </p:cNvSpPr>
            <p:nvPr/>
          </p:nvSpPr>
          <p:spPr bwMode="auto">
            <a:xfrm>
              <a:off x="1517" y="708"/>
              <a:ext cx="4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Text Box 48"/>
            <p:cNvSpPr txBox="1">
              <a:spLocks noChangeArrowheads="1"/>
            </p:cNvSpPr>
            <p:nvPr/>
          </p:nvSpPr>
          <p:spPr bwMode="auto">
            <a:xfrm>
              <a:off x="1952" y="823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9" name="Text Box 49"/>
            <p:cNvSpPr txBox="1">
              <a:spLocks noChangeArrowheads="1"/>
            </p:cNvSpPr>
            <p:nvPr/>
          </p:nvSpPr>
          <p:spPr bwMode="auto">
            <a:xfrm>
              <a:off x="547" y="142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0" name="Text Box 51"/>
            <p:cNvSpPr txBox="1">
              <a:spLocks noChangeArrowheads="1"/>
            </p:cNvSpPr>
            <p:nvPr/>
          </p:nvSpPr>
          <p:spPr bwMode="auto">
            <a:xfrm>
              <a:off x="2432" y="1014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1" name="Text Box 52"/>
            <p:cNvSpPr txBox="1">
              <a:spLocks noChangeArrowheads="1"/>
            </p:cNvSpPr>
            <p:nvPr/>
          </p:nvSpPr>
          <p:spPr bwMode="auto">
            <a:xfrm>
              <a:off x="448" y="673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2" name="Text Box 54"/>
            <p:cNvSpPr txBox="1">
              <a:spLocks noChangeArrowheads="1"/>
            </p:cNvSpPr>
            <p:nvPr/>
          </p:nvSpPr>
          <p:spPr bwMode="auto">
            <a:xfrm>
              <a:off x="704" y="1036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3" name="Text Box 56"/>
            <p:cNvSpPr txBox="1">
              <a:spLocks noChangeArrowheads="1"/>
            </p:cNvSpPr>
            <p:nvPr/>
          </p:nvSpPr>
          <p:spPr bwMode="auto">
            <a:xfrm>
              <a:off x="1568" y="1148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CA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" name="Text Box 58"/>
            <p:cNvSpPr txBox="1">
              <a:spLocks noChangeArrowheads="1"/>
            </p:cNvSpPr>
            <p:nvPr/>
          </p:nvSpPr>
          <p:spPr bwMode="auto">
            <a:xfrm>
              <a:off x="1802" y="1501"/>
              <a:ext cx="47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5" name="Text Box 59"/>
            <p:cNvSpPr txBox="1">
              <a:spLocks noChangeArrowheads="1"/>
            </p:cNvSpPr>
            <p:nvPr/>
          </p:nvSpPr>
          <p:spPr bwMode="auto">
            <a:xfrm>
              <a:off x="1233" y="1250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6" name="Text Box 62"/>
            <p:cNvSpPr txBox="1">
              <a:spLocks noChangeArrowheads="1"/>
            </p:cNvSpPr>
            <p:nvPr/>
          </p:nvSpPr>
          <p:spPr bwMode="auto">
            <a:xfrm>
              <a:off x="1027" y="57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1485784" y="2438702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8" name="Text Box 52"/>
          <p:cNvSpPr txBox="1">
            <a:spLocks noChangeArrowheads="1"/>
          </p:cNvSpPr>
          <p:nvPr/>
        </p:nvSpPr>
        <p:spPr bwMode="auto">
          <a:xfrm>
            <a:off x="1478547" y="2805277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2362522" y="3446972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0" name="Text Box 52"/>
          <p:cNvSpPr txBox="1">
            <a:spLocks noChangeArrowheads="1"/>
          </p:cNvSpPr>
          <p:nvPr/>
        </p:nvSpPr>
        <p:spPr bwMode="auto">
          <a:xfrm>
            <a:off x="2997611" y="3511403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1" name="Text Box 54"/>
          <p:cNvSpPr txBox="1">
            <a:spLocks noChangeArrowheads="1"/>
          </p:cNvSpPr>
          <p:nvPr/>
        </p:nvSpPr>
        <p:spPr bwMode="auto">
          <a:xfrm>
            <a:off x="2936574" y="2516867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2" name="Text Box 54"/>
          <p:cNvSpPr txBox="1">
            <a:spLocks noChangeArrowheads="1"/>
          </p:cNvSpPr>
          <p:nvPr/>
        </p:nvSpPr>
        <p:spPr bwMode="auto">
          <a:xfrm>
            <a:off x="2416464" y="2250548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" name="Text Box 54"/>
          <p:cNvSpPr txBox="1">
            <a:spLocks noChangeArrowheads="1"/>
          </p:cNvSpPr>
          <p:nvPr/>
        </p:nvSpPr>
        <p:spPr bwMode="auto">
          <a:xfrm>
            <a:off x="3608604" y="2599281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" name="Text Box 54"/>
          <p:cNvSpPr txBox="1">
            <a:spLocks noChangeArrowheads="1"/>
          </p:cNvSpPr>
          <p:nvPr/>
        </p:nvSpPr>
        <p:spPr bwMode="auto">
          <a:xfrm>
            <a:off x="4383895" y="3466816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5" name="椭圆 7"/>
          <p:cNvSpPr/>
          <p:nvPr/>
        </p:nvSpPr>
        <p:spPr>
          <a:xfrm>
            <a:off x="4848217" y="5464315"/>
            <a:ext cx="208369" cy="195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 Box 42"/>
          <p:cNvSpPr txBox="1">
            <a:spLocks noChangeArrowheads="1"/>
          </p:cNvSpPr>
          <p:nvPr/>
        </p:nvSpPr>
        <p:spPr bwMode="auto">
          <a:xfrm>
            <a:off x="1478547" y="4389439"/>
            <a:ext cx="13255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1 0 1 0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3" grpId="0" animBg="1"/>
      <p:bldP spid="84" grpId="0"/>
      <p:bldP spid="91" grpId="0"/>
      <p:bldP spid="92" grpId="0" animBg="1"/>
      <p:bldP spid="112" grpId="0"/>
      <p:bldP spid="122" grpId="0" animBg="1"/>
      <p:bldP spid="123" grpId="0" animBg="1"/>
      <p:bldP spid="124" grpId="0" animBg="1"/>
      <p:bldP spid="125" grpId="0" animBg="1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 animBg="1"/>
      <p:bldP spid="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How does GA solve an optimization problem? </a:t>
            </a:r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7631402" y="4782392"/>
            <a:ext cx="1270000" cy="1676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253196" y="4297853"/>
            <a:ext cx="1270000" cy="183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86"/>
          <p:cNvSpPr/>
          <p:nvPr/>
        </p:nvSpPr>
        <p:spPr>
          <a:xfrm>
            <a:off x="7269078" y="1613284"/>
            <a:ext cx="1980905" cy="23899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813" y="1545418"/>
            <a:ext cx="4148889" cy="2389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36397" y="1216409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Initial Population</a:t>
            </a:r>
          </a:p>
        </p:txBody>
      </p:sp>
      <p:grpSp>
        <p:nvGrpSpPr>
          <p:cNvPr id="7" name="Group 5"/>
          <p:cNvGrpSpPr/>
          <p:nvPr/>
        </p:nvGrpSpPr>
        <p:grpSpPr bwMode="auto">
          <a:xfrm>
            <a:off x="7601239" y="1907937"/>
            <a:ext cx="2041525" cy="1973263"/>
            <a:chOff x="4186" y="763"/>
            <a:chExt cx="1286" cy="1243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416" y="763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56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416" y="1014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29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416" y="1283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416" y="1514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186" y="1773"/>
              <a:ext cx="9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Avg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= 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25.5</a:t>
              </a:r>
              <a:endPara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16441" y="6167045"/>
            <a:ext cx="24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Population</a:t>
            </a:r>
            <a:endParaRPr lang="en-CA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6795085" y="4941935"/>
            <a:ext cx="0" cy="990600"/>
          </a:xfrm>
          <a:prstGeom prst="line">
            <a:avLst/>
          </a:prstGeom>
          <a:noFill/>
          <a:ln w="31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23"/>
          <p:cNvGrpSpPr/>
          <p:nvPr/>
        </p:nvGrpSpPr>
        <p:grpSpPr bwMode="auto">
          <a:xfrm>
            <a:off x="6387097" y="5003851"/>
            <a:ext cx="1527175" cy="1276351"/>
            <a:chOff x="3472" y="2900"/>
            <a:chExt cx="962" cy="8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3472" y="2900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1 0 1 1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472" y="3131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0 0 0 1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H="1" flipV="1">
              <a:off x="4032" y="3250"/>
              <a:ext cx="349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4032" y="2989"/>
              <a:ext cx="402" cy="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30"/>
          <p:cNvGrpSpPr/>
          <p:nvPr/>
        </p:nvGrpSpPr>
        <p:grpSpPr bwMode="auto">
          <a:xfrm>
            <a:off x="4812299" y="5053703"/>
            <a:ext cx="1649028" cy="689704"/>
            <a:chOff x="2464" y="2923"/>
            <a:chExt cx="949" cy="427"/>
          </a:xfrm>
        </p:grpSpPr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2464" y="3123"/>
              <a:ext cx="6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0 0 1 1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464" y="2923"/>
              <a:ext cx="6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1 0 0 1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 flipH="1">
              <a:off x="2931" y="2973"/>
              <a:ext cx="482" cy="3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624359" y="5231372"/>
            <a:ext cx="1039114" cy="3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</a:t>
            </a:r>
          </a:p>
        </p:txBody>
      </p:sp>
      <p:grpSp>
        <p:nvGrpSpPr>
          <p:cNvPr id="26" name="Group 35"/>
          <p:cNvGrpSpPr/>
          <p:nvPr/>
        </p:nvGrpSpPr>
        <p:grpSpPr bwMode="auto">
          <a:xfrm>
            <a:off x="3253372" y="5027660"/>
            <a:ext cx="1614488" cy="733425"/>
            <a:chOff x="1490" y="2899"/>
            <a:chExt cx="1017" cy="462"/>
          </a:xfrm>
        </p:grpSpPr>
        <p:grpSp>
          <p:nvGrpSpPr>
            <p:cNvPr id="27" name="Group 36"/>
            <p:cNvGrpSpPr/>
            <p:nvPr/>
          </p:nvGrpSpPr>
          <p:grpSpPr bwMode="auto">
            <a:xfrm>
              <a:off x="1490" y="2899"/>
              <a:ext cx="970" cy="462"/>
              <a:chOff x="2464" y="2900"/>
              <a:chExt cx="970" cy="462"/>
            </a:xfrm>
          </p:grpSpPr>
          <p:sp>
            <p:nvSpPr>
              <p:cNvPr id="29" name="Text Box 37"/>
              <p:cNvSpPr txBox="1">
                <a:spLocks noChangeArrowheads="1"/>
              </p:cNvSpPr>
              <p:nvPr/>
            </p:nvSpPr>
            <p:spPr bwMode="auto">
              <a:xfrm>
                <a:off x="2464" y="2900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1 0 0 1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2464" y="3131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1 1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39"/>
              <p:cNvSpPr>
                <a:spLocks noChangeArrowheads="1"/>
              </p:cNvSpPr>
              <p:nvPr/>
            </p:nvSpPr>
            <p:spPr bwMode="auto">
              <a:xfrm flipH="1">
                <a:off x="3042" y="2967"/>
                <a:ext cx="392" cy="32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2117" y="3018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GB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478547" y="4392661"/>
            <a:ext cx="132556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1 0 1 0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1 0 1 1</a:t>
            </a: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H="1">
            <a:off x="2191335" y="5237212"/>
            <a:ext cx="1106488" cy="1555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H="1">
            <a:off x="2261185" y="5597574"/>
            <a:ext cx="1036638" cy="1635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2448641" y="1181729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Search Space</a:t>
            </a:r>
            <a:endParaRPr lang="en-CA" altLang="zh-CN" sz="2000" b="1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6" name="组合 6"/>
          <p:cNvGrpSpPr/>
          <p:nvPr/>
        </p:nvGrpSpPr>
        <p:grpSpPr>
          <a:xfrm>
            <a:off x="2963875" y="1746806"/>
            <a:ext cx="5201222" cy="1765300"/>
            <a:chOff x="2075878" y="1321309"/>
            <a:chExt cx="5201222" cy="1765300"/>
          </a:xfrm>
        </p:grpSpPr>
        <p:grpSp>
          <p:nvGrpSpPr>
            <p:cNvPr id="37" name="Group 65"/>
            <p:cNvGrpSpPr/>
            <p:nvPr/>
          </p:nvGrpSpPr>
          <p:grpSpPr bwMode="auto">
            <a:xfrm>
              <a:off x="2628900" y="1321309"/>
              <a:ext cx="4648200" cy="1765300"/>
              <a:chOff x="1584" y="672"/>
              <a:chExt cx="2928" cy="1112"/>
            </a:xfrm>
          </p:grpSpPr>
          <p:sp>
            <p:nvSpPr>
              <p:cNvPr id="42" name="Text Box 66"/>
              <p:cNvSpPr txBox="1">
                <a:spLocks noChangeArrowheads="1"/>
              </p:cNvSpPr>
              <p:nvPr/>
            </p:nvSpPr>
            <p:spPr bwMode="auto">
              <a:xfrm>
                <a:off x="4032" y="101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0010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67"/>
              <p:cNvSpPr txBox="1">
                <a:spLocks noChangeArrowheads="1"/>
              </p:cNvSpPr>
              <p:nvPr/>
            </p:nvSpPr>
            <p:spPr bwMode="auto">
              <a:xfrm>
                <a:off x="4032" y="1283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0001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68"/>
              <p:cNvSpPr txBox="1">
                <a:spLocks noChangeArrowheads="1"/>
              </p:cNvSpPr>
              <p:nvPr/>
            </p:nvSpPr>
            <p:spPr bwMode="auto">
              <a:xfrm>
                <a:off x="4032" y="763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1011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 Box 69"/>
              <p:cNvSpPr txBox="1">
                <a:spLocks noChangeArrowheads="1"/>
              </p:cNvSpPr>
              <p:nvPr/>
            </p:nvSpPr>
            <p:spPr bwMode="auto">
              <a:xfrm>
                <a:off x="4032" y="151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0000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70"/>
              <p:cNvSpPr/>
              <p:nvPr/>
            </p:nvSpPr>
            <p:spPr bwMode="auto">
              <a:xfrm>
                <a:off x="1740" y="672"/>
                <a:ext cx="2292" cy="218"/>
              </a:xfrm>
              <a:custGeom>
                <a:avLst/>
                <a:gdLst>
                  <a:gd name="T0" fmla="*/ 24 w 2136"/>
                  <a:gd name="T1" fmla="*/ 192 h 192"/>
                  <a:gd name="T2" fmla="*/ 72 w 2136"/>
                  <a:gd name="T3" fmla="*/ 144 h 192"/>
                  <a:gd name="T4" fmla="*/ 456 w 2136"/>
                  <a:gd name="T5" fmla="*/ 48 h 192"/>
                  <a:gd name="T6" fmla="*/ 1032 w 2136"/>
                  <a:gd name="T7" fmla="*/ 0 h 192"/>
                  <a:gd name="T8" fmla="*/ 1512 w 2136"/>
                  <a:gd name="T9" fmla="*/ 48 h 192"/>
                  <a:gd name="T10" fmla="*/ 1992 w 2136"/>
                  <a:gd name="T11" fmla="*/ 144 h 192"/>
                  <a:gd name="T12" fmla="*/ 2136 w 2136"/>
                  <a:gd name="T13" fmla="*/ 192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36"/>
                  <a:gd name="T22" fmla="*/ 0 h 192"/>
                  <a:gd name="T23" fmla="*/ 2136 w 2136"/>
                  <a:gd name="T24" fmla="*/ 192 h 1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36" h="192">
                    <a:moveTo>
                      <a:pt x="24" y="192"/>
                    </a:moveTo>
                    <a:cubicBezTo>
                      <a:pt x="12" y="180"/>
                      <a:pt x="0" y="168"/>
                      <a:pt x="72" y="144"/>
                    </a:cubicBezTo>
                    <a:cubicBezTo>
                      <a:pt x="144" y="120"/>
                      <a:pt x="296" y="72"/>
                      <a:pt x="456" y="48"/>
                    </a:cubicBezTo>
                    <a:cubicBezTo>
                      <a:pt x="616" y="24"/>
                      <a:pt x="856" y="0"/>
                      <a:pt x="1032" y="0"/>
                    </a:cubicBezTo>
                    <a:cubicBezTo>
                      <a:pt x="1208" y="0"/>
                      <a:pt x="1352" y="24"/>
                      <a:pt x="1512" y="48"/>
                    </a:cubicBezTo>
                    <a:cubicBezTo>
                      <a:pt x="1672" y="72"/>
                      <a:pt x="1888" y="120"/>
                      <a:pt x="1992" y="144"/>
                    </a:cubicBezTo>
                    <a:cubicBezTo>
                      <a:pt x="2096" y="168"/>
                      <a:pt x="2116" y="180"/>
                      <a:pt x="2136" y="19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71"/>
              <p:cNvSpPr/>
              <p:nvPr/>
            </p:nvSpPr>
            <p:spPr bwMode="auto">
              <a:xfrm>
                <a:off x="2304" y="1071"/>
                <a:ext cx="1728" cy="89"/>
              </a:xfrm>
              <a:custGeom>
                <a:avLst/>
                <a:gdLst>
                  <a:gd name="T0" fmla="*/ 0 w 1728"/>
                  <a:gd name="T1" fmla="*/ 8 h 256"/>
                  <a:gd name="T2" fmla="*/ 288 w 1728"/>
                  <a:gd name="T3" fmla="*/ 8 h 256"/>
                  <a:gd name="T4" fmla="*/ 768 w 1728"/>
                  <a:gd name="T5" fmla="*/ 56 h 256"/>
                  <a:gd name="T6" fmla="*/ 1104 w 1728"/>
                  <a:gd name="T7" fmla="*/ 152 h 256"/>
                  <a:gd name="T8" fmla="*/ 1296 w 1728"/>
                  <a:gd name="T9" fmla="*/ 200 h 256"/>
                  <a:gd name="T10" fmla="*/ 1584 w 1728"/>
                  <a:gd name="T11" fmla="*/ 248 h 256"/>
                  <a:gd name="T12" fmla="*/ 1728 w 1728"/>
                  <a:gd name="T13" fmla="*/ 248 h 2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8"/>
                  <a:gd name="T22" fmla="*/ 0 h 256"/>
                  <a:gd name="T23" fmla="*/ 1728 w 1728"/>
                  <a:gd name="T24" fmla="*/ 256 h 2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8" h="256">
                    <a:moveTo>
                      <a:pt x="0" y="8"/>
                    </a:moveTo>
                    <a:cubicBezTo>
                      <a:pt x="80" y="4"/>
                      <a:pt x="160" y="0"/>
                      <a:pt x="288" y="8"/>
                    </a:cubicBezTo>
                    <a:cubicBezTo>
                      <a:pt x="416" y="16"/>
                      <a:pt x="632" y="32"/>
                      <a:pt x="768" y="56"/>
                    </a:cubicBezTo>
                    <a:cubicBezTo>
                      <a:pt x="904" y="80"/>
                      <a:pt x="1016" y="128"/>
                      <a:pt x="1104" y="152"/>
                    </a:cubicBezTo>
                    <a:cubicBezTo>
                      <a:pt x="1192" y="176"/>
                      <a:pt x="1216" y="184"/>
                      <a:pt x="1296" y="200"/>
                    </a:cubicBezTo>
                    <a:cubicBezTo>
                      <a:pt x="1376" y="216"/>
                      <a:pt x="1512" y="240"/>
                      <a:pt x="1584" y="248"/>
                    </a:cubicBezTo>
                    <a:cubicBezTo>
                      <a:pt x="1656" y="256"/>
                      <a:pt x="1692" y="252"/>
                      <a:pt x="1728" y="248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72"/>
              <p:cNvSpPr/>
              <p:nvPr/>
            </p:nvSpPr>
            <p:spPr bwMode="auto">
              <a:xfrm>
                <a:off x="2808" y="1293"/>
                <a:ext cx="1176" cy="107"/>
              </a:xfrm>
              <a:custGeom>
                <a:avLst/>
                <a:gdLst>
                  <a:gd name="T0" fmla="*/ 0 w 1200"/>
                  <a:gd name="T1" fmla="*/ 0 h 296"/>
                  <a:gd name="T2" fmla="*/ 192 w 1200"/>
                  <a:gd name="T3" fmla="*/ 96 h 296"/>
                  <a:gd name="T4" fmla="*/ 336 w 1200"/>
                  <a:gd name="T5" fmla="*/ 192 h 296"/>
                  <a:gd name="T6" fmla="*/ 528 w 1200"/>
                  <a:gd name="T7" fmla="*/ 240 h 296"/>
                  <a:gd name="T8" fmla="*/ 816 w 1200"/>
                  <a:gd name="T9" fmla="*/ 288 h 296"/>
                  <a:gd name="T10" fmla="*/ 1056 w 1200"/>
                  <a:gd name="T11" fmla="*/ 288 h 296"/>
                  <a:gd name="T12" fmla="*/ 1200 w 1200"/>
                  <a:gd name="T13" fmla="*/ 288 h 2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0"/>
                  <a:gd name="T22" fmla="*/ 0 h 296"/>
                  <a:gd name="T23" fmla="*/ 1200 w 1200"/>
                  <a:gd name="T24" fmla="*/ 296 h 2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0" h="296">
                    <a:moveTo>
                      <a:pt x="0" y="0"/>
                    </a:moveTo>
                    <a:cubicBezTo>
                      <a:pt x="68" y="32"/>
                      <a:pt x="136" y="64"/>
                      <a:pt x="192" y="96"/>
                    </a:cubicBezTo>
                    <a:cubicBezTo>
                      <a:pt x="248" y="128"/>
                      <a:pt x="280" y="168"/>
                      <a:pt x="336" y="192"/>
                    </a:cubicBezTo>
                    <a:cubicBezTo>
                      <a:pt x="392" y="216"/>
                      <a:pt x="448" y="224"/>
                      <a:pt x="528" y="240"/>
                    </a:cubicBezTo>
                    <a:cubicBezTo>
                      <a:pt x="608" y="256"/>
                      <a:pt x="728" y="280"/>
                      <a:pt x="816" y="288"/>
                    </a:cubicBezTo>
                    <a:cubicBezTo>
                      <a:pt x="904" y="296"/>
                      <a:pt x="992" y="288"/>
                      <a:pt x="1056" y="288"/>
                    </a:cubicBezTo>
                    <a:cubicBezTo>
                      <a:pt x="1120" y="288"/>
                      <a:pt x="1160" y="288"/>
                      <a:pt x="1200" y="288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73"/>
              <p:cNvSpPr/>
              <p:nvPr/>
            </p:nvSpPr>
            <p:spPr bwMode="auto">
              <a:xfrm>
                <a:off x="1584" y="1464"/>
                <a:ext cx="2448" cy="320"/>
              </a:xfrm>
              <a:custGeom>
                <a:avLst/>
                <a:gdLst>
                  <a:gd name="T0" fmla="*/ 0 w 2448"/>
                  <a:gd name="T1" fmla="*/ 24 h 320"/>
                  <a:gd name="T2" fmla="*/ 288 w 2448"/>
                  <a:gd name="T3" fmla="*/ 24 h 320"/>
                  <a:gd name="T4" fmla="*/ 720 w 2448"/>
                  <a:gd name="T5" fmla="*/ 168 h 320"/>
                  <a:gd name="T6" fmla="*/ 1200 w 2448"/>
                  <a:gd name="T7" fmla="*/ 312 h 320"/>
                  <a:gd name="T8" fmla="*/ 1824 w 2448"/>
                  <a:gd name="T9" fmla="*/ 216 h 320"/>
                  <a:gd name="T10" fmla="*/ 2448 w 2448"/>
                  <a:gd name="T11" fmla="*/ 168 h 3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48"/>
                  <a:gd name="T19" fmla="*/ 0 h 320"/>
                  <a:gd name="T20" fmla="*/ 2448 w 2448"/>
                  <a:gd name="T21" fmla="*/ 320 h 3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48" h="320">
                    <a:moveTo>
                      <a:pt x="0" y="24"/>
                    </a:moveTo>
                    <a:cubicBezTo>
                      <a:pt x="84" y="12"/>
                      <a:pt x="168" y="0"/>
                      <a:pt x="288" y="24"/>
                    </a:cubicBezTo>
                    <a:cubicBezTo>
                      <a:pt x="408" y="48"/>
                      <a:pt x="568" y="120"/>
                      <a:pt x="720" y="168"/>
                    </a:cubicBezTo>
                    <a:cubicBezTo>
                      <a:pt x="872" y="216"/>
                      <a:pt x="1016" y="304"/>
                      <a:pt x="1200" y="312"/>
                    </a:cubicBezTo>
                    <a:cubicBezTo>
                      <a:pt x="1384" y="320"/>
                      <a:pt x="1616" y="240"/>
                      <a:pt x="1824" y="216"/>
                    </a:cubicBezTo>
                    <a:cubicBezTo>
                      <a:pt x="2032" y="192"/>
                      <a:pt x="2240" y="180"/>
                      <a:pt x="2448" y="168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Oval 74"/>
            <p:cNvSpPr>
              <a:spLocks noChangeArrowheads="1"/>
            </p:cNvSpPr>
            <p:nvPr/>
          </p:nvSpPr>
          <p:spPr bwMode="auto">
            <a:xfrm>
              <a:off x="3212805" y="1872000"/>
              <a:ext cx="533400" cy="303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Oval 75"/>
            <p:cNvSpPr>
              <a:spLocks noChangeArrowheads="1"/>
            </p:cNvSpPr>
            <p:nvPr/>
          </p:nvSpPr>
          <p:spPr bwMode="auto">
            <a:xfrm>
              <a:off x="4016080" y="2183150"/>
              <a:ext cx="533400" cy="303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Oval 76"/>
            <p:cNvSpPr>
              <a:spLocks noChangeArrowheads="1"/>
            </p:cNvSpPr>
            <p:nvPr/>
          </p:nvSpPr>
          <p:spPr bwMode="auto">
            <a:xfrm>
              <a:off x="2557168" y="1696157"/>
              <a:ext cx="533400" cy="3032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Oval 77"/>
            <p:cNvSpPr>
              <a:spLocks noChangeArrowheads="1"/>
            </p:cNvSpPr>
            <p:nvPr/>
          </p:nvSpPr>
          <p:spPr bwMode="auto">
            <a:xfrm>
              <a:off x="2075878" y="2563302"/>
              <a:ext cx="533400" cy="3032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18"/>
          <p:cNvGrpSpPr/>
          <p:nvPr/>
        </p:nvGrpSpPr>
        <p:grpSpPr bwMode="auto">
          <a:xfrm>
            <a:off x="7798089" y="4973685"/>
            <a:ext cx="793750" cy="1527176"/>
            <a:chOff x="4396" y="2790"/>
            <a:chExt cx="500" cy="962"/>
          </a:xfrm>
        </p:grpSpPr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4416" y="304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4396" y="3261"/>
              <a:ext cx="48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0001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4416" y="279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88"/>
          <p:cNvGrpSpPr/>
          <p:nvPr/>
        </p:nvGrpSpPr>
        <p:grpSpPr bwMode="auto">
          <a:xfrm>
            <a:off x="7326897" y="4035472"/>
            <a:ext cx="2233613" cy="2819181"/>
            <a:chOff x="4056" y="2274"/>
            <a:chExt cx="1407" cy="1792"/>
          </a:xfrm>
        </p:grpSpPr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4056" y="3814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Mating Pool</a:t>
              </a:r>
            </a:p>
          </p:txBody>
        </p:sp>
        <p:grpSp>
          <p:nvGrpSpPr>
            <p:cNvPr id="56" name="Group 86"/>
            <p:cNvGrpSpPr/>
            <p:nvPr/>
          </p:nvGrpSpPr>
          <p:grpSpPr bwMode="auto">
            <a:xfrm>
              <a:off x="4488" y="2274"/>
              <a:ext cx="975" cy="373"/>
              <a:chOff x="4504" y="2234"/>
              <a:chExt cx="975" cy="356"/>
            </a:xfrm>
          </p:grpSpPr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4504" y="2234"/>
                <a:ext cx="192" cy="356"/>
              </a:xfrm>
              <a:prstGeom prst="downArrow">
                <a:avLst>
                  <a:gd name="adj1" fmla="val 50000"/>
                  <a:gd name="adj2" fmla="val 4895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 Box 78"/>
              <p:cNvSpPr txBox="1">
                <a:spLocks noChangeArrowheads="1"/>
              </p:cNvSpPr>
              <p:nvPr/>
            </p:nvSpPr>
            <p:spPr bwMode="auto">
              <a:xfrm>
                <a:off x="4696" y="2295"/>
                <a:ext cx="78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Selection</a:t>
                </a:r>
              </a:p>
            </p:txBody>
          </p:sp>
        </p:grpSp>
      </p:grp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4163803" y="5222922"/>
            <a:ext cx="731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mutate</a:t>
            </a:r>
          </a:p>
        </p:txBody>
      </p:sp>
      <p:grpSp>
        <p:nvGrpSpPr>
          <p:cNvPr id="60" name="Group 46"/>
          <p:cNvGrpSpPr/>
          <p:nvPr/>
        </p:nvGrpSpPr>
        <p:grpSpPr bwMode="auto">
          <a:xfrm>
            <a:off x="1644534" y="1854756"/>
            <a:ext cx="3979825" cy="1870179"/>
            <a:chOff x="448" y="575"/>
            <a:chExt cx="2464" cy="1153"/>
          </a:xfrm>
        </p:grpSpPr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1952" y="823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2" name="Text Box 49"/>
            <p:cNvSpPr txBox="1">
              <a:spLocks noChangeArrowheads="1"/>
            </p:cNvSpPr>
            <p:nvPr/>
          </p:nvSpPr>
          <p:spPr bwMode="auto">
            <a:xfrm>
              <a:off x="547" y="142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" name="Text Box 51"/>
            <p:cNvSpPr txBox="1">
              <a:spLocks noChangeArrowheads="1"/>
            </p:cNvSpPr>
            <p:nvPr/>
          </p:nvSpPr>
          <p:spPr bwMode="auto">
            <a:xfrm>
              <a:off x="2432" y="1014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 Box 52"/>
            <p:cNvSpPr txBox="1">
              <a:spLocks noChangeArrowheads="1"/>
            </p:cNvSpPr>
            <p:nvPr/>
          </p:nvSpPr>
          <p:spPr bwMode="auto">
            <a:xfrm>
              <a:off x="448" y="673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5" name="Text Box 54"/>
            <p:cNvSpPr txBox="1">
              <a:spLocks noChangeArrowheads="1"/>
            </p:cNvSpPr>
            <p:nvPr/>
          </p:nvSpPr>
          <p:spPr bwMode="auto">
            <a:xfrm>
              <a:off x="704" y="1036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6" name="Text Box 55"/>
            <p:cNvSpPr txBox="1">
              <a:spLocks noChangeArrowheads="1"/>
            </p:cNvSpPr>
            <p:nvPr/>
          </p:nvSpPr>
          <p:spPr bwMode="auto">
            <a:xfrm>
              <a:off x="1517" y="708"/>
              <a:ext cx="4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Text Box 56"/>
            <p:cNvSpPr txBox="1">
              <a:spLocks noChangeArrowheads="1"/>
            </p:cNvSpPr>
            <p:nvPr/>
          </p:nvSpPr>
          <p:spPr bwMode="auto">
            <a:xfrm>
              <a:off x="1568" y="1148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CA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8" name="Text Box 58"/>
            <p:cNvSpPr txBox="1">
              <a:spLocks noChangeArrowheads="1"/>
            </p:cNvSpPr>
            <p:nvPr/>
          </p:nvSpPr>
          <p:spPr bwMode="auto">
            <a:xfrm>
              <a:off x="1802" y="1501"/>
              <a:ext cx="47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 Box 59"/>
            <p:cNvSpPr txBox="1">
              <a:spLocks noChangeArrowheads="1"/>
            </p:cNvSpPr>
            <p:nvPr/>
          </p:nvSpPr>
          <p:spPr bwMode="auto">
            <a:xfrm>
              <a:off x="1233" y="1250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0" name="Text Box 62"/>
            <p:cNvSpPr txBox="1">
              <a:spLocks noChangeArrowheads="1"/>
            </p:cNvSpPr>
            <p:nvPr/>
          </p:nvSpPr>
          <p:spPr bwMode="auto">
            <a:xfrm>
              <a:off x="1027" y="57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71" name="Text Box 52"/>
          <p:cNvSpPr txBox="1">
            <a:spLocks noChangeArrowheads="1"/>
          </p:cNvSpPr>
          <p:nvPr/>
        </p:nvSpPr>
        <p:spPr bwMode="auto">
          <a:xfrm>
            <a:off x="1485784" y="2441924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2" name="Text Box 52"/>
          <p:cNvSpPr txBox="1">
            <a:spLocks noChangeArrowheads="1"/>
          </p:cNvSpPr>
          <p:nvPr/>
        </p:nvSpPr>
        <p:spPr bwMode="auto">
          <a:xfrm>
            <a:off x="1478547" y="2808499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2362522" y="3450194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4" name="Text Box 52"/>
          <p:cNvSpPr txBox="1">
            <a:spLocks noChangeArrowheads="1"/>
          </p:cNvSpPr>
          <p:nvPr/>
        </p:nvSpPr>
        <p:spPr bwMode="auto">
          <a:xfrm>
            <a:off x="2997611" y="3514625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Text Box 54"/>
          <p:cNvSpPr txBox="1">
            <a:spLocks noChangeArrowheads="1"/>
          </p:cNvSpPr>
          <p:nvPr/>
        </p:nvSpPr>
        <p:spPr bwMode="auto">
          <a:xfrm>
            <a:off x="2936574" y="2520089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2416464" y="2253770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3608604" y="2602503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Text Box 54"/>
          <p:cNvSpPr txBox="1">
            <a:spLocks noChangeArrowheads="1"/>
          </p:cNvSpPr>
          <p:nvPr/>
        </p:nvSpPr>
        <p:spPr bwMode="auto">
          <a:xfrm>
            <a:off x="4383895" y="3470038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椭圆 7"/>
          <p:cNvSpPr/>
          <p:nvPr/>
        </p:nvSpPr>
        <p:spPr>
          <a:xfrm>
            <a:off x="5018552" y="5467537"/>
            <a:ext cx="281268" cy="17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下箭头 1"/>
          <p:cNvSpPr/>
          <p:nvPr/>
        </p:nvSpPr>
        <p:spPr>
          <a:xfrm rot="10800000">
            <a:off x="1911954" y="3951612"/>
            <a:ext cx="221280" cy="329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4"/>
          <p:cNvSpPr>
            <a:spLocks noChangeArrowheads="1"/>
          </p:cNvSpPr>
          <p:nvPr/>
        </p:nvSpPr>
        <p:spPr bwMode="auto">
          <a:xfrm>
            <a:off x="2421014" y="3470038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" name="Oval 84"/>
          <p:cNvSpPr>
            <a:spLocks noChangeArrowheads="1"/>
          </p:cNvSpPr>
          <p:nvPr/>
        </p:nvSpPr>
        <p:spPr bwMode="auto">
          <a:xfrm>
            <a:off x="3355483" y="2058717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Oval 84"/>
          <p:cNvSpPr>
            <a:spLocks noChangeArrowheads="1"/>
          </p:cNvSpPr>
          <p:nvPr/>
        </p:nvSpPr>
        <p:spPr bwMode="auto">
          <a:xfrm>
            <a:off x="3086086" y="3567767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4" name="Oval 84"/>
          <p:cNvSpPr>
            <a:spLocks noChangeArrowheads="1"/>
          </p:cNvSpPr>
          <p:nvPr/>
        </p:nvSpPr>
        <p:spPr bwMode="auto">
          <a:xfrm>
            <a:off x="1651585" y="2069725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5" name="矩形 2"/>
          <p:cNvSpPr/>
          <p:nvPr/>
        </p:nvSpPr>
        <p:spPr>
          <a:xfrm>
            <a:off x="1469205" y="5186314"/>
            <a:ext cx="9607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1 0 0 1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86" name="Line 60"/>
          <p:cNvSpPr>
            <a:spLocks noChangeShapeType="1"/>
          </p:cNvSpPr>
          <p:nvPr/>
        </p:nvSpPr>
        <p:spPr bwMode="auto">
          <a:xfrm flipV="1">
            <a:off x="3115260" y="3349672"/>
            <a:ext cx="4057650" cy="12620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4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How does GA solve an optimization problem? </a:t>
            </a: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7631402" y="4779170"/>
            <a:ext cx="1270000" cy="1676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1253196" y="4294631"/>
            <a:ext cx="1270000" cy="183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9" name="矩形 86"/>
          <p:cNvSpPr/>
          <p:nvPr/>
        </p:nvSpPr>
        <p:spPr>
          <a:xfrm>
            <a:off x="7269078" y="1610062"/>
            <a:ext cx="1980905" cy="23899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4"/>
          <p:cNvSpPr/>
          <p:nvPr/>
        </p:nvSpPr>
        <p:spPr>
          <a:xfrm>
            <a:off x="1310813" y="1542196"/>
            <a:ext cx="4148889" cy="2389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7136397" y="1213187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Current Population</a:t>
            </a:r>
          </a:p>
        </p:txBody>
      </p:sp>
      <p:grpSp>
        <p:nvGrpSpPr>
          <p:cNvPr id="92" name="Group 5"/>
          <p:cNvGrpSpPr/>
          <p:nvPr/>
        </p:nvGrpSpPr>
        <p:grpSpPr bwMode="auto">
          <a:xfrm>
            <a:off x="7601239" y="1904715"/>
            <a:ext cx="2041525" cy="1973263"/>
            <a:chOff x="4186" y="763"/>
            <a:chExt cx="1286" cy="1243"/>
          </a:xfrm>
        </p:grpSpPr>
        <p:sp>
          <p:nvSpPr>
            <p:cNvPr id="93" name="Text Box 6"/>
            <p:cNvSpPr txBox="1">
              <a:spLocks noChangeArrowheads="1"/>
            </p:cNvSpPr>
            <p:nvPr/>
          </p:nvSpPr>
          <p:spPr bwMode="auto">
            <a:xfrm>
              <a:off x="4416" y="763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61</a:t>
              </a:r>
            </a:p>
          </p:txBody>
        </p:sp>
        <p:sp>
          <p:nvSpPr>
            <p:cNvPr id="94" name="Text Box 7"/>
            <p:cNvSpPr txBox="1">
              <a:spLocks noChangeArrowheads="1"/>
            </p:cNvSpPr>
            <p:nvPr/>
          </p:nvSpPr>
          <p:spPr bwMode="auto">
            <a:xfrm>
              <a:off x="4416" y="1014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56</a:t>
              </a:r>
            </a:p>
          </p:txBody>
        </p:sp>
        <p:sp>
          <p:nvSpPr>
            <p:cNvPr id="95" name="Text Box 8"/>
            <p:cNvSpPr txBox="1">
              <a:spLocks noChangeArrowheads="1"/>
            </p:cNvSpPr>
            <p:nvPr/>
          </p:nvSpPr>
          <p:spPr bwMode="auto">
            <a:xfrm>
              <a:off x="4416" y="1283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4416" y="1514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97" name="Text Box 10"/>
            <p:cNvSpPr txBox="1">
              <a:spLocks noChangeArrowheads="1"/>
            </p:cNvSpPr>
            <p:nvPr/>
          </p:nvSpPr>
          <p:spPr bwMode="auto">
            <a:xfrm>
              <a:off x="4186" y="1773"/>
              <a:ext cx="9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Avg 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= 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61.25</a:t>
              </a:r>
              <a:endPara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8" name="Text Box 13"/>
          <p:cNvSpPr txBox="1">
            <a:spLocks noChangeArrowheads="1"/>
          </p:cNvSpPr>
          <p:nvPr/>
        </p:nvSpPr>
        <p:spPr bwMode="auto">
          <a:xfrm>
            <a:off x="1116441" y="6163823"/>
            <a:ext cx="24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Population</a:t>
            </a:r>
            <a:endParaRPr lang="en-CA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9" name="Line 22"/>
          <p:cNvSpPr>
            <a:spLocks noChangeShapeType="1"/>
          </p:cNvSpPr>
          <p:nvPr/>
        </p:nvSpPr>
        <p:spPr bwMode="auto">
          <a:xfrm>
            <a:off x="6795085" y="4938713"/>
            <a:ext cx="0" cy="990600"/>
          </a:xfrm>
          <a:prstGeom prst="line">
            <a:avLst/>
          </a:prstGeom>
          <a:noFill/>
          <a:ln w="31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23"/>
          <p:cNvGrpSpPr/>
          <p:nvPr/>
        </p:nvGrpSpPr>
        <p:grpSpPr bwMode="auto">
          <a:xfrm>
            <a:off x="6387101" y="5000625"/>
            <a:ext cx="1504951" cy="733425"/>
            <a:chOff x="3472" y="2900"/>
            <a:chExt cx="948" cy="462"/>
          </a:xfrm>
        </p:grpSpPr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3472" y="2900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1 0 1 0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Text Box 25"/>
            <p:cNvSpPr txBox="1">
              <a:spLocks noChangeArrowheads="1"/>
            </p:cNvSpPr>
            <p:nvPr/>
          </p:nvSpPr>
          <p:spPr bwMode="auto">
            <a:xfrm>
              <a:off x="3472" y="3131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0 1 1 1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 flipH="1">
              <a:off x="4032" y="2931"/>
              <a:ext cx="388" cy="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30"/>
          <p:cNvGrpSpPr/>
          <p:nvPr/>
        </p:nvGrpSpPr>
        <p:grpSpPr bwMode="auto">
          <a:xfrm>
            <a:off x="4812299" y="5050481"/>
            <a:ext cx="1649028" cy="689704"/>
            <a:chOff x="2464" y="2923"/>
            <a:chExt cx="949" cy="427"/>
          </a:xfrm>
        </p:grpSpPr>
        <p:sp>
          <p:nvSpPr>
            <p:cNvPr id="105" name="Text Box 31"/>
            <p:cNvSpPr txBox="1">
              <a:spLocks noChangeArrowheads="1"/>
            </p:cNvSpPr>
            <p:nvPr/>
          </p:nvSpPr>
          <p:spPr bwMode="auto">
            <a:xfrm>
              <a:off x="2464" y="3123"/>
              <a:ext cx="6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0 1 1 0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Text Box 32"/>
            <p:cNvSpPr txBox="1">
              <a:spLocks noChangeArrowheads="1"/>
            </p:cNvSpPr>
            <p:nvPr/>
          </p:nvSpPr>
          <p:spPr bwMode="auto">
            <a:xfrm>
              <a:off x="2464" y="2923"/>
              <a:ext cx="6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1 0 1 1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AutoShape 33"/>
            <p:cNvSpPr>
              <a:spLocks noChangeArrowheads="1"/>
            </p:cNvSpPr>
            <p:nvPr/>
          </p:nvSpPr>
          <p:spPr bwMode="auto">
            <a:xfrm flipH="1">
              <a:off x="2931" y="2973"/>
              <a:ext cx="482" cy="3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5624359" y="5228150"/>
            <a:ext cx="1039114" cy="3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</a:t>
            </a:r>
          </a:p>
        </p:txBody>
      </p:sp>
      <p:grpSp>
        <p:nvGrpSpPr>
          <p:cNvPr id="109" name="Group 35"/>
          <p:cNvGrpSpPr/>
          <p:nvPr/>
        </p:nvGrpSpPr>
        <p:grpSpPr bwMode="auto">
          <a:xfrm>
            <a:off x="3253372" y="5024438"/>
            <a:ext cx="1614488" cy="733425"/>
            <a:chOff x="1490" y="2899"/>
            <a:chExt cx="1017" cy="462"/>
          </a:xfrm>
        </p:grpSpPr>
        <p:grpSp>
          <p:nvGrpSpPr>
            <p:cNvPr id="110" name="Group 36"/>
            <p:cNvGrpSpPr/>
            <p:nvPr/>
          </p:nvGrpSpPr>
          <p:grpSpPr bwMode="auto">
            <a:xfrm>
              <a:off x="1490" y="2899"/>
              <a:ext cx="970" cy="462"/>
              <a:chOff x="2464" y="2900"/>
              <a:chExt cx="970" cy="462"/>
            </a:xfrm>
          </p:grpSpPr>
          <p:sp>
            <p:nvSpPr>
              <p:cNvPr id="112" name="Text Box 37"/>
              <p:cNvSpPr txBox="1">
                <a:spLocks noChangeArrowheads="1"/>
              </p:cNvSpPr>
              <p:nvPr/>
            </p:nvSpPr>
            <p:spPr bwMode="auto">
              <a:xfrm>
                <a:off x="2464" y="2900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1 0 1 1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 Box 38"/>
              <p:cNvSpPr txBox="1">
                <a:spLocks noChangeArrowheads="1"/>
              </p:cNvSpPr>
              <p:nvPr/>
            </p:nvSpPr>
            <p:spPr bwMode="auto">
              <a:xfrm>
                <a:off x="2464" y="3131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0 1 1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  <a:endParaRPr lang="en-CA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4" name="AutoShape 39"/>
              <p:cNvSpPr>
                <a:spLocks noChangeArrowheads="1"/>
              </p:cNvSpPr>
              <p:nvPr/>
            </p:nvSpPr>
            <p:spPr bwMode="auto">
              <a:xfrm flipH="1">
                <a:off x="3042" y="2967"/>
                <a:ext cx="392" cy="32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" name="Text Box 40"/>
            <p:cNvSpPr txBox="1">
              <a:spLocks noChangeArrowheads="1"/>
            </p:cNvSpPr>
            <p:nvPr/>
          </p:nvSpPr>
          <p:spPr bwMode="auto">
            <a:xfrm>
              <a:off x="2117" y="3018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GB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1478547" y="4389438"/>
            <a:ext cx="13255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1 0 1 1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116" name="Line 43"/>
          <p:cNvSpPr>
            <a:spLocks noChangeShapeType="1"/>
          </p:cNvSpPr>
          <p:nvPr/>
        </p:nvSpPr>
        <p:spPr bwMode="auto">
          <a:xfrm flipH="1" flipV="1">
            <a:off x="2191335" y="4624388"/>
            <a:ext cx="1106488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Line 44"/>
          <p:cNvSpPr>
            <a:spLocks noChangeShapeType="1"/>
          </p:cNvSpPr>
          <p:nvPr/>
        </p:nvSpPr>
        <p:spPr bwMode="auto">
          <a:xfrm flipH="1" flipV="1">
            <a:off x="2191335" y="5049838"/>
            <a:ext cx="1106488" cy="5445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2447866" y="1183063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Search Space</a:t>
            </a:r>
            <a:endParaRPr lang="en-CA" altLang="zh-CN" sz="2000" b="1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9" name="Oval 74"/>
          <p:cNvSpPr>
            <a:spLocks noChangeArrowheads="1"/>
          </p:cNvSpPr>
          <p:nvPr/>
        </p:nvSpPr>
        <p:spPr bwMode="auto">
          <a:xfrm>
            <a:off x="4100802" y="2294275"/>
            <a:ext cx="533400" cy="3032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Oval 75"/>
          <p:cNvSpPr>
            <a:spLocks noChangeArrowheads="1"/>
          </p:cNvSpPr>
          <p:nvPr/>
        </p:nvSpPr>
        <p:spPr bwMode="auto">
          <a:xfrm>
            <a:off x="4904077" y="2605425"/>
            <a:ext cx="533400" cy="3032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1" name="Oval 76"/>
          <p:cNvSpPr>
            <a:spLocks noChangeArrowheads="1"/>
          </p:cNvSpPr>
          <p:nvPr/>
        </p:nvSpPr>
        <p:spPr bwMode="auto">
          <a:xfrm>
            <a:off x="3445165" y="2118432"/>
            <a:ext cx="533400" cy="30321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2" name="Oval 77"/>
          <p:cNvSpPr>
            <a:spLocks noChangeArrowheads="1"/>
          </p:cNvSpPr>
          <p:nvPr/>
        </p:nvSpPr>
        <p:spPr bwMode="auto">
          <a:xfrm>
            <a:off x="2963875" y="2985577"/>
            <a:ext cx="533400" cy="30321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23" name="Group 88"/>
          <p:cNvGrpSpPr/>
          <p:nvPr/>
        </p:nvGrpSpPr>
        <p:grpSpPr bwMode="auto">
          <a:xfrm>
            <a:off x="7326897" y="4032250"/>
            <a:ext cx="2233613" cy="2825750"/>
            <a:chOff x="4056" y="2274"/>
            <a:chExt cx="1407" cy="1780"/>
          </a:xfrm>
        </p:grpSpPr>
        <p:sp>
          <p:nvSpPr>
            <p:cNvPr id="124" name="Text Box 16"/>
            <p:cNvSpPr txBox="1">
              <a:spLocks noChangeArrowheads="1"/>
            </p:cNvSpPr>
            <p:nvPr/>
          </p:nvSpPr>
          <p:spPr bwMode="auto">
            <a:xfrm>
              <a:off x="4056" y="3802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Mating Pool</a:t>
              </a:r>
            </a:p>
          </p:txBody>
        </p:sp>
        <p:grpSp>
          <p:nvGrpSpPr>
            <p:cNvPr id="125" name="Group 86"/>
            <p:cNvGrpSpPr/>
            <p:nvPr/>
          </p:nvGrpSpPr>
          <p:grpSpPr bwMode="auto">
            <a:xfrm>
              <a:off x="4488" y="2274"/>
              <a:ext cx="975" cy="373"/>
              <a:chOff x="4504" y="2234"/>
              <a:chExt cx="975" cy="356"/>
            </a:xfrm>
          </p:grpSpPr>
          <p:sp>
            <p:nvSpPr>
              <p:cNvPr id="126" name="AutoShape 17"/>
              <p:cNvSpPr>
                <a:spLocks noChangeArrowheads="1"/>
              </p:cNvSpPr>
              <p:nvPr/>
            </p:nvSpPr>
            <p:spPr bwMode="auto">
              <a:xfrm>
                <a:off x="4504" y="2234"/>
                <a:ext cx="192" cy="356"/>
              </a:xfrm>
              <a:prstGeom prst="downArrow">
                <a:avLst>
                  <a:gd name="adj1" fmla="val 50000"/>
                  <a:gd name="adj2" fmla="val 4895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 Box 78"/>
              <p:cNvSpPr txBox="1">
                <a:spLocks noChangeArrowheads="1"/>
              </p:cNvSpPr>
              <p:nvPr/>
            </p:nvSpPr>
            <p:spPr bwMode="auto">
              <a:xfrm>
                <a:off x="4696" y="2295"/>
                <a:ext cx="78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Selection</a:t>
                </a:r>
              </a:p>
            </p:txBody>
          </p:sp>
        </p:grpSp>
      </p:grpSp>
      <p:sp>
        <p:nvSpPr>
          <p:cNvPr id="128" name="Text Box 34"/>
          <p:cNvSpPr txBox="1">
            <a:spLocks noChangeArrowheads="1"/>
          </p:cNvSpPr>
          <p:nvPr/>
        </p:nvSpPr>
        <p:spPr bwMode="auto">
          <a:xfrm>
            <a:off x="4163803" y="5219700"/>
            <a:ext cx="731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mutate</a:t>
            </a:r>
          </a:p>
        </p:txBody>
      </p:sp>
      <p:grpSp>
        <p:nvGrpSpPr>
          <p:cNvPr id="129" name="Group 46"/>
          <p:cNvGrpSpPr/>
          <p:nvPr/>
        </p:nvGrpSpPr>
        <p:grpSpPr bwMode="auto">
          <a:xfrm>
            <a:off x="1644534" y="1851534"/>
            <a:ext cx="3979825" cy="1870179"/>
            <a:chOff x="448" y="575"/>
            <a:chExt cx="2464" cy="1153"/>
          </a:xfrm>
        </p:grpSpPr>
        <p:sp>
          <p:nvSpPr>
            <p:cNvPr id="130" name="Text Box 48"/>
            <p:cNvSpPr txBox="1">
              <a:spLocks noChangeArrowheads="1"/>
            </p:cNvSpPr>
            <p:nvPr/>
          </p:nvSpPr>
          <p:spPr bwMode="auto">
            <a:xfrm>
              <a:off x="1952" y="823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1" name="Text Box 49"/>
            <p:cNvSpPr txBox="1">
              <a:spLocks noChangeArrowheads="1"/>
            </p:cNvSpPr>
            <p:nvPr/>
          </p:nvSpPr>
          <p:spPr bwMode="auto">
            <a:xfrm>
              <a:off x="547" y="142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2" name="Text Box 51"/>
            <p:cNvSpPr txBox="1">
              <a:spLocks noChangeArrowheads="1"/>
            </p:cNvSpPr>
            <p:nvPr/>
          </p:nvSpPr>
          <p:spPr bwMode="auto">
            <a:xfrm>
              <a:off x="2432" y="1014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Text Box 52"/>
            <p:cNvSpPr txBox="1">
              <a:spLocks noChangeArrowheads="1"/>
            </p:cNvSpPr>
            <p:nvPr/>
          </p:nvSpPr>
          <p:spPr bwMode="auto">
            <a:xfrm>
              <a:off x="448" y="673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4" name="Text Box 54"/>
            <p:cNvSpPr txBox="1">
              <a:spLocks noChangeArrowheads="1"/>
            </p:cNvSpPr>
            <p:nvPr/>
          </p:nvSpPr>
          <p:spPr bwMode="auto">
            <a:xfrm>
              <a:off x="704" y="1036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1517" y="708"/>
              <a:ext cx="4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6" name="Text Box 56"/>
            <p:cNvSpPr txBox="1">
              <a:spLocks noChangeArrowheads="1"/>
            </p:cNvSpPr>
            <p:nvPr/>
          </p:nvSpPr>
          <p:spPr bwMode="auto">
            <a:xfrm>
              <a:off x="1568" y="1148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CA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7" name="Text Box 58"/>
            <p:cNvSpPr txBox="1">
              <a:spLocks noChangeArrowheads="1"/>
            </p:cNvSpPr>
            <p:nvPr/>
          </p:nvSpPr>
          <p:spPr bwMode="auto">
            <a:xfrm>
              <a:off x="1802" y="1501"/>
              <a:ext cx="47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Text Box 59"/>
            <p:cNvSpPr txBox="1">
              <a:spLocks noChangeArrowheads="1"/>
            </p:cNvSpPr>
            <p:nvPr/>
          </p:nvSpPr>
          <p:spPr bwMode="auto">
            <a:xfrm>
              <a:off x="1233" y="1250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9" name="Text Box 62"/>
            <p:cNvSpPr txBox="1">
              <a:spLocks noChangeArrowheads="1"/>
            </p:cNvSpPr>
            <p:nvPr/>
          </p:nvSpPr>
          <p:spPr bwMode="auto">
            <a:xfrm>
              <a:off x="1027" y="57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0" name="Text Box 52"/>
          <p:cNvSpPr txBox="1">
            <a:spLocks noChangeArrowheads="1"/>
          </p:cNvSpPr>
          <p:nvPr/>
        </p:nvSpPr>
        <p:spPr bwMode="auto">
          <a:xfrm>
            <a:off x="1485784" y="2438702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1" name="Text Box 52"/>
          <p:cNvSpPr txBox="1">
            <a:spLocks noChangeArrowheads="1"/>
          </p:cNvSpPr>
          <p:nvPr/>
        </p:nvSpPr>
        <p:spPr bwMode="auto">
          <a:xfrm>
            <a:off x="1478547" y="2805277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2" name="Text Box 52"/>
          <p:cNvSpPr txBox="1">
            <a:spLocks noChangeArrowheads="1"/>
          </p:cNvSpPr>
          <p:nvPr/>
        </p:nvSpPr>
        <p:spPr bwMode="auto">
          <a:xfrm>
            <a:off x="2362522" y="3446972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" name="Text Box 52"/>
          <p:cNvSpPr txBox="1">
            <a:spLocks noChangeArrowheads="1"/>
          </p:cNvSpPr>
          <p:nvPr/>
        </p:nvSpPr>
        <p:spPr bwMode="auto">
          <a:xfrm>
            <a:off x="2997611" y="3511403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4" name="Text Box 54"/>
          <p:cNvSpPr txBox="1">
            <a:spLocks noChangeArrowheads="1"/>
          </p:cNvSpPr>
          <p:nvPr/>
        </p:nvSpPr>
        <p:spPr bwMode="auto">
          <a:xfrm>
            <a:off x="2936574" y="2516867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5" name="Text Box 54"/>
          <p:cNvSpPr txBox="1">
            <a:spLocks noChangeArrowheads="1"/>
          </p:cNvSpPr>
          <p:nvPr/>
        </p:nvSpPr>
        <p:spPr bwMode="auto">
          <a:xfrm>
            <a:off x="2416464" y="2250548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6" name="Text Box 54"/>
          <p:cNvSpPr txBox="1">
            <a:spLocks noChangeArrowheads="1"/>
          </p:cNvSpPr>
          <p:nvPr/>
        </p:nvSpPr>
        <p:spPr bwMode="auto">
          <a:xfrm>
            <a:off x="3608604" y="2599281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7" name="Text Box 54"/>
          <p:cNvSpPr txBox="1">
            <a:spLocks noChangeArrowheads="1"/>
          </p:cNvSpPr>
          <p:nvPr/>
        </p:nvSpPr>
        <p:spPr bwMode="auto">
          <a:xfrm>
            <a:off x="4383895" y="3466816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8" name="椭圆 7"/>
          <p:cNvSpPr/>
          <p:nvPr/>
        </p:nvSpPr>
        <p:spPr>
          <a:xfrm>
            <a:off x="5377403" y="5477157"/>
            <a:ext cx="200764" cy="17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val 84"/>
          <p:cNvSpPr>
            <a:spLocks noChangeArrowheads="1"/>
          </p:cNvSpPr>
          <p:nvPr/>
        </p:nvSpPr>
        <p:spPr bwMode="auto">
          <a:xfrm>
            <a:off x="2994267" y="3567907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0" name="Oval 84"/>
          <p:cNvSpPr>
            <a:spLocks noChangeArrowheads="1"/>
          </p:cNvSpPr>
          <p:nvPr/>
        </p:nvSpPr>
        <p:spPr bwMode="auto">
          <a:xfrm>
            <a:off x="3355483" y="2055495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1" name="Oval 84"/>
          <p:cNvSpPr>
            <a:spLocks noChangeArrowheads="1"/>
          </p:cNvSpPr>
          <p:nvPr/>
        </p:nvSpPr>
        <p:spPr bwMode="auto">
          <a:xfrm>
            <a:off x="2395824" y="3510335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2" name="Oval 84"/>
          <p:cNvSpPr>
            <a:spLocks noChangeArrowheads="1"/>
          </p:cNvSpPr>
          <p:nvPr/>
        </p:nvSpPr>
        <p:spPr bwMode="auto">
          <a:xfrm>
            <a:off x="1651585" y="2066503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" name="Text Box 42"/>
          <p:cNvSpPr txBox="1">
            <a:spLocks noChangeArrowheads="1"/>
          </p:cNvSpPr>
          <p:nvPr/>
        </p:nvSpPr>
        <p:spPr bwMode="auto">
          <a:xfrm>
            <a:off x="7229812" y="1872657"/>
            <a:ext cx="1325563" cy="161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1 0 1 0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1 0 0 1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154" name="Text Box 42"/>
          <p:cNvSpPr txBox="1">
            <a:spLocks noChangeArrowheads="1"/>
          </p:cNvSpPr>
          <p:nvPr/>
        </p:nvSpPr>
        <p:spPr bwMode="auto">
          <a:xfrm>
            <a:off x="7830137" y="4829034"/>
            <a:ext cx="1325563" cy="161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1 0 1 0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1 0 0 1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1 0 0 1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 flipH="1" flipV="1">
            <a:off x="7167245" y="5661574"/>
            <a:ext cx="615949" cy="585691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9" grpId="0" animBg="1"/>
      <p:bldP spid="115" grpId="0"/>
      <p:bldP spid="116" grpId="0" animBg="1"/>
      <p:bldP spid="117" grpId="0" animBg="1"/>
      <p:bldP spid="148" grpId="0" animBg="1"/>
      <p:bldP spid="154" grpId="0"/>
      <p:bldP spid="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How does GA solve an optimization problem? </a:t>
            </a:r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7631402" y="4779170"/>
            <a:ext cx="1270000" cy="1676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253196" y="4294631"/>
            <a:ext cx="1270000" cy="183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86"/>
          <p:cNvSpPr/>
          <p:nvPr/>
        </p:nvSpPr>
        <p:spPr>
          <a:xfrm>
            <a:off x="7269078" y="1610062"/>
            <a:ext cx="1980905" cy="23899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813" y="1542196"/>
            <a:ext cx="4148889" cy="2389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36397" y="1213187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Current Population</a:t>
            </a:r>
          </a:p>
        </p:txBody>
      </p:sp>
      <p:grpSp>
        <p:nvGrpSpPr>
          <p:cNvPr id="7" name="Group 5"/>
          <p:cNvGrpSpPr/>
          <p:nvPr/>
        </p:nvGrpSpPr>
        <p:grpSpPr bwMode="auto">
          <a:xfrm>
            <a:off x="7601239" y="1904715"/>
            <a:ext cx="2041525" cy="2387601"/>
            <a:chOff x="4186" y="763"/>
            <a:chExt cx="1286" cy="1504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416" y="763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416" y="1014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56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416" y="1283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416" y="1514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186" y="1773"/>
              <a:ext cx="998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Avg 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= 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61.25</a:t>
              </a:r>
            </a:p>
            <a:p>
              <a:pPr>
                <a:spcBef>
                  <a:spcPct val="50000"/>
                </a:spcBef>
              </a:pPr>
              <a:endParaRPr lang="en-US" altLang="zh-CN" sz="18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16441" y="6163823"/>
            <a:ext cx="24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Population</a:t>
            </a:r>
            <a:endParaRPr lang="en-CA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6981697" y="4966705"/>
            <a:ext cx="0" cy="990600"/>
          </a:xfrm>
          <a:prstGeom prst="line">
            <a:avLst/>
          </a:prstGeom>
          <a:noFill/>
          <a:ln w="31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23"/>
          <p:cNvGrpSpPr/>
          <p:nvPr/>
        </p:nvGrpSpPr>
        <p:grpSpPr bwMode="auto">
          <a:xfrm>
            <a:off x="6387101" y="5000625"/>
            <a:ext cx="1504951" cy="857250"/>
            <a:chOff x="3472" y="2900"/>
            <a:chExt cx="948" cy="540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3472" y="2900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1 0 0 1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472" y="3131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1 0 1 0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H="1" flipV="1">
              <a:off x="4038" y="3256"/>
              <a:ext cx="382" cy="1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 flipV="1">
              <a:off x="4038" y="3009"/>
              <a:ext cx="376" cy="15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30"/>
          <p:cNvGrpSpPr/>
          <p:nvPr/>
        </p:nvGrpSpPr>
        <p:grpSpPr bwMode="auto">
          <a:xfrm>
            <a:off x="4812299" y="5050477"/>
            <a:ext cx="1649028" cy="692934"/>
            <a:chOff x="2464" y="2923"/>
            <a:chExt cx="949" cy="429"/>
          </a:xfrm>
        </p:grpSpPr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2464" y="3123"/>
              <a:ext cx="6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1 0 1 1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464" y="2923"/>
              <a:ext cx="6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1 0 0 0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 flipH="1">
              <a:off x="2931" y="2973"/>
              <a:ext cx="482" cy="3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624359" y="5228150"/>
            <a:ext cx="1039114" cy="3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</a:t>
            </a:r>
          </a:p>
        </p:txBody>
      </p:sp>
      <p:grpSp>
        <p:nvGrpSpPr>
          <p:cNvPr id="26" name="Group 35"/>
          <p:cNvGrpSpPr/>
          <p:nvPr/>
        </p:nvGrpSpPr>
        <p:grpSpPr bwMode="auto">
          <a:xfrm>
            <a:off x="3253372" y="5024438"/>
            <a:ext cx="1614488" cy="733425"/>
            <a:chOff x="1490" y="2899"/>
            <a:chExt cx="1017" cy="462"/>
          </a:xfrm>
        </p:grpSpPr>
        <p:grpSp>
          <p:nvGrpSpPr>
            <p:cNvPr id="27" name="Group 36"/>
            <p:cNvGrpSpPr/>
            <p:nvPr/>
          </p:nvGrpSpPr>
          <p:grpSpPr bwMode="auto">
            <a:xfrm>
              <a:off x="1490" y="2899"/>
              <a:ext cx="970" cy="462"/>
              <a:chOff x="2464" y="2900"/>
              <a:chExt cx="970" cy="462"/>
            </a:xfrm>
          </p:grpSpPr>
          <p:sp>
            <p:nvSpPr>
              <p:cNvPr id="29" name="Text Box 37"/>
              <p:cNvSpPr txBox="1">
                <a:spLocks noChangeArrowheads="1"/>
              </p:cNvSpPr>
              <p:nvPr/>
            </p:nvSpPr>
            <p:spPr bwMode="auto">
              <a:xfrm>
                <a:off x="2464" y="2900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1 0 0 </a:t>
                </a:r>
                <a:r>
                  <a:rPr lang="en-US" altLang="zh-CN" sz="1800" dirty="0">
                    <a:solidFill>
                      <a:srgbClr val="00206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</a:t>
                </a:r>
                <a:endParaRPr lang="en-CA" altLang="zh-CN" sz="1800" dirty="0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2464" y="3131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1 0 1 0</a:t>
                </a:r>
                <a:endParaRPr lang="en-CA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39"/>
              <p:cNvSpPr>
                <a:spLocks noChangeArrowheads="1"/>
              </p:cNvSpPr>
              <p:nvPr/>
            </p:nvSpPr>
            <p:spPr bwMode="auto">
              <a:xfrm flipH="1">
                <a:off x="3042" y="2967"/>
                <a:ext cx="392" cy="32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2117" y="3018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GB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478547" y="4473414"/>
            <a:ext cx="1325563" cy="65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50"/>
              </a:spcBef>
            </a:pPr>
            <a:r>
              <a:rPr lang="en-US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1 0 1 1</a:t>
            </a:r>
          </a:p>
          <a:p>
            <a:pPr>
              <a:spcBef>
                <a:spcPts val="50"/>
              </a:spcBef>
            </a:pPr>
            <a:r>
              <a:rPr lang="en-US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H="1">
            <a:off x="2253247" y="5233990"/>
            <a:ext cx="1044576" cy="1825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H="1">
            <a:off x="2253247" y="5594352"/>
            <a:ext cx="1044576" cy="1635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2445039" y="1182391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Search Space</a:t>
            </a:r>
            <a:endParaRPr lang="en-CA" altLang="zh-CN" sz="2000" b="1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Oval 74"/>
          <p:cNvSpPr>
            <a:spLocks noChangeArrowheads="1"/>
          </p:cNvSpPr>
          <p:nvPr/>
        </p:nvSpPr>
        <p:spPr bwMode="auto">
          <a:xfrm>
            <a:off x="4100802" y="2294275"/>
            <a:ext cx="533400" cy="3032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Oval 75"/>
          <p:cNvSpPr>
            <a:spLocks noChangeArrowheads="1"/>
          </p:cNvSpPr>
          <p:nvPr/>
        </p:nvSpPr>
        <p:spPr bwMode="auto">
          <a:xfrm>
            <a:off x="4904077" y="2605425"/>
            <a:ext cx="533400" cy="3032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Oval 76"/>
          <p:cNvSpPr>
            <a:spLocks noChangeArrowheads="1"/>
          </p:cNvSpPr>
          <p:nvPr/>
        </p:nvSpPr>
        <p:spPr bwMode="auto">
          <a:xfrm>
            <a:off x="3445165" y="2118432"/>
            <a:ext cx="533400" cy="30321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Oval 77"/>
          <p:cNvSpPr>
            <a:spLocks noChangeArrowheads="1"/>
          </p:cNvSpPr>
          <p:nvPr/>
        </p:nvSpPr>
        <p:spPr bwMode="auto">
          <a:xfrm>
            <a:off x="2963875" y="2985577"/>
            <a:ext cx="533400" cy="30321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" name="Group 88"/>
          <p:cNvGrpSpPr/>
          <p:nvPr/>
        </p:nvGrpSpPr>
        <p:grpSpPr bwMode="auto">
          <a:xfrm>
            <a:off x="7326897" y="4032250"/>
            <a:ext cx="2233613" cy="2825750"/>
            <a:chOff x="4056" y="2274"/>
            <a:chExt cx="1407" cy="1780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4056" y="3802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Mating Pool</a:t>
              </a:r>
            </a:p>
          </p:txBody>
        </p:sp>
        <p:grpSp>
          <p:nvGrpSpPr>
            <p:cNvPr id="42" name="Group 86"/>
            <p:cNvGrpSpPr/>
            <p:nvPr/>
          </p:nvGrpSpPr>
          <p:grpSpPr bwMode="auto">
            <a:xfrm>
              <a:off x="4488" y="2274"/>
              <a:ext cx="975" cy="373"/>
              <a:chOff x="4504" y="2234"/>
              <a:chExt cx="975" cy="356"/>
            </a:xfrm>
          </p:grpSpPr>
          <p:sp>
            <p:nvSpPr>
              <p:cNvPr id="43" name="AutoShape 17"/>
              <p:cNvSpPr>
                <a:spLocks noChangeArrowheads="1"/>
              </p:cNvSpPr>
              <p:nvPr/>
            </p:nvSpPr>
            <p:spPr bwMode="auto">
              <a:xfrm>
                <a:off x="4504" y="2234"/>
                <a:ext cx="192" cy="356"/>
              </a:xfrm>
              <a:prstGeom prst="downArrow">
                <a:avLst>
                  <a:gd name="adj1" fmla="val 50000"/>
                  <a:gd name="adj2" fmla="val 4895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eaLnBrk="1" hangingPunct="1"/>
                <a:endParaRPr lang="en-GB" altLang="zh-CN" sz="21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78"/>
              <p:cNvSpPr txBox="1">
                <a:spLocks noChangeArrowheads="1"/>
              </p:cNvSpPr>
              <p:nvPr/>
            </p:nvSpPr>
            <p:spPr bwMode="auto">
              <a:xfrm>
                <a:off x="4696" y="2295"/>
                <a:ext cx="78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Selection</a:t>
                </a:r>
              </a:p>
            </p:txBody>
          </p:sp>
        </p:grpSp>
      </p:grp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4163803" y="5219700"/>
            <a:ext cx="731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mutate</a:t>
            </a:r>
          </a:p>
        </p:txBody>
      </p:sp>
      <p:grpSp>
        <p:nvGrpSpPr>
          <p:cNvPr id="46" name="Group 46"/>
          <p:cNvGrpSpPr/>
          <p:nvPr/>
        </p:nvGrpSpPr>
        <p:grpSpPr bwMode="auto">
          <a:xfrm>
            <a:off x="1644534" y="1851534"/>
            <a:ext cx="3979825" cy="1870179"/>
            <a:chOff x="448" y="575"/>
            <a:chExt cx="2464" cy="1153"/>
          </a:xfrm>
        </p:grpSpPr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1952" y="823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547" y="142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2432" y="1014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448" y="673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1" name="Text Box 54"/>
            <p:cNvSpPr txBox="1">
              <a:spLocks noChangeArrowheads="1"/>
            </p:cNvSpPr>
            <p:nvPr/>
          </p:nvSpPr>
          <p:spPr bwMode="auto">
            <a:xfrm>
              <a:off x="704" y="1036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1517" y="708"/>
              <a:ext cx="4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1568" y="1148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CA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1802" y="1501"/>
              <a:ext cx="47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1233" y="1250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1027" y="57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1485784" y="2438702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1478547" y="2805277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2362522" y="3446972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2997611" y="3511403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2936574" y="2516867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Text Box 54"/>
          <p:cNvSpPr txBox="1">
            <a:spLocks noChangeArrowheads="1"/>
          </p:cNvSpPr>
          <p:nvPr/>
        </p:nvSpPr>
        <p:spPr bwMode="auto">
          <a:xfrm>
            <a:off x="2416464" y="2250548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" name="Text Box 54"/>
          <p:cNvSpPr txBox="1">
            <a:spLocks noChangeArrowheads="1"/>
          </p:cNvSpPr>
          <p:nvPr/>
        </p:nvSpPr>
        <p:spPr bwMode="auto">
          <a:xfrm>
            <a:off x="3608604" y="2599281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4383895" y="3466816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椭圆 7"/>
          <p:cNvSpPr/>
          <p:nvPr/>
        </p:nvSpPr>
        <p:spPr>
          <a:xfrm>
            <a:off x="5412243" y="5449587"/>
            <a:ext cx="200764" cy="17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84"/>
          <p:cNvSpPr>
            <a:spLocks noChangeArrowheads="1"/>
          </p:cNvSpPr>
          <p:nvPr/>
        </p:nvSpPr>
        <p:spPr bwMode="auto">
          <a:xfrm>
            <a:off x="2994267" y="3567907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7" name="Oval 84"/>
          <p:cNvSpPr>
            <a:spLocks noChangeArrowheads="1"/>
          </p:cNvSpPr>
          <p:nvPr/>
        </p:nvSpPr>
        <p:spPr bwMode="auto">
          <a:xfrm>
            <a:off x="3355483" y="2055495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8" name="Oval 84"/>
          <p:cNvSpPr>
            <a:spLocks noChangeArrowheads="1"/>
          </p:cNvSpPr>
          <p:nvPr/>
        </p:nvSpPr>
        <p:spPr bwMode="auto">
          <a:xfrm>
            <a:off x="2395824" y="3510335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" name="Oval 84"/>
          <p:cNvSpPr>
            <a:spLocks noChangeArrowheads="1"/>
          </p:cNvSpPr>
          <p:nvPr/>
        </p:nvSpPr>
        <p:spPr bwMode="auto">
          <a:xfrm>
            <a:off x="1651585" y="2066503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7229812" y="1872657"/>
            <a:ext cx="1325563" cy="161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1 0 1 0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1 0 0 1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71" name="Text Box 42"/>
          <p:cNvSpPr txBox="1">
            <a:spLocks noChangeArrowheads="1"/>
          </p:cNvSpPr>
          <p:nvPr/>
        </p:nvSpPr>
        <p:spPr bwMode="auto">
          <a:xfrm>
            <a:off x="7830137" y="4829034"/>
            <a:ext cx="1325563" cy="161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1 0 1 0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1 0 0 1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72" name="Oval 84"/>
          <p:cNvSpPr>
            <a:spLocks noChangeArrowheads="1"/>
          </p:cNvSpPr>
          <p:nvPr/>
        </p:nvSpPr>
        <p:spPr bwMode="auto">
          <a:xfrm>
            <a:off x="3080442" y="3488176"/>
            <a:ext cx="609600" cy="356497"/>
          </a:xfrm>
          <a:prstGeom prst="ellipse">
            <a:avLst/>
          </a:prstGeom>
          <a:noFill/>
          <a:ln w="38100">
            <a:solidFill>
              <a:schemeClr val="accent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3" name="下箭头 1"/>
          <p:cNvSpPr/>
          <p:nvPr/>
        </p:nvSpPr>
        <p:spPr>
          <a:xfrm rot="10800000">
            <a:off x="2023284" y="3947773"/>
            <a:ext cx="230554" cy="346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84"/>
          <p:cNvSpPr>
            <a:spLocks noChangeArrowheads="1"/>
          </p:cNvSpPr>
          <p:nvPr/>
        </p:nvSpPr>
        <p:spPr bwMode="auto">
          <a:xfrm>
            <a:off x="1524086" y="2830383"/>
            <a:ext cx="609600" cy="303212"/>
          </a:xfrm>
          <a:prstGeom prst="ellipse">
            <a:avLst/>
          </a:prstGeom>
          <a:noFill/>
          <a:ln w="38100">
            <a:solidFill>
              <a:schemeClr val="accent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Oval 84"/>
          <p:cNvSpPr>
            <a:spLocks noChangeArrowheads="1"/>
          </p:cNvSpPr>
          <p:nvPr/>
        </p:nvSpPr>
        <p:spPr bwMode="auto">
          <a:xfrm>
            <a:off x="3332536" y="2097753"/>
            <a:ext cx="609600" cy="303212"/>
          </a:xfrm>
          <a:prstGeom prst="ellipse">
            <a:avLst/>
          </a:prstGeom>
          <a:noFill/>
          <a:ln w="38100">
            <a:solidFill>
              <a:schemeClr val="accent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Oval 84"/>
          <p:cNvSpPr>
            <a:spLocks noChangeArrowheads="1"/>
          </p:cNvSpPr>
          <p:nvPr/>
        </p:nvSpPr>
        <p:spPr bwMode="auto">
          <a:xfrm>
            <a:off x="1648381" y="2055201"/>
            <a:ext cx="609600" cy="303212"/>
          </a:xfrm>
          <a:prstGeom prst="ellipse">
            <a:avLst/>
          </a:prstGeom>
          <a:noFill/>
          <a:ln w="38100">
            <a:solidFill>
              <a:schemeClr val="accent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" name="矩形 2"/>
          <p:cNvSpPr/>
          <p:nvPr/>
        </p:nvSpPr>
        <p:spPr>
          <a:xfrm>
            <a:off x="1467141" y="5192526"/>
            <a:ext cx="895381" cy="7848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1 0 0 0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1 0 1 0</a:t>
            </a:r>
          </a:p>
        </p:txBody>
      </p:sp>
      <p:sp>
        <p:nvSpPr>
          <p:cNvPr id="78" name="Line 60"/>
          <p:cNvSpPr>
            <a:spLocks noChangeShapeType="1"/>
          </p:cNvSpPr>
          <p:nvPr/>
        </p:nvSpPr>
        <p:spPr bwMode="auto">
          <a:xfrm flipV="1">
            <a:off x="3115260" y="3346450"/>
            <a:ext cx="4057650" cy="12620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33" grpId="0" animBg="1"/>
      <p:bldP spid="34" grpId="0" animBg="1"/>
      <p:bldP spid="65" grpId="0" animBg="1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How does GA solve an optimization problem? </a:t>
            </a:r>
          </a:p>
        </p:txBody>
      </p:sp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1006091" y="4622508"/>
            <a:ext cx="103762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GA continues to produce new generations (population) of individuals until some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stopping condition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met</a:t>
            </a:r>
            <a:endParaRPr lang="en-CA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69"/>
          <p:cNvSpPr/>
          <p:nvPr/>
        </p:nvSpPr>
        <p:spPr>
          <a:xfrm>
            <a:off x="7269078" y="1607276"/>
            <a:ext cx="1980905" cy="23899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7601239" y="1901929"/>
            <a:ext cx="2041525" cy="1973263"/>
            <a:chOff x="4186" y="763"/>
            <a:chExt cx="1286" cy="1243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416" y="763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56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416" y="1014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416" y="1283"/>
              <a:ext cx="6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65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416" y="1514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=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86" y="1773"/>
              <a:ext cx="9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Avg </a:t>
              </a:r>
              <a:r>
                <a:rPr lang="en-US" altLang="zh-CN" sz="18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= 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61.5</a:t>
              </a: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36397" y="1210401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Current</a:t>
            </a:r>
            <a:r>
              <a:rPr lang="en-CA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Population</a:t>
            </a:r>
          </a:p>
        </p:txBody>
      </p:sp>
      <p:sp>
        <p:nvSpPr>
          <p:cNvPr id="12" name="矩形 48"/>
          <p:cNvSpPr/>
          <p:nvPr/>
        </p:nvSpPr>
        <p:spPr>
          <a:xfrm>
            <a:off x="1310813" y="1539410"/>
            <a:ext cx="4148889" cy="2389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2446041" y="1178261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Search Space</a:t>
            </a:r>
            <a:endParaRPr lang="en-CA" altLang="zh-CN" sz="2000" b="1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Oval 74"/>
          <p:cNvSpPr>
            <a:spLocks noChangeArrowheads="1"/>
          </p:cNvSpPr>
          <p:nvPr/>
        </p:nvSpPr>
        <p:spPr bwMode="auto">
          <a:xfrm>
            <a:off x="4100802" y="2291489"/>
            <a:ext cx="533400" cy="3032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Oval 75"/>
          <p:cNvSpPr>
            <a:spLocks noChangeArrowheads="1"/>
          </p:cNvSpPr>
          <p:nvPr/>
        </p:nvSpPr>
        <p:spPr bwMode="auto">
          <a:xfrm>
            <a:off x="4904077" y="2602639"/>
            <a:ext cx="533400" cy="3032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Oval 76"/>
          <p:cNvSpPr>
            <a:spLocks noChangeArrowheads="1"/>
          </p:cNvSpPr>
          <p:nvPr/>
        </p:nvSpPr>
        <p:spPr bwMode="auto">
          <a:xfrm>
            <a:off x="3445165" y="2115646"/>
            <a:ext cx="533400" cy="30321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Oval 77"/>
          <p:cNvSpPr>
            <a:spLocks noChangeArrowheads="1"/>
          </p:cNvSpPr>
          <p:nvPr/>
        </p:nvSpPr>
        <p:spPr bwMode="auto">
          <a:xfrm>
            <a:off x="2963875" y="2982791"/>
            <a:ext cx="533400" cy="30321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8" name="Group 46"/>
          <p:cNvGrpSpPr/>
          <p:nvPr/>
        </p:nvGrpSpPr>
        <p:grpSpPr bwMode="auto">
          <a:xfrm>
            <a:off x="1644534" y="1848748"/>
            <a:ext cx="3979825" cy="1870179"/>
            <a:chOff x="448" y="575"/>
            <a:chExt cx="2464" cy="1153"/>
          </a:xfrm>
        </p:grpSpPr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1952" y="823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547" y="142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2432" y="1014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448" y="673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704" y="1036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 Box 55"/>
            <p:cNvSpPr txBox="1">
              <a:spLocks noChangeArrowheads="1"/>
            </p:cNvSpPr>
            <p:nvPr/>
          </p:nvSpPr>
          <p:spPr bwMode="auto">
            <a:xfrm>
              <a:off x="1517" y="708"/>
              <a:ext cx="4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1568" y="1148"/>
              <a:ext cx="4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CA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Text Box 58"/>
            <p:cNvSpPr txBox="1">
              <a:spLocks noChangeArrowheads="1"/>
            </p:cNvSpPr>
            <p:nvPr/>
          </p:nvSpPr>
          <p:spPr bwMode="auto">
            <a:xfrm>
              <a:off x="1802" y="1501"/>
              <a:ext cx="47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0011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1233" y="1250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0000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1027" y="575"/>
              <a:ext cx="4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0101</a:t>
              </a:r>
              <a:endParaRPr lang="en-CA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52"/>
          <p:cNvSpPr txBox="1">
            <a:spLocks noChangeArrowheads="1"/>
          </p:cNvSpPr>
          <p:nvPr/>
        </p:nvSpPr>
        <p:spPr bwMode="auto">
          <a:xfrm>
            <a:off x="1485784" y="2435916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1478547" y="2802491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Text Box 52"/>
          <p:cNvSpPr txBox="1">
            <a:spLocks noChangeArrowheads="1"/>
          </p:cNvSpPr>
          <p:nvPr/>
        </p:nvSpPr>
        <p:spPr bwMode="auto">
          <a:xfrm>
            <a:off x="2362522" y="3444186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2997611" y="3508617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Text Box 54"/>
          <p:cNvSpPr txBox="1">
            <a:spLocks noChangeArrowheads="1"/>
          </p:cNvSpPr>
          <p:nvPr/>
        </p:nvSpPr>
        <p:spPr bwMode="auto">
          <a:xfrm>
            <a:off x="2936574" y="2514081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2416464" y="2247762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3608604" y="2596495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1101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383895" y="3464030"/>
            <a:ext cx="77529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1100</a:t>
            </a:r>
            <a:endParaRPr lang="en-CA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Oval 84"/>
          <p:cNvSpPr>
            <a:spLocks noChangeArrowheads="1"/>
          </p:cNvSpPr>
          <p:nvPr/>
        </p:nvSpPr>
        <p:spPr bwMode="auto">
          <a:xfrm>
            <a:off x="2994267" y="3565121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Oval 84"/>
          <p:cNvSpPr>
            <a:spLocks noChangeArrowheads="1"/>
          </p:cNvSpPr>
          <p:nvPr/>
        </p:nvSpPr>
        <p:spPr bwMode="auto">
          <a:xfrm>
            <a:off x="3355483" y="2052709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Oval 84"/>
          <p:cNvSpPr>
            <a:spLocks noChangeArrowheads="1"/>
          </p:cNvSpPr>
          <p:nvPr/>
        </p:nvSpPr>
        <p:spPr bwMode="auto">
          <a:xfrm>
            <a:off x="2395824" y="3507549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Oval 84"/>
          <p:cNvSpPr>
            <a:spLocks noChangeArrowheads="1"/>
          </p:cNvSpPr>
          <p:nvPr/>
        </p:nvSpPr>
        <p:spPr bwMode="auto">
          <a:xfrm>
            <a:off x="1651585" y="2063717"/>
            <a:ext cx="609600" cy="303212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Oval 84"/>
          <p:cNvSpPr>
            <a:spLocks noChangeArrowheads="1"/>
          </p:cNvSpPr>
          <p:nvPr/>
        </p:nvSpPr>
        <p:spPr bwMode="auto">
          <a:xfrm>
            <a:off x="3024458" y="3538675"/>
            <a:ext cx="609600" cy="303212"/>
          </a:xfrm>
          <a:prstGeom prst="ellipse">
            <a:avLst/>
          </a:prstGeom>
          <a:noFill/>
          <a:ln w="38100">
            <a:solidFill>
              <a:schemeClr val="accent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Oval 84"/>
          <p:cNvSpPr>
            <a:spLocks noChangeArrowheads="1"/>
          </p:cNvSpPr>
          <p:nvPr/>
        </p:nvSpPr>
        <p:spPr bwMode="auto">
          <a:xfrm>
            <a:off x="3362217" y="2090479"/>
            <a:ext cx="609600" cy="303212"/>
          </a:xfrm>
          <a:prstGeom prst="ellipse">
            <a:avLst/>
          </a:prstGeom>
          <a:noFill/>
          <a:ln w="38100">
            <a:solidFill>
              <a:schemeClr val="accent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Oval 84"/>
          <p:cNvSpPr>
            <a:spLocks noChangeArrowheads="1"/>
          </p:cNvSpPr>
          <p:nvPr/>
        </p:nvSpPr>
        <p:spPr bwMode="auto">
          <a:xfrm>
            <a:off x="1653026" y="2048314"/>
            <a:ext cx="609600" cy="303212"/>
          </a:xfrm>
          <a:prstGeom prst="ellipse">
            <a:avLst/>
          </a:prstGeom>
          <a:noFill/>
          <a:ln w="38100">
            <a:solidFill>
              <a:schemeClr val="accent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Oval 84"/>
          <p:cNvSpPr>
            <a:spLocks noChangeArrowheads="1"/>
          </p:cNvSpPr>
          <p:nvPr/>
        </p:nvSpPr>
        <p:spPr bwMode="auto">
          <a:xfrm>
            <a:off x="1517753" y="2845517"/>
            <a:ext cx="609600" cy="303212"/>
          </a:xfrm>
          <a:prstGeom prst="ellipse">
            <a:avLst/>
          </a:prstGeom>
          <a:noFill/>
          <a:ln w="38100">
            <a:solidFill>
              <a:schemeClr val="accent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250345" y="1916032"/>
            <a:ext cx="1325563" cy="161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1 0 1 1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0 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1 1 1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1 0 0 0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</a:t>
            </a:r>
            <a:r>
              <a:rPr lang="en-US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0 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The workflow of GA</a:t>
            </a:r>
          </a:p>
        </p:txBody>
      </p:sp>
      <p:sp>
        <p:nvSpPr>
          <p:cNvPr id="2" name="矩形 17"/>
          <p:cNvSpPr/>
          <p:nvPr/>
        </p:nvSpPr>
        <p:spPr>
          <a:xfrm>
            <a:off x="4007019" y="1346723"/>
            <a:ext cx="3276600" cy="389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18"/>
          <p:cNvSpPr/>
          <p:nvPr/>
        </p:nvSpPr>
        <p:spPr>
          <a:xfrm>
            <a:off x="4007019" y="1974246"/>
            <a:ext cx="3276600" cy="389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菱形 20"/>
          <p:cNvSpPr/>
          <p:nvPr/>
        </p:nvSpPr>
        <p:spPr>
          <a:xfrm>
            <a:off x="3516086" y="4468704"/>
            <a:ext cx="4258235" cy="12920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Termination conditions?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22"/>
          <p:cNvSpPr/>
          <p:nvPr/>
        </p:nvSpPr>
        <p:spPr>
          <a:xfrm>
            <a:off x="3997938" y="6067749"/>
            <a:ext cx="3276600" cy="389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the optimal solution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23"/>
          <p:cNvCxnSpPr>
            <a:stCxn id="2" idx="2"/>
            <a:endCxn id="3" idx="0"/>
          </p:cNvCxnSpPr>
          <p:nvPr/>
        </p:nvCxnSpPr>
        <p:spPr>
          <a:xfrm>
            <a:off x="5645319" y="1736688"/>
            <a:ext cx="0" cy="237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24"/>
          <p:cNvCxnSpPr>
            <a:stCxn id="3" idx="2"/>
            <a:endCxn id="12" idx="0"/>
          </p:cNvCxnSpPr>
          <p:nvPr/>
        </p:nvCxnSpPr>
        <p:spPr>
          <a:xfrm flipH="1">
            <a:off x="5645204" y="2364211"/>
            <a:ext cx="115" cy="24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25"/>
          <p:cNvCxnSpPr>
            <a:stCxn id="14" idx="2"/>
            <a:endCxn id="4" idx="0"/>
          </p:cNvCxnSpPr>
          <p:nvPr/>
        </p:nvCxnSpPr>
        <p:spPr>
          <a:xfrm flipH="1">
            <a:off x="5645204" y="4209830"/>
            <a:ext cx="4894" cy="258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26"/>
          <p:cNvCxnSpPr>
            <a:stCxn id="4" idx="2"/>
            <a:endCxn id="5" idx="0"/>
          </p:cNvCxnSpPr>
          <p:nvPr/>
        </p:nvCxnSpPr>
        <p:spPr>
          <a:xfrm flipH="1">
            <a:off x="5636238" y="5760721"/>
            <a:ext cx="8966" cy="30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27"/>
          <p:cNvCxnSpPr>
            <a:stCxn id="4" idx="1"/>
            <a:endCxn id="3" idx="1"/>
          </p:cNvCxnSpPr>
          <p:nvPr/>
        </p:nvCxnSpPr>
        <p:spPr>
          <a:xfrm rot="10800000" flipH="1">
            <a:off x="3516085" y="2169229"/>
            <a:ext cx="490933" cy="2945484"/>
          </a:xfrm>
          <a:prstGeom prst="bentConnector3">
            <a:avLst>
              <a:gd name="adj1" fmla="val -4656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32"/>
          <p:cNvSpPr/>
          <p:nvPr/>
        </p:nvSpPr>
        <p:spPr>
          <a:xfrm>
            <a:off x="4006904" y="2611127"/>
            <a:ext cx="3276600" cy="389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34"/>
          <p:cNvSpPr/>
          <p:nvPr/>
        </p:nvSpPr>
        <p:spPr>
          <a:xfrm>
            <a:off x="4011798" y="3211356"/>
            <a:ext cx="3276600" cy="389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9"/>
          <p:cNvSpPr/>
          <p:nvPr/>
        </p:nvSpPr>
        <p:spPr>
          <a:xfrm>
            <a:off x="4011798" y="3819865"/>
            <a:ext cx="3276600" cy="389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28"/>
          <p:cNvCxnSpPr>
            <a:stCxn id="12" idx="2"/>
            <a:endCxn id="13" idx="0"/>
          </p:cNvCxnSpPr>
          <p:nvPr/>
        </p:nvCxnSpPr>
        <p:spPr>
          <a:xfrm>
            <a:off x="5645204" y="3001092"/>
            <a:ext cx="4894" cy="210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9"/>
          <p:cNvCxnSpPr>
            <a:stCxn id="13" idx="2"/>
            <a:endCxn id="14" idx="0"/>
          </p:cNvCxnSpPr>
          <p:nvPr/>
        </p:nvCxnSpPr>
        <p:spPr>
          <a:xfrm>
            <a:off x="5650098" y="3601321"/>
            <a:ext cx="0" cy="21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7293" y="3441981"/>
            <a:ext cx="49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82495" y="5694190"/>
            <a:ext cx="72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228" y="1681372"/>
            <a:ext cx="8210986" cy="789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 Representation, Initialization and Selection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The workflow of GA</a:t>
            </a:r>
          </a:p>
        </p:txBody>
      </p:sp>
      <p:cxnSp>
        <p:nvCxnSpPr>
          <p:cNvPr id="2" name="直接箭头连接符 2"/>
          <p:cNvCxnSpPr/>
          <p:nvPr/>
        </p:nvCxnSpPr>
        <p:spPr>
          <a:xfrm>
            <a:off x="6451163" y="1608418"/>
            <a:ext cx="65022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19"/>
          <p:cNvCxnSpPr/>
          <p:nvPr/>
        </p:nvCxnSpPr>
        <p:spPr>
          <a:xfrm flipV="1">
            <a:off x="6444829" y="2223068"/>
            <a:ext cx="656557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28"/>
          <p:cNvCxnSpPr/>
          <p:nvPr/>
        </p:nvCxnSpPr>
        <p:spPr>
          <a:xfrm flipV="1">
            <a:off x="6469492" y="2904773"/>
            <a:ext cx="631894" cy="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9"/>
          <p:cNvCxnSpPr/>
          <p:nvPr/>
        </p:nvCxnSpPr>
        <p:spPr>
          <a:xfrm flipV="1">
            <a:off x="6451562" y="3473049"/>
            <a:ext cx="631894" cy="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"/>
          <p:cNvSpPr/>
          <p:nvPr/>
        </p:nvSpPr>
        <p:spPr>
          <a:xfrm>
            <a:off x="7181717" y="1341735"/>
            <a:ext cx="2050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</p:txBody>
      </p:sp>
      <p:sp>
        <p:nvSpPr>
          <p:cNvPr id="7" name="矩形 30"/>
          <p:cNvSpPr/>
          <p:nvPr/>
        </p:nvSpPr>
        <p:spPr>
          <a:xfrm>
            <a:off x="7111973" y="1910560"/>
            <a:ext cx="31433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31"/>
          <p:cNvSpPr/>
          <p:nvPr/>
        </p:nvSpPr>
        <p:spPr>
          <a:xfrm>
            <a:off x="7136906" y="2576793"/>
            <a:ext cx="3219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33"/>
          <p:cNvSpPr/>
          <p:nvPr/>
        </p:nvSpPr>
        <p:spPr>
          <a:xfrm>
            <a:off x="7163786" y="3197403"/>
            <a:ext cx="3236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35"/>
          <p:cNvSpPr/>
          <p:nvPr/>
        </p:nvSpPr>
        <p:spPr>
          <a:xfrm>
            <a:off x="3183701" y="1422400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6"/>
          <p:cNvSpPr/>
          <p:nvPr/>
        </p:nvSpPr>
        <p:spPr>
          <a:xfrm>
            <a:off x="3183701" y="2049923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菱形 37"/>
          <p:cNvSpPr/>
          <p:nvPr/>
        </p:nvSpPr>
        <p:spPr>
          <a:xfrm>
            <a:off x="2692768" y="4544381"/>
            <a:ext cx="4258235" cy="12920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conditions?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38"/>
          <p:cNvSpPr/>
          <p:nvPr/>
        </p:nvSpPr>
        <p:spPr>
          <a:xfrm>
            <a:off x="3174620" y="6143426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the optimal solution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39"/>
          <p:cNvCxnSpPr>
            <a:stCxn id="11" idx="2"/>
            <a:endCxn id="12" idx="0"/>
          </p:cNvCxnSpPr>
          <p:nvPr/>
        </p:nvCxnSpPr>
        <p:spPr>
          <a:xfrm>
            <a:off x="4822001" y="1812365"/>
            <a:ext cx="0" cy="237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0"/>
          <p:cNvCxnSpPr>
            <a:stCxn id="12" idx="2"/>
            <a:endCxn id="20" idx="0"/>
          </p:cNvCxnSpPr>
          <p:nvPr/>
        </p:nvCxnSpPr>
        <p:spPr>
          <a:xfrm flipH="1">
            <a:off x="4821886" y="2439888"/>
            <a:ext cx="115" cy="24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1"/>
          <p:cNvCxnSpPr>
            <a:stCxn id="22" idx="2"/>
            <a:endCxn id="13" idx="0"/>
          </p:cNvCxnSpPr>
          <p:nvPr/>
        </p:nvCxnSpPr>
        <p:spPr>
          <a:xfrm flipH="1">
            <a:off x="4821886" y="4285507"/>
            <a:ext cx="4894" cy="258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2"/>
          <p:cNvCxnSpPr>
            <a:stCxn id="13" idx="2"/>
            <a:endCxn id="14" idx="0"/>
          </p:cNvCxnSpPr>
          <p:nvPr/>
        </p:nvCxnSpPr>
        <p:spPr>
          <a:xfrm flipH="1">
            <a:off x="4812920" y="5836398"/>
            <a:ext cx="8966" cy="30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3"/>
          <p:cNvCxnSpPr>
            <a:stCxn id="13" idx="1"/>
            <a:endCxn id="12" idx="1"/>
          </p:cNvCxnSpPr>
          <p:nvPr/>
        </p:nvCxnSpPr>
        <p:spPr>
          <a:xfrm rot="10800000" flipH="1">
            <a:off x="2692767" y="2244906"/>
            <a:ext cx="490933" cy="2945484"/>
          </a:xfrm>
          <a:prstGeom prst="bentConnector3">
            <a:avLst>
              <a:gd name="adj1" fmla="val -4656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4"/>
          <p:cNvSpPr/>
          <p:nvPr/>
        </p:nvSpPr>
        <p:spPr>
          <a:xfrm>
            <a:off x="3183586" y="2686804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45"/>
          <p:cNvSpPr/>
          <p:nvPr/>
        </p:nvSpPr>
        <p:spPr>
          <a:xfrm>
            <a:off x="3188480" y="3287033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46"/>
          <p:cNvSpPr/>
          <p:nvPr/>
        </p:nvSpPr>
        <p:spPr>
          <a:xfrm>
            <a:off x="3188480" y="3895542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47"/>
          <p:cNvCxnSpPr>
            <a:stCxn id="20" idx="2"/>
            <a:endCxn id="21" idx="0"/>
          </p:cNvCxnSpPr>
          <p:nvPr/>
        </p:nvCxnSpPr>
        <p:spPr>
          <a:xfrm>
            <a:off x="4821886" y="3076769"/>
            <a:ext cx="4894" cy="210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48"/>
          <p:cNvCxnSpPr>
            <a:stCxn id="21" idx="2"/>
            <a:endCxn id="22" idx="0"/>
          </p:cNvCxnSpPr>
          <p:nvPr/>
        </p:nvCxnSpPr>
        <p:spPr>
          <a:xfrm>
            <a:off x="4826780" y="3676998"/>
            <a:ext cx="0" cy="21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76005" y="3599929"/>
            <a:ext cx="49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5223" y="5758130"/>
            <a:ext cx="51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2461" y="629936"/>
            <a:ext cx="6629400" cy="789709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4677" y="1742233"/>
            <a:ext cx="9269539" cy="51904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Genetic Algorithm: A First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Genetic Algorithm: An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GA Representation, Initialization and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GA Crossover and Mutation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GA Stopping Criterion and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GA Working Flow, Main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GA Operator Design Principles  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Use Genetic Algorithm via MATLAB: Employ the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Use Genetic Algorithm via MATLAB: Engineering Case Studies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GB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Representation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74576" y="161889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 individual is encoded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some data structure. </a:t>
            </a:r>
            <a:endParaRPr lang="en-CA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2277928" y="2609494"/>
            <a:ext cx="4089401" cy="461963"/>
            <a:chOff x="411" y="2016"/>
            <a:chExt cx="2576" cy="291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680" y="2016"/>
              <a:ext cx="1307" cy="291"/>
            </a:xfrm>
            <a:prstGeom prst="rect">
              <a:avLst/>
            </a:prstGeom>
            <a:noFill/>
            <a:ln w="1905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0   0   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1</a:t>
              </a:r>
              <a:endParaRPr lang="en-CA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11" y="2016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Binary String:</a:t>
              </a:r>
              <a:endParaRPr lang="en-CA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13"/>
          <p:cNvGrpSpPr/>
          <p:nvPr/>
        </p:nvGrpSpPr>
        <p:grpSpPr bwMode="auto">
          <a:xfrm>
            <a:off x="960276" y="4288630"/>
            <a:ext cx="8077200" cy="1071563"/>
            <a:chOff x="432" y="2688"/>
            <a:chExt cx="5088" cy="675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672" y="3072"/>
              <a:ext cx="44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permutation, real number, integer, etc. </a:t>
              </a:r>
              <a:endParaRPr lang="en-CA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32" y="2688"/>
              <a:ext cx="50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SzPct val="80000"/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Other 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representations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: </a:t>
              </a:r>
              <a:endParaRPr lang="en-CA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椭圆 2"/>
          <p:cNvSpPr/>
          <p:nvPr/>
        </p:nvSpPr>
        <p:spPr>
          <a:xfrm>
            <a:off x="4353634" y="2573003"/>
            <a:ext cx="2013155" cy="5492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7"/>
          <p:cNvSpPr/>
          <p:nvPr/>
        </p:nvSpPr>
        <p:spPr>
          <a:xfrm>
            <a:off x="6618126" y="230621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individual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8"/>
          <p:cNvSpPr/>
          <p:nvPr/>
        </p:nvSpPr>
        <p:spPr>
          <a:xfrm>
            <a:off x="5394905" y="2710309"/>
            <a:ext cx="494685" cy="2746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20"/>
          <p:cNvSpPr/>
          <p:nvPr/>
        </p:nvSpPr>
        <p:spPr>
          <a:xfrm>
            <a:off x="6609511" y="290107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下箭头 22"/>
          <p:cNvSpPr/>
          <p:nvPr/>
        </p:nvSpPr>
        <p:spPr>
          <a:xfrm>
            <a:off x="4871482" y="3115743"/>
            <a:ext cx="190932" cy="640280"/>
          </a:xfrm>
          <a:prstGeom prst="downArrow">
            <a:avLst>
              <a:gd name="adj1" fmla="val 29463"/>
              <a:gd name="adj2" fmla="val 33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9"/>
          <p:cNvCxnSpPr/>
          <p:nvPr/>
        </p:nvCxnSpPr>
        <p:spPr>
          <a:xfrm flipV="1">
            <a:off x="6366789" y="2675546"/>
            <a:ext cx="553064" cy="1748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4"/>
          <p:cNvCxnSpPr/>
          <p:nvPr/>
        </p:nvCxnSpPr>
        <p:spPr>
          <a:xfrm>
            <a:off x="5742497" y="2982029"/>
            <a:ext cx="904338" cy="141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28"/>
          <p:cNvSpPr/>
          <p:nvPr/>
        </p:nvSpPr>
        <p:spPr>
          <a:xfrm rot="10800000">
            <a:off x="5581714" y="3115237"/>
            <a:ext cx="190932" cy="640280"/>
          </a:xfrm>
          <a:prstGeom prst="downArrow">
            <a:avLst>
              <a:gd name="adj1" fmla="val 29463"/>
              <a:gd name="adj2" fmla="val 33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29"/>
          <p:cNvSpPr/>
          <p:nvPr/>
        </p:nvSpPr>
        <p:spPr>
          <a:xfrm>
            <a:off x="4954933" y="3862089"/>
            <a:ext cx="810555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30"/>
          <p:cNvSpPr/>
          <p:nvPr/>
        </p:nvSpPr>
        <p:spPr>
          <a:xfrm>
            <a:off x="3732056" y="330809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decoding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31"/>
          <p:cNvSpPr/>
          <p:nvPr/>
        </p:nvSpPr>
        <p:spPr>
          <a:xfrm>
            <a:off x="5713256" y="325135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encoding</a:t>
            </a:r>
          </a:p>
        </p:txBody>
      </p:sp>
      <p:graphicFrame>
        <p:nvGraphicFramePr>
          <p:cNvPr id="21" name="Table 6"/>
          <p:cNvGraphicFramePr>
            <a:graphicFrameLocks noGrp="1"/>
          </p:cNvGraphicFramePr>
          <p:nvPr/>
        </p:nvGraphicFramePr>
        <p:xfrm>
          <a:off x="1531777" y="5849898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2" grpId="0" animBg="1"/>
      <p:bldP spid="13" grpId="0"/>
      <p:bldP spid="14" grpId="0" animBg="1"/>
      <p:bldP spid="17" grpId="0" animBg="1"/>
      <p:bldP spid="18" grpId="0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Initialization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72104" y="1615913"/>
            <a:ext cx="7772400" cy="231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GAs starts from an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initial population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20000"/>
              </a:spcBef>
              <a:buSzPct val="80000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A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population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a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of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individuals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42"/>
          <p:cNvGrpSpPr/>
          <p:nvPr/>
        </p:nvGrpSpPr>
        <p:grpSpPr bwMode="auto">
          <a:xfrm>
            <a:off x="1072451" y="2913933"/>
            <a:ext cx="10378135" cy="2185988"/>
            <a:chOff x="338" y="2520"/>
            <a:chExt cx="5409" cy="1377"/>
          </a:xfrm>
        </p:grpSpPr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338" y="2520"/>
              <a:ext cx="489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Two essential things to be considered :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Text Box 40"/>
            <p:cNvSpPr txBox="1">
              <a:spLocks noChangeArrowheads="1"/>
            </p:cNvSpPr>
            <p:nvPr/>
          </p:nvSpPr>
          <p:spPr bwMode="auto">
            <a:xfrm>
              <a:off x="403" y="2975"/>
              <a:ext cx="4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SzPct val="80000"/>
                <a:buFont typeface="Arial" panose="020B0604020202020204" pitchFamily="34" charset="0"/>
                <a:buChar char="•"/>
              </a:pP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opulation size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: how many individuals? </a:t>
              </a: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403" y="3374"/>
              <a:ext cx="534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SzPct val="80000"/>
                <a:buFont typeface="Arial" panose="020B0604020202020204" pitchFamily="34" charset="0"/>
                <a:buChar char="•"/>
              </a:pP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The initialization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method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: how to obtain the initial population? 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56027" y="5611991"/>
            <a:ext cx="2227007" cy="1106129"/>
            <a:chOff x="2815712" y="2875469"/>
            <a:chExt cx="2227007" cy="1106129"/>
          </a:xfrm>
        </p:grpSpPr>
        <p:sp>
          <p:nvSpPr>
            <p:cNvPr id="9" name="椭圆 4"/>
            <p:cNvSpPr/>
            <p:nvPr/>
          </p:nvSpPr>
          <p:spPr>
            <a:xfrm>
              <a:off x="2815712" y="2875469"/>
              <a:ext cx="2227007" cy="1106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66"/>
            <p:cNvSpPr txBox="1">
              <a:spLocks noChangeArrowheads="1"/>
            </p:cNvSpPr>
            <p:nvPr/>
          </p:nvSpPr>
          <p:spPr bwMode="auto">
            <a:xfrm>
              <a:off x="3269225" y="332582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0101</a:t>
              </a:r>
              <a:endParaRPr lang="en-CA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 Box 67"/>
            <p:cNvSpPr txBox="1">
              <a:spLocks noChangeArrowheads="1"/>
            </p:cNvSpPr>
            <p:nvPr/>
          </p:nvSpPr>
          <p:spPr bwMode="auto">
            <a:xfrm>
              <a:off x="4031225" y="3061821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0110</a:t>
              </a:r>
              <a:endParaRPr lang="en-CA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3269225" y="2927366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1000</a:t>
              </a:r>
              <a:endParaRPr lang="en-CA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 Box 69"/>
            <p:cNvSpPr txBox="1">
              <a:spLocks noChangeArrowheads="1"/>
            </p:cNvSpPr>
            <p:nvPr/>
          </p:nvSpPr>
          <p:spPr bwMode="auto">
            <a:xfrm>
              <a:off x="4031225" y="3428533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0111</a:t>
              </a:r>
              <a:endParaRPr lang="en-CA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60721" y="5171290"/>
            <a:ext cx="6095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80000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initial population can be obtained by random sampling.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927877" y="5012093"/>
            <a:ext cx="10342795" cy="159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SzPct val="80000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Popular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selection schemes: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proportional selection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ournament selection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truncation selection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94528" y="1592986"/>
            <a:ext cx="980232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80000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selection strategy simulates the natural selection method: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survival of the fittest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SzPct val="80000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SzPct val="80000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SzPct val="80000"/>
            </a:pP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27878" y="2822078"/>
            <a:ext cx="9802326" cy="194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decides which individuals go into the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mating pool.</a:t>
            </a:r>
          </a:p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 more chances to better individuals.</a:t>
            </a:r>
          </a:p>
          <a:p>
            <a:pPr marL="342900" lvl="2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 “better” and “poorer” solutions by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the fitness function.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99119" y="2095462"/>
            <a:ext cx="7772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Consider the problem of maximizing the function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     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max 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−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x−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8)</a:t>
            </a:r>
            <a:r>
              <a:rPr lang="en-US" altLang="zh-CN" sz="24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+65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where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an integer and can vary between 0 and 15.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9119" y="3902188"/>
            <a:ext cx="7772400" cy="83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probability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 an individual becoming a parent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is proportional to its fitness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6"/>
              <p:cNvSpPr txBox="1"/>
              <p:nvPr/>
            </p:nvSpPr>
            <p:spPr bwMode="auto">
              <a:xfrm>
                <a:off x="2961207" y="4932324"/>
                <a:ext cx="4027487" cy="1728787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p>
                            <m:e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07" y="4932324"/>
                <a:ext cx="4027487" cy="1728787"/>
              </a:xfrm>
              <a:prstGeom prst="rect">
                <a:avLst/>
              </a:prstGeom>
              <a:blipFill rotWithShape="1">
                <a:blip r:embed="rId3"/>
                <a:stretch>
                  <a:fillRect l="-5" t="-16" r="13" b="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856258" y="1422400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Proportional selection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5" name="矩形 2"/>
          <p:cNvSpPr/>
          <p:nvPr/>
        </p:nvSpPr>
        <p:spPr>
          <a:xfrm>
            <a:off x="895672" y="1422400"/>
            <a:ext cx="10599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population (Generation 0) and corresponding fitness values: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1336965" y="2010485"/>
          <a:ext cx="8236492" cy="363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7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chromosome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2000" b="0" i="1" u="none" strike="noStrike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.55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probability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.28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.16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probability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9882" y="2264658"/>
            <a:ext cx="8763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5671" y="2144988"/>
            <a:ext cx="9843863" cy="252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 individual occupies a part of the wheel with a size proportional to their fitness.</a:t>
            </a:r>
          </a:p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Turning the wheel allows for appropriate selection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88206" y="4306599"/>
            <a:ext cx="2105933" cy="1930001"/>
            <a:chOff x="6673602" y="4470599"/>
            <a:chExt cx="2105933" cy="1930001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3" b="-1"/>
            <a:stretch>
              <a:fillRect/>
            </a:stretch>
          </p:blipFill>
          <p:spPr bwMode="auto">
            <a:xfrm>
              <a:off x="6673602" y="4470599"/>
              <a:ext cx="2105933" cy="1930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弧形 18"/>
            <p:cNvSpPr/>
            <p:nvPr/>
          </p:nvSpPr>
          <p:spPr>
            <a:xfrm rot="14380024">
              <a:off x="7480293" y="5162160"/>
              <a:ext cx="455226" cy="460672"/>
            </a:xfrm>
            <a:prstGeom prst="arc">
              <a:avLst>
                <a:gd name="adj1" fmla="val 2991968"/>
                <a:gd name="adj2" fmla="val 95425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矩形 2"/>
          <p:cNvSpPr/>
          <p:nvPr/>
        </p:nvSpPr>
        <p:spPr>
          <a:xfrm>
            <a:off x="895672" y="1422400"/>
            <a:ext cx="10599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Roulette Wheel: implement proportional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2" name="矩形 2"/>
          <p:cNvSpPr/>
          <p:nvPr/>
        </p:nvSpPr>
        <p:spPr>
          <a:xfrm>
            <a:off x="895672" y="1422400"/>
            <a:ext cx="10599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Roulette Wheel: implement proportional selection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376691" y="2075701"/>
            <a:ext cx="7504112" cy="39395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Sum the fitness of all the population members: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Sum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(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Sum=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102)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S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+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S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+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3 , 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+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+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    56 (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  85 (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  101 (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   102 (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=Sum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Generate a random number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between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Sum.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i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000" i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000" i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000" i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4"/>
              <p:cNvSpPr txBox="1"/>
              <p:nvPr/>
            </p:nvSpPr>
            <p:spPr bwMode="auto">
              <a:xfrm>
                <a:off x="1917700" y="4414838"/>
                <a:ext cx="6135688" cy="1698625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𝐼𝑓</m:t>
                            </m:r>
                          </m:e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individual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selected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individual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2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selected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individual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3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selected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GB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individual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4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selected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700" y="4414838"/>
                <a:ext cx="6135688" cy="1698625"/>
              </a:xfrm>
              <a:prstGeom prst="rect">
                <a:avLst/>
              </a:prstGeom>
              <a:blipFill rotWithShape="1">
                <a:blip r:embed="rId4"/>
                <a:stretch>
                  <a:fillRect l="-83" t="-280" r="-78" b="-280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0404" y="1474102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Proportional Selection:</a:t>
            </a:r>
          </a:p>
          <a:p>
            <a:pPr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 population to mating pool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6" name="表格 2"/>
          <p:cNvGraphicFramePr>
            <a:graphicFrameLocks noGrp="1"/>
          </p:cNvGraphicFramePr>
          <p:nvPr/>
        </p:nvGraphicFramePr>
        <p:xfrm>
          <a:off x="2351313" y="2758356"/>
          <a:ext cx="6164424" cy="3230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7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0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CA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CA" altLang="zh-CN" sz="2000" b="0" i="1" u="none" strike="noStrike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Mating Pool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.01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Line 54"/>
          <p:cNvSpPr>
            <a:spLocks noChangeShapeType="1"/>
          </p:cNvSpPr>
          <p:nvPr/>
        </p:nvSpPr>
        <p:spPr bwMode="auto">
          <a:xfrm>
            <a:off x="4427374" y="5340007"/>
            <a:ext cx="2062062" cy="209939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>
            <a:off x="4427374" y="4757449"/>
            <a:ext cx="200126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 flipV="1">
            <a:off x="4436705" y="3927769"/>
            <a:ext cx="2062064" cy="27721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>
            <a:off x="4427371" y="4204986"/>
            <a:ext cx="2001262" cy="98612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2" name="矩形 4"/>
          <p:cNvSpPr/>
          <p:nvPr/>
        </p:nvSpPr>
        <p:spPr>
          <a:xfrm>
            <a:off x="618884" y="1540372"/>
            <a:ext cx="9859394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80000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effect of selection:</a:t>
            </a:r>
          </a:p>
          <a:p>
            <a:pPr>
              <a:spcBef>
                <a:spcPct val="20000"/>
              </a:spcBef>
              <a:buSzPct val="80000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SzPct val="80000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Better individuals tend to have more copies in the mating pool.</a:t>
            </a:r>
          </a:p>
        </p:txBody>
      </p:sp>
      <p:graphicFrame>
        <p:nvGraphicFramePr>
          <p:cNvPr id="3" name="表格 6"/>
          <p:cNvGraphicFramePr>
            <a:graphicFrameLocks noGrp="1"/>
          </p:cNvGraphicFramePr>
          <p:nvPr/>
        </p:nvGraphicFramePr>
        <p:xfrm>
          <a:off x="1237957" y="3233057"/>
          <a:ext cx="8194686" cy="241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6316">
                <a:tc>
                  <a:txBody>
                    <a:bodyPr/>
                    <a:lstStyle/>
                    <a:p>
                      <a:r>
                        <a:rPr lang="en-US" altLang="zh-CN" sz="2100" b="0" baseline="0" dirty="0">
                          <a:solidFill>
                            <a:schemeClr val="bg1"/>
                          </a:solidFill>
                        </a:rPr>
                        <a:t>Optimality  </a:t>
                      </a:r>
                      <a:endParaRPr lang="zh-CN" altLang="en-US" sz="21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100" b="0" dirty="0">
                          <a:solidFill>
                            <a:schemeClr val="bg1"/>
                          </a:solidFill>
                        </a:rPr>
                        <a:t>Mating pool &gt; Previous Population </a:t>
                      </a:r>
                      <a:endParaRPr lang="en-US" altLang="zh-CN" sz="21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100" b="0" dirty="0">
                          <a:solidFill>
                            <a:schemeClr val="bg1"/>
                          </a:solidFill>
                        </a:rPr>
                        <a:t>Selection guides the search into a promising area in the search space.   </a:t>
                      </a:r>
                      <a:endParaRPr lang="en-US" altLang="zh-CN" sz="21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71">
                <a:tc>
                  <a:txBody>
                    <a:bodyPr/>
                    <a:lstStyle/>
                    <a:p>
                      <a:r>
                        <a:rPr lang="en-US" altLang="zh-CN" sz="2100" b="0" dirty="0">
                          <a:solidFill>
                            <a:schemeClr val="tx1"/>
                          </a:solidFill>
                        </a:rPr>
                        <a:t>Diversity</a:t>
                      </a:r>
                      <a:endParaRPr lang="zh-CN" altLang="en-US" sz="2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100" b="0" dirty="0"/>
                        <a:t>Mating pool &lt; Previous Population  </a:t>
                      </a:r>
                    </a:p>
                    <a:p>
                      <a:endParaRPr lang="zh-CN" altLang="en-US" sz="2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100" b="0" dirty="0"/>
                        <a:t>Selection decreases the number of different candidates. </a:t>
                      </a:r>
                    </a:p>
                    <a:p>
                      <a:endParaRPr lang="zh-CN" altLang="en-US" sz="2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76873" y="1967204"/>
            <a:ext cx="8686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304453" y="3268954"/>
            <a:ext cx="958309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At last, all the members in the population will be same: the best one in the initial population.</a:t>
            </a:r>
            <a:endParaRPr lang="en-GB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GB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Selection alone cannot solve the optimization problem.</a:t>
            </a:r>
          </a:p>
          <a:p>
            <a:pPr eaLnBrk="1" hangingPunct="1">
              <a:spcBef>
                <a:spcPts val="1200"/>
              </a:spcBef>
              <a:buClr>
                <a:schemeClr val="accent2"/>
              </a:buClr>
              <a:buSzPct val="80000"/>
            </a:pPr>
            <a:endParaRPr lang="en-GB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3083178" y="1533022"/>
            <a:ext cx="4756151" cy="1157288"/>
            <a:chOff x="412" y="1392"/>
            <a:chExt cx="2996" cy="729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12" y="1578"/>
              <a:ext cx="980" cy="53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en-GB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Population 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460" y="1584"/>
              <a:ext cx="948" cy="53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en-GB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Mating </a:t>
              </a:r>
            </a:p>
            <a:p>
              <a:pPr algn="ctr" eaLnBrk="1" hangingPunct="1"/>
              <a:r>
                <a:rPr lang="en-GB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Pool</a:t>
              </a: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1604" y="1719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1490" y="1392"/>
              <a:ext cx="9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GB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selection</a:t>
              </a:r>
            </a:p>
          </p:txBody>
        </p:sp>
      </p:grpSp>
      <p:sp>
        <p:nvSpPr>
          <p:cNvPr id="10" name="AutoShape 13"/>
          <p:cNvSpPr>
            <a:spLocks noChangeArrowheads="1"/>
          </p:cNvSpPr>
          <p:nvPr/>
        </p:nvSpPr>
        <p:spPr bwMode="auto">
          <a:xfrm rot="10800000">
            <a:off x="4976271" y="2301371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8210986" cy="789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Genetic Algorithm: A First Introduction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8210986" cy="789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 Crossover and Mutation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The workflow of GA</a:t>
            </a:r>
          </a:p>
        </p:txBody>
      </p:sp>
      <p:cxnSp>
        <p:nvCxnSpPr>
          <p:cNvPr id="2" name="直接箭头连接符 2"/>
          <p:cNvCxnSpPr/>
          <p:nvPr/>
        </p:nvCxnSpPr>
        <p:spPr>
          <a:xfrm>
            <a:off x="6451163" y="1608418"/>
            <a:ext cx="65022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19"/>
          <p:cNvCxnSpPr/>
          <p:nvPr/>
        </p:nvCxnSpPr>
        <p:spPr>
          <a:xfrm flipV="1">
            <a:off x="6444829" y="2223068"/>
            <a:ext cx="656557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28"/>
          <p:cNvCxnSpPr/>
          <p:nvPr/>
        </p:nvCxnSpPr>
        <p:spPr>
          <a:xfrm flipV="1">
            <a:off x="6469492" y="2904773"/>
            <a:ext cx="631894" cy="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9"/>
          <p:cNvCxnSpPr/>
          <p:nvPr/>
        </p:nvCxnSpPr>
        <p:spPr>
          <a:xfrm flipV="1">
            <a:off x="6451562" y="3473049"/>
            <a:ext cx="631894" cy="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"/>
          <p:cNvSpPr/>
          <p:nvPr/>
        </p:nvSpPr>
        <p:spPr>
          <a:xfrm>
            <a:off x="7181717" y="1341735"/>
            <a:ext cx="2050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</p:txBody>
      </p:sp>
      <p:sp>
        <p:nvSpPr>
          <p:cNvPr id="7" name="矩形 30"/>
          <p:cNvSpPr/>
          <p:nvPr/>
        </p:nvSpPr>
        <p:spPr>
          <a:xfrm>
            <a:off x="7111973" y="1910560"/>
            <a:ext cx="31433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31"/>
          <p:cNvSpPr/>
          <p:nvPr/>
        </p:nvSpPr>
        <p:spPr>
          <a:xfrm>
            <a:off x="7136906" y="2576793"/>
            <a:ext cx="3219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33"/>
          <p:cNvSpPr/>
          <p:nvPr/>
        </p:nvSpPr>
        <p:spPr>
          <a:xfrm>
            <a:off x="7163786" y="3197403"/>
            <a:ext cx="3236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35"/>
          <p:cNvSpPr/>
          <p:nvPr/>
        </p:nvSpPr>
        <p:spPr>
          <a:xfrm>
            <a:off x="3183701" y="1422400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6"/>
          <p:cNvSpPr/>
          <p:nvPr/>
        </p:nvSpPr>
        <p:spPr>
          <a:xfrm>
            <a:off x="3183701" y="2049923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菱形 37"/>
          <p:cNvSpPr/>
          <p:nvPr/>
        </p:nvSpPr>
        <p:spPr>
          <a:xfrm>
            <a:off x="2692768" y="4544381"/>
            <a:ext cx="4258235" cy="12920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conditions?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38"/>
          <p:cNvSpPr/>
          <p:nvPr/>
        </p:nvSpPr>
        <p:spPr>
          <a:xfrm>
            <a:off x="3174620" y="6143426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the optimal solution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39"/>
          <p:cNvCxnSpPr>
            <a:stCxn id="11" idx="2"/>
            <a:endCxn id="12" idx="0"/>
          </p:cNvCxnSpPr>
          <p:nvPr/>
        </p:nvCxnSpPr>
        <p:spPr>
          <a:xfrm>
            <a:off x="4822001" y="1812365"/>
            <a:ext cx="0" cy="237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0"/>
          <p:cNvCxnSpPr>
            <a:stCxn id="12" idx="2"/>
            <a:endCxn id="20" idx="0"/>
          </p:cNvCxnSpPr>
          <p:nvPr/>
        </p:nvCxnSpPr>
        <p:spPr>
          <a:xfrm flipH="1">
            <a:off x="4821886" y="2439888"/>
            <a:ext cx="115" cy="24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1"/>
          <p:cNvCxnSpPr>
            <a:stCxn id="22" idx="2"/>
            <a:endCxn id="13" idx="0"/>
          </p:cNvCxnSpPr>
          <p:nvPr/>
        </p:nvCxnSpPr>
        <p:spPr>
          <a:xfrm flipH="1">
            <a:off x="4821886" y="4285507"/>
            <a:ext cx="4894" cy="258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2"/>
          <p:cNvCxnSpPr>
            <a:stCxn id="13" idx="2"/>
            <a:endCxn id="14" idx="0"/>
          </p:cNvCxnSpPr>
          <p:nvPr/>
        </p:nvCxnSpPr>
        <p:spPr>
          <a:xfrm flipH="1">
            <a:off x="4812920" y="5836398"/>
            <a:ext cx="8966" cy="30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3"/>
          <p:cNvCxnSpPr>
            <a:stCxn id="13" idx="1"/>
            <a:endCxn id="12" idx="1"/>
          </p:cNvCxnSpPr>
          <p:nvPr/>
        </p:nvCxnSpPr>
        <p:spPr>
          <a:xfrm rot="10800000" flipH="1">
            <a:off x="2692767" y="2244906"/>
            <a:ext cx="490933" cy="2945484"/>
          </a:xfrm>
          <a:prstGeom prst="bentConnector3">
            <a:avLst>
              <a:gd name="adj1" fmla="val -4656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4"/>
          <p:cNvSpPr/>
          <p:nvPr/>
        </p:nvSpPr>
        <p:spPr>
          <a:xfrm>
            <a:off x="3183586" y="2686804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45"/>
          <p:cNvSpPr/>
          <p:nvPr/>
        </p:nvSpPr>
        <p:spPr>
          <a:xfrm>
            <a:off x="3188480" y="3287033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46"/>
          <p:cNvSpPr/>
          <p:nvPr/>
        </p:nvSpPr>
        <p:spPr>
          <a:xfrm>
            <a:off x="3188480" y="3895542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47"/>
          <p:cNvCxnSpPr>
            <a:stCxn id="20" idx="2"/>
            <a:endCxn id="21" idx="0"/>
          </p:cNvCxnSpPr>
          <p:nvPr/>
        </p:nvCxnSpPr>
        <p:spPr>
          <a:xfrm>
            <a:off x="4821886" y="3076769"/>
            <a:ext cx="4894" cy="210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48"/>
          <p:cNvCxnSpPr>
            <a:stCxn id="21" idx="2"/>
            <a:endCxn id="22" idx="0"/>
          </p:cNvCxnSpPr>
          <p:nvPr/>
        </p:nvCxnSpPr>
        <p:spPr>
          <a:xfrm>
            <a:off x="4826780" y="3676998"/>
            <a:ext cx="0" cy="21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76005" y="3599929"/>
            <a:ext cx="49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5223" y="5758130"/>
            <a:ext cx="51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9169" y="1694012"/>
            <a:ext cx="10454930" cy="395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solutions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generated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using the </a:t>
            </a:r>
            <a:r>
              <a:rPr lang="en-US" altLang="zh-CN" sz="24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 </a:t>
            </a:r>
            <a:r>
              <a:rPr lang="en-US" altLang="zh-CN" sz="24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mutation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operations.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These operators: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act directly on the individuals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 often used after selection </a:t>
            </a: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most cases, h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ave no relation with the fitness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21963" y="288132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Simple (One-Point) Crossover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-Point Crossover</a:t>
            </a:r>
          </a:p>
        </p:txBody>
      </p:sp>
      <p:sp>
        <p:nvSpPr>
          <p:cNvPr id="3" name="矩形 2"/>
          <p:cNvSpPr/>
          <p:nvPr/>
        </p:nvSpPr>
        <p:spPr>
          <a:xfrm>
            <a:off x="643680" y="1694301"/>
            <a:ext cx="7992285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In crossover operation, two individuals crossover with each other in some way.</a:t>
            </a:r>
            <a:endParaRPr lang="zh-CN" altLang="en-US" sz="2400" b="1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4" name="矩形 93"/>
          <p:cNvSpPr/>
          <p:nvPr/>
        </p:nvSpPr>
        <p:spPr>
          <a:xfrm>
            <a:off x="5322556" y="4380358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After crossover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94"/>
          <p:cNvSpPr/>
          <p:nvPr/>
        </p:nvSpPr>
        <p:spPr>
          <a:xfrm>
            <a:off x="1593421" y="4380358"/>
            <a:ext cx="2719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Before crossover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106"/>
          <p:cNvGrpSpPr/>
          <p:nvPr/>
        </p:nvGrpSpPr>
        <p:grpSpPr>
          <a:xfrm>
            <a:off x="2406108" y="5272977"/>
            <a:ext cx="1210339" cy="733425"/>
            <a:chOff x="2004891" y="4783875"/>
            <a:chExt cx="1210339" cy="733425"/>
          </a:xfrm>
        </p:grpSpPr>
        <p:grpSp>
          <p:nvGrpSpPr>
            <p:cNvPr id="7" name="Group 23"/>
            <p:cNvGrpSpPr/>
            <p:nvPr/>
          </p:nvGrpSpPr>
          <p:grpSpPr bwMode="auto">
            <a:xfrm>
              <a:off x="2120722" y="4783875"/>
              <a:ext cx="1016000" cy="733425"/>
              <a:chOff x="3472" y="2900"/>
              <a:chExt cx="640" cy="462"/>
            </a:xfrm>
          </p:grpSpPr>
          <p:sp>
            <p:nvSpPr>
              <p:cNvPr id="11" name="Text Box 24"/>
              <p:cNvSpPr txBox="1">
                <a:spLocks noChangeArrowheads="1"/>
              </p:cNvSpPr>
              <p:nvPr/>
            </p:nvSpPr>
            <p:spPr bwMode="auto">
              <a:xfrm>
                <a:off x="3472" y="2900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  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0 0</a:t>
                </a:r>
                <a:endParaRPr lang="en-CA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 Box 25"/>
              <p:cNvSpPr txBox="1">
                <a:spLocks noChangeArrowheads="1"/>
              </p:cNvSpPr>
              <p:nvPr/>
            </p:nvSpPr>
            <p:spPr bwMode="auto">
              <a:xfrm>
                <a:off x="3472" y="3131"/>
                <a:ext cx="64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   </a:t>
                </a:r>
                <a:r>
                  <a:rPr lang="en-US" altLang="zh-CN" sz="1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</a:t>
                </a:r>
                <a:endParaRPr lang="en-CA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" name="直接连接符 101"/>
            <p:cNvCxnSpPr/>
            <p:nvPr/>
          </p:nvCxnSpPr>
          <p:spPr>
            <a:xfrm flipV="1">
              <a:off x="2610061" y="4875553"/>
              <a:ext cx="0" cy="550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02"/>
            <p:cNvSpPr/>
            <p:nvPr/>
          </p:nvSpPr>
          <p:spPr>
            <a:xfrm>
              <a:off x="2004891" y="4824016"/>
              <a:ext cx="1210339" cy="6531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07"/>
          <p:cNvGrpSpPr/>
          <p:nvPr/>
        </p:nvGrpSpPr>
        <p:grpSpPr>
          <a:xfrm>
            <a:off x="5665601" y="5273067"/>
            <a:ext cx="1210339" cy="736600"/>
            <a:chOff x="2004891" y="4783875"/>
            <a:chExt cx="1210339" cy="736600"/>
          </a:xfrm>
        </p:grpSpPr>
        <p:grpSp>
          <p:nvGrpSpPr>
            <p:cNvPr id="14" name="Group 23"/>
            <p:cNvGrpSpPr/>
            <p:nvPr/>
          </p:nvGrpSpPr>
          <p:grpSpPr bwMode="auto">
            <a:xfrm>
              <a:off x="2120722" y="4783875"/>
              <a:ext cx="1016000" cy="736600"/>
              <a:chOff x="3472" y="2900"/>
              <a:chExt cx="640" cy="464"/>
            </a:xfrm>
          </p:grpSpPr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3472" y="2900"/>
                <a:ext cx="6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  </a:t>
                </a:r>
                <a:r>
                  <a:rPr lang="en-US" altLang="zh-CN" sz="1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</a:t>
                </a:r>
                <a:endParaRPr lang="en-CA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472" y="3131"/>
                <a:ext cx="64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   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0 0</a:t>
                </a:r>
              </a:p>
            </p:txBody>
          </p:sp>
        </p:grpSp>
        <p:cxnSp>
          <p:nvCxnSpPr>
            <p:cNvPr id="15" name="直接连接符 109"/>
            <p:cNvCxnSpPr/>
            <p:nvPr/>
          </p:nvCxnSpPr>
          <p:spPr>
            <a:xfrm flipV="1">
              <a:off x="2610061" y="4875553"/>
              <a:ext cx="0" cy="550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10"/>
            <p:cNvSpPr/>
            <p:nvPr/>
          </p:nvSpPr>
          <p:spPr>
            <a:xfrm>
              <a:off x="2004891" y="4824016"/>
              <a:ext cx="1210339" cy="6531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6490" y="1359167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Simple (One-Point) Crossover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25902" y="2225524"/>
            <a:ext cx="994831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 individuals (parents) are selected randomly from the mating pool.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c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rossover site is randomly selected.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children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are generated by swapping.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654926" y="4133183"/>
            <a:ext cx="2112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 Site (4)</a:t>
            </a:r>
            <a:endParaRPr lang="en-CA" altLang="zh-CN" sz="18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Group 82"/>
          <p:cNvGrpSpPr/>
          <p:nvPr/>
        </p:nvGrpSpPr>
        <p:grpSpPr bwMode="auto">
          <a:xfrm>
            <a:off x="5272590" y="4845914"/>
            <a:ext cx="1343026" cy="727075"/>
            <a:chOff x="3161" y="2444"/>
            <a:chExt cx="846" cy="458"/>
          </a:xfrm>
        </p:grpSpPr>
        <p:sp>
          <p:nvSpPr>
            <p:cNvPr id="6" name="Text Box 64"/>
            <p:cNvSpPr txBox="1">
              <a:spLocks noChangeArrowheads="1"/>
            </p:cNvSpPr>
            <p:nvPr/>
          </p:nvSpPr>
          <p:spPr bwMode="auto">
            <a:xfrm>
              <a:off x="3161" y="2444"/>
              <a:ext cx="8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Child 1</a:t>
              </a:r>
              <a:endParaRPr lang="en-CA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Text Box 80"/>
            <p:cNvSpPr txBox="1">
              <a:spLocks noChangeArrowheads="1"/>
            </p:cNvSpPr>
            <p:nvPr/>
          </p:nvSpPr>
          <p:spPr bwMode="auto">
            <a:xfrm>
              <a:off x="3161" y="2671"/>
              <a:ext cx="8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Child 2</a:t>
              </a:r>
              <a:endParaRPr lang="en-CA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1"/>
          <p:cNvGrpSpPr/>
          <p:nvPr/>
        </p:nvGrpSpPr>
        <p:grpSpPr>
          <a:xfrm>
            <a:off x="2676112" y="4853852"/>
            <a:ext cx="1671370" cy="1012825"/>
            <a:chOff x="2004891" y="4783875"/>
            <a:chExt cx="1210339" cy="1012825"/>
          </a:xfrm>
        </p:grpSpPr>
        <p:grpSp>
          <p:nvGrpSpPr>
            <p:cNvPr id="10" name="Group 23"/>
            <p:cNvGrpSpPr/>
            <p:nvPr/>
          </p:nvGrpSpPr>
          <p:grpSpPr bwMode="auto">
            <a:xfrm>
              <a:off x="2120722" y="4783875"/>
              <a:ext cx="1016000" cy="1012825"/>
              <a:chOff x="3472" y="2900"/>
              <a:chExt cx="640" cy="638"/>
            </a:xfrm>
          </p:grpSpPr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3472" y="2900"/>
                <a:ext cx="64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1 0 0 1   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</a:t>
                </a:r>
                <a:endParaRPr lang="en-CA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3472" y="3131"/>
                <a:ext cx="640" cy="4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0 0 1 0   </a:t>
                </a:r>
                <a:r>
                  <a:rPr lang="en-US" altLang="zh-CN" sz="1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</a:t>
                </a:r>
                <a:endParaRPr lang="en-CA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接连接符 93"/>
            <p:cNvCxnSpPr/>
            <p:nvPr/>
          </p:nvCxnSpPr>
          <p:spPr>
            <a:xfrm flipV="1">
              <a:off x="2765111" y="4878728"/>
              <a:ext cx="0" cy="550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94"/>
            <p:cNvSpPr/>
            <p:nvPr/>
          </p:nvSpPr>
          <p:spPr>
            <a:xfrm>
              <a:off x="2004891" y="4824016"/>
              <a:ext cx="1210339" cy="6531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1154529" y="4838827"/>
            <a:ext cx="1319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Parent 1</a:t>
            </a:r>
            <a:endParaRPr lang="en-CA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1154528" y="5205540"/>
            <a:ext cx="1319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Parent 2</a:t>
            </a:r>
            <a:endParaRPr lang="en-CA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Line 48"/>
          <p:cNvSpPr>
            <a:spLocks noChangeShapeType="1"/>
          </p:cNvSpPr>
          <p:nvPr/>
        </p:nvSpPr>
        <p:spPr bwMode="auto">
          <a:xfrm flipH="1">
            <a:off x="3723380" y="4468275"/>
            <a:ext cx="0" cy="408744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00"/>
          <p:cNvGrpSpPr/>
          <p:nvPr/>
        </p:nvGrpSpPr>
        <p:grpSpPr>
          <a:xfrm>
            <a:off x="6283693" y="4867939"/>
            <a:ext cx="1684067" cy="1012825"/>
            <a:chOff x="2004891" y="4783875"/>
            <a:chExt cx="1210339" cy="1012825"/>
          </a:xfrm>
        </p:grpSpPr>
        <p:grpSp>
          <p:nvGrpSpPr>
            <p:cNvPr id="19" name="Group 23"/>
            <p:cNvGrpSpPr/>
            <p:nvPr/>
          </p:nvGrpSpPr>
          <p:grpSpPr bwMode="auto">
            <a:xfrm>
              <a:off x="2120722" y="4783875"/>
              <a:ext cx="1016000" cy="1012825"/>
              <a:chOff x="3472" y="2900"/>
              <a:chExt cx="640" cy="638"/>
            </a:xfrm>
          </p:grpSpPr>
          <p:sp>
            <p:nvSpPr>
              <p:cNvPr id="22" name="Text Box 24"/>
              <p:cNvSpPr txBox="1">
                <a:spLocks noChangeArrowheads="1"/>
              </p:cNvSpPr>
              <p:nvPr/>
            </p:nvSpPr>
            <p:spPr bwMode="auto">
              <a:xfrm>
                <a:off x="3472" y="2900"/>
                <a:ext cx="64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1 0 0 1   </a:t>
                </a:r>
                <a:r>
                  <a:rPr lang="en-US" altLang="zh-CN" sz="1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</a:t>
                </a:r>
                <a:endParaRPr lang="en-CA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3472" y="3131"/>
                <a:ext cx="640" cy="4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0 0 1 0   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</a:t>
                </a:r>
                <a:endParaRPr lang="en-CA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直接连接符 102"/>
            <p:cNvCxnSpPr/>
            <p:nvPr/>
          </p:nvCxnSpPr>
          <p:spPr>
            <a:xfrm flipV="1">
              <a:off x="2765111" y="4878728"/>
              <a:ext cx="0" cy="550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103"/>
            <p:cNvSpPr/>
            <p:nvPr/>
          </p:nvSpPr>
          <p:spPr>
            <a:xfrm>
              <a:off x="2004891" y="4824016"/>
              <a:ext cx="1210339" cy="6531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5820" y="137002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-Point Crossover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65828" y="2241974"/>
            <a:ext cx="85081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-point crossover selects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crossover sites and swaps the substrings between them.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 (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=2):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3578058" y="3921554"/>
            <a:ext cx="1386874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 Site (4)</a:t>
            </a:r>
            <a:endParaRPr lang="en-CA" altLang="zh-CN" sz="18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Group 82"/>
          <p:cNvGrpSpPr/>
          <p:nvPr/>
        </p:nvGrpSpPr>
        <p:grpSpPr bwMode="auto">
          <a:xfrm>
            <a:off x="5337411" y="4936152"/>
            <a:ext cx="1343026" cy="727075"/>
            <a:chOff x="3161" y="2444"/>
            <a:chExt cx="846" cy="458"/>
          </a:xfrm>
        </p:grpSpPr>
        <p:sp>
          <p:nvSpPr>
            <p:cNvPr id="6" name="Text Box 64"/>
            <p:cNvSpPr txBox="1">
              <a:spLocks noChangeArrowheads="1"/>
            </p:cNvSpPr>
            <p:nvPr/>
          </p:nvSpPr>
          <p:spPr bwMode="auto">
            <a:xfrm>
              <a:off x="3161" y="2444"/>
              <a:ext cx="8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Child 1</a:t>
              </a:r>
              <a:endParaRPr lang="en-CA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Text Box 80"/>
            <p:cNvSpPr txBox="1">
              <a:spLocks noChangeArrowheads="1"/>
            </p:cNvSpPr>
            <p:nvPr/>
          </p:nvSpPr>
          <p:spPr bwMode="auto">
            <a:xfrm>
              <a:off x="3161" y="2671"/>
              <a:ext cx="8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Child 2</a:t>
              </a:r>
              <a:endParaRPr lang="en-CA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102"/>
          <p:cNvGrpSpPr/>
          <p:nvPr/>
        </p:nvGrpSpPr>
        <p:grpSpPr>
          <a:xfrm>
            <a:off x="2740933" y="4944090"/>
            <a:ext cx="2223998" cy="1012825"/>
            <a:chOff x="2004891" y="4783875"/>
            <a:chExt cx="1210339" cy="1012825"/>
          </a:xfrm>
        </p:grpSpPr>
        <p:grpSp>
          <p:nvGrpSpPr>
            <p:cNvPr id="10" name="Group 23"/>
            <p:cNvGrpSpPr/>
            <p:nvPr/>
          </p:nvGrpSpPr>
          <p:grpSpPr bwMode="auto">
            <a:xfrm>
              <a:off x="2120722" y="4783875"/>
              <a:ext cx="1016000" cy="1012825"/>
              <a:chOff x="3472" y="2900"/>
              <a:chExt cx="640" cy="638"/>
            </a:xfrm>
          </p:grpSpPr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3472" y="2900"/>
                <a:ext cx="64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   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   </a:t>
                </a: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</a:t>
                </a:r>
                <a:endParaRPr lang="en-CA" altLang="zh-CN" sz="18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3472" y="3131"/>
                <a:ext cx="640" cy="4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0 0    </a:t>
                </a:r>
                <a:r>
                  <a:rPr lang="en-US" altLang="zh-CN" sz="1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</a:t>
                </a: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0 1</a:t>
                </a:r>
                <a:endParaRPr lang="en-CA" altLang="zh-CN" sz="18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接连接符 104"/>
            <p:cNvCxnSpPr/>
            <p:nvPr/>
          </p:nvCxnSpPr>
          <p:spPr>
            <a:xfrm flipV="1">
              <a:off x="2709646" y="4876800"/>
              <a:ext cx="0" cy="550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05"/>
            <p:cNvSpPr/>
            <p:nvPr/>
          </p:nvSpPr>
          <p:spPr>
            <a:xfrm>
              <a:off x="2004891" y="4824016"/>
              <a:ext cx="1210339" cy="6531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1219350" y="4929065"/>
            <a:ext cx="1319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Parent 1</a:t>
            </a:r>
            <a:endParaRPr lang="en-CA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1219349" y="5295778"/>
            <a:ext cx="1319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Parent 2</a:t>
            </a:r>
            <a:endParaRPr lang="en-CA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Line 48"/>
          <p:cNvSpPr>
            <a:spLocks noChangeShapeType="1"/>
          </p:cNvSpPr>
          <p:nvPr/>
        </p:nvSpPr>
        <p:spPr bwMode="auto">
          <a:xfrm flipH="1">
            <a:off x="4018870" y="4561192"/>
            <a:ext cx="0" cy="408744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2401332" y="3919842"/>
            <a:ext cx="1492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 Site (2)</a:t>
            </a:r>
            <a:endParaRPr lang="en-CA" altLang="zh-CN" sz="18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H="1">
            <a:off x="3481848" y="4566156"/>
            <a:ext cx="0" cy="408744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19"/>
          <p:cNvCxnSpPr/>
          <p:nvPr/>
        </p:nvCxnSpPr>
        <p:spPr>
          <a:xfrm flipV="1">
            <a:off x="3496350" y="5037015"/>
            <a:ext cx="0" cy="5500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120"/>
          <p:cNvGrpSpPr/>
          <p:nvPr/>
        </p:nvGrpSpPr>
        <p:grpSpPr>
          <a:xfrm>
            <a:off x="6205700" y="4959641"/>
            <a:ext cx="2400040" cy="1012825"/>
            <a:chOff x="2004891" y="4783875"/>
            <a:chExt cx="1210339" cy="1012825"/>
          </a:xfrm>
        </p:grpSpPr>
        <p:grpSp>
          <p:nvGrpSpPr>
            <p:cNvPr id="22" name="Group 23"/>
            <p:cNvGrpSpPr/>
            <p:nvPr/>
          </p:nvGrpSpPr>
          <p:grpSpPr bwMode="auto">
            <a:xfrm>
              <a:off x="2120722" y="4783875"/>
              <a:ext cx="1016000" cy="1012825"/>
              <a:chOff x="3472" y="2900"/>
              <a:chExt cx="640" cy="638"/>
            </a:xfrm>
          </p:grpSpPr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3472" y="2900"/>
                <a:ext cx="64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    </a:t>
                </a:r>
                <a:r>
                  <a:rPr lang="en-US" altLang="zh-CN" sz="1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</a:t>
                </a: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1 0</a:t>
                </a:r>
                <a:endParaRPr lang="en-CA" altLang="zh-CN" sz="18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3472" y="3131"/>
                <a:ext cx="640" cy="4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0 0    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   </a:t>
                </a: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0 1</a:t>
                </a:r>
                <a:endParaRPr lang="en-CA" altLang="zh-CN" sz="18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直接连接符 122"/>
            <p:cNvCxnSpPr/>
            <p:nvPr/>
          </p:nvCxnSpPr>
          <p:spPr>
            <a:xfrm flipV="1">
              <a:off x="2674609" y="4876800"/>
              <a:ext cx="0" cy="550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123"/>
            <p:cNvSpPr/>
            <p:nvPr/>
          </p:nvSpPr>
          <p:spPr>
            <a:xfrm>
              <a:off x="2004891" y="4824016"/>
              <a:ext cx="1210339" cy="6531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直接连接符 126"/>
          <p:cNvCxnSpPr/>
          <p:nvPr/>
        </p:nvCxnSpPr>
        <p:spPr>
          <a:xfrm flipV="1">
            <a:off x="6951788" y="5054494"/>
            <a:ext cx="0" cy="5500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16" grpId="0"/>
      <p:bldP spid="17" grpId="0" animBg="1"/>
      <p:bldP spid="18" grpId="0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32971" y="1360667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 rate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55930" y="5810841"/>
            <a:ext cx="8376083" cy="104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80000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Typical values of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are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0.6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to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0.9</a:t>
            </a:r>
          </a:p>
        </p:txBody>
      </p:sp>
      <p:sp>
        <p:nvSpPr>
          <p:cNvPr id="4" name="矩形 4"/>
          <p:cNvSpPr/>
          <p:nvPr/>
        </p:nvSpPr>
        <p:spPr>
          <a:xfrm>
            <a:off x="1855930" y="2450418"/>
            <a:ext cx="7846398" cy="8309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SzPct val="80000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two parents from the mating pool undergo crossover with a (usually high) probability, </a:t>
            </a:r>
            <a:r>
              <a:rPr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400" i="1" baseline="-25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矩形 8"/>
          <p:cNvSpPr/>
          <p:nvPr/>
        </p:nvSpPr>
        <p:spPr>
          <a:xfrm>
            <a:off x="1855930" y="3664873"/>
            <a:ext cx="7846398" cy="8309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SzPct val="80000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random number </a:t>
            </a:r>
            <a:r>
              <a:rPr lang="en-US" altLang="zh-CN" sz="2400" i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generated in the range of 0-1, and the individuals undergo crossover if </a:t>
            </a:r>
            <a:r>
              <a:rPr lang="en-US" altLang="zh-CN" sz="2400" b="1" i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b="1" i="1" baseline="-25000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2400" b="1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400" b="1" i="1" baseline="-25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矩形 9"/>
          <p:cNvSpPr/>
          <p:nvPr/>
        </p:nvSpPr>
        <p:spPr>
          <a:xfrm>
            <a:off x="1855930" y="4887007"/>
            <a:ext cx="7846398" cy="8309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SzPct val="80000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Otherwise, the parents proceed without crossover and directly become offspring.</a:t>
            </a:r>
          </a:p>
        </p:txBody>
      </p:sp>
      <p:sp>
        <p:nvSpPr>
          <p:cNvPr id="7" name="下箭头 10"/>
          <p:cNvSpPr/>
          <p:nvPr/>
        </p:nvSpPr>
        <p:spPr>
          <a:xfrm>
            <a:off x="5440499" y="3281415"/>
            <a:ext cx="172429" cy="383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下箭头 12"/>
          <p:cNvSpPr/>
          <p:nvPr/>
        </p:nvSpPr>
        <p:spPr>
          <a:xfrm>
            <a:off x="5440499" y="4495870"/>
            <a:ext cx="172429" cy="383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526945" y="2141879"/>
          <a:ext cx="8229987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2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CA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CA" altLang="zh-CN" sz="2000" b="0" i="1" u="none" strike="noStrike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Prob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Mating Pool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Crossover Site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cross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cross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Rc</a:t>
                      </a: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≤</a:t>
                      </a: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kumimoji="0" lang="en-CA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.01</a:t>
                      </a:r>
                    </a:p>
                  </a:txBody>
                  <a:tcPr marT="45670" marB="456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Line 54"/>
          <p:cNvSpPr>
            <a:spLocks noChangeShapeType="1"/>
          </p:cNvSpPr>
          <p:nvPr/>
        </p:nvSpPr>
        <p:spPr bwMode="auto">
          <a:xfrm>
            <a:off x="5504763" y="3131304"/>
            <a:ext cx="2558272" cy="65316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Line 54"/>
          <p:cNvSpPr>
            <a:spLocks noChangeShapeType="1"/>
          </p:cNvSpPr>
          <p:nvPr/>
        </p:nvSpPr>
        <p:spPr bwMode="auto">
          <a:xfrm>
            <a:off x="5504763" y="4216765"/>
            <a:ext cx="2558272" cy="65316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89621" y="1750360"/>
            <a:ext cx="3275045" cy="42360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7"/>
          <p:cNvSpPr/>
          <p:nvPr/>
        </p:nvSpPr>
        <p:spPr>
          <a:xfrm>
            <a:off x="2175999" y="1685043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Generation 0</a:t>
            </a:r>
          </a:p>
        </p:txBody>
      </p:sp>
      <p:sp>
        <p:nvSpPr>
          <p:cNvPr id="7" name="矩形 14"/>
          <p:cNvSpPr/>
          <p:nvPr/>
        </p:nvSpPr>
        <p:spPr>
          <a:xfrm>
            <a:off x="4769328" y="1750360"/>
            <a:ext cx="5047864" cy="42360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6"/>
          <p:cNvSpPr/>
          <p:nvPr/>
        </p:nvSpPr>
        <p:spPr>
          <a:xfrm>
            <a:off x="6161552" y="1694374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Generation 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/>
              <p:cNvGraphicFramePr>
                <a:graphicFrameLocks noGrp="1"/>
              </p:cNvGraphicFramePr>
              <p:nvPr/>
            </p:nvGraphicFramePr>
            <p:xfrm>
              <a:off x="1528465" y="2148051"/>
              <a:ext cx="8201884" cy="38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6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28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87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936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2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940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2659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685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540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kumimoji="0" lang="en-CA" altLang="zh-CN" sz="20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kumimoji="0" lang="en-CA" altLang="zh-CN" sz="2000" b="0" i="1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/>
                              <a:cs typeface="Times New Roman" panose="02020603050405020304"/>
                            </a:rPr>
                            <a:t>Prob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Mating Pool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Crossover Site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cross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kumimoji="0" lang="en-US" altLang="zh-CN" sz="20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cross</a:t>
                          </a: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56</a:t>
                          </a: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.55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Rc</a:t>
                          </a: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r>
                            <a:rPr kumimoji="0" lang="zh-CN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≤</a:t>
                          </a: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r>
                            <a:rPr kumimoji="0" lang="en-CA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Pc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kumimoji="0" lang="en-US" altLang="zh-CN" sz="2000" b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en-CA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61</a:t>
                          </a: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cs typeface="Times New Roman" panose="02020603050405020304"/>
                            </a:rPr>
                            <a:t>2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0010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.28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0010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</a:t>
                          </a:r>
                          <a:r>
                            <a:rPr kumimoji="0" lang="en-US" altLang="zh-CN" sz="2000" b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kumimoji="0" lang="en-CA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cs typeface="Times New Roman" panose="02020603050405020304"/>
                            </a:rPr>
                            <a:t>3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.16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Rc</a:t>
                          </a:r>
                          <a:r>
                            <a:rPr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CN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/>
                                </a:rPr>
                                <m:t>&gt;</m:t>
                              </m:r>
                            </m:oMath>
                          </a14:m>
                          <a:r>
                            <a:rPr lang="zh-CN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 </a:t>
                          </a:r>
                          <a:r>
                            <a:rPr kumimoji="0" lang="en-CA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Pc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None/>
                            <a:defRPr/>
                          </a:pPr>
                          <a:r>
                            <a:rPr lang="en-US" sz="20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/>
                            </a:rPr>
                            <a:t>1011</a:t>
                          </a:r>
                          <a:endParaRPr kumimoji="0" lang="zh-CN" altLang="en-US" dirty="0"/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56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cs typeface="Times New Roman" panose="02020603050405020304"/>
                            </a:rPr>
                            <a:t>4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.01</a:t>
                          </a: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/>
                            </a:rPr>
                            <a:t>0001</a:t>
                          </a: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/>
              <p:cNvGraphicFramePr>
                <a:graphicFrameLocks noGrp="1"/>
              </p:cNvGraphicFramePr>
              <p:nvPr/>
            </p:nvGraphicFramePr>
            <p:xfrm>
              <a:off x="1528465" y="2148051"/>
              <a:ext cx="8201884" cy="38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658"/>
                    <a:gridCol w="752898"/>
                    <a:gridCol w="818779"/>
                    <a:gridCol w="809366"/>
                    <a:gridCol w="1072880"/>
                    <a:gridCol w="894067"/>
                    <a:gridCol w="1226595"/>
                    <a:gridCol w="768584"/>
                    <a:gridCol w="1054057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kumimoji="0" lang="en-CA" altLang="zh-CN" sz="20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kumimoji="0" lang="en-CA" altLang="zh-CN" sz="2000" b="0" i="1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/>
                              <a:cs typeface="Times New Roman" panose="02020603050405020304"/>
                            </a:rPr>
                            <a:t>Prob</a:t>
                          </a:r>
                          <a:endParaRPr kumimoji="0" lang="en-US" altLang="zh-CN" sz="2000" b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/>
                            <a:cs typeface="Times New Roman" panose="02020603050405020304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Mating Pool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Crossover Site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cross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kumimoji="0" lang="en-US" altLang="zh-CN" sz="20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kumimoji="0" lang="en-US" altLang="zh-CN" sz="2000" b="0" i="1" u="none" strike="noStrike" cap="none" normalizeH="0" baseline="3000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zh-CN" sz="2000" b="0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cross</a:t>
                          </a: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.55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Rc</a:t>
                          </a: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r>
                            <a:rPr kumimoji="0" lang="zh-CN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≤</a:t>
                          </a: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r>
                            <a:rPr kumimoji="0" lang="en-CA" altLang="zh-CN" sz="20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Pc</a:t>
                          </a:r>
                          <a:endParaRPr kumimoji="0" lang="en-CA" altLang="zh-CN" sz="20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kumimoji="0" lang="en-US" altLang="zh-CN" sz="2000" b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kumimoji="0" lang="en-CA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cs typeface="Times New Roman" panose="02020603050405020304"/>
                            </a:rPr>
                            <a:t>2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0010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.28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0010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 vMerge="1"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</a:t>
                          </a:r>
                          <a:r>
                            <a:rPr kumimoji="0" lang="en-US" altLang="zh-CN" sz="2000" b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kumimoji="0" lang="en-CA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cs typeface="Times New Roman" panose="02020603050405020304"/>
                            </a:rPr>
                            <a:t>3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.16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None/>
                            <a:defRPr/>
                          </a:pPr>
                          <a:r>
                            <a:rPr lang="en-US" sz="20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/>
                            </a:rPr>
                            <a:t>1011</a:t>
                          </a:r>
                          <a:endParaRPr kumimoji="0" lang="zh-CN" altLang="en-US" dirty="0"/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56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cs typeface="Times New Roman" panose="02020603050405020304"/>
                            </a:rPr>
                            <a:t>4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.01</a:t>
                          </a:r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670" marB="4567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defRPr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kumimoji="0" lang="en-US" altLang="zh-CN" sz="20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  <a:tc vMerge="1"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0" i="0" u="none" strike="noStrike" cap="none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/>
                            </a:rPr>
                            <a:t>0001</a:t>
                          </a:r>
                          <a:endParaRPr lang="en-US" sz="2000" b="0" i="0" u="none" strike="noStrike" cap="none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/>
                          </a:endParaRPr>
                        </a:p>
                      </a:txBody>
                      <a:tcPr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</a:pPr>
                          <a:r>
                            <a:rPr lang="en-CA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16</a:t>
                          </a:r>
                          <a:endParaRPr kumimoji="0" lang="en-CA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Line 54"/>
          <p:cNvSpPr>
            <a:spLocks noChangeShapeType="1"/>
          </p:cNvSpPr>
          <p:nvPr/>
        </p:nvSpPr>
        <p:spPr bwMode="auto">
          <a:xfrm>
            <a:off x="5487621" y="4583721"/>
            <a:ext cx="2558272" cy="65316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Line 54"/>
          <p:cNvSpPr>
            <a:spLocks noChangeShapeType="1"/>
          </p:cNvSpPr>
          <p:nvPr/>
        </p:nvSpPr>
        <p:spPr bwMode="auto">
          <a:xfrm>
            <a:off x="5487621" y="5734496"/>
            <a:ext cx="2558272" cy="65316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2479" y="1747201"/>
            <a:ext cx="3275045" cy="42360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7"/>
          <p:cNvSpPr/>
          <p:nvPr/>
        </p:nvSpPr>
        <p:spPr>
          <a:xfrm>
            <a:off x="2158857" y="1681884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Generation 0</a:t>
            </a:r>
          </a:p>
        </p:txBody>
      </p:sp>
      <p:sp>
        <p:nvSpPr>
          <p:cNvPr id="7" name="矩形 14"/>
          <p:cNvSpPr/>
          <p:nvPr/>
        </p:nvSpPr>
        <p:spPr>
          <a:xfrm>
            <a:off x="4752186" y="1747201"/>
            <a:ext cx="5047864" cy="42360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6"/>
          <p:cNvSpPr/>
          <p:nvPr/>
        </p:nvSpPr>
        <p:spPr>
          <a:xfrm>
            <a:off x="6144410" y="1691215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Generation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696" y="1511554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Effects of crossover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81100" y="2034774"/>
            <a:ext cx="9763126" cy="42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 may increase or decrease the average fitness with a limited number of samples. 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 increases diversity.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61923"/>
              </p:ext>
            </p:extLst>
          </p:nvPr>
        </p:nvGraphicFramePr>
        <p:xfrm>
          <a:off x="2624669" y="3429000"/>
          <a:ext cx="5661080" cy="251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Mating Pool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cross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cross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29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1011</a:t>
                      </a:r>
                      <a:endParaRPr kumimoji="0" lang="zh-CN" alt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16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</a:rPr>
                        <a:t>0001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Overview of genetic algorithms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9146" y="1649737"/>
            <a:ext cx="11192070" cy="419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 was developed in 1970s and is being widely applied.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 are many different versions nowadays, called genetic algorithms (GAs).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GAs are for solving optimization problems.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Easy to comprehend and apply,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Capable of solving some complex optimization problems,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Popular with the increase of computing power.</a:t>
            </a:r>
            <a:endParaRPr lang="en-CA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Crossover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84320" y="1194189"/>
            <a:ext cx="8285163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 &amp; Premature Convergence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42789" y="2235764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some cases, crossover cannot generate new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individuals, as shown below: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12171" y="5445262"/>
            <a:ext cx="8633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Selection + crossover cannot solve the problem on some occasions.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41109" y="3278404"/>
          <a:ext cx="1811546" cy="182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9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0 0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|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/>
                          <a:cs typeface="Times New Roman" panose="02020603050405020304"/>
                        </a:rPr>
                        <a:t>0 0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| 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/>
                          <a:cs typeface="Times New Roman" panose="02020603050405020304"/>
                        </a:rPr>
                        <a:t>0 0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1</a:t>
                      </a:r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Times New Roman" panose="02020603050405020304"/>
                        </a:rPr>
                        <a:t>| </a:t>
                      </a:r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/>
                          <a:cs typeface="Times New Roman" panose="02020603050405020304"/>
                        </a:rPr>
                        <a:t>0 0 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1 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Times New Roman" panose="02020603050405020304"/>
                        </a:rPr>
                        <a:t>|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 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9"/>
          <p:cNvGraphicFramePr>
            <a:graphicFrameLocks noGrp="1"/>
          </p:cNvGraphicFramePr>
          <p:nvPr/>
        </p:nvGraphicFramePr>
        <p:xfrm>
          <a:off x="6215412" y="3253523"/>
          <a:ext cx="1811546" cy="182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9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0 0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|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0 0</a:t>
                      </a:r>
                      <a:endParaRPr lang="en-US" altLang="zh-CN" sz="24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/>
                          <a:cs typeface="Times New Roman" panose="02020603050405020304"/>
                        </a:rPr>
                        <a:t>0 0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|</a:t>
                      </a:r>
                      <a:r>
                        <a:rPr lang="en-US" altLang="zh-CN"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0 1</a:t>
                      </a:r>
                      <a:endParaRPr lang="en-US" altLang="zh-CN" sz="2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/>
                          <a:cs typeface="Times New Roman" panose="02020603050405020304"/>
                        </a:rPr>
                        <a:t>0 0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Times New Roman" panose="02020603050405020304"/>
                        </a:rPr>
                        <a:t>|</a:t>
                      </a: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 </a:t>
                      </a:r>
                      <a:r>
                        <a:rPr lang="en-US" sz="2400" b="1" i="0" u="none" strike="noStrike" noProof="0" dirty="0">
                          <a:solidFill>
                            <a:schemeClr val="accent2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zh-CN" sz="2400" b="1" dirty="0">
                        <a:solidFill>
                          <a:schemeClr val="accent2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/>
                          <a:cs typeface="Times New Roman" panose="02020603050405020304"/>
                        </a:rPr>
                        <a:t>0 0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Times New Roman" panose="02020603050405020304"/>
                        </a:rPr>
                        <a:t>| </a:t>
                      </a:r>
                      <a:r>
                        <a:rPr lang="en-US" sz="2400" b="1" i="0" u="none" strike="noStrike" noProof="0" dirty="0">
                          <a:solidFill>
                            <a:schemeClr val="accent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lang="en-US" altLang="zh-CN" sz="2400" b="1" dirty="0">
                        <a:solidFill>
                          <a:schemeClr val="accent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54"/>
          <p:cNvSpPr>
            <a:spLocks noChangeShapeType="1"/>
          </p:cNvSpPr>
          <p:nvPr/>
        </p:nvSpPr>
        <p:spPr bwMode="auto">
          <a:xfrm>
            <a:off x="5275489" y="3540371"/>
            <a:ext cx="867747" cy="41054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flipV="1">
            <a:off x="5275489" y="3540371"/>
            <a:ext cx="867747" cy="41054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>
            <a:off x="5275489" y="4523196"/>
            <a:ext cx="867747" cy="41054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 flipV="1">
            <a:off x="5275489" y="4523196"/>
            <a:ext cx="867747" cy="41054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Mutation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81174" y="2647270"/>
            <a:ext cx="7772400" cy="411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small probability to mutate (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4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 0.01~0.001).</a:t>
            </a:r>
          </a:p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 are many mutation strategies.</a:t>
            </a:r>
          </a:p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In a binary string, with mutation rate,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, change a 0 to 1 or vice versa</a:t>
            </a:r>
          </a:p>
          <a:p>
            <a:pPr>
              <a:spcBef>
                <a:spcPct val="20000"/>
              </a:spcBef>
              <a:buSzPct val="80000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Generating new individuals (guaranteed).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SzPct val="80000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1174" y="1614770"/>
            <a:ext cx="6853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After crossover, a gene mutation occurs in one of the individuals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8210986" cy="789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 Stopping Criterion and Summary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The workflow of GA</a:t>
            </a:r>
          </a:p>
        </p:txBody>
      </p:sp>
      <p:cxnSp>
        <p:nvCxnSpPr>
          <p:cNvPr id="2" name="直接箭头连接符 2"/>
          <p:cNvCxnSpPr/>
          <p:nvPr/>
        </p:nvCxnSpPr>
        <p:spPr>
          <a:xfrm>
            <a:off x="6451163" y="1608418"/>
            <a:ext cx="65022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19"/>
          <p:cNvCxnSpPr/>
          <p:nvPr/>
        </p:nvCxnSpPr>
        <p:spPr>
          <a:xfrm flipV="1">
            <a:off x="6444829" y="2223068"/>
            <a:ext cx="656557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28"/>
          <p:cNvCxnSpPr/>
          <p:nvPr/>
        </p:nvCxnSpPr>
        <p:spPr>
          <a:xfrm flipV="1">
            <a:off x="6469492" y="2904773"/>
            <a:ext cx="631894" cy="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9"/>
          <p:cNvCxnSpPr/>
          <p:nvPr/>
        </p:nvCxnSpPr>
        <p:spPr>
          <a:xfrm flipV="1">
            <a:off x="6451562" y="3473049"/>
            <a:ext cx="631894" cy="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"/>
          <p:cNvSpPr/>
          <p:nvPr/>
        </p:nvSpPr>
        <p:spPr>
          <a:xfrm>
            <a:off x="7181717" y="1341735"/>
            <a:ext cx="2050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</p:txBody>
      </p:sp>
      <p:sp>
        <p:nvSpPr>
          <p:cNvPr id="7" name="矩形 30"/>
          <p:cNvSpPr/>
          <p:nvPr/>
        </p:nvSpPr>
        <p:spPr>
          <a:xfrm>
            <a:off x="7111973" y="1910560"/>
            <a:ext cx="31433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31"/>
          <p:cNvSpPr/>
          <p:nvPr/>
        </p:nvSpPr>
        <p:spPr>
          <a:xfrm>
            <a:off x="7136906" y="2576793"/>
            <a:ext cx="3219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33"/>
          <p:cNvSpPr/>
          <p:nvPr/>
        </p:nvSpPr>
        <p:spPr>
          <a:xfrm>
            <a:off x="7163786" y="3197403"/>
            <a:ext cx="3236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/>
          </a:p>
          <a:p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35"/>
          <p:cNvSpPr/>
          <p:nvPr/>
        </p:nvSpPr>
        <p:spPr>
          <a:xfrm>
            <a:off x="3183701" y="1422400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6"/>
          <p:cNvSpPr/>
          <p:nvPr/>
        </p:nvSpPr>
        <p:spPr>
          <a:xfrm>
            <a:off x="3183701" y="2049923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菱形 37"/>
          <p:cNvSpPr/>
          <p:nvPr/>
        </p:nvSpPr>
        <p:spPr>
          <a:xfrm>
            <a:off x="2692768" y="4544381"/>
            <a:ext cx="4258235" cy="12920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conditions?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38"/>
          <p:cNvSpPr/>
          <p:nvPr/>
        </p:nvSpPr>
        <p:spPr>
          <a:xfrm>
            <a:off x="3174620" y="6143426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the optimal solution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39"/>
          <p:cNvCxnSpPr>
            <a:stCxn id="11" idx="2"/>
            <a:endCxn id="12" idx="0"/>
          </p:cNvCxnSpPr>
          <p:nvPr/>
        </p:nvCxnSpPr>
        <p:spPr>
          <a:xfrm>
            <a:off x="4822001" y="1812365"/>
            <a:ext cx="0" cy="237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0"/>
          <p:cNvCxnSpPr>
            <a:stCxn id="12" idx="2"/>
            <a:endCxn id="20" idx="0"/>
          </p:cNvCxnSpPr>
          <p:nvPr/>
        </p:nvCxnSpPr>
        <p:spPr>
          <a:xfrm flipH="1">
            <a:off x="4821886" y="2439888"/>
            <a:ext cx="115" cy="24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1"/>
          <p:cNvCxnSpPr>
            <a:stCxn id="22" idx="2"/>
            <a:endCxn id="13" idx="0"/>
          </p:cNvCxnSpPr>
          <p:nvPr/>
        </p:nvCxnSpPr>
        <p:spPr>
          <a:xfrm flipH="1">
            <a:off x="4821886" y="4285507"/>
            <a:ext cx="4894" cy="258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2"/>
          <p:cNvCxnSpPr>
            <a:stCxn id="13" idx="2"/>
            <a:endCxn id="14" idx="0"/>
          </p:cNvCxnSpPr>
          <p:nvPr/>
        </p:nvCxnSpPr>
        <p:spPr>
          <a:xfrm flipH="1">
            <a:off x="4812920" y="5836398"/>
            <a:ext cx="8966" cy="30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3"/>
          <p:cNvCxnSpPr>
            <a:stCxn id="13" idx="1"/>
            <a:endCxn id="12" idx="1"/>
          </p:cNvCxnSpPr>
          <p:nvPr/>
        </p:nvCxnSpPr>
        <p:spPr>
          <a:xfrm rot="10800000" flipH="1">
            <a:off x="2692767" y="2244906"/>
            <a:ext cx="490933" cy="2945484"/>
          </a:xfrm>
          <a:prstGeom prst="bentConnector3">
            <a:avLst>
              <a:gd name="adj1" fmla="val -4656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4"/>
          <p:cNvSpPr/>
          <p:nvPr/>
        </p:nvSpPr>
        <p:spPr>
          <a:xfrm>
            <a:off x="3183586" y="2686804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45"/>
          <p:cNvSpPr/>
          <p:nvPr/>
        </p:nvSpPr>
        <p:spPr>
          <a:xfrm>
            <a:off x="3188480" y="3287033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46"/>
          <p:cNvSpPr/>
          <p:nvPr/>
        </p:nvSpPr>
        <p:spPr>
          <a:xfrm>
            <a:off x="3188480" y="3895542"/>
            <a:ext cx="327660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47"/>
          <p:cNvCxnSpPr>
            <a:stCxn id="20" idx="2"/>
            <a:endCxn id="21" idx="0"/>
          </p:cNvCxnSpPr>
          <p:nvPr/>
        </p:nvCxnSpPr>
        <p:spPr>
          <a:xfrm>
            <a:off x="4821886" y="3076769"/>
            <a:ext cx="4894" cy="210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48"/>
          <p:cNvCxnSpPr>
            <a:stCxn id="21" idx="2"/>
            <a:endCxn id="22" idx="0"/>
          </p:cNvCxnSpPr>
          <p:nvPr/>
        </p:nvCxnSpPr>
        <p:spPr>
          <a:xfrm>
            <a:off x="4826780" y="3676998"/>
            <a:ext cx="0" cy="21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76005" y="3599929"/>
            <a:ext cx="49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5223" y="5758130"/>
            <a:ext cx="51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Stopping condition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49129" y="1802232"/>
            <a:ext cx="9678437" cy="397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the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stopping condition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 not met, the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 continues to produce new generations.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stopping conditions: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Maximum number of generations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Satisfactory solution obtained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population converges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Evolution mechanism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5349" y="2230372"/>
            <a:ext cx="523590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Crossover and mutation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Increase the population diversity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Has nothing to do with the fitness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i="0" dirty="0">
                <a:latin typeface="Arial" panose="020B0604020202020204" pitchFamily="34" charset="0"/>
                <a:cs typeface="Arial" panose="020B0604020202020204" pitchFamily="34" charset="0"/>
              </a:rPr>
              <a:t>Focus on generating new individuals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6392" y="2230372"/>
            <a:ext cx="499872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Decrease the population diversity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Increase the fitness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i="0" dirty="0">
                <a:latin typeface="Arial" panose="020B0604020202020204" pitchFamily="34" charset="0"/>
                <a:cs typeface="Arial" panose="020B0604020202020204" pitchFamily="34" charset="0"/>
              </a:rPr>
              <a:t>Focus on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entering </a:t>
            </a:r>
            <a:r>
              <a:rPr lang="en-US" altLang="zh-CN" sz="2400" i="0" dirty="0">
                <a:latin typeface="Arial" panose="020B0604020202020204" pitchFamily="34" charset="0"/>
                <a:cs typeface="Arial" panose="020B0604020202020204" pitchFamily="34" charset="0"/>
              </a:rPr>
              <a:t>promising areas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Advantages and disadvantages of GAs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9622" y="1668021"/>
            <a:ext cx="452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Advantages of GAs:</a:t>
            </a:r>
            <a:endParaRPr lang="en-US" sz="2800" b="1" dirty="0"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82341" y="2436862"/>
            <a:ext cx="9714608" cy="3529579"/>
          </a:xfrm>
          <a:prstGeom prst="rect">
            <a:avLst/>
          </a:prstGeom>
          <a:noFill/>
        </p:spPr>
        <p:txBody>
          <a:bodyPr lIns="90488" tIns="44450" rIns="90488" bIns="4445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is a general optimization method, which is independent of the problem domain.</a:t>
            </a:r>
          </a:p>
          <a:p>
            <a:pPr marL="342900" indent="-342900"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use of population; candidate solutions in a population can be evaluated in parallel. </a:t>
            </a:r>
          </a:p>
          <a:p>
            <a:pPr marL="342900" indent="-342900"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has the ability to generate various kinds of optimal solutions.</a:t>
            </a:r>
          </a:p>
          <a:p>
            <a:pPr marL="342900" indent="-342900"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process is not difficult to implement.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Advantages and disadvantages of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100142" y="2380879"/>
            <a:ext cx="8751882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</a:rPr>
              <a:t>It may not obtain a very high-quality optimal solution.  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</a:rPr>
              <a:t>The algorithm has several parameters, and the selection of these parameters affects the quality of the solution.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</a:rPr>
              <a:t>It is not fast.</a:t>
            </a:r>
            <a:endParaRPr lang="en-GB" altLang="zh-C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622" y="1668021"/>
            <a:ext cx="452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Disadvantages of GAs:</a:t>
            </a:r>
            <a:endParaRPr lang="en-US" sz="2800" b="1" dirty="0"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8210986" cy="789709"/>
          </a:xfrm>
        </p:spPr>
        <p:txBody>
          <a:bodyPr>
            <a:normAutofit/>
          </a:bodyPr>
          <a:lstStyle/>
          <a:p>
            <a:r>
              <a:rPr lang="en-US" altLang="zh-CN" sz="3110" dirty="0">
                <a:solidFill>
                  <a:schemeClr val="tx1"/>
                </a:solidFill>
                <a:sym typeface="+mn-ea"/>
              </a:rPr>
              <a:t>Design A GA</a:t>
            </a:r>
            <a:endParaRPr lang="en-US" sz="3110" dirty="0">
              <a:solidFill>
                <a:schemeClr val="tx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The Main Components of a GA </a:t>
            </a:r>
            <a:br>
              <a:rPr lang="en-GB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14442" y="1583319"/>
            <a:ext cx="8751882" cy="4114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GB" altLang="zh-CN" sz="6285" dirty="0">
                <a:ea typeface="宋体" panose="02010600030101010101" pitchFamily="2" charset="-122"/>
                <a:sym typeface="+mn-ea"/>
              </a:rPr>
              <a:t>	</a:t>
            </a:r>
            <a:r>
              <a:rPr lang="en-GB" altLang="zh-CN" sz="12800" b="1" dirty="0">
                <a:ea typeface="宋体" panose="02010600030101010101" pitchFamily="2" charset="-122"/>
                <a:sym typeface="+mn-ea"/>
              </a:rPr>
              <a:t>To build a GA, we should </a:t>
            </a:r>
            <a:endParaRPr lang="en-GB" altLang="zh-CN" sz="128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Understand the problem we want to solve. 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What is the Search Space, Any Constraints ? 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How to measure the quality of a solution. Objective function or fitness value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Design a representation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Decide how to initialize a population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Design suitable mutation and crossover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Decide how to select individuals to be parents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Decide how to replace individuals in the old population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Decide when to stop the algorithm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GB" altLang="zh-CN" sz="88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GB" altLang="zh-CN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 </a:t>
            </a:r>
            <a:endParaRPr lang="en-GB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GB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GB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altLang="zh-CN" dirty="0">
              <a:solidFill>
                <a:schemeClr val="tx1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8395970" y="3454718"/>
            <a:ext cx="1570038" cy="2847975"/>
            <a:chOff x="4804" y="1985"/>
            <a:chExt cx="989" cy="1794"/>
          </a:xfrm>
        </p:grpSpPr>
        <p:sp>
          <p:nvSpPr>
            <p:cNvPr id="96262" name="AutoShape 17"/>
            <p:cNvSpPr/>
            <p:nvPr/>
          </p:nvSpPr>
          <p:spPr>
            <a:xfrm>
              <a:off x="4804" y="1985"/>
              <a:ext cx="125" cy="1794"/>
            </a:xfrm>
            <a:prstGeom prst="rightBrace">
              <a:avLst>
                <a:gd name="adj1" fmla="val 119600"/>
                <a:gd name="adj2" fmla="val 50000"/>
              </a:avLst>
            </a:prstGeom>
            <a:noFill/>
            <a:ln w="127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63" name="Text Box 18"/>
            <p:cNvSpPr txBox="1"/>
            <p:nvPr/>
          </p:nvSpPr>
          <p:spPr>
            <a:xfrm>
              <a:off x="4876" y="2697"/>
              <a:ext cx="917" cy="44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Algorithm Design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-1367790" y="2160270"/>
            <a:ext cx="5208905" cy="833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9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{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205" y="2815590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modelling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The intelligence to be borrowed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4936" y="1851377"/>
            <a:ext cx="11107660" cy="3289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Computational intelligence </a:t>
            </a:r>
            <a:r>
              <a:rPr lang="en-US" altLang="zh-CN" sz="2400" b="0" dirty="0">
                <a:ea typeface="宋体" panose="02010600030101010101" pitchFamily="2" charset="-122"/>
              </a:rPr>
              <a:t>(such as Neural Networks and Evolutionary Computation) builds problem solvers by copying ideas from God/nature</a:t>
            </a:r>
          </a:p>
          <a:p>
            <a:pPr>
              <a:lnSpc>
                <a:spcPct val="100000"/>
              </a:lnSpc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Brains 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 artificial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neural networks</a:t>
            </a:r>
          </a:p>
          <a:p>
            <a:pPr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Evolution 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evolutionary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8210986" cy="789709"/>
          </a:xfrm>
        </p:spPr>
        <p:txBody>
          <a:bodyPr>
            <a:normAutofit/>
          </a:bodyPr>
          <a:lstStyle/>
          <a:p>
            <a:r>
              <a:rPr lang="en-US" altLang="zh-CN" sz="3110" dirty="0">
                <a:solidFill>
                  <a:schemeClr val="tx1"/>
                </a:solidFill>
                <a:sym typeface="+mn-ea"/>
              </a:rPr>
              <a:t>GA Operator Design Principles  </a:t>
            </a:r>
            <a:endParaRPr lang="en-US" sz="3110" dirty="0">
              <a:solidFill>
                <a:schemeClr val="tx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 Representation</a:t>
            </a:r>
            <a:br>
              <a:rPr lang="en-GB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85537" y="1561729"/>
            <a:ext cx="8751882" cy="4114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2800" b="1" dirty="0">
                <a:solidFill>
                  <a:schemeClr val="tx1"/>
                </a:solidFill>
                <a:ea typeface="Calibri" panose="020F0502020204030204" charset="0"/>
                <a:sym typeface="+mn-ea"/>
              </a:rPr>
              <a:t>The principle:</a:t>
            </a:r>
            <a:endParaRPr lang="en-US" altLang="zh-CN" sz="12800" b="1" dirty="0">
              <a:solidFill>
                <a:schemeClr val="tx1"/>
              </a:solidFill>
              <a:ea typeface="Calibri" panose="020F050202020403020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  The representation </a:t>
            </a:r>
            <a:r>
              <a:rPr lang="en-GB" altLang="zh-CN" sz="8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should depend on problem.</a:t>
            </a: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 The widely-used representations in GAs include:   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b="1" dirty="0">
                <a:ea typeface="宋体" panose="02010600030101010101" pitchFamily="2" charset="-122"/>
                <a:sym typeface="+mn-ea"/>
              </a:rPr>
              <a:t>Binary string </a:t>
            </a: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     </a:t>
            </a:r>
            <a:r>
              <a:rPr lang="en-GB" altLang="zh-CN" sz="8800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(1, 0, 1, 1, 0, 1)</a:t>
            </a:r>
            <a:endParaRPr lang="en-GB" altLang="zh-CN" sz="88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Popular in 1980 early 90’s. Not suitable for all the problems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b="1" dirty="0">
                <a:ea typeface="宋体" panose="02010600030101010101" pitchFamily="2" charset="-122"/>
                <a:sym typeface="+mn-ea"/>
              </a:rPr>
              <a:t>Real vector </a:t>
            </a: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    </a:t>
            </a:r>
            <a:r>
              <a:rPr lang="en-GB" altLang="zh-CN" sz="8800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(1.6, 1.44, -0.4, 5.99)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Suitable for continuous optimization problems 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b="1" dirty="0">
                <a:ea typeface="宋体" panose="02010600030101010101" pitchFamily="2" charset="-122"/>
                <a:sym typeface="+mn-ea"/>
              </a:rPr>
              <a:t>Permutation vector</a:t>
            </a: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 </a:t>
            </a:r>
            <a:r>
              <a:rPr lang="en-GB" altLang="zh-CN" sz="8800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(4, 3, 1, 5, 6, 2)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Suitable for problems like TSP, QAP and n Queen Problem 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8800" b="1" dirty="0">
                <a:ea typeface="宋体" panose="02010600030101010101" pitchFamily="2" charset="-122"/>
                <a:sym typeface="+mn-ea"/>
              </a:rPr>
              <a:t>Computer Program</a:t>
            </a:r>
            <a:endParaRPr lang="en-GB" altLang="zh-CN" sz="8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8800" dirty="0">
                <a:ea typeface="宋体" panose="02010600030101010101" pitchFamily="2" charset="-122"/>
                <a:sym typeface="+mn-ea"/>
              </a:rPr>
              <a:t>Genetic Program (GP): search for a good program.</a:t>
            </a:r>
            <a:endParaRPr lang="en-GB" altLang="zh-CN" sz="8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7335" dirty="0">
                <a:ea typeface="宋体" panose="02010600030101010101" pitchFamily="2" charset="-122"/>
                <a:sym typeface="+mn-ea"/>
              </a:rPr>
              <a:t>……..</a:t>
            </a:r>
            <a:endParaRPr lang="en-GB" altLang="zh-CN" sz="7335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n"/>
            </a:pP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GB" altLang="zh-CN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 </a:t>
            </a:r>
            <a:endParaRPr lang="en-GB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GB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GB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US" altLang="zh-CN" sz="3110" dirty="0">
                <a:ea typeface="宋体" panose="02010600030101010101" pitchFamily="2" charset="-122"/>
                <a:sym typeface="+mn-ea"/>
              </a:rPr>
              <a:t>Initialization</a:t>
            </a:r>
            <a:br>
              <a:rPr lang="en-US" altLang="zh-CN" dirty="0">
                <a:ea typeface="宋体" panose="02010600030101010101" pitchFamily="2" charset="-122"/>
              </a:rPr>
            </a:br>
            <a:br>
              <a:rPr lang="en-GB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85537" y="1561729"/>
            <a:ext cx="8751882" cy="4114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9600" dirty="0">
                <a:ea typeface="宋体" panose="02010600030101010101" pitchFamily="2" charset="-122"/>
                <a:sym typeface="+mn-ea"/>
              </a:rPr>
              <a:t>Uniformly (randomly) on the search space … </a:t>
            </a:r>
            <a:r>
              <a:rPr lang="en-US" altLang="zh-CN" sz="9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if possible</a:t>
            </a:r>
            <a:endParaRPr lang="en-US" altLang="zh-CN" sz="9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9600" dirty="0">
                <a:ea typeface="宋体" panose="02010600030101010101" pitchFamily="2" charset="-122"/>
                <a:sym typeface="+mn-ea"/>
              </a:rPr>
              <a:t>Binary strings: 0 or 1 with probability 0.5	</a:t>
            </a:r>
            <a:endParaRPr lang="en-US" altLang="zh-CN" sz="9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9600" dirty="0">
                <a:ea typeface="宋体" panose="02010600030101010101" pitchFamily="2" charset="-122"/>
                <a:sym typeface="+mn-ea"/>
              </a:rPr>
              <a:t>Real-valued representations: Uniformly on a given interval (OK for bounded values only)</a:t>
            </a:r>
            <a:endParaRPr lang="en-US" altLang="zh-CN" sz="9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9600" dirty="0">
                <a:ea typeface="宋体" panose="02010600030101010101" pitchFamily="2" charset="-122"/>
                <a:sym typeface="+mn-ea"/>
              </a:rPr>
              <a:t>Experimental Design Techniques</a:t>
            </a:r>
            <a:endParaRPr lang="en-US" altLang="zh-CN" sz="9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9600" dirty="0">
                <a:ea typeface="宋体" panose="02010600030101010101" pitchFamily="2" charset="-122"/>
                <a:sym typeface="+mn-ea"/>
              </a:rPr>
              <a:t>  (Q. Zhang, Y. W. Leung, OGA for Routing Problem,</a:t>
            </a:r>
            <a:endParaRPr lang="en-US" altLang="zh-CN" sz="9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9600" dirty="0">
                <a:ea typeface="宋体" panose="02010600030101010101" pitchFamily="2" charset="-122"/>
                <a:sym typeface="+mn-ea"/>
              </a:rPr>
              <a:t>    IEEE Trans on Evolutionary Computation, 1999)  </a:t>
            </a:r>
            <a:endParaRPr lang="en-US" altLang="zh-CN" sz="9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9600" dirty="0">
                <a:ea typeface="宋体" panose="02010600030101010101" pitchFamily="2" charset="-122"/>
                <a:sym typeface="+mn-ea"/>
              </a:rPr>
              <a:t>Generate the first population based on problem-specific knowledge. </a:t>
            </a:r>
            <a:endParaRPr lang="en-US" altLang="zh-CN" sz="9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9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Principles: </a:t>
            </a:r>
            <a:endParaRPr lang="en-US" altLang="zh-CN" sz="9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9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As uniform as possible,  and  </a:t>
            </a:r>
            <a:endParaRPr lang="en-US" altLang="zh-CN" sz="9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9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Close to the optimal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US" altLang="zh-CN" sz="3110" dirty="0">
                <a:ea typeface="宋体" panose="02010600030101010101" pitchFamily="2" charset="-122"/>
              </a:rPr>
              <a:t>Mutation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486728" y="96297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25613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94066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Mutation operator: guarantee that </a:t>
            </a:r>
            <a:r>
              <a:rPr lang="en-GB" altLang="zh-CN" dirty="0">
                <a:solidFill>
                  <a:schemeClr val="accent3"/>
                </a:solidFill>
                <a:ea typeface="宋体" panose="02010600030101010101" pitchFamily="2" charset="-122"/>
              </a:rPr>
              <a:t>each point of the search space</a:t>
            </a:r>
            <a:r>
              <a:rPr lang="en-GB" altLang="zh-CN" dirty="0">
                <a:ea typeface="宋体" panose="02010600030101010101" pitchFamily="2" charset="-122"/>
              </a:rPr>
              <a:t> could be visited.</a:t>
            </a:r>
          </a:p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The strength of mutation is important and should be controllable.</a:t>
            </a:r>
          </a:p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Mutation should produce valid solutions.</a:t>
            </a:r>
          </a:p>
        </p:txBody>
      </p:sp>
      <p:grpSp>
        <p:nvGrpSpPr>
          <p:cNvPr id="15" name="Group 8"/>
          <p:cNvGrpSpPr/>
          <p:nvPr/>
        </p:nvGrpSpPr>
        <p:grpSpPr>
          <a:xfrm>
            <a:off x="870903" y="3097530"/>
            <a:ext cx="7024687" cy="2794000"/>
            <a:chOff x="265" y="2006"/>
            <a:chExt cx="4425" cy="1760"/>
          </a:xfrm>
        </p:grpSpPr>
        <p:sp>
          <p:nvSpPr>
            <p:cNvPr id="16" name="Line 4"/>
            <p:cNvSpPr/>
            <p:nvPr/>
          </p:nvSpPr>
          <p:spPr>
            <a:xfrm>
              <a:off x="1137" y="2006"/>
              <a:ext cx="1495" cy="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Line 5"/>
            <p:cNvSpPr/>
            <p:nvPr/>
          </p:nvSpPr>
          <p:spPr>
            <a:xfrm flipH="1">
              <a:off x="1531" y="2020"/>
              <a:ext cx="780" cy="12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6"/>
            <p:cNvSpPr/>
            <p:nvPr/>
          </p:nvSpPr>
          <p:spPr>
            <a:xfrm>
              <a:off x="265" y="3263"/>
              <a:ext cx="4425" cy="5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7"/>
            <p:cNvSpPr txBox="1"/>
            <p:nvPr/>
          </p:nvSpPr>
          <p:spPr>
            <a:xfrm>
              <a:off x="693" y="3404"/>
              <a:ext cx="3333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Average distance between the parent and the child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14" grpId="0" build="p" bldLvl="5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Example: Mutation for Binary Representation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622233" y="533083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46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00100" name="Oval 68"/>
          <p:cNvSpPr/>
          <p:nvPr/>
        </p:nvSpPr>
        <p:spPr>
          <a:xfrm>
            <a:off x="3225800" y="3876675"/>
            <a:ext cx="330200" cy="292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28"/>
          <p:cNvGrpSpPr/>
          <p:nvPr/>
        </p:nvGrpSpPr>
        <p:grpSpPr>
          <a:xfrm>
            <a:off x="1096963" y="3624263"/>
            <a:ext cx="3427412" cy="641350"/>
            <a:chOff x="691" y="2031"/>
            <a:chExt cx="2159" cy="404"/>
          </a:xfrm>
        </p:grpSpPr>
        <p:sp>
          <p:nvSpPr>
            <p:cNvPr id="104468" name="Rectangle 4"/>
            <p:cNvSpPr/>
            <p:nvPr/>
          </p:nvSpPr>
          <p:spPr>
            <a:xfrm>
              <a:off x="1503" y="2031"/>
              <a:ext cx="134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1  1  1  1  1  1  1</a:t>
              </a:r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104469" name="Group 127"/>
            <p:cNvGrpSpPr/>
            <p:nvPr/>
          </p:nvGrpSpPr>
          <p:grpSpPr>
            <a:xfrm>
              <a:off x="691" y="2107"/>
              <a:ext cx="2088" cy="328"/>
              <a:chOff x="691" y="2015"/>
              <a:chExt cx="2088" cy="328"/>
            </a:xfrm>
          </p:grpSpPr>
          <p:sp>
            <p:nvSpPr>
              <p:cNvPr id="104470" name="Rectangle 3"/>
              <p:cNvSpPr/>
              <p:nvPr/>
            </p:nvSpPr>
            <p:spPr>
              <a:xfrm>
                <a:off x="1520" y="2015"/>
                <a:ext cx="1259" cy="328"/>
              </a:xfrm>
              <a:prstGeom prst="rect">
                <a:avLst/>
              </a:prstGeom>
              <a:noFill/>
              <a:ln w="12700" cap="flat" cmpd="sng">
                <a:solidFill>
                  <a:srgbClr val="FE9B0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71" name="Rectangle 5"/>
              <p:cNvSpPr/>
              <p:nvPr/>
            </p:nvSpPr>
            <p:spPr>
              <a:xfrm>
                <a:off x="691" y="2018"/>
                <a:ext cx="70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parent</a:t>
                </a:r>
              </a:p>
            </p:txBody>
          </p:sp>
        </p:grpSp>
      </p:grpSp>
      <p:grpSp>
        <p:nvGrpSpPr>
          <p:cNvPr id="3" name="Group 9"/>
          <p:cNvGrpSpPr/>
          <p:nvPr/>
        </p:nvGrpSpPr>
        <p:grpSpPr>
          <a:xfrm>
            <a:off x="1066800" y="4537075"/>
            <a:ext cx="3433763" cy="641350"/>
            <a:chOff x="652" y="2831"/>
            <a:chExt cx="2163" cy="404"/>
          </a:xfrm>
        </p:grpSpPr>
        <p:grpSp>
          <p:nvGrpSpPr>
            <p:cNvPr id="104464" name="Group 10"/>
            <p:cNvGrpSpPr/>
            <p:nvPr/>
          </p:nvGrpSpPr>
          <p:grpSpPr>
            <a:xfrm>
              <a:off x="1462" y="2831"/>
              <a:ext cx="1353" cy="404"/>
              <a:chOff x="1462" y="2831"/>
              <a:chExt cx="1353" cy="404"/>
            </a:xfrm>
          </p:grpSpPr>
          <p:sp>
            <p:nvSpPr>
              <p:cNvPr id="104466" name="Rectangle 11"/>
              <p:cNvSpPr/>
              <p:nvPr/>
            </p:nvSpPr>
            <p:spPr>
              <a:xfrm>
                <a:off x="1462" y="2884"/>
                <a:ext cx="1259" cy="328"/>
              </a:xfrm>
              <a:prstGeom prst="rect">
                <a:avLst/>
              </a:prstGeom>
              <a:noFill/>
              <a:ln w="12700" cap="flat" cmpd="sng">
                <a:solidFill>
                  <a:srgbClr val="FE9B0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67" name="Rectangle 12"/>
              <p:cNvSpPr/>
              <p:nvPr/>
            </p:nvSpPr>
            <p:spPr>
              <a:xfrm>
                <a:off x="1468" y="2831"/>
                <a:ext cx="1347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1  0  1  0  1  1  1</a:t>
                </a:r>
                <a:r>
                  <a:rPr lang="en-US" altLang="zh-CN" sz="3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104465" name="Rectangle 13"/>
            <p:cNvSpPr/>
            <p:nvPr/>
          </p:nvSpPr>
          <p:spPr>
            <a:xfrm>
              <a:off x="652" y="2870"/>
              <a:ext cx="5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Child</a:t>
              </a:r>
            </a:p>
          </p:txBody>
        </p:sp>
      </p:grpSp>
      <p:sp>
        <p:nvSpPr>
          <p:cNvPr id="300096" name="Text Box 64"/>
          <p:cNvSpPr txBox="1"/>
          <p:nvPr/>
        </p:nvSpPr>
        <p:spPr>
          <a:xfrm>
            <a:off x="914400" y="2082800"/>
            <a:ext cx="7543800" cy="13700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Mutation usually happens with probability p</a:t>
            </a:r>
            <a:r>
              <a:rPr lang="en-US" altLang="zh-CN" sz="2400" baseline="-180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(very small) for each position</a:t>
            </a: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0099" name="Oval 67"/>
          <p:cNvSpPr/>
          <p:nvPr/>
        </p:nvSpPr>
        <p:spPr>
          <a:xfrm>
            <a:off x="2667000" y="3902075"/>
            <a:ext cx="292100" cy="254000"/>
          </a:xfrm>
          <a:prstGeom prst="ellipse">
            <a:avLst/>
          </a:prstGeom>
          <a:noFill/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0105" name="Text Box 73"/>
          <p:cNvSpPr txBox="1"/>
          <p:nvPr/>
        </p:nvSpPr>
        <p:spPr>
          <a:xfrm>
            <a:off x="1462088" y="5461000"/>
            <a:ext cx="5849937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If 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=1? What will happen?</a:t>
            </a:r>
            <a:endParaRPr lang="en-GB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8" name="Text Box 112"/>
          <p:cNvSpPr txBox="1"/>
          <p:nvPr/>
        </p:nvSpPr>
        <p:spPr>
          <a:xfrm>
            <a:off x="8091488" y="5278438"/>
            <a:ext cx="18415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GB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129"/>
          <p:cNvGrpSpPr/>
          <p:nvPr/>
        </p:nvGrpSpPr>
        <p:grpSpPr>
          <a:xfrm>
            <a:off x="4398963" y="2916238"/>
            <a:ext cx="4481512" cy="1031875"/>
            <a:chOff x="2771" y="1837"/>
            <a:chExt cx="2823" cy="650"/>
          </a:xfrm>
        </p:grpSpPr>
        <p:sp>
          <p:nvSpPr>
            <p:cNvPr id="104460" name="Text Box 113"/>
            <p:cNvSpPr txBox="1"/>
            <p:nvPr/>
          </p:nvSpPr>
          <p:spPr>
            <a:xfrm>
              <a:off x="4128" y="2077"/>
              <a:ext cx="1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61" name="Line 69"/>
            <p:cNvSpPr/>
            <p:nvPr/>
          </p:nvSpPr>
          <p:spPr>
            <a:xfrm flipV="1">
              <a:off x="2771" y="2285"/>
              <a:ext cx="335" cy="202"/>
            </a:xfrm>
            <a:prstGeom prst="line">
              <a:avLst/>
            </a:prstGeom>
            <a:ln w="127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462" name="Rectangle 70"/>
            <p:cNvSpPr/>
            <p:nvPr/>
          </p:nvSpPr>
          <p:spPr>
            <a:xfrm>
              <a:off x="3138" y="1837"/>
              <a:ext cx="2456" cy="605"/>
            </a:xfrm>
            <a:prstGeom prst="rect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4463" name="Object 114"/>
            <p:cNvGraphicFramePr>
              <a:graphicFrameLocks noChangeAspect="1"/>
            </p:cNvGraphicFramePr>
            <p:nvPr/>
          </p:nvGraphicFramePr>
          <p:xfrm>
            <a:off x="3171" y="2021"/>
            <a:ext cx="240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403600" imgH="431800" progId="Equation.3">
                    <p:embed/>
                  </p:oleObj>
                </mc:Choice>
                <mc:Fallback>
                  <p:oleObj r:id="rId3" imgW="3403600" imgH="431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71" y="2021"/>
                          <a:ext cx="240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300100" grpId="0" bldLvl="0" animBg="1"/>
      <p:bldP spid="300096" grpId="0"/>
      <p:bldP spid="300099" grpId="0" bldLvl="0" animBg="1"/>
      <p:bldP spid="30010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US" altLang="zh-CN" sz="3110" dirty="0">
                <a:ea typeface="宋体" panose="02010600030101010101" pitchFamily="2" charset="-122"/>
                <a:sym typeface="+mn-ea"/>
              </a:rPr>
              <a:t>Example: Mutation for real valued vector</a:t>
            </a:r>
            <a:br>
              <a:rPr lang="en-US" altLang="zh-CN" sz="3110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622233" y="533083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46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3630" y="1913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985837" y="1931988"/>
                <a:ext cx="10774361" cy="4283986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Parent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Child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=1,2,3,4)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):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random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generated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distribution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vaule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0,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derviation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MATLAB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randn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details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please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help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randn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Matlab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see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help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files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7" y="1931988"/>
                <a:ext cx="10774361" cy="4283986"/>
              </a:xfrm>
              <a:prstGeom prst="rect">
                <a:avLst/>
              </a:prstGeom>
              <a:blipFill>
                <a:blip r:embed="rId3"/>
                <a:stretch>
                  <a:fillRect l="-17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US" altLang="zh-CN" sz="3110" dirty="0">
                <a:ea typeface="宋体" panose="02010600030101010101" pitchFamily="2" charset="-122"/>
                <a:sym typeface="+mn-ea"/>
              </a:rPr>
              <a:t>Example: Mutation for Permutation Vector (Swap)</a:t>
            </a:r>
            <a:br>
              <a:rPr lang="en-US" altLang="zh-CN" sz="3110" dirty="0">
                <a:ea typeface="宋体" panose="02010600030101010101" pitchFamily="2" charset="-122"/>
              </a:rPr>
            </a:br>
            <a:br>
              <a:rPr lang="en-US" altLang="zh-CN" sz="3110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622233" y="533083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46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060" y="1746885"/>
            <a:ext cx="9973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Randomly select two different items and swap them.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15" y="2326640"/>
            <a:ext cx="527685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Crossover Operators</a:t>
            </a:r>
            <a:br>
              <a:rPr lang="en-GB" altLang="zh-CN" sz="3110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46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265" y="1746884"/>
            <a:ext cx="1078293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endParaRPr lang="en-GB" altLang="zh-CN" sz="4000" dirty="0"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child should inherit something from </a:t>
            </a:r>
            <a:r>
              <a:rPr lang="en-GB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each</a:t>
            </a: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parent.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Crossover should produce valid solution.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Based on problem-specific knowledge if possible.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Example: crossover for Binary Representation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46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265" y="1746885"/>
            <a:ext cx="935672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 have learned some crossovers. In the following, we give a m-parent crossover. How m parents generate one offspring! (m=3)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15" y="2582545"/>
            <a:ext cx="5278120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US" altLang="zh-CN" sz="3110" dirty="0">
                <a:ea typeface="宋体" panose="02010600030101010101" pitchFamily="2" charset="-122"/>
                <a:sym typeface="+mn-ea"/>
              </a:rPr>
              <a:t>Example: Crossover for real valued representation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46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265" y="1746885"/>
            <a:ext cx="9356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Uniform crossover: given two parents one child is created as follows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2329180"/>
            <a:ext cx="1063942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Manchester Moth Story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https://upload.wikimedia.org/wikipedia/commons/thumb/6/6c/Biston.betularia.7200.jpg/260px-Biston.betularia.7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73" y="2030474"/>
            <a:ext cx="30305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https://upload.wikimedia.org/wikipedia/commons/thumb/d/db/Biston.betularia.f.carbonaria.7209.jpg/260px-Biston.betularia.f.carbonaria.72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20" y="2030474"/>
            <a:ext cx="30305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6167" y="4255708"/>
            <a:ext cx="3816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Before industrial revolution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721892" y="4255708"/>
            <a:ext cx="4224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industrial revolution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US" altLang="zh-CN" sz="3110" dirty="0">
                <a:ea typeface="宋体" panose="02010600030101010101" pitchFamily="2" charset="-122"/>
                <a:sym typeface="+mn-ea"/>
              </a:rPr>
              <a:t>Example: crossover for real valued representation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46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6465" y="1566545"/>
            <a:ext cx="93567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Intermediate crossover (arithmetic crossover): given two parents one child is created as follows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" y="2616835"/>
            <a:ext cx="890651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US" altLang="zh-CN" sz="3110" dirty="0">
                <a:ea typeface="宋体" panose="02010600030101010101" pitchFamily="2" charset="-122"/>
                <a:sym typeface="+mn-ea"/>
              </a:rPr>
              <a:t>Example: Crossover for permutation (suitable for TSP)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7708" y="1746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3" y="105219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0" y="1611630"/>
            <a:ext cx="97917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en-US" altLang="zh-CN" sz="3110" dirty="0">
                <a:ea typeface="宋体" panose="02010600030101010101" pitchFamily="2" charset="-122"/>
                <a:sym typeface="+mn-ea"/>
              </a:rPr>
              <a:t>Example: Crossover for permutation (suitable for TSP)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573848" y="4776788"/>
            <a:ext cx="9817241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0" lv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Choose an arbitrary part from the first parent and copy this to the first child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Copy the remaining items that are not in the copied part to the first child: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lvl="1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starting right from the cut point of the copied part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using the order of items from the second parent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wrapping around at the end of the permutation vector.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Repeat this process with the parent roles reversed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834198" y="105219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>
            <a:spLocks noGrp="1"/>
          </p:cNvSpPr>
          <p:nvPr>
            <p:ph idx="1"/>
          </p:nvPr>
        </p:nvSpPr>
        <p:spPr>
          <a:xfrm>
            <a:off x="1156652" y="1052195"/>
            <a:ext cx="10390079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582102" y="1607820"/>
            <a:ext cx="10178097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Better individuals have a better chance of being parents.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indent="-342900" eaLnBrk="1" hangingPunct="1">
              <a:buFont typeface="Wingdings" panose="05000000000000000000" charset="0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However, Don’t forget give poor individuals at least some chance of being parents – Poor individual may generate good offspring.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Example: Fitness proportional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582103" y="160782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 size of mating pool=Pop_Size.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average number of  the copies of  </a:t>
            </a:r>
            <a:r>
              <a:rPr lang="en-GB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</a:t>
            </a:r>
            <a:r>
              <a:rPr lang="en-GB" altLang="zh-CN" sz="2400" b="1" i="1" baseline="-20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GB" altLang="zh-CN" sz="24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in mating pool is: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120" name="Object 0"/>
          <p:cNvGraphicFramePr>
            <a:graphicFrameLocks noChangeAspect="1"/>
          </p:cNvGraphicFramePr>
          <p:nvPr/>
        </p:nvGraphicFramePr>
        <p:xfrm>
          <a:off x="2549525" y="3290570"/>
          <a:ext cx="51228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6000" imgH="825500" progId="Equation.3">
                  <p:embed/>
                </p:oleObj>
              </mc:Choice>
              <mc:Fallback>
                <p:oleObj r:id="rId3" imgW="2286000" imgH="825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9525" y="3290570"/>
                        <a:ext cx="5122863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Example: Fitness proportional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503363" y="1422400"/>
            <a:ext cx="1053948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GB" altLang="zh-CN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Disadvantages:</a:t>
            </a:r>
            <a:endParaRPr lang="en-GB" altLang="zh-CN" sz="24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Danger of premature convergence because outstanding individuals take over the entire population very quickly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e.g, f(x1)=1000, f(x2)=0.01, f(x3)=0.002,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prob(x1)=1, prob(x2)=0, prob(x3)=0,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Low selection pressure when fitness values are near each other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e.g, f(x1)=1000, f(x2)=999, f(x3)=987,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prob(x1)=prob(x2)=prob(x3)=1/3</a:t>
            </a:r>
            <a:r>
              <a:rPr lang="en-GB" altLang="zh-CN" sz="2400" dirty="0">
                <a:ea typeface="宋体" panose="02010600030101010101" pitchFamily="2" charset="-122"/>
                <a:sym typeface="+mn-ea"/>
              </a:rPr>
              <a:t>,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Example: Fitness proportional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503363" y="14224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GB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Fitness scaling before proportional selection</a:t>
            </a:r>
            <a:endParaRPr lang="en-GB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Change the fitness. But make sure that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 poor is still poor and the rich is still rich.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Fitness should &gt;0.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If you want to increase the chance for the poor. Decrease the (relative) gap between poor and rich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If you want to decrease the chance for the poor. Increase the gap.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0144" name="Object 0"/>
          <p:cNvGraphicFramePr>
            <a:graphicFrameLocks noChangeAspect="1"/>
          </p:cNvGraphicFramePr>
          <p:nvPr/>
        </p:nvGraphicFramePr>
        <p:xfrm>
          <a:off x="2288858" y="3500120"/>
          <a:ext cx="73152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737100" imgH="698500" progId="Equation.3">
                  <p:embed/>
                </p:oleObj>
              </mc:Choice>
              <mc:Fallback>
                <p:oleObj r:id="rId3" imgW="4737100" imgH="698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8858" y="3500120"/>
                        <a:ext cx="7315200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5" name="Object 1"/>
          <p:cNvGraphicFramePr>
            <a:graphicFrameLocks noChangeAspect="1"/>
          </p:cNvGraphicFramePr>
          <p:nvPr/>
        </p:nvGraphicFramePr>
        <p:xfrm>
          <a:off x="2289175" y="5414645"/>
          <a:ext cx="57975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898900" imgH="698500" progId="Equation.3">
                  <p:embed/>
                </p:oleObj>
              </mc:Choice>
              <mc:Fallback>
                <p:oleObj r:id="rId5" imgW="3898900" imgH="698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5414645"/>
                        <a:ext cx="5797550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Example: Rank based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503363" y="14224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Fitness: </a:t>
            </a:r>
            <a:r>
              <a:rPr lang="en-GB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f(A) = 22, f(B) = 200, f(C) = 19</a:t>
            </a:r>
            <a:endParaRPr lang="en-GB" altLang="zh-CN" sz="2400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Rank:</a:t>
            </a:r>
            <a:r>
              <a:rPr lang="en-GB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r(A) = 2, r(B) = 3, r(C) = 1</a:t>
            </a:r>
            <a:endParaRPr lang="en-GB" altLang="zh-CN" sz="2400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New Fitness f</a:t>
            </a:r>
            <a:r>
              <a:rPr lang="en-GB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new</a:t>
            </a: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(A)=2, f</a:t>
            </a:r>
            <a:r>
              <a:rPr lang="en-GB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new</a:t>
            </a: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(B)=3, f</a:t>
            </a:r>
            <a:r>
              <a:rPr lang="en-GB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new</a:t>
            </a: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(C)=1,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Based on new fitness do proportional selection 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GB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Example: Tournament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503362" y="1422400"/>
            <a:ext cx="9591039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Randomly select </a:t>
            </a:r>
            <a:r>
              <a:rPr lang="en-GB" altLang="zh-CN" sz="24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k</a:t>
            </a:r>
            <a:r>
              <a:rPr lang="en-GB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individuals from the current population.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Take the best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GB" altLang="zh-CN" sz="24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k</a:t>
            </a: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is called the size of the tournament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3079750"/>
            <a:ext cx="7920990" cy="322516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GB" altLang="zh-CN" sz="3110" dirty="0">
                <a:ea typeface="宋体" panose="02010600030101010101" pitchFamily="2" charset="-122"/>
                <a:sym typeface="+mn-ea"/>
              </a:rPr>
              <a:t>Replacement Scheme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503362" y="1422400"/>
            <a:ext cx="10053097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Full replacement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offspring fully replace the old population. All the old member are deleted (e.g. the example in GA 1)</a:t>
            </a:r>
          </a:p>
          <a:p>
            <a:pPr lvl="1" eaLnBrk="1" hangingPunct="1"/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Partial replacement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Offspring compete with Parents, the better ones become new members in the new generation.</a:t>
            </a:r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endParaRPr lang="en-GB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Essential elements that can be extracted from “evolution”</a:t>
            </a:r>
          </a:p>
        </p:txBody>
      </p:sp>
      <p:sp>
        <p:nvSpPr>
          <p:cNvPr id="2" name="矩形 1"/>
          <p:cNvSpPr/>
          <p:nvPr/>
        </p:nvSpPr>
        <p:spPr>
          <a:xfrm>
            <a:off x="955703" y="1750484"/>
            <a:ext cx="9883281" cy="7571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Population </a:t>
            </a:r>
          </a:p>
          <a:p>
            <a:pPr lvl="1">
              <a:lnSpc>
                <a:spcPct val="90000"/>
              </a:lnSpc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number of individuals form a population.</a:t>
            </a:r>
          </a:p>
        </p:txBody>
      </p:sp>
      <p:sp>
        <p:nvSpPr>
          <p:cNvPr id="3" name="矩形 2"/>
          <p:cNvSpPr/>
          <p:nvPr/>
        </p:nvSpPr>
        <p:spPr>
          <a:xfrm>
            <a:off x="955703" y="2723473"/>
            <a:ext cx="9883281" cy="10895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Selection</a:t>
            </a: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GB" altLang="zh-CN" sz="24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Survival of the fittest </a:t>
            </a:r>
          </a:p>
          <a:p>
            <a:pPr lvl="1">
              <a:lnSpc>
                <a:spcPct val="90000"/>
              </a:lnSpc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better an individual is, the more possible it will become a parent for the next generation.</a:t>
            </a:r>
          </a:p>
        </p:txBody>
      </p:sp>
      <p:sp>
        <p:nvSpPr>
          <p:cNvPr id="4" name="矩形 4"/>
          <p:cNvSpPr/>
          <p:nvPr/>
        </p:nvSpPr>
        <p:spPr>
          <a:xfrm>
            <a:off x="955703" y="5357044"/>
            <a:ext cx="9883281" cy="10895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Mutation</a:t>
            </a:r>
          </a:p>
          <a:p>
            <a:pPr lvl="1">
              <a:lnSpc>
                <a:spcPct val="90000"/>
              </a:lnSpc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some occasions, some part of the chromosome can be randomly changed.</a:t>
            </a:r>
          </a:p>
        </p:txBody>
      </p:sp>
      <p:sp>
        <p:nvSpPr>
          <p:cNvPr id="5" name="矩形 9"/>
          <p:cNvSpPr/>
          <p:nvPr/>
        </p:nvSpPr>
        <p:spPr>
          <a:xfrm>
            <a:off x="955704" y="4051656"/>
            <a:ext cx="9883280" cy="10895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</a:t>
            </a:r>
          </a:p>
          <a:p>
            <a:pPr lvl="1">
              <a:lnSpc>
                <a:spcPct val="90000"/>
              </a:lnSpc>
            </a:pP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chromosome of a child is composed by chromosomes from its parents.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/>
          <a:p>
            <a:r>
              <a:rPr lang="en-US" altLang="zh-CN" sz="3110" dirty="0">
                <a:ea typeface="宋体" panose="02010600030101010101" pitchFamily="2" charset="-122"/>
                <a:sym typeface="+mn-ea"/>
              </a:rPr>
              <a:t>Stopping condition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503363" y="14224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optimum is reached!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Limit on CPU resources.                                                  Maximum number of fitness evaluations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Limit on the user’s patience. After some generations without improvement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 fontScale="90000"/>
          </a:bodyPr>
          <a:lstStyle/>
          <a:p>
            <a:r>
              <a:rPr lang="sv-SE" altLang="zh-CN" sz="3110" dirty="0">
                <a:ea typeface="宋体" panose="02010600030101010101" pitchFamily="2" charset="-122"/>
                <a:sym typeface="+mn-ea"/>
              </a:rPr>
              <a:t>Exploration vs Exploitation</a:t>
            </a:r>
            <a:br>
              <a:rPr lang="sv-SE" altLang="zh-CN" sz="3110" dirty="0">
                <a:ea typeface="宋体" panose="02010600030101010101" pitchFamily="2" charset="-122"/>
                <a:sym typeface="+mn-ea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/>
        </p:nvSpPr>
        <p:spPr>
          <a:xfrm>
            <a:off x="2914333" y="60356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1097598" y="300894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charset="0"/>
              <a:buChar char="n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1301433" y="1581150"/>
            <a:ext cx="10458766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sv-SE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Exploration</a:t>
            </a:r>
            <a:r>
              <a:rPr lang="sv-SE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=sample unknown regions</a:t>
            </a:r>
            <a:endParaRPr lang="sv-SE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v-SE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Too much exploration = random search, no convergence</a:t>
            </a:r>
            <a:endParaRPr lang="sv-SE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v-SE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Crossover mainly for Exploration.</a:t>
            </a:r>
            <a:endParaRPr lang="sv-SE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sv-SE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v-SE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Exploitation</a:t>
            </a:r>
            <a:r>
              <a:rPr lang="sv-SE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= Focus on the best area found so far </a:t>
            </a:r>
            <a:endParaRPr lang="sv-SE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v-SE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Too much exploitation = local search only … convergence to a local optimum</a:t>
            </a:r>
            <a:endParaRPr lang="sv-SE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v-SE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Selection mainly for Exploitation.</a:t>
            </a:r>
            <a:endParaRPr lang="sv-SE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v-SE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How about mutation?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826" y="1516610"/>
            <a:ext cx="6591531" cy="7897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Genetic Algorithm via MATLAB: Employ the Function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Mathematical benchmark problems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16845" y="1923235"/>
            <a:ext cx="10225326" cy="39643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GB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Mathematical benchmark problems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are used </a:t>
            </a:r>
            <a:r>
              <a:rPr lang="en-GB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to test the performance</a:t>
            </a: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 of an algorithm before using it to engineering problems.</a:t>
            </a:r>
            <a:endParaRPr lang="en-GB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-342900">
              <a:spcBef>
                <a:spcPts val="1800"/>
              </a:spcBef>
            </a:pP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Problems with various characteristics (unimodal, multimodal, many variables, various shape, etc.).</a:t>
            </a:r>
          </a:p>
          <a:p>
            <a:pPr lvl="1" indent="-342900">
              <a:spcBef>
                <a:spcPts val="1800"/>
              </a:spcBef>
            </a:pP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global optimum/Pareto front is often known. </a:t>
            </a:r>
          </a:p>
          <a:p>
            <a:pPr lvl="1" indent="-342900">
              <a:spcBef>
                <a:spcPts val="1800"/>
              </a:spcBef>
            </a:pP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They are often computationally cheap. </a:t>
            </a:r>
          </a:p>
          <a:p>
            <a:pPr lvl="1" indent="-342900">
              <a:spcBef>
                <a:spcPts val="1800"/>
              </a:spcBef>
            </a:pP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There are reference performances of various algorithms for them in the literature to be compared with.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Mathematical benchmark problems (hyperlinks)</a:t>
            </a:r>
          </a:p>
        </p:txBody>
      </p:sp>
      <p:sp>
        <p:nvSpPr>
          <p:cNvPr id="2" name="矩形 1"/>
          <p:cNvSpPr/>
          <p:nvPr/>
        </p:nvSpPr>
        <p:spPr>
          <a:xfrm>
            <a:off x="1601495" y="2148328"/>
            <a:ext cx="5500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Optimization test problems source 1</a:t>
            </a:r>
            <a:endParaRPr lang="en-US" altLang="zh-CN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1495" y="2869391"/>
            <a:ext cx="6489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Global optimization test problems source 2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9"/>
          <p:cNvSpPr/>
          <p:nvPr/>
        </p:nvSpPr>
        <p:spPr>
          <a:xfrm>
            <a:off x="1601495" y="3590454"/>
            <a:ext cx="7962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Test problems in IEEE Congress on Evolutionary computation 2009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Pros and cons of benchmark problems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35801" y="1907692"/>
            <a:ext cx="10784869" cy="32521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000"/>
              </a:spcBef>
            </a:pP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Provide a quick evaluation of an algorithm. </a:t>
            </a:r>
          </a:p>
          <a:p>
            <a:pPr marL="342900" indent="-342900">
              <a:spcBef>
                <a:spcPts val="3000"/>
              </a:spcBef>
            </a:pP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Have various shapes and characteristics and have similarity with particular engineering problems. </a:t>
            </a:r>
          </a:p>
          <a:p>
            <a:pPr marL="342900" indent="-342900">
              <a:spcBef>
                <a:spcPts val="3000"/>
              </a:spcBef>
            </a:pP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Often, they are not generated from engineering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An example benchmark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1321" y="1665472"/>
            <a:ext cx="842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example benchmark function: 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Rastrigin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function</a:t>
            </a:r>
            <a:r>
              <a:rPr lang="zh-CN" sz="2400" b="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​</a:t>
            </a:r>
            <a:endParaRPr lang="zh-CN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14" y="2491894"/>
            <a:ext cx="4348305" cy="314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13"/>
          <p:cNvSpPr/>
          <p:nvPr/>
        </p:nvSpPr>
        <p:spPr>
          <a:xfrm>
            <a:off x="3604790" y="5638900"/>
            <a:ext cx="3312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2D-Rastrigin function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 err="1"/>
              <a:t>Rastrigin</a:t>
            </a:r>
            <a:r>
              <a:rPr lang="en-GB" dirty="0"/>
              <a:t> function </a:t>
            </a:r>
          </a:p>
        </p:txBody>
      </p:sp>
      <p:graphicFrame>
        <p:nvGraphicFramePr>
          <p:cNvPr id="3" name="对象 7"/>
          <p:cNvGraphicFramePr>
            <a:graphicFrameLocks noChangeAspect="1"/>
          </p:cNvGraphicFramePr>
          <p:nvPr/>
        </p:nvGraphicFramePr>
        <p:xfrm>
          <a:off x="2051515" y="1557717"/>
          <a:ext cx="54800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264800" imgH="11887200" progId="Equation.DSMT4">
                  <p:embed/>
                </p:oleObj>
              </mc:Choice>
              <mc:Fallback>
                <p:oleObj name="Equation" r:id="rId3" imgW="61264800" imgH="118872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515" y="1557717"/>
                        <a:ext cx="548005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2051515" y="2908066"/>
            <a:ext cx="60287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where </a:t>
            </a:r>
            <a:r>
              <a:rPr lang="zh-CN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d</a:t>
            </a:r>
            <a:r>
              <a:rPr lang="en-US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is the dimension of </a:t>
            </a:r>
            <a:r>
              <a:rPr lang="en-US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.</a:t>
            </a:r>
            <a:endParaRPr lang="en-US" altLang="zh-CN" sz="2400" i="1" dirty="0">
              <a:solidFill>
                <a:srgbClr val="000000"/>
              </a:solidFill>
              <a:latin typeface="Arial" panose="020B0604020202020204" pitchFamily="34" charset="0"/>
              <a:ea typeface="Helvetic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i="1" dirty="0">
              <a:solidFill>
                <a:srgbClr val="000000"/>
              </a:solidFill>
              <a:latin typeface="Arial" panose="020B0604020202020204" pitchFamily="34" charset="0"/>
              <a:ea typeface="Helvetic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Description: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many local minimum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one global minimum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 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</a:b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Global Minimum: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f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(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x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*)=0, 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x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*=[0,…,0]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426929" y="2202096"/>
            <a:ext cx="4625860" cy="3462736"/>
            <a:chOff x="7134339" y="1981474"/>
            <a:chExt cx="4625860" cy="3462736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4339" y="1981474"/>
              <a:ext cx="4625860" cy="3462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椭圆 8"/>
            <p:cNvSpPr/>
            <p:nvPr/>
          </p:nvSpPr>
          <p:spPr>
            <a:xfrm>
              <a:off x="9481317" y="3530558"/>
              <a:ext cx="107004" cy="1070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Use GA to solve benchmark problems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770421" y="1961118"/>
            <a:ext cx="5325579" cy="666700"/>
          </a:xfrm>
          <a:prstGeom prst="roundRect">
            <a:avLst/>
          </a:prstGeom>
          <a:solidFill>
            <a:srgbClr val="F2F2F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 reproducibility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 = ga(@rastr_fx,2)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84" y="3194800"/>
            <a:ext cx="314970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974384" y="4367000"/>
            <a:ext cx="5225921" cy="738664"/>
            <a:chOff x="717679" y="4227630"/>
            <a:chExt cx="5225921" cy="738664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717679" y="4227630"/>
              <a:ext cx="5225921" cy="7386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This solution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(  ) </a:t>
              </a:r>
              <a:r>
                <a:rPr lang="en-GB" altLang="zh-CN" sz="2400" b="1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has some distance to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 </a:t>
              </a: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the true minimum</a:t>
              </a:r>
              <a:r>
                <a:rPr kumimoji="0" lang="en-GB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(  )</a:t>
              </a: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.</a:t>
              </a:r>
              <a:endPara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椭圆 14"/>
            <p:cNvSpPr/>
            <p:nvPr/>
          </p:nvSpPr>
          <p:spPr>
            <a:xfrm>
              <a:off x="2826908" y="4394706"/>
              <a:ext cx="107004" cy="107004"/>
            </a:xfrm>
            <a:prstGeom prst="ellipse">
              <a:avLst/>
            </a:prstGeom>
            <a:solidFill>
              <a:srgbClr val="003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15"/>
            <p:cNvSpPr/>
            <p:nvPr/>
          </p:nvSpPr>
          <p:spPr>
            <a:xfrm>
              <a:off x="3854791" y="4754227"/>
              <a:ext cx="107004" cy="1070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Use GA to solve benchmark problems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770421" y="1961118"/>
            <a:ext cx="5325579" cy="666700"/>
          </a:xfrm>
          <a:prstGeom prst="roundRect">
            <a:avLst/>
          </a:prstGeom>
          <a:solidFill>
            <a:srgbClr val="F2F2F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 reproducibility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 = ga(@rastr_fx,2,[],[],[],[],[-5 -5],[5 5])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45" y="2958505"/>
            <a:ext cx="3180629" cy="8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958921" y="4356052"/>
            <a:ext cx="4391923" cy="738664"/>
            <a:chOff x="958921" y="4038811"/>
            <a:chExt cx="4391923" cy="738664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958921" y="4038811"/>
              <a:ext cx="4391923" cy="7386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This solution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(  ) </a:t>
              </a: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is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 very near to </a:t>
              </a: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the true minimum</a:t>
              </a:r>
              <a:r>
                <a:rPr kumimoji="0" lang="en-GB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(  )</a:t>
              </a: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.</a:t>
              </a:r>
              <a:endPara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椭圆 14"/>
            <p:cNvSpPr/>
            <p:nvPr/>
          </p:nvSpPr>
          <p:spPr>
            <a:xfrm>
              <a:off x="3066540" y="4207923"/>
              <a:ext cx="107004" cy="107004"/>
            </a:xfrm>
            <a:prstGeom prst="ellipse">
              <a:avLst/>
            </a:prstGeom>
            <a:solidFill>
              <a:srgbClr val="003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5"/>
            <p:cNvSpPr/>
            <p:nvPr/>
          </p:nvSpPr>
          <p:spPr>
            <a:xfrm>
              <a:off x="4105126" y="4567832"/>
              <a:ext cx="107004" cy="1070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26929" y="2202096"/>
            <a:ext cx="4625860" cy="3462736"/>
            <a:chOff x="6426929" y="2202096"/>
            <a:chExt cx="4625860" cy="3462736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29" y="2202096"/>
              <a:ext cx="4625860" cy="3462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椭圆 13"/>
            <p:cNvSpPr/>
            <p:nvPr/>
          </p:nvSpPr>
          <p:spPr>
            <a:xfrm>
              <a:off x="8767852" y="3752297"/>
              <a:ext cx="107004" cy="107004"/>
            </a:xfrm>
            <a:prstGeom prst="ellipse">
              <a:avLst/>
            </a:prstGeom>
            <a:solidFill>
              <a:srgbClr val="00356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Use “evolution” to solve an optimization problem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44715" y="1634059"/>
            <a:ext cx="10186612" cy="2076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 solution </a:t>
            </a: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 the search space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GB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an individual </a:t>
            </a: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 natural evolution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We call it solution or individual or point  </a:t>
            </a:r>
          </a:p>
          <a:p>
            <a:endParaRPr lang="en-GB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GB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Evolution</a:t>
            </a: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GB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“Create” better solutions</a:t>
            </a:r>
            <a:r>
              <a:rPr lang="en-GB" altLang="zh-CN" dirty="0">
                <a:solidFill>
                  <a:schemeClr val="tx1"/>
                </a:solidFill>
                <a:ea typeface="宋体" panose="02010600030101010101" pitchFamily="2" charset="-122"/>
              </a:rPr>
              <a:t>.  </a:t>
            </a:r>
          </a:p>
          <a:p>
            <a:pPr>
              <a:buFont typeface="Wingdings" panose="05000000000000000000" pitchFamily="2" charset="2"/>
              <a:buNone/>
            </a:pPr>
            <a:endParaRPr lang="en-GB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42626" y="3986613"/>
            <a:ext cx="4043769" cy="62706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population of solutions</a:t>
            </a:r>
          </a:p>
        </p:txBody>
      </p:sp>
      <p:grpSp>
        <p:nvGrpSpPr>
          <p:cNvPr id="4" name="Group 15"/>
          <p:cNvGrpSpPr/>
          <p:nvPr/>
        </p:nvGrpSpPr>
        <p:grpSpPr bwMode="auto">
          <a:xfrm>
            <a:off x="5086395" y="3704085"/>
            <a:ext cx="1601162" cy="649288"/>
            <a:chOff x="2426" y="1900"/>
            <a:chExt cx="862" cy="40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426" y="2309"/>
              <a:ext cx="8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471" y="1900"/>
              <a:ext cx="771" cy="3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en-GB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Selection</a:t>
              </a:r>
            </a:p>
          </p:txBody>
        </p:sp>
      </p:grp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87557" y="4011218"/>
            <a:ext cx="4043770" cy="62706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Mating pool (parent set)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6752991" y="4666901"/>
            <a:ext cx="2149124" cy="1578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709223" y="5886895"/>
            <a:ext cx="4043769" cy="62706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solutions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017947" y="5453507"/>
            <a:ext cx="1768336" cy="6461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Crossover</a:t>
            </a:r>
          </a:p>
          <a:p>
            <a:pPr algn="ctr"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Mutation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3485764" y="4621657"/>
            <a:ext cx="0" cy="1265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29608" y="4807394"/>
            <a:ext cx="2133436" cy="6461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Use GA to solve benchmark problems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38065" y="1639976"/>
            <a:ext cx="6945086" cy="972595"/>
          </a:xfrm>
          <a:prstGeom prst="roundRect">
            <a:avLst>
              <a:gd name="adj" fmla="val 9492"/>
            </a:avLst>
          </a:prstGeom>
          <a:solidFill>
            <a:srgbClr val="F2F2F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 reproducibility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options =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optimoptions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'ga'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PlotFcn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@gaplotbestf);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 = ga(@rastr_fx,2,[],[],[],[],[-5 -5],[5 5],[],options)</a:t>
            </a:r>
          </a:p>
        </p:txBody>
      </p:sp>
      <p:cxnSp>
        <p:nvCxnSpPr>
          <p:cNvPr id="3" name="直接连接符 16"/>
          <p:cNvCxnSpPr/>
          <p:nvPr/>
        </p:nvCxnSpPr>
        <p:spPr>
          <a:xfrm>
            <a:off x="538065" y="2263960"/>
            <a:ext cx="605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8" y="3021340"/>
            <a:ext cx="3180629" cy="8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83058" y="4156017"/>
            <a:ext cx="439549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This solution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very near to </a:t>
            </a:r>
            <a:r>
              <a:rPr lang="zh-CN" altLang="zh-CN" sz="24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the true minimum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.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92" y="2755503"/>
            <a:ext cx="4984750" cy="386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直接连接符 16"/>
          <p:cNvCxnSpPr/>
          <p:nvPr/>
        </p:nvCxnSpPr>
        <p:spPr>
          <a:xfrm>
            <a:off x="5989320" y="2491175"/>
            <a:ext cx="7681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Use GA to solve benchmark problems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38064" y="1639976"/>
            <a:ext cx="8270033" cy="972595"/>
          </a:xfrm>
          <a:prstGeom prst="roundRect">
            <a:avLst>
              <a:gd name="adj" fmla="val 9492"/>
            </a:avLst>
          </a:prstGeom>
          <a:solidFill>
            <a:srgbClr val="F2F2F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 reproducibility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options =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optimoptions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'ga'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PlotFcn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@gaplotbestf);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 = ga(@rastr_fx,2,[],[],[],[],[-5 -5],[1500 1500],[],[1],options)</a:t>
            </a:r>
          </a:p>
        </p:txBody>
      </p:sp>
      <p:cxnSp>
        <p:nvCxnSpPr>
          <p:cNvPr id="3" name="直接连接符 14"/>
          <p:cNvCxnSpPr/>
          <p:nvPr/>
        </p:nvCxnSpPr>
        <p:spPr>
          <a:xfrm>
            <a:off x="6657392" y="2527191"/>
            <a:ext cx="337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50885" y="4245430"/>
            <a:ext cx="439549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This solution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very near to </a:t>
            </a:r>
            <a:r>
              <a:rPr lang="zh-CN" altLang="zh-CN" sz="24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the true minimum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.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5" y="2965846"/>
            <a:ext cx="2984204" cy="955878"/>
          </a:xfrm>
          <a:prstGeom prst="rect">
            <a:avLst/>
          </a:prstGeom>
          <a:solidFill>
            <a:srgbClr val="FF0000"/>
          </a:solidFill>
          <a:ln>
            <a:solidFill>
              <a:srgbClr val="FFFFFF"/>
            </a:solidFill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07" y="2830147"/>
            <a:ext cx="4933833" cy="3754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Use GA to solve benchmark problems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38064" y="1639976"/>
            <a:ext cx="8270033" cy="972595"/>
          </a:xfrm>
          <a:prstGeom prst="roundRect">
            <a:avLst>
              <a:gd name="adj" fmla="val 9492"/>
            </a:avLst>
          </a:prstGeom>
          <a:solidFill>
            <a:srgbClr val="F2F2F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 reproducibility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options =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optimoptions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'ga'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PlotFcn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@gaplotbestf);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[x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fval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]= ga(@rastr_fx,2,[],[],[],[],[-5 -5],[5 5],[],options)</a:t>
            </a:r>
          </a:p>
        </p:txBody>
      </p:sp>
      <p:cxnSp>
        <p:nvCxnSpPr>
          <p:cNvPr id="3" name="直接连接符 14"/>
          <p:cNvCxnSpPr/>
          <p:nvPr/>
        </p:nvCxnSpPr>
        <p:spPr>
          <a:xfrm>
            <a:off x="635302" y="2532758"/>
            <a:ext cx="922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60" y="2962428"/>
            <a:ext cx="2457450" cy="1085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9360" y="4398135"/>
            <a:ext cx="4393993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This solution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very near to the true minimum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.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86" y="2740347"/>
            <a:ext cx="4984750" cy="386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7044575" cy="7897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Genetic Algorithm via MATLAB: Engineering Case Studies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Antenna design problem</a:t>
            </a:r>
          </a:p>
        </p:txBody>
      </p:sp>
      <p:pic>
        <p:nvPicPr>
          <p:cNvPr id="2" name="图片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 b="16287"/>
          <a:stretch>
            <a:fillRect/>
          </a:stretch>
        </p:blipFill>
        <p:spPr bwMode="auto">
          <a:xfrm>
            <a:off x="554334" y="3093728"/>
            <a:ext cx="7291387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703624" y="4700500"/>
            <a:ext cx="88378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geometry parameters [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400" i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i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 determine the performance of the antenna.</a:t>
            </a:r>
            <a:endParaRPr lang="zh-CN" altLang="en-US" sz="2400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03624" y="1788783"/>
            <a:ext cx="8697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i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 description</a:t>
            </a:r>
          </a:p>
          <a:p>
            <a:endParaRPr lang="en-US" altLang="zh-CN" sz="2400" b="1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b="1" i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Dipole antenna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Antenna design problem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90171" y="1720840"/>
            <a:ext cx="101485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 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Dipole antenna: center frequency at 2 GHz. </a:t>
            </a:r>
          </a:p>
          <a:p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Design requirements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magnitude of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 less than -10 dB within the frequency range [1.8 GHz 2.2 GHz].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between 60 mm and 90 mm.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between 0.1 mm and 0.5 mm.</a:t>
            </a:r>
          </a:p>
          <a:p>
            <a:endParaRPr lang="zh-CN" altLang="en-US" sz="2400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 b="16287"/>
          <a:stretch>
            <a:fillRect/>
          </a:stretch>
        </p:blipFill>
        <p:spPr bwMode="auto">
          <a:xfrm>
            <a:off x="3136161" y="5018623"/>
            <a:ext cx="6130497" cy="112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/>
              <a:t>Antenna design problem</a:t>
            </a:r>
          </a:p>
        </p:txBody>
      </p:sp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477813" y="1498874"/>
            <a:ext cx="8267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i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Optimization problem formulation</a:t>
            </a:r>
            <a:endParaRPr lang="zh-CN" altLang="en-US" sz="2400" b="1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31180" y="1641065"/>
            <a:ext cx="4517706" cy="1938992"/>
            <a:chOff x="1061808" y="1819250"/>
            <a:chExt cx="4217199" cy="1938992"/>
          </a:xfrm>
        </p:grpSpPr>
        <p:sp>
          <p:nvSpPr>
            <p:cNvPr id="3" name="矩形 8"/>
            <p:cNvSpPr>
              <a:spLocks noChangeArrowheads="1"/>
            </p:cNvSpPr>
            <p:nvPr/>
          </p:nvSpPr>
          <p:spPr bwMode="auto">
            <a:xfrm>
              <a:off x="1061808" y="1819250"/>
              <a:ext cx="377379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inimize  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</a:t>
              </a:r>
            </a:p>
            <a:p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f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i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[1.8GHz</a:t>
              </a:r>
              <a:r>
                <a:rPr lang="zh-CN" altLang="en-US" sz="2400" i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2.2GHz]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对象 6"/>
            <p:cNvGraphicFramePr>
              <a:graphicFrameLocks noChangeAspect="1"/>
            </p:cNvGraphicFramePr>
            <p:nvPr/>
          </p:nvGraphicFramePr>
          <p:xfrm>
            <a:off x="2353244" y="2133287"/>
            <a:ext cx="2925763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7185600" imgH="7620000" progId="Equation.DSMT4">
                    <p:embed/>
                  </p:oleObj>
                </mc:Choice>
                <mc:Fallback>
                  <p:oleObj name="Equation" r:id="rId3" imgW="37185600" imgH="76200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244" y="2133287"/>
                          <a:ext cx="2925763" cy="6048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1181108" y="3498983"/>
            <a:ext cx="8616034" cy="3046988"/>
            <a:chOff x="1936888" y="3433669"/>
            <a:chExt cx="8616034" cy="3046988"/>
          </a:xfrm>
        </p:grpSpPr>
        <p:sp>
          <p:nvSpPr>
            <p:cNvPr id="6" name="矩形 14"/>
            <p:cNvSpPr>
              <a:spLocks noChangeArrowheads="1"/>
            </p:cNvSpPr>
            <p:nvPr/>
          </p:nvSpPr>
          <p:spPr bwMode="auto">
            <a:xfrm>
              <a:off x="1936888" y="3433669"/>
              <a:ext cx="8616034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=[</a:t>
              </a:r>
              <a:r>
                <a:rPr lang="en-US" altLang="zh-CN" sz="24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,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4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]</a:t>
              </a:r>
            </a:p>
            <a:p>
              <a:r>
                <a:rPr lang="en-US" altLang="zh-CN" sz="24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</a:t>
              </a:r>
              <a:r>
                <a:rPr lang="zh-CN" altLang="en-US" sz="2400" i="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∈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[60mm 90mm]</a:t>
              </a:r>
            </a:p>
            <a:p>
              <a:r>
                <a:rPr lang="en-US" altLang="zh-CN" sz="24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</a:t>
              </a:r>
              <a:r>
                <a:rPr lang="zh-CN" altLang="en-US" sz="2400" i="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∈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[0.1mm 0.5mm]</a:t>
              </a:r>
              <a:endPara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r>
                <a:rPr lang="en-US" altLang="zh-CN" sz="24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f</a:t>
              </a:r>
              <a:r>
                <a:rPr lang="en-US" altLang="zh-CN" sz="2400" i="1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is the </a:t>
              </a:r>
              <a:r>
                <a:rPr lang="en-US" altLang="zh-CN" sz="2400" i="1" dirty="0" err="1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</a:t>
              </a:r>
              <a:r>
                <a:rPr lang="en-US" altLang="zh-CN" sz="2400" dirty="0" err="1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th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frequency sample in the frequency band.</a:t>
              </a:r>
            </a:p>
            <a:p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K 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is the number of samples in 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frequency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 band.</a:t>
              </a:r>
            </a:p>
            <a:p>
              <a:endParaRPr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|·|</a:t>
              </a:r>
              <a:r>
                <a:rPr lang="en-US" altLang="zh-CN" sz="2400" baseline="30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* 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is</a:t>
              </a:r>
              <a:r>
                <a:rPr lang="en-US" altLang="zh-CN" sz="2400" baseline="30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defined as summing the number of frequency points whose values of                 is above </a:t>
              </a:r>
              <a:r>
                <a:rPr lang="en-GB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-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10dB.</a:t>
              </a:r>
              <a:endParaRPr lang="en-US" altLang="zh-CN" sz="2400" i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643" y="6057150"/>
              <a:ext cx="1174269" cy="423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 Formulate the objective function in MATLAB 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388775" y="1614196"/>
            <a:ext cx="9305730" cy="4189445"/>
          </a:xfrm>
          <a:prstGeom prst="roundRect">
            <a:avLst>
              <a:gd name="adj" fmla="val 4548"/>
            </a:avLst>
          </a:prstGeom>
          <a:solidFill>
            <a:srgbClr val="F2F2F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u="none" strike="noStrike" dirty="0">
                <a:solidFill>
                  <a:srgbClr val="0E00FF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func_antenna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fre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=2*1e9;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Set center operating frequency (Hz)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subobject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=design(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dipole,fre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Create antenna type: dipole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subobject.Load.Impedance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=100;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Set excitation port impedance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S Set antenna size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subobject.Length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=x(1);</a:t>
            </a: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subobject.Width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=x(2);</a:t>
            </a:r>
            <a:b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S_data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sparameters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(subobject,1*1e9:2e7:3*1e9,201); </a:t>
            </a:r>
            <a:r>
              <a:rPr lang="en-US" sz="1600" b="0" i="0" u="none" strike="noStrike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S parameter calculation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y=sum((mag2db(abs(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S_data.Parameters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(1,1,41:61)))&gt;-10));</a:t>
            </a:r>
          </a:p>
          <a:p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figure(1);h=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rfplot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S_data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u="none" strike="noStrike" dirty="0">
                <a:solidFill>
                  <a:srgbClr val="0E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435" y="3192857"/>
            <a:ext cx="4864354" cy="786570"/>
            <a:chOff x="474435" y="3192857"/>
            <a:chExt cx="4864354" cy="786570"/>
          </a:xfrm>
        </p:grpSpPr>
        <p:sp>
          <p:nvSpPr>
            <p:cNvPr id="3" name="TextBox 2"/>
            <p:cNvSpPr txBox="1"/>
            <p:nvPr/>
          </p:nvSpPr>
          <p:spPr>
            <a:xfrm>
              <a:off x="3204871" y="340147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 parameters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2"/>
            <p:cNvSpPr/>
            <p:nvPr/>
          </p:nvSpPr>
          <p:spPr>
            <a:xfrm>
              <a:off x="474435" y="3192857"/>
              <a:ext cx="2730436" cy="7865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3765" y="4714552"/>
            <a:ext cx="8046393" cy="395152"/>
            <a:chOff x="483765" y="4714552"/>
            <a:chExt cx="8046393" cy="395152"/>
          </a:xfrm>
        </p:grpSpPr>
        <p:cxnSp>
          <p:nvCxnSpPr>
            <p:cNvPr id="5" name="直接连接符 16"/>
            <p:cNvCxnSpPr/>
            <p:nvPr/>
          </p:nvCxnSpPr>
          <p:spPr>
            <a:xfrm>
              <a:off x="483765" y="4714552"/>
              <a:ext cx="619753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7537" y="4740372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 function 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矩形 10"/>
          <p:cNvSpPr/>
          <p:nvPr/>
        </p:nvSpPr>
        <p:spPr>
          <a:xfrm>
            <a:off x="474434" y="5952347"/>
            <a:ext cx="882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https://uk.mathworks.com/videos/designing-antennas-and-antenna-arrays-with-matlab-and-antenna-to-1483477877085.html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Perform GA for finding the optimal design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398107" y="1619991"/>
            <a:ext cx="11265158" cy="1585415"/>
          </a:xfrm>
          <a:prstGeom prst="roundRect">
            <a:avLst>
              <a:gd name="adj" fmla="val 7080"/>
            </a:avLst>
          </a:prstGeom>
          <a:solidFill>
            <a:srgbClr val="F2F2F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clear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clc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default 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options =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optimoptions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'ga'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PlotFcn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@gaplotbestf,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'PopulationSize'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,10,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'MaxGenerations'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,25);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[x]= ga(@func_antenna,2,[],[],[],[],[60/1000 0.1/1000],[90/1000 0.5/1000], [],options)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9917" y="3067399"/>
            <a:ext cx="1107996" cy="552268"/>
            <a:chOff x="270587" y="3205406"/>
            <a:chExt cx="1107996" cy="552268"/>
          </a:xfrm>
        </p:grpSpPr>
        <p:cxnSp>
          <p:nvCxnSpPr>
            <p:cNvPr id="3" name="直接连接符 9"/>
            <p:cNvCxnSpPr/>
            <p:nvPr/>
          </p:nvCxnSpPr>
          <p:spPr>
            <a:xfrm>
              <a:off x="460643" y="3205406"/>
              <a:ext cx="4399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70587" y="329600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0121" y="3093038"/>
            <a:ext cx="4062034" cy="507057"/>
            <a:chOff x="4428823" y="3218126"/>
            <a:chExt cx="4062034" cy="507057"/>
          </a:xfrm>
        </p:grpSpPr>
        <p:cxnSp>
          <p:nvCxnSpPr>
            <p:cNvPr id="6" name="直接连接符 8"/>
            <p:cNvCxnSpPr/>
            <p:nvPr/>
          </p:nvCxnSpPr>
          <p:spPr>
            <a:xfrm>
              <a:off x="4428823" y="3218126"/>
              <a:ext cx="406203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71318" y="3263518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 parameter bounds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7"/>
          <p:cNvGrpSpPr/>
          <p:nvPr/>
        </p:nvGrpSpPr>
        <p:grpSpPr>
          <a:xfrm>
            <a:off x="977305" y="2582528"/>
            <a:ext cx="2579934" cy="2164258"/>
            <a:chOff x="5598436" y="2885450"/>
            <a:chExt cx="3144735" cy="2451076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/>
            <a:stretch>
              <a:fillRect/>
            </a:stretch>
          </p:blipFill>
          <p:spPr bwMode="auto">
            <a:xfrm>
              <a:off x="5598436" y="2885450"/>
              <a:ext cx="3144735" cy="2451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直接连接符 17"/>
            <p:cNvCxnSpPr/>
            <p:nvPr/>
          </p:nvCxnSpPr>
          <p:spPr>
            <a:xfrm>
              <a:off x="7059257" y="3757567"/>
              <a:ext cx="46579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Perform GA for finding the optimal design</a:t>
            </a:r>
          </a:p>
        </p:txBody>
      </p:sp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391054" y="1551866"/>
            <a:ext cx="8267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Optimization process</a:t>
            </a:r>
            <a:endParaRPr lang="zh-CN" altLang="en-US" sz="2400" b="1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57" y="1839104"/>
            <a:ext cx="4656201" cy="360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94159" y="5585722"/>
            <a:ext cx="409679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This solution </a:t>
            </a:r>
            <a:r>
              <a:rPr lang="en-US" altLang="zh-CN" sz="24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meets design requirements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.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13"/>
          <p:cNvSpPr/>
          <p:nvPr/>
        </p:nvSpPr>
        <p:spPr>
          <a:xfrm>
            <a:off x="6392982" y="1685994"/>
            <a:ext cx="1682829" cy="48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"/>
          <p:cNvGrpSpPr/>
          <p:nvPr/>
        </p:nvGrpSpPr>
        <p:grpSpPr>
          <a:xfrm>
            <a:off x="977305" y="2635586"/>
            <a:ext cx="2626598" cy="2186676"/>
            <a:chOff x="714943" y="2925189"/>
            <a:chExt cx="3201616" cy="2476464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43" y="2925189"/>
              <a:ext cx="3201616" cy="2476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直接连接符 14"/>
            <p:cNvCxnSpPr/>
            <p:nvPr/>
          </p:nvCxnSpPr>
          <p:spPr>
            <a:xfrm>
              <a:off x="2241296" y="3810000"/>
              <a:ext cx="46579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9"/>
          <p:cNvGrpSpPr/>
          <p:nvPr/>
        </p:nvGrpSpPr>
        <p:grpSpPr>
          <a:xfrm>
            <a:off x="977305" y="2695712"/>
            <a:ext cx="2695340" cy="2126550"/>
            <a:chOff x="6101864" y="3236474"/>
            <a:chExt cx="3285406" cy="2408370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864" y="3236474"/>
              <a:ext cx="3285406" cy="2408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直接连接符 18"/>
            <p:cNvCxnSpPr/>
            <p:nvPr/>
          </p:nvCxnSpPr>
          <p:spPr>
            <a:xfrm>
              <a:off x="7511671" y="4237861"/>
              <a:ext cx="46579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8210986" cy="789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Genetic Algorithm: An Example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Perform GA for finding the optimal design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85" y="2304626"/>
            <a:ext cx="2987281" cy="72348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61" y="1736909"/>
            <a:ext cx="4758967" cy="356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91054" y="1551866"/>
            <a:ext cx="8267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Optimization results</a:t>
            </a:r>
            <a:endParaRPr lang="zh-CN" altLang="en-US" sz="2400" b="1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Perform GA for finding the optimal design</a:t>
            </a:r>
            <a:br>
              <a:rPr lang="en-US" dirty="0"/>
            </a:br>
            <a:r>
              <a:rPr lang="en-US" dirty="0"/>
              <a:t>and the objective function value 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398107" y="1619991"/>
            <a:ext cx="11265158" cy="1585415"/>
          </a:xfrm>
          <a:prstGeom prst="roundRect">
            <a:avLst>
              <a:gd name="adj" fmla="val 7080"/>
            </a:avLst>
          </a:prstGeom>
          <a:solidFill>
            <a:srgbClr val="F2F2F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clear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clc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default </a:t>
            </a:r>
            <a:endParaRPr lang="en-US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options =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optimoptions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'ga'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PlotFcn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@gaplotbestf,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'PopulationSize'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,10,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'MaxGenerations'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,25);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[x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fval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]= ga(@func_antenna,2,[],[],[],[],[60/1000 0.1/1000],[90/1000 0.5/1000], [],options)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2219" y="3067399"/>
            <a:ext cx="1107996" cy="552268"/>
            <a:chOff x="270587" y="3205406"/>
            <a:chExt cx="1107996" cy="552268"/>
          </a:xfrm>
        </p:grpSpPr>
        <p:cxnSp>
          <p:nvCxnSpPr>
            <p:cNvPr id="7" name="直接连接符 9"/>
            <p:cNvCxnSpPr/>
            <p:nvPr/>
          </p:nvCxnSpPr>
          <p:spPr>
            <a:xfrm>
              <a:off x="503627" y="3205406"/>
              <a:ext cx="8749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0587" y="329600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Perform GA for finding the optimal design</a:t>
            </a:r>
            <a:br>
              <a:rPr lang="en-US" dirty="0"/>
            </a:br>
            <a:r>
              <a:rPr lang="en-US" dirty="0"/>
              <a:t>and the objective function value </a:t>
            </a:r>
          </a:p>
        </p:txBody>
      </p:sp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391054" y="1551866"/>
            <a:ext cx="8267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Optimization results</a:t>
            </a:r>
            <a:endParaRPr lang="zh-CN" altLang="en-US" sz="2400" b="1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25" y="1739597"/>
            <a:ext cx="5037775" cy="401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79" y="2631637"/>
            <a:ext cx="2897735" cy="111539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5886" y="1889351"/>
            <a:ext cx="5842000" cy="1931535"/>
          </a:xfrm>
        </p:spPr>
        <p:txBody>
          <a:bodyPr>
            <a:no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Thanks!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385228" y="5699322"/>
            <a:ext cx="3413095" cy="854153"/>
            <a:chOff x="8385228" y="5699322"/>
            <a:chExt cx="3413095" cy="854153"/>
          </a:xfrm>
        </p:grpSpPr>
        <p:sp>
          <p:nvSpPr>
            <p:cNvPr id="12" name="TextBox 11"/>
            <p:cNvSpPr txBox="1"/>
            <p:nvPr/>
          </p:nvSpPr>
          <p:spPr>
            <a:xfrm>
              <a:off x="8385228" y="5699322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98531" y="6091810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516481" y="6162367"/>
              <a:ext cx="841333" cy="347112"/>
              <a:chOff x="8601252" y="6162367"/>
              <a:chExt cx="841333" cy="347112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8761" y="6162367"/>
                <a:ext cx="475023" cy="347112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screen"/>
              <a:stretch>
                <a:fillRect/>
              </a:stretch>
            </p:blipFill>
            <p:spPr>
              <a:xfrm>
                <a:off x="9194185" y="6223334"/>
                <a:ext cx="248400" cy="24839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screen"/>
              <a:stretch>
                <a:fillRect/>
              </a:stretch>
            </p:blipFill>
            <p:spPr>
              <a:xfrm>
                <a:off x="8601252" y="6221141"/>
                <a:ext cx="239105" cy="23910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c4ff611-e5b7-49ac-a634-75efba8dfc39"/>
  <p:tag name="COMMONDATA" val="eyJoZGlkIjoiNGRiYzQ2YzM5OTFkZGZhMDUyMDZhZDk4ZWI5YjU4OGYifQ=="/>
</p:tagLst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4716</Words>
  <Application>Microsoft Office PowerPoint</Application>
  <PresentationFormat>Widescreen</PresentationFormat>
  <Paragraphs>1198</Paragraphs>
  <Slides>93</Slides>
  <Notes>92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宋体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Equation.3</vt:lpstr>
      <vt:lpstr>Equation</vt:lpstr>
      <vt:lpstr>Genetic Algorithm</vt:lpstr>
      <vt:lpstr>OUTLINE</vt:lpstr>
      <vt:lpstr>Genetic Algorithm: A First Introduction</vt:lpstr>
      <vt:lpstr>Overview of genetic algorithms</vt:lpstr>
      <vt:lpstr>The intelligence to be borrowed</vt:lpstr>
      <vt:lpstr>Manchester Moth Story</vt:lpstr>
      <vt:lpstr>Essential elements that can be extracted from “evolution”</vt:lpstr>
      <vt:lpstr>Use “evolution” to solve an optimization problem</vt:lpstr>
      <vt:lpstr>Genetic Algorithm: An Example</vt:lpstr>
      <vt:lpstr>How does GA solve an optimization problem? </vt:lpstr>
      <vt:lpstr>How does GA solve an optimization problem? </vt:lpstr>
      <vt:lpstr>How does GA solve an optimization problem? </vt:lpstr>
      <vt:lpstr>How does GA solve an optimization problem? </vt:lpstr>
      <vt:lpstr>How does GA solve an optimization problem? </vt:lpstr>
      <vt:lpstr>How does GA solve an optimization problem? </vt:lpstr>
      <vt:lpstr>How does GA solve an optimization problem? </vt:lpstr>
      <vt:lpstr>The workflow of GA</vt:lpstr>
      <vt:lpstr>GA Representation, Initialization and Selection</vt:lpstr>
      <vt:lpstr>The workflow of GA</vt:lpstr>
      <vt:lpstr>Representation</vt:lpstr>
      <vt:lpstr>Initialization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GA Crossover and Mutation</vt:lpstr>
      <vt:lpstr>The workflow of GA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Mutation</vt:lpstr>
      <vt:lpstr>GA Stopping Criterion and Summary</vt:lpstr>
      <vt:lpstr>The workflow of GA</vt:lpstr>
      <vt:lpstr>Stopping condition</vt:lpstr>
      <vt:lpstr>Evolution mechanism</vt:lpstr>
      <vt:lpstr>Advantages and disadvantages of GAs</vt:lpstr>
      <vt:lpstr>Advantages and disadvantages of GAs</vt:lpstr>
      <vt:lpstr>Design A GA</vt:lpstr>
      <vt:lpstr>The Main Components of a GA   </vt:lpstr>
      <vt:lpstr>GA Operator Design Principles  </vt:lpstr>
      <vt:lpstr> Representation  </vt:lpstr>
      <vt:lpstr>Initialization   </vt:lpstr>
      <vt:lpstr>Mutation </vt:lpstr>
      <vt:lpstr>Example: Mutation for Binary Representation </vt:lpstr>
      <vt:lpstr>Example: Mutation for real valued vector  </vt:lpstr>
      <vt:lpstr>Example: Mutation for Permutation Vector (Swap)   </vt:lpstr>
      <vt:lpstr>Crossover Operators  </vt:lpstr>
      <vt:lpstr>Example: crossover for Binary Representation</vt:lpstr>
      <vt:lpstr>Example: Crossover for real valued representation</vt:lpstr>
      <vt:lpstr>Example: crossover for real valued representation</vt:lpstr>
      <vt:lpstr>Example: Crossover for permutation (suitable for TSP)</vt:lpstr>
      <vt:lpstr>Example: Crossover for permutation (suitable for TSP)</vt:lpstr>
      <vt:lpstr>Selection</vt:lpstr>
      <vt:lpstr>Example: Fitness proportional selection</vt:lpstr>
      <vt:lpstr>Example: Fitness proportional selection</vt:lpstr>
      <vt:lpstr>Example: Fitness proportional selection</vt:lpstr>
      <vt:lpstr>Example: Rank based selection</vt:lpstr>
      <vt:lpstr>Example: Tournament selection</vt:lpstr>
      <vt:lpstr>Replacement Scheme</vt:lpstr>
      <vt:lpstr>Stopping condition</vt:lpstr>
      <vt:lpstr>Exploration vs Exploitation </vt:lpstr>
      <vt:lpstr>Use Genetic Algorithm via MATLAB: Employ the Function</vt:lpstr>
      <vt:lpstr>Mathematical benchmark problems</vt:lpstr>
      <vt:lpstr>Mathematical benchmark problems (hyperlinks)</vt:lpstr>
      <vt:lpstr>Pros and cons of benchmark problems</vt:lpstr>
      <vt:lpstr>An example benchmark function</vt:lpstr>
      <vt:lpstr>Rastrigin function </vt:lpstr>
      <vt:lpstr>Use GA to solve benchmark problems</vt:lpstr>
      <vt:lpstr>Use GA to solve benchmark problems</vt:lpstr>
      <vt:lpstr>Use GA to solve benchmark problems</vt:lpstr>
      <vt:lpstr>Use GA to solve benchmark problems</vt:lpstr>
      <vt:lpstr>Use GA to solve benchmark problems</vt:lpstr>
      <vt:lpstr>Use Genetic Algorithm via MATLAB: Engineering Case Studies</vt:lpstr>
      <vt:lpstr>Antenna design problem</vt:lpstr>
      <vt:lpstr>Antenna design problem</vt:lpstr>
      <vt:lpstr>Antenna design problem</vt:lpstr>
      <vt:lpstr> Formulate the objective function in MATLAB </vt:lpstr>
      <vt:lpstr>Perform GA for finding the optimal design</vt:lpstr>
      <vt:lpstr>Perform GA for finding the optimal design</vt:lpstr>
      <vt:lpstr>Perform GA for finding the optimal design</vt:lpstr>
      <vt:lpstr>Perform GA for finding the optimal design and the objective function value </vt:lpstr>
      <vt:lpstr>Perform GA for finding the optimal design and the objective function value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Bo Liu</cp:lastModifiedBy>
  <cp:revision>83</cp:revision>
  <dcterms:created xsi:type="dcterms:W3CDTF">2021-01-06T14:22:00Z</dcterms:created>
  <dcterms:modified xsi:type="dcterms:W3CDTF">2024-10-22T05:18:13Z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0x0101009C3DDD16490E0A48848881CB6EECDF92</vt:lpwstr>
  </property>
  <property fmtid="{D5CDD505-2E9C-101B-9397-08002B2CF9AE}" pid="3" name="ICV">
    <vt:lpwstr>28C37B62A1E540CE963669D073E466F8</vt:lpwstr>
  </property>
  <property fmtid="{D5CDD505-2E9C-101B-9397-08002B2CF9AE}" pid="4" name="KSOProductBuildVer">
    <vt:lpwstr>2052-11.1.0.12650</vt:lpwstr>
  </property>
</Properties>
</file>