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7"/>
  </p:notesMasterIdLst>
  <p:sldIdLst>
    <p:sldId id="258" r:id="rId5"/>
    <p:sldId id="416" r:id="rId6"/>
    <p:sldId id="264" r:id="rId7"/>
    <p:sldId id="332" r:id="rId8"/>
    <p:sldId id="323" r:id="rId9"/>
    <p:sldId id="331" r:id="rId10"/>
    <p:sldId id="325" r:id="rId11"/>
    <p:sldId id="413" r:id="rId12"/>
    <p:sldId id="451" r:id="rId13"/>
    <p:sldId id="452" r:id="rId14"/>
    <p:sldId id="427" r:id="rId15"/>
    <p:sldId id="428" r:id="rId16"/>
    <p:sldId id="441" r:id="rId17"/>
    <p:sldId id="453" r:id="rId18"/>
    <p:sldId id="431" r:id="rId19"/>
    <p:sldId id="443" r:id="rId20"/>
    <p:sldId id="429" r:id="rId21"/>
    <p:sldId id="430" r:id="rId22"/>
    <p:sldId id="444" r:id="rId23"/>
    <p:sldId id="432" r:id="rId24"/>
    <p:sldId id="433" r:id="rId25"/>
    <p:sldId id="435" r:id="rId26"/>
    <p:sldId id="417" r:id="rId27"/>
    <p:sldId id="327" r:id="rId28"/>
    <p:sldId id="378" r:id="rId29"/>
    <p:sldId id="328" r:id="rId30"/>
    <p:sldId id="381" r:id="rId31"/>
    <p:sldId id="379" r:id="rId32"/>
    <p:sldId id="399" r:id="rId33"/>
    <p:sldId id="382" r:id="rId34"/>
    <p:sldId id="380" r:id="rId35"/>
    <p:sldId id="398" r:id="rId36"/>
    <p:sldId id="418" r:id="rId37"/>
    <p:sldId id="383" r:id="rId38"/>
    <p:sldId id="384" r:id="rId39"/>
    <p:sldId id="400" r:id="rId40"/>
    <p:sldId id="449" r:id="rId41"/>
    <p:sldId id="401" r:id="rId42"/>
    <p:sldId id="426" r:id="rId43"/>
    <p:sldId id="448" r:id="rId44"/>
    <p:sldId id="385" r:id="rId45"/>
    <p:sldId id="402" r:id="rId46"/>
    <p:sldId id="386" r:id="rId47"/>
    <p:sldId id="388" r:id="rId48"/>
    <p:sldId id="389" r:id="rId49"/>
    <p:sldId id="390" r:id="rId50"/>
    <p:sldId id="419" r:id="rId51"/>
    <p:sldId id="393" r:id="rId52"/>
    <p:sldId id="394" r:id="rId53"/>
    <p:sldId id="395" r:id="rId54"/>
    <p:sldId id="420" r:id="rId55"/>
    <p:sldId id="421" r:id="rId56"/>
    <p:sldId id="422" r:id="rId57"/>
    <p:sldId id="425" r:id="rId58"/>
    <p:sldId id="339" r:id="rId59"/>
    <p:sldId id="436" r:id="rId60"/>
    <p:sldId id="437" r:id="rId61"/>
    <p:sldId id="438" r:id="rId62"/>
    <p:sldId id="439" r:id="rId63"/>
    <p:sldId id="440" r:id="rId64"/>
    <p:sldId id="442" r:id="rId65"/>
    <p:sldId id="30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609D75-785C-3D7C-19CC-DBDB875CC031}" name="卢 承宇" initials="卢" userId="467ec563df1c56af" providerId="Windows Live"/>
  <p188:author id="{2EB4AFF2-A4B8-8D38-6E49-9B026B792485}" name="Bo Liu" initials="BL" userId="S::Bo.Liu@glasgow.ac.uk::9f3cef8d-a62c-47d5-a5f2-d612cd92c88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shi Liu (PGR)" initials="YL(" lastIdx="1" clrIdx="0">
    <p:extLst>
      <p:ext uri="{19B8F6BF-5375-455C-9EA6-DF929625EA0E}">
        <p15:presenceInfo xmlns:p15="http://schemas.microsoft.com/office/powerpoint/2012/main" userId="S::2109741L@student.gla.ac.uk::0738f1d2-bd1d-4f8b-945a-b877be0bfe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1"/>
    <a:srgbClr val="336699"/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84035" autoAdjust="0"/>
  </p:normalViewPr>
  <p:slideViewPr>
    <p:cSldViewPr snapToGrid="0">
      <p:cViewPr varScale="1">
        <p:scale>
          <a:sx n="70" d="100"/>
          <a:sy n="70" d="100"/>
        </p:scale>
        <p:origin x="170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5E9DB-EA97-4395-8731-A8F1E3DA9F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FFDC6-BB3E-4EA4-9463-AB8CF859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5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8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21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0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28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71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53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2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22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Estimate acceptable violations (&gt;0)</a:t>
            </a:r>
          </a:p>
          <a:p>
            <a:pPr marL="228600" indent="-228600">
              <a:buAutoNum type="arabicPeriod"/>
            </a:pPr>
            <a:r>
              <a:rPr lang="en-US" dirty="0"/>
              <a:t>Estimate the level of the optimal value of the objective function  </a:t>
            </a:r>
          </a:p>
          <a:p>
            <a:pPr marL="228600" indent="-228600">
              <a:buAutoNum type="arabicPeriod"/>
            </a:pPr>
            <a:r>
              <a:rPr lang="en-US" dirty="0"/>
              <a:t>Penalty coefficients x acceptable violation = 50 x optimal value for each constraint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96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9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2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5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02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25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example figure, when f1 becomes worse, f2 does not improve much (minimization problem). 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71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228600" indent="-228600">
                  <a:buAutoNum type="arabicParenR"/>
                </a:pPr>
                <a:r>
                  <a:rPr lang="en-US" dirty="0"/>
                  <a:t>For the third bullet point: 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because, if we start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continue to 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greatly worsen. On the other hand, if we start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continue to 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hardly achieve much gain. 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228600" indent="-228600">
                  <a:buAutoNum type="arabicParenR"/>
                </a:pPr>
                <a:r>
                  <a:rPr lang="en-US" dirty="0"/>
                  <a:t>For the third bullet point: 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because, if we start from </a:t>
                </a:r>
                <a:r>
                  <a:rPr lang="en-HK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𝑥^∗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continue to optimize </a:t>
                </a:r>
                <a:r>
                  <a:rPr lang="en-HK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𝑓_1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HK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𝑓_2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greatly worsen. On the other hand, if we start from </a:t>
                </a:r>
                <a:r>
                  <a:rPr lang="en-HK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𝑥^∗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continue to optimize </a:t>
                </a:r>
                <a:r>
                  <a:rPr lang="en-HK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𝑓_2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hardly achieve much gain.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959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13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1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30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7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6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8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02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9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69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2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45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43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756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671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45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180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32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43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67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753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561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1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9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AA32-EAA8-44F5-81ED-FD09B5BF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CAD-5A75-47FE-B37D-7718AEE2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D33F-253E-4C88-BFFB-0EFAEB3C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8BD385-CC1D-49FB-9D46-4A9E962E2347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55DD4-F54C-429F-B82B-69A65218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Glasgow James Watt School of Engineering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0829-6C20-41CF-A25F-91DA58D5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4EC84F-FDA7-4916-99F6-5FBD3E0384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4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7765-CAEC-45DA-BB3F-4C801AB4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B97F-2BF4-4809-BB4C-2FC630D2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4BFE-7B4F-4F77-BAB8-380A86EC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7053-AFBA-405E-8199-81BE529A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Glasgow James Watt School of Engineering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5D03-B560-4AA9-BE50-A68834A0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D5C10A-9A2A-437C-97CC-9F06FE7517E6}"/>
              </a:ext>
            </a:extLst>
          </p:cNvPr>
          <p:cNvSpPr/>
          <p:nvPr userDrawn="1"/>
        </p:nvSpPr>
        <p:spPr>
          <a:xfrm>
            <a:off x="0" y="6476910"/>
            <a:ext cx="9144000" cy="381089"/>
          </a:xfrm>
          <a:prstGeom prst="rect">
            <a:avLst/>
          </a:prstGeom>
          <a:solidFill>
            <a:srgbClr val="0035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146E9-4841-4CB6-B4D2-C6BD6C20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F8BA-4F7D-4F58-99BA-27E4195AD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41093-B3DC-4EFE-8EBD-9222989A1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F7C4EB5B-DC76-4D92-956C-8809AF87928E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F45A-9F5C-4607-8DE9-696812F01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0" y="6476911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Glasgow James Watt School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6DBB-DB3B-41FB-BCC3-570F68392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845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D4EC84F-FDA7-4916-99F6-5FBD3E0384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69D8AF-5069-46AF-A225-4BA28CF6E03D}"/>
              </a:ext>
            </a:extLst>
          </p:cNvPr>
          <p:cNvSpPr/>
          <p:nvPr userDrawn="1"/>
        </p:nvSpPr>
        <p:spPr>
          <a:xfrm>
            <a:off x="0" y="8285"/>
            <a:ext cx="9144000" cy="739860"/>
          </a:xfrm>
          <a:prstGeom prst="rect">
            <a:avLst/>
          </a:prstGeom>
          <a:solidFill>
            <a:srgbClr val="0035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30.png"/><Relationship Id="rId5" Type="http://schemas.openxmlformats.org/officeDocument/2006/relationships/image" Target="../media/image20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81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5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10.png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45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6.wmf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1.png"/><Relationship Id="rId4" Type="http://schemas.openxmlformats.org/officeDocument/2006/relationships/image" Target="../media/image2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1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image" Target="../media/image13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16.bin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54.wmf"/><Relationship Id="rId20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310.png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53.wmf"/><Relationship Id="rId22" Type="http://schemas.openxmlformats.org/officeDocument/2006/relationships/image" Target="../media/image5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24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58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43.wmf"/><Relationship Id="rId4" Type="http://schemas.openxmlformats.org/officeDocument/2006/relationships/image" Target="../media/image360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5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32.bin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3.wmf"/><Relationship Id="rId22" Type="http://schemas.openxmlformats.org/officeDocument/2006/relationships/image" Target="../media/image63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00.png"/><Relationship Id="rId4" Type="http://schemas.openxmlformats.org/officeDocument/2006/relationships/image" Target="../media/image430.png"/><Relationship Id="rId9" Type="http://schemas.openxmlformats.org/officeDocument/2006/relationships/image" Target="../media/image3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1CA746-89E1-4333-AE45-7368FF45A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007" y="-62753"/>
            <a:ext cx="9975271" cy="6858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96173-DE79-4AFB-8D1B-ECC87647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703" y="6356351"/>
            <a:ext cx="2070347" cy="365125"/>
          </a:xfrm>
        </p:spPr>
        <p:txBody>
          <a:bodyPr/>
          <a:lstStyle/>
          <a:p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A67C-B8AD-4BC5-B8B6-71CE0535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2" cy="365125"/>
          </a:xfrm>
        </p:spPr>
        <p:txBody>
          <a:bodyPr/>
          <a:lstStyle/>
          <a:p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E4A3-5DD0-46BF-AF9A-9FE540FC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5003" y="6356351"/>
            <a:ext cx="2070347" cy="365125"/>
          </a:xfrm>
        </p:spPr>
        <p:txBody>
          <a:bodyPr/>
          <a:lstStyle/>
          <a:p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D829ED-26B0-4354-AEC2-5D617593C0A3}"/>
              </a:ext>
            </a:extLst>
          </p:cNvPr>
          <p:cNvGrpSpPr/>
          <p:nvPr/>
        </p:nvGrpSpPr>
        <p:grpSpPr>
          <a:xfrm>
            <a:off x="1260629" y="1056440"/>
            <a:ext cx="6858000" cy="1512487"/>
            <a:chOff x="1260629" y="1056440"/>
            <a:chExt cx="6858000" cy="15124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3E6634-B56C-47E3-8320-B242CC947C06}"/>
                </a:ext>
              </a:extLst>
            </p:cNvPr>
            <p:cNvSpPr/>
            <p:nvPr/>
          </p:nvSpPr>
          <p:spPr>
            <a:xfrm>
              <a:off x="1260629" y="1262269"/>
              <a:ext cx="6857999" cy="1063682"/>
            </a:xfrm>
            <a:prstGeom prst="rect">
              <a:avLst/>
            </a:prstGeom>
            <a:solidFill>
              <a:srgbClr val="0035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2601B29-9ABB-4EE2-9E9B-9B8CCBEF87B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60629" y="1056440"/>
              <a:ext cx="6858000" cy="15124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Constrained and Multiobjective Optimization</a:t>
              </a:r>
              <a:endParaRPr lang="en-GB" alt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9B9D617-884C-411E-B255-4C63510E2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7" y="209465"/>
            <a:ext cx="2000250" cy="628650"/>
          </a:xfrm>
          <a:prstGeom prst="rect">
            <a:avLst/>
          </a:prstGeom>
        </p:spPr>
      </p:pic>
      <p:sp>
        <p:nvSpPr>
          <p:cNvPr id="18" name="Rectangle 18">
            <a:extLst>
              <a:ext uri="{FF2B5EF4-FFF2-40B4-BE49-F238E27FC236}">
                <a16:creationId xmlns:a16="http://schemas.microsoft.com/office/drawing/2014/main" id="{963E6634-B56C-47E3-8320-B242CC947C06}"/>
              </a:ext>
            </a:extLst>
          </p:cNvPr>
          <p:cNvSpPr/>
          <p:nvPr/>
        </p:nvSpPr>
        <p:spPr>
          <a:xfrm>
            <a:off x="-88395" y="3456694"/>
            <a:ext cx="4660395" cy="1476549"/>
          </a:xfrm>
          <a:prstGeom prst="rect">
            <a:avLst/>
          </a:prstGeom>
          <a:solidFill>
            <a:srgbClr val="0035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0C353C-5B34-8309-0250-A4CABC180759}"/>
              </a:ext>
            </a:extLst>
          </p:cNvPr>
          <p:cNvSpPr txBox="1">
            <a:spLocks/>
          </p:cNvSpPr>
          <p:nvPr/>
        </p:nvSpPr>
        <p:spPr bwMode="auto">
          <a:xfrm>
            <a:off x="0" y="3538566"/>
            <a:ext cx="4404705" cy="1394677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800" i="1" kern="0" dirty="0">
                <a:solidFill>
                  <a:schemeClr val="bg1"/>
                </a:solidFill>
                <a:latin typeface="Times New Roman" pitchFamily="18" charset="0"/>
                <a:ea typeface="ヒラギノ角ゴ Pro W3" charset="-128"/>
                <a:cs typeface="Times New Roman" pitchFamily="18" charset="0"/>
              </a:rPr>
              <a:t>Bo Liu, </a:t>
            </a:r>
          </a:p>
          <a:p>
            <a:pPr>
              <a:defRPr/>
            </a:pPr>
            <a:r>
              <a:rPr lang="en-US" altLang="en-US" sz="1800" i="1" kern="0" dirty="0">
                <a:solidFill>
                  <a:schemeClr val="bg1"/>
                </a:solidFill>
                <a:latin typeface="Times New Roman" pitchFamily="18" charset="0"/>
                <a:ea typeface="ヒラギノ角ゴ Pro W3" charset="-128"/>
                <a:cs typeface="Times New Roman" pitchFamily="18" charset="0"/>
              </a:rPr>
              <a:t>Professor, </a:t>
            </a:r>
          </a:p>
          <a:p>
            <a:pPr>
              <a:defRPr/>
            </a:pPr>
            <a:r>
              <a:rPr lang="en-US" altLang="en-US" sz="1800" i="1" kern="0" dirty="0">
                <a:solidFill>
                  <a:schemeClr val="bg1"/>
                </a:solidFill>
                <a:latin typeface="Times New Roman" pitchFamily="18" charset="0"/>
                <a:ea typeface="ヒラギノ角ゴ Pro W3" charset="-128"/>
                <a:cs typeface="Times New Roman" pitchFamily="18" charset="0"/>
              </a:rPr>
              <a:t>James Watt School of Engineering,</a:t>
            </a:r>
          </a:p>
          <a:p>
            <a:pPr>
              <a:defRPr/>
            </a:pPr>
            <a:r>
              <a:rPr lang="en-US" altLang="en-US" sz="1800" i="1" kern="0" dirty="0">
                <a:solidFill>
                  <a:schemeClr val="bg1"/>
                </a:solidFill>
                <a:latin typeface="Times New Roman" pitchFamily="18" charset="0"/>
                <a:ea typeface="ヒラギノ角ゴ Pro W3" charset="-128"/>
                <a:cs typeface="Times New Roman" pitchFamily="18" charset="0"/>
              </a:rPr>
              <a:t>University of Glasgow, UK</a:t>
            </a:r>
          </a:p>
        </p:txBody>
      </p:sp>
    </p:spTree>
    <p:extLst>
      <p:ext uri="{BB962C8B-B14F-4D97-AF65-F5344CB8AC3E}">
        <p14:creationId xmlns:p14="http://schemas.microsoft.com/office/powerpoint/2010/main" val="211858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7374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Handling constraints: penalty function method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CDEEA827-245E-9DAD-F201-3484B77D2104}"/>
                  </a:ext>
                </a:extLst>
              </p:cNvPr>
              <p:cNvSpPr txBox="1"/>
              <p:nvPr/>
            </p:nvSpPr>
            <p:spPr bwMode="auto">
              <a:xfrm>
                <a:off x="370418" y="2435787"/>
                <a:ext cx="3638549" cy="993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func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−1.5≥0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CDEEA827-245E-9DAD-F201-3484B77D2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418" y="2435787"/>
                <a:ext cx="3638549" cy="99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2">
                <a:extLst>
                  <a:ext uri="{FF2B5EF4-FFF2-40B4-BE49-F238E27FC236}">
                    <a16:creationId xmlns:a16="http://schemas.microsoft.com/office/drawing/2014/main" id="{E7475335-1E91-DAAF-D2D8-06E858084337}"/>
                  </a:ext>
                </a:extLst>
              </p:cNvPr>
              <p:cNvSpPr txBox="1"/>
              <p:nvPr/>
            </p:nvSpPr>
            <p:spPr bwMode="auto">
              <a:xfrm>
                <a:off x="711203" y="1106647"/>
                <a:ext cx="2218266" cy="944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func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HK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zh-CN" alt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7" name="对象 2">
                <a:extLst>
                  <a:ext uri="{FF2B5EF4-FFF2-40B4-BE49-F238E27FC236}">
                    <a16:creationId xmlns:a16="http://schemas.microsoft.com/office/drawing/2014/main" id="{E7475335-1E91-DAAF-D2D8-06E858084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203" y="1106647"/>
                <a:ext cx="2218266" cy="9449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0">
            <a:extLst>
              <a:ext uri="{FF2B5EF4-FFF2-40B4-BE49-F238E27FC236}">
                <a16:creationId xmlns:a16="http://schemas.microsoft.com/office/drawing/2014/main" id="{388514C2-3B21-40B4-BF8D-1326DAD82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27" y="3840918"/>
            <a:ext cx="3551655" cy="2383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FF605-0C84-415D-88E1-77C243534E89}"/>
                  </a:ext>
                </a:extLst>
              </p:cNvPr>
              <p:cNvSpPr txBox="1"/>
              <p:nvPr/>
            </p:nvSpPr>
            <p:spPr>
              <a:xfrm>
                <a:off x="4381590" y="2001525"/>
                <a:ext cx="4391992" cy="2854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H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determine </a:t>
                </a:r>
                <a14:m>
                  <m:oMath xmlns:m="http://schemas.openxmlformats.org/officeDocument/2006/math"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H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n-H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the intended acceptable violation to be </a:t>
                </a:r>
                <a14:m>
                  <m:oMath xmlns:m="http://schemas.openxmlformats.org/officeDocument/2006/math">
                    <m:r>
                      <a:rPr lang="en-HK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HK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r>
                  <a:rPr lang="en-H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n-H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the expected optimal objective value to be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H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acc>
                    <m:r>
                      <a:rPr lang="en-HK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H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60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HK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HK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H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HK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50∗</m:t>
                        </m:r>
                        <m:acc>
                          <m:accPr>
                            <m:chr m:val="̃"/>
                            <m:ctrlPr>
                              <a:rPr lang="en-H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H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H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den>
                    </m:f>
                    <m:r>
                      <a:rPr lang="en-HK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=500</m:t>
                    </m:r>
                  </m:oMath>
                </a14:m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FF605-0C84-415D-88E1-77C243534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90" y="2001525"/>
                <a:ext cx="4391992" cy="2854949"/>
              </a:xfrm>
              <a:prstGeom prst="rect">
                <a:avLst/>
              </a:prstGeom>
              <a:blipFill>
                <a:blip r:embed="rId7"/>
                <a:stretch>
                  <a:fillRect l="-1528" t="-1066" r="-23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5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3CE591C-26F9-4E5B-B6CF-0A70799C66F5}"/>
              </a:ext>
            </a:extLst>
          </p:cNvPr>
          <p:cNvSpPr/>
          <p:nvPr/>
        </p:nvSpPr>
        <p:spPr>
          <a:xfrm>
            <a:off x="4887592" y="3533958"/>
            <a:ext cx="1253609" cy="1454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7374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Handling constraints: penalty function method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CDEEA827-245E-9DAD-F201-3484B77D2104}"/>
                  </a:ext>
                </a:extLst>
              </p:cNvPr>
              <p:cNvSpPr txBox="1"/>
              <p:nvPr/>
            </p:nvSpPr>
            <p:spPr bwMode="auto">
              <a:xfrm>
                <a:off x="370418" y="2435787"/>
                <a:ext cx="3638549" cy="993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func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−1.5≥0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CDEEA827-245E-9DAD-F201-3484B77D2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418" y="2435787"/>
                <a:ext cx="3638549" cy="993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2">
                <a:extLst>
                  <a:ext uri="{FF2B5EF4-FFF2-40B4-BE49-F238E27FC236}">
                    <a16:creationId xmlns:a16="http://schemas.microsoft.com/office/drawing/2014/main" id="{E7475335-1E91-DAAF-D2D8-06E858084337}"/>
                  </a:ext>
                </a:extLst>
              </p:cNvPr>
              <p:cNvSpPr txBox="1"/>
              <p:nvPr/>
            </p:nvSpPr>
            <p:spPr bwMode="auto">
              <a:xfrm>
                <a:off x="711203" y="1106647"/>
                <a:ext cx="2218266" cy="944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func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HK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zh-CN" alt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7" name="对象 2">
                <a:extLst>
                  <a:ext uri="{FF2B5EF4-FFF2-40B4-BE49-F238E27FC236}">
                    <a16:creationId xmlns:a16="http://schemas.microsoft.com/office/drawing/2014/main" id="{E7475335-1E91-DAAF-D2D8-06E858084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203" y="1106647"/>
                <a:ext cx="2218266" cy="9449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13405B-5A1E-7561-ED6E-52B07AB83CF8}"/>
                  </a:ext>
                </a:extLst>
              </p:cNvPr>
              <p:cNvSpPr txBox="1"/>
              <p:nvPr/>
            </p:nvSpPr>
            <p:spPr>
              <a:xfrm>
                <a:off x="3636434" y="1106647"/>
                <a:ext cx="55075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HK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HK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HK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HK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HK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HK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altLang="zh-CN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HK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CN" sz="20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HK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HK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HK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HK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13405B-5A1E-7561-ED6E-52B07AB83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34" y="1106647"/>
                <a:ext cx="5507566" cy="707886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AD7528-320D-45C2-90D7-E8E641E8AC5A}"/>
                  </a:ext>
                </a:extLst>
              </p:cNvPr>
              <p:cNvSpPr txBox="1"/>
              <p:nvPr/>
            </p:nvSpPr>
            <p:spPr>
              <a:xfrm>
                <a:off x="4524333" y="2100574"/>
                <a:ext cx="4224362" cy="1273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HK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−1+500∗</m:t>
                      </m:r>
                      <m:func>
                        <m:func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0, 1.5−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en-HK" b="0" i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HK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−1.5≥0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−1+500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1.5−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HK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AD7528-320D-45C2-90D7-E8E641E8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33" y="2100574"/>
                <a:ext cx="4224362" cy="1273426"/>
              </a:xfrm>
              <a:prstGeom prst="rect">
                <a:avLst/>
              </a:prstGeom>
              <a:blipFill>
                <a:blip r:embed="rId7"/>
                <a:stretch>
                  <a:fillRect t="-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0">
            <a:extLst>
              <a:ext uri="{FF2B5EF4-FFF2-40B4-BE49-F238E27FC236}">
                <a16:creationId xmlns:a16="http://schemas.microsoft.com/office/drawing/2014/main" id="{388514C2-3B21-40B4-BF8D-1326DAD82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27" y="3840918"/>
            <a:ext cx="3551655" cy="2383287"/>
          </a:xfrm>
          <a:prstGeom prst="rect">
            <a:avLst/>
          </a:prstGeom>
        </p:spPr>
      </p:pic>
      <p:sp>
        <p:nvSpPr>
          <p:cNvPr id="11" name="任意多边形: 形状 29">
            <a:extLst>
              <a:ext uri="{FF2B5EF4-FFF2-40B4-BE49-F238E27FC236}">
                <a16:creationId xmlns:a16="http://schemas.microsoft.com/office/drawing/2014/main" id="{67A79522-C876-4543-AA07-EAFA0C73789B}"/>
              </a:ext>
            </a:extLst>
          </p:cNvPr>
          <p:cNvSpPr/>
          <p:nvPr/>
        </p:nvSpPr>
        <p:spPr>
          <a:xfrm flipV="1">
            <a:off x="4917103" y="3562441"/>
            <a:ext cx="1880445" cy="1382126"/>
          </a:xfrm>
          <a:custGeom>
            <a:avLst/>
            <a:gdLst>
              <a:gd name="connsiteX0" fmla="*/ 0 w 897467"/>
              <a:gd name="connsiteY0" fmla="*/ 2192873 h 2201339"/>
              <a:gd name="connsiteX1" fmla="*/ 448734 w 897467"/>
              <a:gd name="connsiteY1" fmla="*/ 6 h 2201339"/>
              <a:gd name="connsiteX2" fmla="*/ 897467 w 897467"/>
              <a:gd name="connsiteY2" fmla="*/ 2167473 h 2201339"/>
              <a:gd name="connsiteX3" fmla="*/ 897467 w 897467"/>
              <a:gd name="connsiteY3" fmla="*/ 2167473 h 2201339"/>
              <a:gd name="connsiteX4" fmla="*/ 423334 w 897467"/>
              <a:gd name="connsiteY4" fmla="*/ 2201339 h 2201339"/>
              <a:gd name="connsiteX0" fmla="*/ 0 w 897467"/>
              <a:gd name="connsiteY0" fmla="*/ 2192873 h 2192873"/>
              <a:gd name="connsiteX1" fmla="*/ 448734 w 897467"/>
              <a:gd name="connsiteY1" fmla="*/ 6 h 2192873"/>
              <a:gd name="connsiteX2" fmla="*/ 897467 w 897467"/>
              <a:gd name="connsiteY2" fmla="*/ 2167473 h 2192873"/>
              <a:gd name="connsiteX3" fmla="*/ 897467 w 897467"/>
              <a:gd name="connsiteY3" fmla="*/ 2167473 h 219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467" h="2192873">
                <a:moveTo>
                  <a:pt x="0" y="2192873"/>
                </a:moveTo>
                <a:cubicBezTo>
                  <a:pt x="149578" y="1098556"/>
                  <a:pt x="299156" y="4239"/>
                  <a:pt x="448734" y="6"/>
                </a:cubicBezTo>
                <a:cubicBezTo>
                  <a:pt x="598312" y="-4227"/>
                  <a:pt x="897467" y="2167473"/>
                  <a:pt x="897467" y="2167473"/>
                </a:cubicBezTo>
                <a:lnTo>
                  <a:pt x="897467" y="2167473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7F869-41EB-4A45-9D01-234B3C679EA1}"/>
              </a:ext>
            </a:extLst>
          </p:cNvPr>
          <p:cNvSpPr/>
          <p:nvPr/>
        </p:nvSpPr>
        <p:spPr>
          <a:xfrm>
            <a:off x="4887592" y="3533958"/>
            <a:ext cx="1253609" cy="1454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28">
                <a:extLst>
                  <a:ext uri="{FF2B5EF4-FFF2-40B4-BE49-F238E27FC236}">
                    <a16:creationId xmlns:a16="http://schemas.microsoft.com/office/drawing/2014/main" id="{0E845F19-15ED-4DFE-91DB-3CA763B205F1}"/>
                  </a:ext>
                </a:extLst>
              </p:cNvPr>
              <p:cNvSpPr txBox="1"/>
              <p:nvPr/>
            </p:nvSpPr>
            <p:spPr>
              <a:xfrm>
                <a:off x="5995522" y="4159045"/>
                <a:ext cx="2757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" name="文本框 28">
                <a:extLst>
                  <a:ext uri="{FF2B5EF4-FFF2-40B4-BE49-F238E27FC236}">
                    <a16:creationId xmlns:a16="http://schemas.microsoft.com/office/drawing/2014/main" id="{0E845F19-15ED-4DFE-91DB-3CA763B20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22" y="4159045"/>
                <a:ext cx="275717" cy="215444"/>
              </a:xfrm>
              <a:prstGeom prst="rect">
                <a:avLst/>
              </a:prstGeom>
              <a:blipFill>
                <a:blip r:embed="rId9"/>
                <a:stretch>
                  <a:fillRect l="-15556" r="-15556" b="-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34">
                <a:extLst>
                  <a:ext uri="{FF2B5EF4-FFF2-40B4-BE49-F238E27FC236}">
                    <a16:creationId xmlns:a16="http://schemas.microsoft.com/office/drawing/2014/main" id="{8D5588FF-20BE-486F-9386-D7D3EA1D0E96}"/>
                  </a:ext>
                </a:extLst>
              </p:cNvPr>
              <p:cNvSpPr txBox="1"/>
              <p:nvPr/>
            </p:nvSpPr>
            <p:spPr>
              <a:xfrm>
                <a:off x="5786055" y="4159045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" name="文本框 34">
                <a:extLst>
                  <a:ext uri="{FF2B5EF4-FFF2-40B4-BE49-F238E27FC236}">
                    <a16:creationId xmlns:a16="http://schemas.microsoft.com/office/drawing/2014/main" id="{8D5588FF-20BE-486F-9386-D7D3EA1D0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55" y="4159045"/>
                <a:ext cx="139461" cy="215444"/>
              </a:xfrm>
              <a:prstGeom prst="rect">
                <a:avLst/>
              </a:prstGeom>
              <a:blipFill>
                <a:blip r:embed="rId10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35">
                <a:extLst>
                  <a:ext uri="{FF2B5EF4-FFF2-40B4-BE49-F238E27FC236}">
                    <a16:creationId xmlns:a16="http://schemas.microsoft.com/office/drawing/2014/main" id="{2C91E41D-8003-48E2-9F49-8F59F90C0A58}"/>
                  </a:ext>
                </a:extLst>
              </p:cNvPr>
              <p:cNvSpPr txBox="1"/>
              <p:nvPr/>
            </p:nvSpPr>
            <p:spPr>
              <a:xfrm>
                <a:off x="6386961" y="4158976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文本框 35">
                <a:extLst>
                  <a:ext uri="{FF2B5EF4-FFF2-40B4-BE49-F238E27FC236}">
                    <a16:creationId xmlns:a16="http://schemas.microsoft.com/office/drawing/2014/main" id="{2C91E41D-8003-48E2-9F49-8F59F90C0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961" y="4158976"/>
                <a:ext cx="139462" cy="215444"/>
              </a:xfrm>
              <a:prstGeom prst="rect">
                <a:avLst/>
              </a:prstGeom>
              <a:blipFill>
                <a:blip r:embed="rId11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78">
                <a:extLst>
                  <a:ext uri="{FF2B5EF4-FFF2-40B4-BE49-F238E27FC236}">
                    <a16:creationId xmlns:a16="http://schemas.microsoft.com/office/drawing/2014/main" id="{C9678D85-A2D6-433C-93A8-1955E48C3673}"/>
                  </a:ext>
                </a:extLst>
              </p:cNvPr>
              <p:cNvSpPr txBox="1"/>
              <p:nvPr/>
            </p:nvSpPr>
            <p:spPr>
              <a:xfrm>
                <a:off x="5278325" y="4896833"/>
                <a:ext cx="27163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−1+500∗</m:t>
                      </m:r>
                      <m:d>
                        <m:dPr>
                          <m:ctrlPr>
                            <a:rPr lang="en-HK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1.5−</m:t>
                          </m:r>
                          <m:r>
                            <a:rPr lang="en-HK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" name="文本框 78">
                <a:extLst>
                  <a:ext uri="{FF2B5EF4-FFF2-40B4-BE49-F238E27FC236}">
                    <a16:creationId xmlns:a16="http://schemas.microsoft.com/office/drawing/2014/main" id="{C9678D85-A2D6-433C-93A8-1955E48C3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25" y="4896833"/>
                <a:ext cx="271637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64">
                <a:extLst>
                  <a:ext uri="{FF2B5EF4-FFF2-40B4-BE49-F238E27FC236}">
                    <a16:creationId xmlns:a16="http://schemas.microsoft.com/office/drawing/2014/main" id="{55055D76-FE30-4C3F-B6C8-201C483FCAAC}"/>
                  </a:ext>
                </a:extLst>
              </p:cNvPr>
              <p:cNvSpPr txBox="1"/>
              <p:nvPr/>
            </p:nvSpPr>
            <p:spPr>
              <a:xfrm>
                <a:off x="6931283" y="3992365"/>
                <a:ext cx="10011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HK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64">
                <a:extLst>
                  <a:ext uri="{FF2B5EF4-FFF2-40B4-BE49-F238E27FC236}">
                    <a16:creationId xmlns:a16="http://schemas.microsoft.com/office/drawing/2014/main" id="{55055D76-FE30-4C3F-B6C8-201C483FC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283" y="3992365"/>
                <a:ext cx="1001108" cy="215444"/>
              </a:xfrm>
              <a:prstGeom prst="rect">
                <a:avLst/>
              </a:prstGeom>
              <a:blipFill>
                <a:blip r:embed="rId13"/>
                <a:stretch>
                  <a:fillRect r="-3659" b="-857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下 79">
            <a:extLst>
              <a:ext uri="{FF2B5EF4-FFF2-40B4-BE49-F238E27FC236}">
                <a16:creationId xmlns:a16="http://schemas.microsoft.com/office/drawing/2014/main" id="{03546B5F-45C7-4D3C-9FC2-7D1F88EE6214}"/>
              </a:ext>
            </a:extLst>
          </p:cNvPr>
          <p:cNvSpPr/>
          <p:nvPr/>
        </p:nvSpPr>
        <p:spPr>
          <a:xfrm rot="12901459">
            <a:off x="5898092" y="4642092"/>
            <a:ext cx="113792" cy="1833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80">
            <a:extLst>
              <a:ext uri="{FF2B5EF4-FFF2-40B4-BE49-F238E27FC236}">
                <a16:creationId xmlns:a16="http://schemas.microsoft.com/office/drawing/2014/main" id="{1751809C-4255-418C-8E72-49C40FFB63E0}"/>
              </a:ext>
            </a:extLst>
          </p:cNvPr>
          <p:cNvSpPr/>
          <p:nvPr/>
        </p:nvSpPr>
        <p:spPr>
          <a:xfrm rot="6557185">
            <a:off x="6759955" y="3874671"/>
            <a:ext cx="113792" cy="1833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组合 39">
            <a:extLst>
              <a:ext uri="{FF2B5EF4-FFF2-40B4-BE49-F238E27FC236}">
                <a16:creationId xmlns:a16="http://schemas.microsoft.com/office/drawing/2014/main" id="{A08EFAFD-1BD6-43CC-A7A6-3C11FE0D5E4E}"/>
              </a:ext>
            </a:extLst>
          </p:cNvPr>
          <p:cNvGrpSpPr>
            <a:grpSpLocks/>
          </p:cNvGrpSpPr>
          <p:nvPr/>
        </p:nvGrpSpPr>
        <p:grpSpPr bwMode="auto">
          <a:xfrm>
            <a:off x="5003022" y="4221331"/>
            <a:ext cx="3293894" cy="2186811"/>
            <a:chOff x="1212167" y="3699602"/>
            <a:chExt cx="3294288" cy="2187973"/>
          </a:xfrm>
        </p:grpSpPr>
        <p:cxnSp>
          <p:nvCxnSpPr>
            <p:cNvPr id="23" name="直接箭头连接符 6">
              <a:extLst>
                <a:ext uri="{FF2B5EF4-FFF2-40B4-BE49-F238E27FC236}">
                  <a16:creationId xmlns:a16="http://schemas.microsoft.com/office/drawing/2014/main" id="{8EBEFA88-4006-4B2D-8CB3-21C090C179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54276" y="3920272"/>
              <a:ext cx="2952179" cy="223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箭头连接符 9">
              <a:extLst>
                <a:ext uri="{FF2B5EF4-FFF2-40B4-BE49-F238E27FC236}">
                  <a16:creationId xmlns:a16="http://schemas.microsoft.com/office/drawing/2014/main" id="{73B9866D-A597-4FFB-8369-04DF621CEC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54276" y="3920272"/>
              <a:ext cx="2" cy="196730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文本框 11">
              <a:extLst>
                <a:ext uri="{FF2B5EF4-FFF2-40B4-BE49-F238E27FC236}">
                  <a16:creationId xmlns:a16="http://schemas.microsoft.com/office/drawing/2014/main" id="{321D94C7-2495-4D8E-A09E-574237729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167" y="369960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1800" b="0" i="0" dirty="0">
                  <a:ea typeface="宋体" pitchFamily="2" charset="-122"/>
                </a:rPr>
                <a:t>0</a:t>
              </a:r>
              <a:endParaRPr lang="zh-CN" altLang="en-US" sz="1800" b="0" i="0" dirty="0">
                <a:ea typeface="宋体" pitchFamily="2" charset="-122"/>
              </a:endParaRPr>
            </a:p>
          </p:txBody>
        </p:sp>
        <p:cxnSp>
          <p:nvCxnSpPr>
            <p:cNvPr id="26" name="直接连接符 13">
              <a:extLst>
                <a:ext uri="{FF2B5EF4-FFF2-40B4-BE49-F238E27FC236}">
                  <a16:creationId xmlns:a16="http://schemas.microsoft.com/office/drawing/2014/main" id="{0DF1215A-09DC-4184-AF5F-30F0C095C7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86175" y="3920272"/>
              <a:ext cx="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15">
              <a:extLst>
                <a:ext uri="{FF2B5EF4-FFF2-40B4-BE49-F238E27FC236}">
                  <a16:creationId xmlns:a16="http://schemas.microsoft.com/office/drawing/2014/main" id="{318161D2-F2E4-4658-8B1E-3BD6280619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58183" y="3848264"/>
              <a:ext cx="0" cy="720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28">
              <a:extLst>
                <a:ext uri="{FF2B5EF4-FFF2-40B4-BE49-F238E27FC236}">
                  <a16:creationId xmlns:a16="http://schemas.microsoft.com/office/drawing/2014/main" id="{6CF3F5E7-AEFC-4F67-9A55-DA2A8EEDE4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62239" y="3848264"/>
              <a:ext cx="0" cy="720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Arc 29">
            <a:extLst>
              <a:ext uri="{FF2B5EF4-FFF2-40B4-BE49-F238E27FC236}">
                <a16:creationId xmlns:a16="http://schemas.microsoft.com/office/drawing/2014/main" id="{88737B42-595B-4A29-A747-5794AF8AC732}"/>
              </a:ext>
            </a:extLst>
          </p:cNvPr>
          <p:cNvSpPr/>
          <p:nvPr/>
        </p:nvSpPr>
        <p:spPr>
          <a:xfrm flipH="1" flipV="1">
            <a:off x="6025515" y="480838"/>
            <a:ext cx="768953" cy="5023929"/>
          </a:xfrm>
          <a:prstGeom prst="arc">
            <a:avLst>
              <a:gd name="adj1" fmla="val 16741924"/>
              <a:gd name="adj2" fmla="val 18297166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D4FB16-4995-49F7-A4E3-1295F648A4AC}"/>
                  </a:ext>
                </a:extLst>
              </p:cNvPr>
              <p:cNvSpPr txBox="1"/>
              <p:nvPr/>
            </p:nvSpPr>
            <p:spPr>
              <a:xfrm>
                <a:off x="7086600" y="3562441"/>
                <a:ext cx="11102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400" b="0" i="1" smtClean="0">
                          <a:latin typeface="Cambria Math" panose="02040503050406030204" pitchFamily="18" charset="0"/>
                        </a:rPr>
                        <m:t>1.5−</m:t>
                      </m:r>
                      <m:r>
                        <a:rPr lang="en-HK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HK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HK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D4FB16-4995-49F7-A4E3-1295F648A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62441"/>
                <a:ext cx="111023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EB236D-70CC-4709-AE24-7A6A23909EEC}"/>
                  </a:ext>
                </a:extLst>
              </p:cNvPr>
              <p:cNvSpPr txBox="1"/>
              <p:nvPr/>
            </p:nvSpPr>
            <p:spPr>
              <a:xfrm>
                <a:off x="5578260" y="5233325"/>
                <a:ext cx="11102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400" b="0" i="1" smtClean="0">
                          <a:latin typeface="Cambria Math" panose="02040503050406030204" pitchFamily="18" charset="0"/>
                        </a:rPr>
                        <m:t>1.5−</m:t>
                      </m:r>
                      <m:r>
                        <a:rPr lang="en-HK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HK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HK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EB236D-70CC-4709-AE24-7A6A2390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260" y="5233325"/>
                <a:ext cx="111023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02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614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What if there are multiple constraints?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2">
                <a:extLst>
                  <a:ext uri="{FF2B5EF4-FFF2-40B4-BE49-F238E27FC236}">
                    <a16:creationId xmlns:a16="http://schemas.microsoft.com/office/drawing/2014/main" id="{C7AA3739-0A0C-47E9-9A7C-09A15DF86F4E}"/>
                  </a:ext>
                </a:extLst>
              </p:cNvPr>
              <p:cNvSpPr txBox="1"/>
              <p:nvPr/>
            </p:nvSpPr>
            <p:spPr bwMode="auto">
              <a:xfrm>
                <a:off x="513050" y="1303471"/>
                <a:ext cx="2218266" cy="2125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func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HK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HK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HK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7" name="对象 2">
                <a:extLst>
                  <a:ext uri="{FF2B5EF4-FFF2-40B4-BE49-F238E27FC236}">
                    <a16:creationId xmlns:a16="http://schemas.microsoft.com/office/drawing/2014/main" id="{C7AA3739-0A0C-47E9-9A7C-09A15DF86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050" y="1303471"/>
                <a:ext cx="2218266" cy="2125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2">
                <a:extLst>
                  <a:ext uri="{FF2B5EF4-FFF2-40B4-BE49-F238E27FC236}">
                    <a16:creationId xmlns:a16="http://schemas.microsoft.com/office/drawing/2014/main" id="{FC6083D2-487B-4EE9-B5A0-68AE4C0204A6}"/>
                  </a:ext>
                </a:extLst>
              </p:cNvPr>
              <p:cNvSpPr txBox="1"/>
              <p:nvPr/>
            </p:nvSpPr>
            <p:spPr bwMode="auto">
              <a:xfrm>
                <a:off x="6050172" y="1303470"/>
                <a:ext cx="2218266" cy="2125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func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HK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HK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HK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≤−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HK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HK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8" name="对象 2">
                <a:extLst>
                  <a:ext uri="{FF2B5EF4-FFF2-40B4-BE49-F238E27FC236}">
                    <a16:creationId xmlns:a16="http://schemas.microsoft.com/office/drawing/2014/main" id="{FC6083D2-487B-4EE9-B5A0-68AE4C020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0172" y="1303470"/>
                <a:ext cx="2218266" cy="2125527"/>
              </a:xfrm>
              <a:prstGeom prst="rect">
                <a:avLst/>
              </a:prstGeom>
              <a:blipFill>
                <a:blip r:embed="rId4"/>
                <a:stretch>
                  <a:fillRect r="-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8FF95A-DB64-4212-B031-C155D3988B0A}"/>
                  </a:ext>
                </a:extLst>
              </p:cNvPr>
              <p:cNvSpPr txBox="1"/>
              <p:nvPr/>
            </p:nvSpPr>
            <p:spPr>
              <a:xfrm>
                <a:off x="3462867" y="1303470"/>
                <a:ext cx="221826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unify all the constraints into either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HK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8FF95A-DB64-4212-B031-C155D3988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67" y="1303470"/>
                <a:ext cx="2218266" cy="954107"/>
              </a:xfrm>
              <a:prstGeom prst="rect">
                <a:avLst/>
              </a:prstGeom>
              <a:blipFill>
                <a:blip r:embed="rId5"/>
                <a:stretch>
                  <a:fillRect l="-2198" t="-3846" r="-2473" b="-641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399C0F6E-B517-4885-9155-C6A455A6422A}"/>
              </a:ext>
            </a:extLst>
          </p:cNvPr>
          <p:cNvSpPr/>
          <p:nvPr/>
        </p:nvSpPr>
        <p:spPr>
          <a:xfrm>
            <a:off x="4043493" y="2226800"/>
            <a:ext cx="1057013" cy="484632"/>
          </a:xfrm>
          <a:prstGeom prst="rightArrow">
            <a:avLst>
              <a:gd name="adj1" fmla="val 36152"/>
              <a:gd name="adj2" fmla="val 50000"/>
            </a:avLst>
          </a:prstGeom>
          <a:solidFill>
            <a:srgbClr val="336699"/>
          </a:solidFill>
          <a:ln>
            <a:solidFill>
              <a:srgbClr val="0035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6862EE-ABE3-4A10-8531-60EB0FF8A034}"/>
              </a:ext>
            </a:extLst>
          </p:cNvPr>
          <p:cNvSpPr/>
          <p:nvPr/>
        </p:nvSpPr>
        <p:spPr>
          <a:xfrm rot="7679243">
            <a:off x="6280445" y="3416986"/>
            <a:ext cx="1020301" cy="484632"/>
          </a:xfrm>
          <a:prstGeom prst="rightArrow">
            <a:avLst>
              <a:gd name="adj1" fmla="val 36152"/>
              <a:gd name="adj2" fmla="val 50000"/>
            </a:avLst>
          </a:prstGeom>
          <a:solidFill>
            <a:srgbClr val="336699"/>
          </a:solidFill>
          <a:ln>
            <a:solidFill>
              <a:srgbClr val="0035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5A780-FC74-42B6-9638-EB8EB3A82889}"/>
              </a:ext>
            </a:extLst>
          </p:cNvPr>
          <p:cNvSpPr txBox="1"/>
          <p:nvPr/>
        </p:nvSpPr>
        <p:spPr>
          <a:xfrm>
            <a:off x="2423825" y="3173426"/>
            <a:ext cx="416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 all the constraints into the objective by the penalty function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28E1C5-126A-48F3-BF61-E6EEE879861E}"/>
                  </a:ext>
                </a:extLst>
              </p:cNvPr>
              <p:cNvSpPr txBox="1"/>
              <p:nvPr/>
            </p:nvSpPr>
            <p:spPr>
              <a:xfrm>
                <a:off x="1056966" y="4318927"/>
                <a:ext cx="7030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H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28E1C5-126A-48F3-BF61-E6EEE879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66" y="4318927"/>
                <a:ext cx="7030065" cy="276999"/>
              </a:xfrm>
              <a:prstGeom prst="rect">
                <a:avLst/>
              </a:prstGeom>
              <a:blipFill>
                <a:blip r:embed="rId6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2AFEBA-060F-47D2-ABC5-B0CA3D334E89}"/>
                  </a:ext>
                </a:extLst>
              </p:cNvPr>
              <p:cNvSpPr txBox="1"/>
              <p:nvPr/>
            </p:nvSpPr>
            <p:spPr>
              <a:xfrm>
                <a:off x="1622183" y="4756862"/>
                <a:ext cx="5907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penalty strength for the violation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constraint.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2AFEBA-060F-47D2-ABC5-B0CA3D334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183" y="4756862"/>
                <a:ext cx="5907982" cy="369332"/>
              </a:xfrm>
              <a:prstGeom prst="rect">
                <a:avLst/>
              </a:prstGeom>
              <a:blipFill>
                <a:blip r:embed="rId7"/>
                <a:stretch>
                  <a:fillRect t="-8197" r="-929" b="-2459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A6FA29-A2BC-473C-AB42-24D140E05F40}"/>
                  </a:ext>
                </a:extLst>
              </p:cNvPr>
              <p:cNvSpPr txBox="1"/>
              <p:nvPr/>
            </p:nvSpPr>
            <p:spPr>
              <a:xfrm>
                <a:off x="855674" y="5523755"/>
                <a:ext cx="7432647" cy="83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50∗</m:t>
                        </m:r>
                        <m:acc>
                          <m:accPr>
                            <m:chr m:val="̃"/>
                            <m:ctrlP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intended acceptable violation with respect to the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constraint.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A6FA29-A2BC-473C-AB42-24D140E05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74" y="5523755"/>
                <a:ext cx="7432647" cy="838050"/>
              </a:xfrm>
              <a:prstGeom prst="rect">
                <a:avLst/>
              </a:prstGeom>
              <a:blipFill>
                <a:blip r:embed="rId8"/>
                <a:stretch>
                  <a:fillRect l="-656" r="-1393" b="-1014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9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575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What if we are doing maximization?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99C0F6E-B517-4885-9155-C6A455A6422A}"/>
              </a:ext>
            </a:extLst>
          </p:cNvPr>
          <p:cNvSpPr/>
          <p:nvPr/>
        </p:nvSpPr>
        <p:spPr>
          <a:xfrm>
            <a:off x="4043493" y="2226800"/>
            <a:ext cx="1057013" cy="484632"/>
          </a:xfrm>
          <a:prstGeom prst="rightArrow">
            <a:avLst>
              <a:gd name="adj1" fmla="val 36152"/>
              <a:gd name="adj2" fmla="val 50000"/>
            </a:avLst>
          </a:prstGeom>
          <a:solidFill>
            <a:srgbClr val="336699"/>
          </a:solidFill>
          <a:ln>
            <a:solidFill>
              <a:srgbClr val="0035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480E62-73A6-4C9D-ACE7-5C8AEFF375C6}"/>
              </a:ext>
            </a:extLst>
          </p:cNvPr>
          <p:cNvSpPr txBox="1"/>
          <p:nvPr/>
        </p:nvSpPr>
        <p:spPr>
          <a:xfrm>
            <a:off x="1440215" y="3929309"/>
            <a:ext cx="6263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we need is to put a negative side to the objective, which transforms the problem into minimization, and the rest are the same as the previous slides.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2">
                <a:extLst>
                  <a:ext uri="{FF2B5EF4-FFF2-40B4-BE49-F238E27FC236}">
                    <a16:creationId xmlns:a16="http://schemas.microsoft.com/office/drawing/2014/main" id="{AA7EDBB8-6DA4-4660-A736-1CB4ABA681EB}"/>
                  </a:ext>
                </a:extLst>
              </p:cNvPr>
              <p:cNvSpPr txBox="1"/>
              <p:nvPr/>
            </p:nvSpPr>
            <p:spPr bwMode="auto">
              <a:xfrm>
                <a:off x="513050" y="1303471"/>
                <a:ext cx="2218266" cy="2125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HK" altLang="zh-CN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ax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func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HK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HK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HK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17" name="对象 2">
                <a:extLst>
                  <a:ext uri="{FF2B5EF4-FFF2-40B4-BE49-F238E27FC236}">
                    <a16:creationId xmlns:a16="http://schemas.microsoft.com/office/drawing/2014/main" id="{AA7EDBB8-6DA4-4660-A736-1CB4ABA6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050" y="1303471"/>
                <a:ext cx="2218266" cy="2125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对象 2">
                <a:extLst>
                  <a:ext uri="{FF2B5EF4-FFF2-40B4-BE49-F238E27FC236}">
                    <a16:creationId xmlns:a16="http://schemas.microsoft.com/office/drawing/2014/main" id="{FBCBBC97-B9DA-4662-B1C2-F14D97E3FFB0}"/>
                  </a:ext>
                </a:extLst>
              </p:cNvPr>
              <p:cNvSpPr txBox="1"/>
              <p:nvPr/>
            </p:nvSpPr>
            <p:spPr bwMode="auto">
              <a:xfrm>
                <a:off x="6050172" y="1303470"/>
                <a:ext cx="2218266" cy="2125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zh-CN" alt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HK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HK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zh-CN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HK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HK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HK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≤−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HK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HK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HK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>
                                          <m:sSubPr>
                                            <m:ctrlP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HK" altLang="zh-CN" sz="20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sz="20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18" name="对象 2">
                <a:extLst>
                  <a:ext uri="{FF2B5EF4-FFF2-40B4-BE49-F238E27FC236}">
                    <a16:creationId xmlns:a16="http://schemas.microsoft.com/office/drawing/2014/main" id="{FBCBBC97-B9DA-4662-B1C2-F14D97E3F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0172" y="1303470"/>
                <a:ext cx="2218266" cy="2125527"/>
              </a:xfrm>
              <a:prstGeom prst="rect">
                <a:avLst/>
              </a:prstGeom>
              <a:blipFill>
                <a:blip r:embed="rId4"/>
                <a:stretch>
                  <a:fillRect r="-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14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14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901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Does the penalty function method follow these principles?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02273" y="1043731"/>
            <a:ext cx="84963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zh-CN" sz="2800" i="0" dirty="0">
                <a:ea typeface="宋体" pitchFamily="2" charset="-122"/>
                <a:cs typeface="Times New Roman" pitchFamily="18" charset="0"/>
              </a:rPr>
              <a:t>Constrained optimization</a:t>
            </a:r>
          </a:p>
          <a:p>
            <a:endParaRPr lang="en-GB" altLang="zh-CN" sz="2800" i="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GB" altLang="zh-CN" sz="2800" i="0" dirty="0">
                <a:ea typeface="宋体" pitchFamily="2" charset="-122"/>
                <a:cs typeface="Times New Roman" pitchFamily="18" charset="0"/>
              </a:rPr>
              <a:t> How to rank the solutions? </a:t>
            </a:r>
          </a:p>
          <a:p>
            <a:pPr>
              <a:buFont typeface="Arial" pitchFamily="34" charset="0"/>
              <a:buChar char="•"/>
            </a:pPr>
            <a:endParaRPr lang="en-GB" altLang="zh-CN" sz="2800" i="0" dirty="0">
              <a:ea typeface="宋体" pitchFamily="2" charset="-122"/>
              <a:cs typeface="Times New Roman" pitchFamily="18" charset="0"/>
            </a:endParaRPr>
          </a:p>
          <a:p>
            <a:pPr marL="971550" lvl="1" indent="-514350">
              <a:buFont typeface="Wingdings" pitchFamily="2" charset="2"/>
              <a:buChar char="Ø"/>
            </a:pPr>
            <a:r>
              <a:rPr lang="en-GB" altLang="zh-CN" b="0" i="0" dirty="0">
                <a:ea typeface="宋体" pitchFamily="2" charset="-122"/>
                <a:cs typeface="Times New Roman" pitchFamily="18" charset="0"/>
              </a:rPr>
              <a:t>Feasible solutions are better than infeasible solutions</a:t>
            </a:r>
          </a:p>
          <a:p>
            <a:pPr marL="457200" lvl="1" indent="0"/>
            <a:endParaRPr lang="en-GB" altLang="zh-CN" b="0" i="0" dirty="0">
              <a:ea typeface="宋体" pitchFamily="2" charset="-122"/>
              <a:cs typeface="Times New Roman" pitchFamily="18" charset="0"/>
            </a:endParaRPr>
          </a:p>
          <a:p>
            <a:pPr marL="971550" lvl="1" indent="-514350">
              <a:buFont typeface="Wingdings" pitchFamily="2" charset="2"/>
              <a:buChar char="Ø"/>
            </a:pPr>
            <a:r>
              <a:rPr lang="en-GB" altLang="zh-CN" b="0" i="0" dirty="0">
                <a:ea typeface="宋体" pitchFamily="2" charset="-122"/>
                <a:cs typeface="Times New Roman" pitchFamily="18" charset="0"/>
              </a:rPr>
              <a:t>For two feasible solutions, the one with a better objective function value is better </a:t>
            </a:r>
          </a:p>
          <a:p>
            <a:pPr marL="457200" lvl="1" indent="0"/>
            <a:endParaRPr lang="en-GB" altLang="zh-CN" b="0" i="0" dirty="0">
              <a:ea typeface="宋体" pitchFamily="2" charset="-122"/>
              <a:cs typeface="Times New Roman" pitchFamily="18" charset="0"/>
            </a:endParaRPr>
          </a:p>
          <a:p>
            <a:pPr marL="971550" lvl="1" indent="-514350">
              <a:buFont typeface="Wingdings" pitchFamily="2" charset="2"/>
              <a:buChar char="Ø"/>
            </a:pPr>
            <a:r>
              <a:rPr lang="en-GB" altLang="zh-CN" b="0" i="0" dirty="0">
                <a:ea typeface="宋体" pitchFamily="2" charset="-122"/>
                <a:cs typeface="Times New Roman" pitchFamily="18" charset="0"/>
              </a:rPr>
              <a:t>For two infeasible solutions, the one with a smaller constraint violation is better </a:t>
            </a:r>
          </a:p>
          <a:p>
            <a:pPr lvl="1">
              <a:buFontTx/>
              <a:buChar char="•"/>
            </a:pPr>
            <a:endParaRPr lang="en-GB" altLang="zh-CN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0EF7D-2C99-DD73-82F4-6166474E3F84}"/>
              </a:ext>
            </a:extLst>
          </p:cNvPr>
          <p:cNvSpPr txBox="1"/>
          <p:nvPr/>
        </p:nvSpPr>
        <p:spPr>
          <a:xfrm>
            <a:off x="594360" y="5757014"/>
            <a:ext cx="733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is, if the penalty coefficient is appropriate. </a:t>
            </a:r>
          </a:p>
        </p:txBody>
      </p:sp>
    </p:spTree>
    <p:extLst>
      <p:ext uri="{BB962C8B-B14F-4D97-AF65-F5344CB8AC3E}">
        <p14:creationId xmlns:p14="http://schemas.microsoft.com/office/powerpoint/2010/main" val="213369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1C77F4-58F7-401E-812A-7296FD2BD6F5}"/>
              </a:ext>
            </a:extLst>
          </p:cNvPr>
          <p:cNvGrpSpPr/>
          <p:nvPr/>
        </p:nvGrpSpPr>
        <p:grpSpPr>
          <a:xfrm>
            <a:off x="5809654" y="1976350"/>
            <a:ext cx="1458439" cy="1662472"/>
            <a:chOff x="6770538" y="4418292"/>
            <a:chExt cx="1458439" cy="166247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A703C79-BA12-4C86-A8E8-177637EF539F}"/>
                </a:ext>
              </a:extLst>
            </p:cNvPr>
            <p:cNvSpPr/>
            <p:nvPr/>
          </p:nvSpPr>
          <p:spPr>
            <a:xfrm>
              <a:off x="6837692" y="4550540"/>
              <a:ext cx="1277608" cy="1530224"/>
            </a:xfrm>
            <a:custGeom>
              <a:avLst/>
              <a:gdLst>
                <a:gd name="connsiteX0" fmla="*/ 193777 w 1277608"/>
                <a:gd name="connsiteY0" fmla="*/ 187220 h 1530224"/>
                <a:gd name="connsiteX1" fmla="*/ 395113 w 1277608"/>
                <a:gd name="connsiteY1" fmla="*/ 86552 h 1530224"/>
                <a:gd name="connsiteX2" fmla="*/ 705505 w 1277608"/>
                <a:gd name="connsiteY2" fmla="*/ 2662 h 1530224"/>
                <a:gd name="connsiteX3" fmla="*/ 1124955 w 1277608"/>
                <a:gd name="connsiteY3" fmla="*/ 162053 h 1530224"/>
                <a:gd name="connsiteX4" fmla="*/ 1250790 w 1277608"/>
                <a:gd name="connsiteY4" fmla="*/ 1336512 h 1530224"/>
                <a:gd name="connsiteX5" fmla="*/ 646782 w 1277608"/>
                <a:gd name="connsiteY5" fmla="*/ 1512680 h 1530224"/>
                <a:gd name="connsiteX6" fmla="*/ 25997 w 1277608"/>
                <a:gd name="connsiteY6" fmla="*/ 1420401 h 1530224"/>
                <a:gd name="connsiteX7" fmla="*/ 126665 w 1277608"/>
                <a:gd name="connsiteY7" fmla="*/ 598280 h 1530224"/>
                <a:gd name="connsiteX8" fmla="*/ 193777 w 1277608"/>
                <a:gd name="connsiteY8" fmla="*/ 187220 h 153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7608" h="1530224">
                  <a:moveTo>
                    <a:pt x="193777" y="187220"/>
                  </a:moveTo>
                  <a:cubicBezTo>
                    <a:pt x="238518" y="101932"/>
                    <a:pt x="309825" y="117312"/>
                    <a:pt x="395113" y="86552"/>
                  </a:cubicBezTo>
                  <a:cubicBezTo>
                    <a:pt x="480401" y="55792"/>
                    <a:pt x="583865" y="-9921"/>
                    <a:pt x="705505" y="2662"/>
                  </a:cubicBezTo>
                  <a:cubicBezTo>
                    <a:pt x="827145" y="15245"/>
                    <a:pt x="1034074" y="-60255"/>
                    <a:pt x="1124955" y="162053"/>
                  </a:cubicBezTo>
                  <a:cubicBezTo>
                    <a:pt x="1215836" y="384361"/>
                    <a:pt x="1330485" y="1111408"/>
                    <a:pt x="1250790" y="1336512"/>
                  </a:cubicBezTo>
                  <a:cubicBezTo>
                    <a:pt x="1171095" y="1561616"/>
                    <a:pt x="850914" y="1498699"/>
                    <a:pt x="646782" y="1512680"/>
                  </a:cubicBezTo>
                  <a:cubicBezTo>
                    <a:pt x="442650" y="1526662"/>
                    <a:pt x="112683" y="1572801"/>
                    <a:pt x="25997" y="1420401"/>
                  </a:cubicBezTo>
                  <a:cubicBezTo>
                    <a:pt x="-60689" y="1268001"/>
                    <a:pt x="94507" y="810801"/>
                    <a:pt x="126665" y="598280"/>
                  </a:cubicBezTo>
                  <a:cubicBezTo>
                    <a:pt x="158823" y="385759"/>
                    <a:pt x="149036" y="272508"/>
                    <a:pt x="193777" y="18722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454BCB-E2B1-48FE-ADF4-8140E6BFD28D}"/>
                </a:ext>
              </a:extLst>
            </p:cNvPr>
            <p:cNvSpPr/>
            <p:nvPr/>
          </p:nvSpPr>
          <p:spPr>
            <a:xfrm>
              <a:off x="6770538" y="5310231"/>
              <a:ext cx="141990" cy="472160"/>
            </a:xfrm>
            <a:custGeom>
              <a:avLst/>
              <a:gdLst>
                <a:gd name="connsiteX0" fmla="*/ 141990 w 141990"/>
                <a:gd name="connsiteY0" fmla="*/ 0 h 472160"/>
                <a:gd name="connsiteX1" fmla="*/ 7767 w 141990"/>
                <a:gd name="connsiteY1" fmla="*/ 192947 h 472160"/>
                <a:gd name="connsiteX2" fmla="*/ 66490 w 141990"/>
                <a:gd name="connsiteY2" fmla="*/ 469784 h 4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990" h="472160">
                  <a:moveTo>
                    <a:pt x="141990" y="0"/>
                  </a:moveTo>
                  <a:cubicBezTo>
                    <a:pt x="81170" y="57325"/>
                    <a:pt x="20350" y="114650"/>
                    <a:pt x="7767" y="192947"/>
                  </a:cubicBezTo>
                  <a:cubicBezTo>
                    <a:pt x="-4816" y="271244"/>
                    <a:pt x="-11807" y="497747"/>
                    <a:pt x="66490" y="4697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D7F23B-E779-48BD-B228-6F6ACF16999D}"/>
                </a:ext>
              </a:extLst>
            </p:cNvPr>
            <p:cNvSpPr/>
            <p:nvPr/>
          </p:nvSpPr>
          <p:spPr>
            <a:xfrm>
              <a:off x="8086987" y="5259897"/>
              <a:ext cx="141990" cy="461395"/>
            </a:xfrm>
            <a:custGeom>
              <a:avLst/>
              <a:gdLst>
                <a:gd name="connsiteX0" fmla="*/ 0 w 109173"/>
                <a:gd name="connsiteY0" fmla="*/ 0 h 461395"/>
                <a:gd name="connsiteX1" fmla="*/ 109057 w 109173"/>
                <a:gd name="connsiteY1" fmla="*/ 234892 h 461395"/>
                <a:gd name="connsiteX2" fmla="*/ 25167 w 109173"/>
                <a:gd name="connsiteY2" fmla="*/ 461395 h 46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173" h="461395">
                  <a:moveTo>
                    <a:pt x="0" y="0"/>
                  </a:moveTo>
                  <a:cubicBezTo>
                    <a:pt x="52431" y="78996"/>
                    <a:pt x="104863" y="157993"/>
                    <a:pt x="109057" y="234892"/>
                  </a:cubicBezTo>
                  <a:cubicBezTo>
                    <a:pt x="113251" y="311791"/>
                    <a:pt x="2796" y="440423"/>
                    <a:pt x="25167" y="46139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6185E46-2371-4773-A3DE-52D0A55CA631}"/>
                </a:ext>
              </a:extLst>
            </p:cNvPr>
            <p:cNvSpPr/>
            <p:nvPr/>
          </p:nvSpPr>
          <p:spPr>
            <a:xfrm rot="185323">
              <a:off x="7086600" y="5186671"/>
              <a:ext cx="860261" cy="702402"/>
            </a:xfrm>
            <a:custGeom>
              <a:avLst/>
              <a:gdLst>
                <a:gd name="connsiteX0" fmla="*/ 48242 w 864461"/>
                <a:gd name="connsiteY0" fmla="*/ 157117 h 705671"/>
                <a:gd name="connsiteX1" fmla="*/ 425747 w 864461"/>
                <a:gd name="connsiteY1" fmla="*/ 6115 h 705671"/>
                <a:gd name="connsiteX2" fmla="*/ 786473 w 864461"/>
                <a:gd name="connsiteY2" fmla="*/ 90005 h 705671"/>
                <a:gd name="connsiteX3" fmla="*/ 836807 w 864461"/>
                <a:gd name="connsiteY3" fmla="*/ 618512 h 705671"/>
                <a:gd name="connsiteX4" fmla="*/ 442525 w 864461"/>
                <a:gd name="connsiteY4" fmla="*/ 694013 h 705671"/>
                <a:gd name="connsiteX5" fmla="*/ 48242 w 864461"/>
                <a:gd name="connsiteY5" fmla="*/ 643679 h 705671"/>
                <a:gd name="connsiteX6" fmla="*/ 48242 w 864461"/>
                <a:gd name="connsiteY6" fmla="*/ 157117 h 70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461" h="705671">
                  <a:moveTo>
                    <a:pt x="48242" y="157117"/>
                  </a:moveTo>
                  <a:cubicBezTo>
                    <a:pt x="111159" y="50856"/>
                    <a:pt x="302709" y="17300"/>
                    <a:pt x="425747" y="6115"/>
                  </a:cubicBezTo>
                  <a:cubicBezTo>
                    <a:pt x="548786" y="-5070"/>
                    <a:pt x="717963" y="-12061"/>
                    <a:pt x="786473" y="90005"/>
                  </a:cubicBezTo>
                  <a:cubicBezTo>
                    <a:pt x="854983" y="192071"/>
                    <a:pt x="894132" y="517844"/>
                    <a:pt x="836807" y="618512"/>
                  </a:cubicBezTo>
                  <a:cubicBezTo>
                    <a:pt x="779482" y="719180"/>
                    <a:pt x="573952" y="689819"/>
                    <a:pt x="442525" y="694013"/>
                  </a:cubicBezTo>
                  <a:cubicBezTo>
                    <a:pt x="311098" y="698207"/>
                    <a:pt x="113956" y="737356"/>
                    <a:pt x="48242" y="643679"/>
                  </a:cubicBezTo>
                  <a:cubicBezTo>
                    <a:pt x="-17472" y="550002"/>
                    <a:pt x="-14675" y="263378"/>
                    <a:pt x="48242" y="1571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F7924E-38B9-4698-914E-D7DCAC458D0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>
              <a:off x="7528884" y="5192912"/>
              <a:ext cx="0" cy="184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66ACA3-009E-46BA-82F5-BB4628123023}"/>
                </a:ext>
              </a:extLst>
            </p:cNvPr>
            <p:cNvCxnSpPr/>
            <p:nvPr/>
          </p:nvCxnSpPr>
          <p:spPr>
            <a:xfrm>
              <a:off x="7285603" y="5377343"/>
              <a:ext cx="4865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63F9C7C4-D3F3-4918-8CDD-3A88AB76BC7D}"/>
                </a:ext>
              </a:extLst>
            </p:cNvPr>
            <p:cNvSpPr/>
            <p:nvPr/>
          </p:nvSpPr>
          <p:spPr>
            <a:xfrm rot="21116164">
              <a:off x="7265060" y="4418292"/>
              <a:ext cx="503340" cy="327171"/>
            </a:xfrm>
            <a:prstGeom prst="blockArc">
              <a:avLst>
                <a:gd name="adj1" fmla="val 10800000"/>
                <a:gd name="adj2" fmla="val 95697"/>
                <a:gd name="adj3" fmla="val 314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B6BA901-8798-48A8-BB65-7F9118BFA03E}"/>
              </a:ext>
            </a:extLst>
          </p:cNvPr>
          <p:cNvSpPr txBox="1"/>
          <p:nvPr/>
        </p:nvSpPr>
        <p:spPr>
          <a:xfrm>
            <a:off x="310521" y="770106"/>
            <a:ext cx="758019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B0914E73-CC75-4E5C-A3DE-495DEF7BFCDF}"/>
              </a:ext>
            </a:extLst>
          </p:cNvPr>
          <p:cNvSpPr/>
          <p:nvPr/>
        </p:nvSpPr>
        <p:spPr>
          <a:xfrm>
            <a:off x="467680" y="3268603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C0C86F94-A9A5-450D-A83C-22A6B09FF0D5}"/>
              </a:ext>
            </a:extLst>
          </p:cNvPr>
          <p:cNvSpPr/>
          <p:nvPr/>
        </p:nvSpPr>
        <p:spPr>
          <a:xfrm>
            <a:off x="504156" y="2351599"/>
            <a:ext cx="1179927" cy="472161"/>
          </a:xfrm>
          <a:prstGeom prst="cube">
            <a:avLst>
              <a:gd name="adj" fmla="val 4814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4487193-704D-48CC-A592-7403FD0C3CC0}"/>
              </a:ext>
            </a:extLst>
          </p:cNvPr>
          <p:cNvSpPr/>
          <p:nvPr/>
        </p:nvSpPr>
        <p:spPr>
          <a:xfrm>
            <a:off x="3834750" y="2341250"/>
            <a:ext cx="1321272" cy="579967"/>
          </a:xfrm>
          <a:prstGeom prst="cube">
            <a:avLst>
              <a:gd name="adj" fmla="val 4814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FA60B1B7-C256-4D03-BA44-CF68B81B9C5C}"/>
              </a:ext>
            </a:extLst>
          </p:cNvPr>
          <p:cNvSpPr/>
          <p:nvPr/>
        </p:nvSpPr>
        <p:spPr>
          <a:xfrm>
            <a:off x="2252826" y="2305968"/>
            <a:ext cx="1255483" cy="579967"/>
          </a:xfrm>
          <a:prstGeom prst="cube">
            <a:avLst>
              <a:gd name="adj" fmla="val 525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6F0C227-DF78-4CEB-AD47-5913C70A422D}"/>
              </a:ext>
            </a:extLst>
          </p:cNvPr>
          <p:cNvSpPr/>
          <p:nvPr/>
        </p:nvSpPr>
        <p:spPr>
          <a:xfrm>
            <a:off x="2216252" y="3239817"/>
            <a:ext cx="1328629" cy="670117"/>
          </a:xfrm>
          <a:prstGeom prst="cube">
            <a:avLst>
              <a:gd name="adj" fmla="val 4814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0811F-E248-40AC-B502-01AC866D83A1}"/>
              </a:ext>
            </a:extLst>
          </p:cNvPr>
          <p:cNvSpPr txBox="1"/>
          <p:nvPr/>
        </p:nvSpPr>
        <p:spPr>
          <a:xfrm>
            <a:off x="7385901" y="3129705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Capacity: </a:t>
            </a:r>
          </a:p>
          <a:p>
            <a:r>
              <a:rPr lang="en-HK" dirty="0"/>
              <a:t>7 kg and 60cm</a:t>
            </a:r>
            <a:r>
              <a:rPr lang="en-HK" baseline="30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0BA92-EE04-4C14-BE80-DFF13B647FAE}"/>
              </a:ext>
            </a:extLst>
          </p:cNvPr>
          <p:cNvSpPr txBox="1"/>
          <p:nvPr/>
        </p:nvSpPr>
        <p:spPr>
          <a:xfrm>
            <a:off x="819753" y="19366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C74E38-137F-44DB-A96F-CC7C0EEBE9B7}"/>
              </a:ext>
            </a:extLst>
          </p:cNvPr>
          <p:cNvSpPr txBox="1"/>
          <p:nvPr/>
        </p:nvSpPr>
        <p:spPr>
          <a:xfrm>
            <a:off x="808018" y="29318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84B4F-6447-4782-AEA0-EFE49F17EDF6}"/>
              </a:ext>
            </a:extLst>
          </p:cNvPr>
          <p:cNvSpPr txBox="1"/>
          <p:nvPr/>
        </p:nvSpPr>
        <p:spPr>
          <a:xfrm>
            <a:off x="4186824" y="19860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14FFC8-0F12-4011-8AD9-CA70C7781F3F}"/>
              </a:ext>
            </a:extLst>
          </p:cNvPr>
          <p:cNvSpPr txBox="1"/>
          <p:nvPr/>
        </p:nvSpPr>
        <p:spPr>
          <a:xfrm>
            <a:off x="2584621" y="19028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BC4E6E-5406-46FD-B74F-0B41C5CE284A}"/>
              </a:ext>
            </a:extLst>
          </p:cNvPr>
          <p:cNvSpPr txBox="1"/>
          <p:nvPr/>
        </p:nvSpPr>
        <p:spPr>
          <a:xfrm>
            <a:off x="2584621" y="28844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F789E-C4D7-4B76-908F-51C38C5DA77D}"/>
              </a:ext>
            </a:extLst>
          </p:cNvPr>
          <p:cNvSpPr txBox="1"/>
          <p:nvPr/>
        </p:nvSpPr>
        <p:spPr>
          <a:xfrm>
            <a:off x="71021" y="150921"/>
            <a:ext cx="458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Example: knapsack problem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2AA44-491C-48CB-9163-96AC3ED0F1F8}"/>
              </a:ext>
            </a:extLst>
          </p:cNvPr>
          <p:cNvSpPr txBox="1"/>
          <p:nvPr/>
        </p:nvSpPr>
        <p:spPr>
          <a:xfrm>
            <a:off x="576944" y="1538911"/>
            <a:ext cx="429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items with different values and weights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C3D02-B1C5-4778-88F3-886D6AB53133}"/>
              </a:ext>
            </a:extLst>
          </p:cNvPr>
          <p:cNvSpPr txBox="1"/>
          <p:nvPr/>
        </p:nvSpPr>
        <p:spPr>
          <a:xfrm>
            <a:off x="5337031" y="1533528"/>
            <a:ext cx="354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knapsack with maximum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BF0971-75D9-E4B9-5B16-9262EFDB3F7F}"/>
                  </a:ext>
                </a:extLst>
              </p:cNvPr>
              <p:cNvSpPr txBox="1"/>
              <p:nvPr/>
            </p:nvSpPr>
            <p:spPr>
              <a:xfrm>
                <a:off x="1212362" y="4289018"/>
                <a:ext cx="6719275" cy="193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Decision variable,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choose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item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+25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+20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+15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+40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≤7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+20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+25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+30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≤60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BF0971-75D9-E4B9-5B16-9262EFDB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62" y="4289018"/>
                <a:ext cx="6719275" cy="1932901"/>
              </a:xfrm>
              <a:prstGeom prst="rect">
                <a:avLst/>
              </a:prstGeom>
              <a:blipFill>
                <a:blip r:embed="rId3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070393D-1981-8AE8-D9C5-B182B18F3FC0}"/>
              </a:ext>
            </a:extLst>
          </p:cNvPr>
          <p:cNvSpPr txBox="1"/>
          <p:nvPr/>
        </p:nvSpPr>
        <p:spPr>
          <a:xfrm>
            <a:off x="2490480" y="2249852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755BF-F5A6-9740-767E-9A36A8513674}"/>
              </a:ext>
            </a:extLst>
          </p:cNvPr>
          <p:cNvSpPr txBox="1"/>
          <p:nvPr/>
        </p:nvSpPr>
        <p:spPr>
          <a:xfrm>
            <a:off x="637855" y="2275223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8F1F24-2591-E924-A47A-98DB091964EA}"/>
              </a:ext>
            </a:extLst>
          </p:cNvPr>
          <p:cNvSpPr txBox="1"/>
          <p:nvPr/>
        </p:nvSpPr>
        <p:spPr>
          <a:xfrm>
            <a:off x="4028912" y="2292495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3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EC6858-F2DF-EE13-30C3-339C3C89B553}"/>
              </a:ext>
            </a:extLst>
          </p:cNvPr>
          <p:cNvSpPr txBox="1"/>
          <p:nvPr/>
        </p:nvSpPr>
        <p:spPr>
          <a:xfrm>
            <a:off x="674732" y="3214176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4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2C768A-C42B-014B-EB9F-0060818E8DE1}"/>
              </a:ext>
            </a:extLst>
          </p:cNvPr>
          <p:cNvSpPr txBox="1"/>
          <p:nvPr/>
        </p:nvSpPr>
        <p:spPr>
          <a:xfrm>
            <a:off x="2459878" y="3266489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5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4C1C5F-7CA2-0F4C-711E-752CFFF6334D}"/>
              </a:ext>
            </a:extLst>
          </p:cNvPr>
          <p:cNvSpPr txBox="1"/>
          <p:nvPr/>
        </p:nvSpPr>
        <p:spPr>
          <a:xfrm>
            <a:off x="299859" y="2552198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>
                <a:solidFill>
                  <a:schemeClr val="tx1"/>
                </a:solidFill>
              </a:rPr>
              <a:t>1kg, 10cm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1911DF9-2CC1-EC3C-6191-7258378A37CD}"/>
              </a:ext>
            </a:extLst>
          </p:cNvPr>
          <p:cNvSpPr txBox="1"/>
          <p:nvPr/>
        </p:nvSpPr>
        <p:spPr>
          <a:xfrm>
            <a:off x="2048524" y="2560993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3</a:t>
            </a:r>
            <a:r>
              <a:rPr lang="en-HK" altLang="zh-CN" sz="1600" dirty="0">
                <a:solidFill>
                  <a:schemeClr val="tx1"/>
                </a:solidFill>
              </a:rPr>
              <a:t>kg, 20cm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CCCA5A3-F2B5-87A7-E7F5-3F875F1C0FCA}"/>
              </a:ext>
            </a:extLst>
          </p:cNvPr>
          <p:cNvSpPr txBox="1"/>
          <p:nvPr/>
        </p:nvSpPr>
        <p:spPr>
          <a:xfrm>
            <a:off x="3687528" y="2593264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2</a:t>
            </a:r>
            <a:r>
              <a:rPr lang="en-HK" altLang="zh-CN" sz="1600" dirty="0">
                <a:solidFill>
                  <a:schemeClr val="tx1"/>
                </a:solidFill>
              </a:rPr>
              <a:t>kg, 25cm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C39C5CD-A64D-E721-AFF3-B14AC2A3CD19}"/>
              </a:ext>
            </a:extLst>
          </p:cNvPr>
          <p:cNvSpPr txBox="1"/>
          <p:nvPr/>
        </p:nvSpPr>
        <p:spPr>
          <a:xfrm>
            <a:off x="249609" y="3546762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2</a:t>
            </a:r>
            <a:r>
              <a:rPr lang="en-HK" altLang="zh-CN" sz="1600" dirty="0">
                <a:solidFill>
                  <a:schemeClr val="tx1"/>
                </a:solidFill>
              </a:rPr>
              <a:t>kg, 15cm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CDD6276-50CB-8E60-8CDF-03E414338EC2}"/>
              </a:ext>
            </a:extLst>
          </p:cNvPr>
          <p:cNvSpPr txBox="1"/>
          <p:nvPr/>
        </p:nvSpPr>
        <p:spPr>
          <a:xfrm>
            <a:off x="2079098" y="3606759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>
                <a:solidFill>
                  <a:schemeClr val="tx1"/>
                </a:solidFill>
              </a:rPr>
              <a:t>4kg, 30cm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621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1C77F4-58F7-401E-812A-7296FD2BD6F5}"/>
              </a:ext>
            </a:extLst>
          </p:cNvPr>
          <p:cNvGrpSpPr/>
          <p:nvPr/>
        </p:nvGrpSpPr>
        <p:grpSpPr>
          <a:xfrm>
            <a:off x="5809654" y="1976350"/>
            <a:ext cx="1458439" cy="1662472"/>
            <a:chOff x="6770538" y="4418292"/>
            <a:chExt cx="1458439" cy="166247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A703C79-BA12-4C86-A8E8-177637EF539F}"/>
                </a:ext>
              </a:extLst>
            </p:cNvPr>
            <p:cNvSpPr/>
            <p:nvPr/>
          </p:nvSpPr>
          <p:spPr>
            <a:xfrm>
              <a:off x="6837692" y="4550540"/>
              <a:ext cx="1277608" cy="1530224"/>
            </a:xfrm>
            <a:custGeom>
              <a:avLst/>
              <a:gdLst>
                <a:gd name="connsiteX0" fmla="*/ 193777 w 1277608"/>
                <a:gd name="connsiteY0" fmla="*/ 187220 h 1530224"/>
                <a:gd name="connsiteX1" fmla="*/ 395113 w 1277608"/>
                <a:gd name="connsiteY1" fmla="*/ 86552 h 1530224"/>
                <a:gd name="connsiteX2" fmla="*/ 705505 w 1277608"/>
                <a:gd name="connsiteY2" fmla="*/ 2662 h 1530224"/>
                <a:gd name="connsiteX3" fmla="*/ 1124955 w 1277608"/>
                <a:gd name="connsiteY3" fmla="*/ 162053 h 1530224"/>
                <a:gd name="connsiteX4" fmla="*/ 1250790 w 1277608"/>
                <a:gd name="connsiteY4" fmla="*/ 1336512 h 1530224"/>
                <a:gd name="connsiteX5" fmla="*/ 646782 w 1277608"/>
                <a:gd name="connsiteY5" fmla="*/ 1512680 h 1530224"/>
                <a:gd name="connsiteX6" fmla="*/ 25997 w 1277608"/>
                <a:gd name="connsiteY6" fmla="*/ 1420401 h 1530224"/>
                <a:gd name="connsiteX7" fmla="*/ 126665 w 1277608"/>
                <a:gd name="connsiteY7" fmla="*/ 598280 h 1530224"/>
                <a:gd name="connsiteX8" fmla="*/ 193777 w 1277608"/>
                <a:gd name="connsiteY8" fmla="*/ 187220 h 153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7608" h="1530224">
                  <a:moveTo>
                    <a:pt x="193777" y="187220"/>
                  </a:moveTo>
                  <a:cubicBezTo>
                    <a:pt x="238518" y="101932"/>
                    <a:pt x="309825" y="117312"/>
                    <a:pt x="395113" y="86552"/>
                  </a:cubicBezTo>
                  <a:cubicBezTo>
                    <a:pt x="480401" y="55792"/>
                    <a:pt x="583865" y="-9921"/>
                    <a:pt x="705505" y="2662"/>
                  </a:cubicBezTo>
                  <a:cubicBezTo>
                    <a:pt x="827145" y="15245"/>
                    <a:pt x="1034074" y="-60255"/>
                    <a:pt x="1124955" y="162053"/>
                  </a:cubicBezTo>
                  <a:cubicBezTo>
                    <a:pt x="1215836" y="384361"/>
                    <a:pt x="1330485" y="1111408"/>
                    <a:pt x="1250790" y="1336512"/>
                  </a:cubicBezTo>
                  <a:cubicBezTo>
                    <a:pt x="1171095" y="1561616"/>
                    <a:pt x="850914" y="1498699"/>
                    <a:pt x="646782" y="1512680"/>
                  </a:cubicBezTo>
                  <a:cubicBezTo>
                    <a:pt x="442650" y="1526662"/>
                    <a:pt x="112683" y="1572801"/>
                    <a:pt x="25997" y="1420401"/>
                  </a:cubicBezTo>
                  <a:cubicBezTo>
                    <a:pt x="-60689" y="1268001"/>
                    <a:pt x="94507" y="810801"/>
                    <a:pt x="126665" y="598280"/>
                  </a:cubicBezTo>
                  <a:cubicBezTo>
                    <a:pt x="158823" y="385759"/>
                    <a:pt x="149036" y="272508"/>
                    <a:pt x="193777" y="18722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454BCB-E2B1-48FE-ADF4-8140E6BFD28D}"/>
                </a:ext>
              </a:extLst>
            </p:cNvPr>
            <p:cNvSpPr/>
            <p:nvPr/>
          </p:nvSpPr>
          <p:spPr>
            <a:xfrm>
              <a:off x="6770538" y="5310231"/>
              <a:ext cx="141990" cy="472160"/>
            </a:xfrm>
            <a:custGeom>
              <a:avLst/>
              <a:gdLst>
                <a:gd name="connsiteX0" fmla="*/ 141990 w 141990"/>
                <a:gd name="connsiteY0" fmla="*/ 0 h 472160"/>
                <a:gd name="connsiteX1" fmla="*/ 7767 w 141990"/>
                <a:gd name="connsiteY1" fmla="*/ 192947 h 472160"/>
                <a:gd name="connsiteX2" fmla="*/ 66490 w 141990"/>
                <a:gd name="connsiteY2" fmla="*/ 469784 h 4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990" h="472160">
                  <a:moveTo>
                    <a:pt x="141990" y="0"/>
                  </a:moveTo>
                  <a:cubicBezTo>
                    <a:pt x="81170" y="57325"/>
                    <a:pt x="20350" y="114650"/>
                    <a:pt x="7767" y="192947"/>
                  </a:cubicBezTo>
                  <a:cubicBezTo>
                    <a:pt x="-4816" y="271244"/>
                    <a:pt x="-11807" y="497747"/>
                    <a:pt x="66490" y="4697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D7F23B-E779-48BD-B228-6F6ACF16999D}"/>
                </a:ext>
              </a:extLst>
            </p:cNvPr>
            <p:cNvSpPr/>
            <p:nvPr/>
          </p:nvSpPr>
          <p:spPr>
            <a:xfrm>
              <a:off x="8086987" y="5259897"/>
              <a:ext cx="141990" cy="461395"/>
            </a:xfrm>
            <a:custGeom>
              <a:avLst/>
              <a:gdLst>
                <a:gd name="connsiteX0" fmla="*/ 0 w 109173"/>
                <a:gd name="connsiteY0" fmla="*/ 0 h 461395"/>
                <a:gd name="connsiteX1" fmla="*/ 109057 w 109173"/>
                <a:gd name="connsiteY1" fmla="*/ 234892 h 461395"/>
                <a:gd name="connsiteX2" fmla="*/ 25167 w 109173"/>
                <a:gd name="connsiteY2" fmla="*/ 461395 h 46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173" h="461395">
                  <a:moveTo>
                    <a:pt x="0" y="0"/>
                  </a:moveTo>
                  <a:cubicBezTo>
                    <a:pt x="52431" y="78996"/>
                    <a:pt x="104863" y="157993"/>
                    <a:pt x="109057" y="234892"/>
                  </a:cubicBezTo>
                  <a:cubicBezTo>
                    <a:pt x="113251" y="311791"/>
                    <a:pt x="2796" y="440423"/>
                    <a:pt x="25167" y="46139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6185E46-2371-4773-A3DE-52D0A55CA631}"/>
                </a:ext>
              </a:extLst>
            </p:cNvPr>
            <p:cNvSpPr/>
            <p:nvPr/>
          </p:nvSpPr>
          <p:spPr>
            <a:xfrm rot="185323">
              <a:off x="7086600" y="5186671"/>
              <a:ext cx="860261" cy="702402"/>
            </a:xfrm>
            <a:custGeom>
              <a:avLst/>
              <a:gdLst>
                <a:gd name="connsiteX0" fmla="*/ 48242 w 864461"/>
                <a:gd name="connsiteY0" fmla="*/ 157117 h 705671"/>
                <a:gd name="connsiteX1" fmla="*/ 425747 w 864461"/>
                <a:gd name="connsiteY1" fmla="*/ 6115 h 705671"/>
                <a:gd name="connsiteX2" fmla="*/ 786473 w 864461"/>
                <a:gd name="connsiteY2" fmla="*/ 90005 h 705671"/>
                <a:gd name="connsiteX3" fmla="*/ 836807 w 864461"/>
                <a:gd name="connsiteY3" fmla="*/ 618512 h 705671"/>
                <a:gd name="connsiteX4" fmla="*/ 442525 w 864461"/>
                <a:gd name="connsiteY4" fmla="*/ 694013 h 705671"/>
                <a:gd name="connsiteX5" fmla="*/ 48242 w 864461"/>
                <a:gd name="connsiteY5" fmla="*/ 643679 h 705671"/>
                <a:gd name="connsiteX6" fmla="*/ 48242 w 864461"/>
                <a:gd name="connsiteY6" fmla="*/ 157117 h 70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461" h="705671">
                  <a:moveTo>
                    <a:pt x="48242" y="157117"/>
                  </a:moveTo>
                  <a:cubicBezTo>
                    <a:pt x="111159" y="50856"/>
                    <a:pt x="302709" y="17300"/>
                    <a:pt x="425747" y="6115"/>
                  </a:cubicBezTo>
                  <a:cubicBezTo>
                    <a:pt x="548786" y="-5070"/>
                    <a:pt x="717963" y="-12061"/>
                    <a:pt x="786473" y="90005"/>
                  </a:cubicBezTo>
                  <a:cubicBezTo>
                    <a:pt x="854983" y="192071"/>
                    <a:pt x="894132" y="517844"/>
                    <a:pt x="836807" y="618512"/>
                  </a:cubicBezTo>
                  <a:cubicBezTo>
                    <a:pt x="779482" y="719180"/>
                    <a:pt x="573952" y="689819"/>
                    <a:pt x="442525" y="694013"/>
                  </a:cubicBezTo>
                  <a:cubicBezTo>
                    <a:pt x="311098" y="698207"/>
                    <a:pt x="113956" y="737356"/>
                    <a:pt x="48242" y="643679"/>
                  </a:cubicBezTo>
                  <a:cubicBezTo>
                    <a:pt x="-17472" y="550002"/>
                    <a:pt x="-14675" y="263378"/>
                    <a:pt x="48242" y="1571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F7924E-38B9-4698-914E-D7DCAC458D0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>
              <a:off x="7528884" y="5192912"/>
              <a:ext cx="0" cy="184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66ACA3-009E-46BA-82F5-BB4628123023}"/>
                </a:ext>
              </a:extLst>
            </p:cNvPr>
            <p:cNvCxnSpPr/>
            <p:nvPr/>
          </p:nvCxnSpPr>
          <p:spPr>
            <a:xfrm>
              <a:off x="7285603" y="5377343"/>
              <a:ext cx="4865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63F9C7C4-D3F3-4918-8CDD-3A88AB76BC7D}"/>
                </a:ext>
              </a:extLst>
            </p:cNvPr>
            <p:cNvSpPr/>
            <p:nvPr/>
          </p:nvSpPr>
          <p:spPr>
            <a:xfrm rot="21116164">
              <a:off x="7265060" y="4418292"/>
              <a:ext cx="503340" cy="327171"/>
            </a:xfrm>
            <a:prstGeom prst="blockArc">
              <a:avLst>
                <a:gd name="adj1" fmla="val 10800000"/>
                <a:gd name="adj2" fmla="val 95697"/>
                <a:gd name="adj3" fmla="val 314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B6BA901-8798-48A8-BB65-7F9118BFA03E}"/>
              </a:ext>
            </a:extLst>
          </p:cNvPr>
          <p:cNvSpPr txBox="1"/>
          <p:nvPr/>
        </p:nvSpPr>
        <p:spPr>
          <a:xfrm>
            <a:off x="310521" y="770106"/>
            <a:ext cx="758019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B0914E73-CC75-4E5C-A3DE-495DEF7BFCDF}"/>
              </a:ext>
            </a:extLst>
          </p:cNvPr>
          <p:cNvSpPr/>
          <p:nvPr/>
        </p:nvSpPr>
        <p:spPr>
          <a:xfrm>
            <a:off x="467680" y="3268603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C0C86F94-A9A5-450D-A83C-22A6B09FF0D5}"/>
              </a:ext>
            </a:extLst>
          </p:cNvPr>
          <p:cNvSpPr/>
          <p:nvPr/>
        </p:nvSpPr>
        <p:spPr>
          <a:xfrm>
            <a:off x="504156" y="2351599"/>
            <a:ext cx="1179927" cy="472161"/>
          </a:xfrm>
          <a:prstGeom prst="cube">
            <a:avLst>
              <a:gd name="adj" fmla="val 4814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4487193-704D-48CC-A592-7403FD0C3CC0}"/>
              </a:ext>
            </a:extLst>
          </p:cNvPr>
          <p:cNvSpPr/>
          <p:nvPr/>
        </p:nvSpPr>
        <p:spPr>
          <a:xfrm>
            <a:off x="3834750" y="2341250"/>
            <a:ext cx="1321272" cy="579967"/>
          </a:xfrm>
          <a:prstGeom prst="cube">
            <a:avLst>
              <a:gd name="adj" fmla="val 4814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FA60B1B7-C256-4D03-BA44-CF68B81B9C5C}"/>
              </a:ext>
            </a:extLst>
          </p:cNvPr>
          <p:cNvSpPr/>
          <p:nvPr/>
        </p:nvSpPr>
        <p:spPr>
          <a:xfrm>
            <a:off x="2252826" y="2305968"/>
            <a:ext cx="1255483" cy="579967"/>
          </a:xfrm>
          <a:prstGeom prst="cube">
            <a:avLst>
              <a:gd name="adj" fmla="val 525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6F0C227-DF78-4CEB-AD47-5913C70A422D}"/>
              </a:ext>
            </a:extLst>
          </p:cNvPr>
          <p:cNvSpPr/>
          <p:nvPr/>
        </p:nvSpPr>
        <p:spPr>
          <a:xfrm>
            <a:off x="2216252" y="3239817"/>
            <a:ext cx="1328629" cy="670117"/>
          </a:xfrm>
          <a:prstGeom prst="cube">
            <a:avLst>
              <a:gd name="adj" fmla="val 4814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0811F-E248-40AC-B502-01AC866D83A1}"/>
              </a:ext>
            </a:extLst>
          </p:cNvPr>
          <p:cNvSpPr txBox="1"/>
          <p:nvPr/>
        </p:nvSpPr>
        <p:spPr>
          <a:xfrm>
            <a:off x="7385901" y="3129705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Capacity: </a:t>
            </a:r>
          </a:p>
          <a:p>
            <a:r>
              <a:rPr lang="en-HK" dirty="0"/>
              <a:t>7 kg and 60cm</a:t>
            </a:r>
            <a:r>
              <a:rPr lang="en-HK" baseline="30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0BA92-EE04-4C14-BE80-DFF13B647FAE}"/>
              </a:ext>
            </a:extLst>
          </p:cNvPr>
          <p:cNvSpPr txBox="1"/>
          <p:nvPr/>
        </p:nvSpPr>
        <p:spPr>
          <a:xfrm>
            <a:off x="819753" y="19366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C74E38-137F-44DB-A96F-CC7C0EEBE9B7}"/>
              </a:ext>
            </a:extLst>
          </p:cNvPr>
          <p:cNvSpPr txBox="1"/>
          <p:nvPr/>
        </p:nvSpPr>
        <p:spPr>
          <a:xfrm>
            <a:off x="808018" y="29318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84B4F-6447-4782-AEA0-EFE49F17EDF6}"/>
              </a:ext>
            </a:extLst>
          </p:cNvPr>
          <p:cNvSpPr txBox="1"/>
          <p:nvPr/>
        </p:nvSpPr>
        <p:spPr>
          <a:xfrm>
            <a:off x="4186824" y="19860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14FFC8-0F12-4011-8AD9-CA70C7781F3F}"/>
              </a:ext>
            </a:extLst>
          </p:cNvPr>
          <p:cNvSpPr txBox="1"/>
          <p:nvPr/>
        </p:nvSpPr>
        <p:spPr>
          <a:xfrm>
            <a:off x="2584621" y="19028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BC4E6E-5406-46FD-B74F-0B41C5CE284A}"/>
              </a:ext>
            </a:extLst>
          </p:cNvPr>
          <p:cNvSpPr txBox="1"/>
          <p:nvPr/>
        </p:nvSpPr>
        <p:spPr>
          <a:xfrm>
            <a:off x="2584621" y="28844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F789E-C4D7-4B76-908F-51C38C5DA77D}"/>
              </a:ext>
            </a:extLst>
          </p:cNvPr>
          <p:cNvSpPr txBox="1"/>
          <p:nvPr/>
        </p:nvSpPr>
        <p:spPr>
          <a:xfrm>
            <a:off x="71021" y="150921"/>
            <a:ext cx="458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Example: knapsack problem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2AA44-491C-48CB-9163-96AC3ED0F1F8}"/>
              </a:ext>
            </a:extLst>
          </p:cNvPr>
          <p:cNvSpPr txBox="1"/>
          <p:nvPr/>
        </p:nvSpPr>
        <p:spPr>
          <a:xfrm>
            <a:off x="576944" y="1538911"/>
            <a:ext cx="429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items with different values and weights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C3D02-B1C5-4778-88F3-886D6AB53133}"/>
              </a:ext>
            </a:extLst>
          </p:cNvPr>
          <p:cNvSpPr txBox="1"/>
          <p:nvPr/>
        </p:nvSpPr>
        <p:spPr>
          <a:xfrm>
            <a:off x="5337031" y="1533528"/>
            <a:ext cx="354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knapsack with maximum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BF0971-75D9-E4B9-5B16-9262EFDB3F7F}"/>
                  </a:ext>
                </a:extLst>
              </p:cNvPr>
              <p:cNvSpPr txBox="1"/>
              <p:nvPr/>
            </p:nvSpPr>
            <p:spPr>
              <a:xfrm>
                <a:off x="1212362" y="4289018"/>
                <a:ext cx="6719275" cy="193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Decision variable,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choose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item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HK" altLang="zh-CN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HK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HK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+25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+20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+15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+40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+20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+25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+30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BF0971-75D9-E4B9-5B16-9262EFDB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62" y="4289018"/>
                <a:ext cx="6719275" cy="1932901"/>
              </a:xfrm>
              <a:prstGeom prst="rect">
                <a:avLst/>
              </a:prstGeom>
              <a:blipFill>
                <a:blip r:embed="rId3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070393D-1981-8AE8-D9C5-B182B18F3FC0}"/>
              </a:ext>
            </a:extLst>
          </p:cNvPr>
          <p:cNvSpPr txBox="1"/>
          <p:nvPr/>
        </p:nvSpPr>
        <p:spPr>
          <a:xfrm>
            <a:off x="2490480" y="2249852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755BF-F5A6-9740-767E-9A36A8513674}"/>
              </a:ext>
            </a:extLst>
          </p:cNvPr>
          <p:cNvSpPr txBox="1"/>
          <p:nvPr/>
        </p:nvSpPr>
        <p:spPr>
          <a:xfrm>
            <a:off x="637855" y="2275223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8F1F24-2591-E924-A47A-98DB091964EA}"/>
              </a:ext>
            </a:extLst>
          </p:cNvPr>
          <p:cNvSpPr txBox="1"/>
          <p:nvPr/>
        </p:nvSpPr>
        <p:spPr>
          <a:xfrm>
            <a:off x="4028912" y="2292495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3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EC6858-F2DF-EE13-30C3-339C3C89B553}"/>
              </a:ext>
            </a:extLst>
          </p:cNvPr>
          <p:cNvSpPr txBox="1"/>
          <p:nvPr/>
        </p:nvSpPr>
        <p:spPr>
          <a:xfrm>
            <a:off x="674732" y="3214176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4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2C768A-C42B-014B-EB9F-0060818E8DE1}"/>
              </a:ext>
            </a:extLst>
          </p:cNvPr>
          <p:cNvSpPr txBox="1"/>
          <p:nvPr/>
        </p:nvSpPr>
        <p:spPr>
          <a:xfrm>
            <a:off x="2459878" y="3266489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5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4C1C5F-7CA2-0F4C-711E-752CFFF6334D}"/>
              </a:ext>
            </a:extLst>
          </p:cNvPr>
          <p:cNvSpPr txBox="1"/>
          <p:nvPr/>
        </p:nvSpPr>
        <p:spPr>
          <a:xfrm>
            <a:off x="299859" y="2552198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>
                <a:solidFill>
                  <a:schemeClr val="tx1"/>
                </a:solidFill>
              </a:rPr>
              <a:t>1kg, 10cm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1911DF9-2CC1-EC3C-6191-7258378A37CD}"/>
              </a:ext>
            </a:extLst>
          </p:cNvPr>
          <p:cNvSpPr txBox="1"/>
          <p:nvPr/>
        </p:nvSpPr>
        <p:spPr>
          <a:xfrm>
            <a:off x="2048524" y="2560993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3</a:t>
            </a:r>
            <a:r>
              <a:rPr lang="en-HK" altLang="zh-CN" sz="1600" dirty="0">
                <a:solidFill>
                  <a:schemeClr val="tx1"/>
                </a:solidFill>
              </a:rPr>
              <a:t>kg, 20cm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CCCA5A3-F2B5-87A7-E7F5-3F875F1C0FCA}"/>
              </a:ext>
            </a:extLst>
          </p:cNvPr>
          <p:cNvSpPr txBox="1"/>
          <p:nvPr/>
        </p:nvSpPr>
        <p:spPr>
          <a:xfrm>
            <a:off x="3687528" y="2593264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2</a:t>
            </a:r>
            <a:r>
              <a:rPr lang="en-HK" altLang="zh-CN" sz="1600" dirty="0">
                <a:solidFill>
                  <a:schemeClr val="tx1"/>
                </a:solidFill>
              </a:rPr>
              <a:t>kg, 25cm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C39C5CD-A64D-E721-AFF3-B14AC2A3CD19}"/>
              </a:ext>
            </a:extLst>
          </p:cNvPr>
          <p:cNvSpPr txBox="1"/>
          <p:nvPr/>
        </p:nvSpPr>
        <p:spPr>
          <a:xfrm>
            <a:off x="249609" y="3546762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2</a:t>
            </a:r>
            <a:r>
              <a:rPr lang="en-HK" altLang="zh-CN" sz="1600" dirty="0">
                <a:solidFill>
                  <a:schemeClr val="tx1"/>
                </a:solidFill>
              </a:rPr>
              <a:t>kg, 15cm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CDD6276-50CB-8E60-8CDF-03E414338EC2}"/>
              </a:ext>
            </a:extLst>
          </p:cNvPr>
          <p:cNvSpPr txBox="1"/>
          <p:nvPr/>
        </p:nvSpPr>
        <p:spPr>
          <a:xfrm>
            <a:off x="2079098" y="3606759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>
                <a:solidFill>
                  <a:schemeClr val="tx1"/>
                </a:solidFill>
              </a:rPr>
              <a:t>4kg, 30cm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1713CB-386B-45C6-A4A9-0662FB666742}"/>
              </a:ext>
            </a:extLst>
          </p:cNvPr>
          <p:cNvSpPr txBox="1"/>
          <p:nvPr/>
        </p:nvSpPr>
        <p:spPr>
          <a:xfrm>
            <a:off x="137969" y="5025330"/>
            <a:ext cx="1855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HK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convert the problem to minimization. </a:t>
            </a:r>
          </a:p>
        </p:txBody>
      </p:sp>
    </p:spTree>
    <p:extLst>
      <p:ext uri="{BB962C8B-B14F-4D97-AF65-F5344CB8AC3E}">
        <p14:creationId xmlns:p14="http://schemas.microsoft.com/office/powerpoint/2010/main" val="271090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1C77F4-58F7-401E-812A-7296FD2BD6F5}"/>
              </a:ext>
            </a:extLst>
          </p:cNvPr>
          <p:cNvGrpSpPr/>
          <p:nvPr/>
        </p:nvGrpSpPr>
        <p:grpSpPr>
          <a:xfrm>
            <a:off x="5809654" y="1976350"/>
            <a:ext cx="1458439" cy="1662472"/>
            <a:chOff x="6770538" y="4418292"/>
            <a:chExt cx="1458439" cy="166247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A703C79-BA12-4C86-A8E8-177637EF539F}"/>
                </a:ext>
              </a:extLst>
            </p:cNvPr>
            <p:cNvSpPr/>
            <p:nvPr/>
          </p:nvSpPr>
          <p:spPr>
            <a:xfrm>
              <a:off x="6837692" y="4550540"/>
              <a:ext cx="1277608" cy="1530224"/>
            </a:xfrm>
            <a:custGeom>
              <a:avLst/>
              <a:gdLst>
                <a:gd name="connsiteX0" fmla="*/ 193777 w 1277608"/>
                <a:gd name="connsiteY0" fmla="*/ 187220 h 1530224"/>
                <a:gd name="connsiteX1" fmla="*/ 395113 w 1277608"/>
                <a:gd name="connsiteY1" fmla="*/ 86552 h 1530224"/>
                <a:gd name="connsiteX2" fmla="*/ 705505 w 1277608"/>
                <a:gd name="connsiteY2" fmla="*/ 2662 h 1530224"/>
                <a:gd name="connsiteX3" fmla="*/ 1124955 w 1277608"/>
                <a:gd name="connsiteY3" fmla="*/ 162053 h 1530224"/>
                <a:gd name="connsiteX4" fmla="*/ 1250790 w 1277608"/>
                <a:gd name="connsiteY4" fmla="*/ 1336512 h 1530224"/>
                <a:gd name="connsiteX5" fmla="*/ 646782 w 1277608"/>
                <a:gd name="connsiteY5" fmla="*/ 1512680 h 1530224"/>
                <a:gd name="connsiteX6" fmla="*/ 25997 w 1277608"/>
                <a:gd name="connsiteY6" fmla="*/ 1420401 h 1530224"/>
                <a:gd name="connsiteX7" fmla="*/ 126665 w 1277608"/>
                <a:gd name="connsiteY7" fmla="*/ 598280 h 1530224"/>
                <a:gd name="connsiteX8" fmla="*/ 193777 w 1277608"/>
                <a:gd name="connsiteY8" fmla="*/ 187220 h 153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7608" h="1530224">
                  <a:moveTo>
                    <a:pt x="193777" y="187220"/>
                  </a:moveTo>
                  <a:cubicBezTo>
                    <a:pt x="238518" y="101932"/>
                    <a:pt x="309825" y="117312"/>
                    <a:pt x="395113" y="86552"/>
                  </a:cubicBezTo>
                  <a:cubicBezTo>
                    <a:pt x="480401" y="55792"/>
                    <a:pt x="583865" y="-9921"/>
                    <a:pt x="705505" y="2662"/>
                  </a:cubicBezTo>
                  <a:cubicBezTo>
                    <a:pt x="827145" y="15245"/>
                    <a:pt x="1034074" y="-60255"/>
                    <a:pt x="1124955" y="162053"/>
                  </a:cubicBezTo>
                  <a:cubicBezTo>
                    <a:pt x="1215836" y="384361"/>
                    <a:pt x="1330485" y="1111408"/>
                    <a:pt x="1250790" y="1336512"/>
                  </a:cubicBezTo>
                  <a:cubicBezTo>
                    <a:pt x="1171095" y="1561616"/>
                    <a:pt x="850914" y="1498699"/>
                    <a:pt x="646782" y="1512680"/>
                  </a:cubicBezTo>
                  <a:cubicBezTo>
                    <a:pt x="442650" y="1526662"/>
                    <a:pt x="112683" y="1572801"/>
                    <a:pt x="25997" y="1420401"/>
                  </a:cubicBezTo>
                  <a:cubicBezTo>
                    <a:pt x="-60689" y="1268001"/>
                    <a:pt x="94507" y="810801"/>
                    <a:pt x="126665" y="598280"/>
                  </a:cubicBezTo>
                  <a:cubicBezTo>
                    <a:pt x="158823" y="385759"/>
                    <a:pt x="149036" y="272508"/>
                    <a:pt x="193777" y="18722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454BCB-E2B1-48FE-ADF4-8140E6BFD28D}"/>
                </a:ext>
              </a:extLst>
            </p:cNvPr>
            <p:cNvSpPr/>
            <p:nvPr/>
          </p:nvSpPr>
          <p:spPr>
            <a:xfrm>
              <a:off x="6770538" y="5310231"/>
              <a:ext cx="141990" cy="472160"/>
            </a:xfrm>
            <a:custGeom>
              <a:avLst/>
              <a:gdLst>
                <a:gd name="connsiteX0" fmla="*/ 141990 w 141990"/>
                <a:gd name="connsiteY0" fmla="*/ 0 h 472160"/>
                <a:gd name="connsiteX1" fmla="*/ 7767 w 141990"/>
                <a:gd name="connsiteY1" fmla="*/ 192947 h 472160"/>
                <a:gd name="connsiteX2" fmla="*/ 66490 w 141990"/>
                <a:gd name="connsiteY2" fmla="*/ 469784 h 4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990" h="472160">
                  <a:moveTo>
                    <a:pt x="141990" y="0"/>
                  </a:moveTo>
                  <a:cubicBezTo>
                    <a:pt x="81170" y="57325"/>
                    <a:pt x="20350" y="114650"/>
                    <a:pt x="7767" y="192947"/>
                  </a:cubicBezTo>
                  <a:cubicBezTo>
                    <a:pt x="-4816" y="271244"/>
                    <a:pt x="-11807" y="497747"/>
                    <a:pt x="66490" y="4697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D7F23B-E779-48BD-B228-6F6ACF16999D}"/>
                </a:ext>
              </a:extLst>
            </p:cNvPr>
            <p:cNvSpPr/>
            <p:nvPr/>
          </p:nvSpPr>
          <p:spPr>
            <a:xfrm>
              <a:off x="8086987" y="5259897"/>
              <a:ext cx="141990" cy="461395"/>
            </a:xfrm>
            <a:custGeom>
              <a:avLst/>
              <a:gdLst>
                <a:gd name="connsiteX0" fmla="*/ 0 w 109173"/>
                <a:gd name="connsiteY0" fmla="*/ 0 h 461395"/>
                <a:gd name="connsiteX1" fmla="*/ 109057 w 109173"/>
                <a:gd name="connsiteY1" fmla="*/ 234892 h 461395"/>
                <a:gd name="connsiteX2" fmla="*/ 25167 w 109173"/>
                <a:gd name="connsiteY2" fmla="*/ 461395 h 46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173" h="461395">
                  <a:moveTo>
                    <a:pt x="0" y="0"/>
                  </a:moveTo>
                  <a:cubicBezTo>
                    <a:pt x="52431" y="78996"/>
                    <a:pt x="104863" y="157993"/>
                    <a:pt x="109057" y="234892"/>
                  </a:cubicBezTo>
                  <a:cubicBezTo>
                    <a:pt x="113251" y="311791"/>
                    <a:pt x="2796" y="440423"/>
                    <a:pt x="25167" y="46139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6185E46-2371-4773-A3DE-52D0A55CA631}"/>
                </a:ext>
              </a:extLst>
            </p:cNvPr>
            <p:cNvSpPr/>
            <p:nvPr/>
          </p:nvSpPr>
          <p:spPr>
            <a:xfrm rot="185323">
              <a:off x="7086600" y="5186671"/>
              <a:ext cx="860261" cy="702402"/>
            </a:xfrm>
            <a:custGeom>
              <a:avLst/>
              <a:gdLst>
                <a:gd name="connsiteX0" fmla="*/ 48242 w 864461"/>
                <a:gd name="connsiteY0" fmla="*/ 157117 h 705671"/>
                <a:gd name="connsiteX1" fmla="*/ 425747 w 864461"/>
                <a:gd name="connsiteY1" fmla="*/ 6115 h 705671"/>
                <a:gd name="connsiteX2" fmla="*/ 786473 w 864461"/>
                <a:gd name="connsiteY2" fmla="*/ 90005 h 705671"/>
                <a:gd name="connsiteX3" fmla="*/ 836807 w 864461"/>
                <a:gd name="connsiteY3" fmla="*/ 618512 h 705671"/>
                <a:gd name="connsiteX4" fmla="*/ 442525 w 864461"/>
                <a:gd name="connsiteY4" fmla="*/ 694013 h 705671"/>
                <a:gd name="connsiteX5" fmla="*/ 48242 w 864461"/>
                <a:gd name="connsiteY5" fmla="*/ 643679 h 705671"/>
                <a:gd name="connsiteX6" fmla="*/ 48242 w 864461"/>
                <a:gd name="connsiteY6" fmla="*/ 157117 h 70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461" h="705671">
                  <a:moveTo>
                    <a:pt x="48242" y="157117"/>
                  </a:moveTo>
                  <a:cubicBezTo>
                    <a:pt x="111159" y="50856"/>
                    <a:pt x="302709" y="17300"/>
                    <a:pt x="425747" y="6115"/>
                  </a:cubicBezTo>
                  <a:cubicBezTo>
                    <a:pt x="548786" y="-5070"/>
                    <a:pt x="717963" y="-12061"/>
                    <a:pt x="786473" y="90005"/>
                  </a:cubicBezTo>
                  <a:cubicBezTo>
                    <a:pt x="854983" y="192071"/>
                    <a:pt x="894132" y="517844"/>
                    <a:pt x="836807" y="618512"/>
                  </a:cubicBezTo>
                  <a:cubicBezTo>
                    <a:pt x="779482" y="719180"/>
                    <a:pt x="573952" y="689819"/>
                    <a:pt x="442525" y="694013"/>
                  </a:cubicBezTo>
                  <a:cubicBezTo>
                    <a:pt x="311098" y="698207"/>
                    <a:pt x="113956" y="737356"/>
                    <a:pt x="48242" y="643679"/>
                  </a:cubicBezTo>
                  <a:cubicBezTo>
                    <a:pt x="-17472" y="550002"/>
                    <a:pt x="-14675" y="263378"/>
                    <a:pt x="48242" y="1571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F7924E-38B9-4698-914E-D7DCAC458D0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>
              <a:off x="7528884" y="5192912"/>
              <a:ext cx="0" cy="184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66ACA3-009E-46BA-82F5-BB4628123023}"/>
                </a:ext>
              </a:extLst>
            </p:cNvPr>
            <p:cNvCxnSpPr/>
            <p:nvPr/>
          </p:nvCxnSpPr>
          <p:spPr>
            <a:xfrm>
              <a:off x="7285603" y="5377343"/>
              <a:ext cx="4865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63F9C7C4-D3F3-4918-8CDD-3A88AB76BC7D}"/>
                </a:ext>
              </a:extLst>
            </p:cNvPr>
            <p:cNvSpPr/>
            <p:nvPr/>
          </p:nvSpPr>
          <p:spPr>
            <a:xfrm rot="21116164">
              <a:off x="7265060" y="4418292"/>
              <a:ext cx="503340" cy="327171"/>
            </a:xfrm>
            <a:prstGeom prst="blockArc">
              <a:avLst>
                <a:gd name="adj1" fmla="val 10800000"/>
                <a:gd name="adj2" fmla="val 95697"/>
                <a:gd name="adj3" fmla="val 314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B6BA901-8798-48A8-BB65-7F9118BFA03E}"/>
              </a:ext>
            </a:extLst>
          </p:cNvPr>
          <p:cNvSpPr txBox="1"/>
          <p:nvPr/>
        </p:nvSpPr>
        <p:spPr>
          <a:xfrm>
            <a:off x="310521" y="770106"/>
            <a:ext cx="758019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B0914E73-CC75-4E5C-A3DE-495DEF7BFCDF}"/>
              </a:ext>
            </a:extLst>
          </p:cNvPr>
          <p:cNvSpPr/>
          <p:nvPr/>
        </p:nvSpPr>
        <p:spPr>
          <a:xfrm>
            <a:off x="467680" y="3268603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C0C86F94-A9A5-450D-A83C-22A6B09FF0D5}"/>
              </a:ext>
            </a:extLst>
          </p:cNvPr>
          <p:cNvSpPr/>
          <p:nvPr/>
        </p:nvSpPr>
        <p:spPr>
          <a:xfrm>
            <a:off x="504156" y="2351599"/>
            <a:ext cx="1179927" cy="472161"/>
          </a:xfrm>
          <a:prstGeom prst="cube">
            <a:avLst>
              <a:gd name="adj" fmla="val 4814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4487193-704D-48CC-A592-7403FD0C3CC0}"/>
              </a:ext>
            </a:extLst>
          </p:cNvPr>
          <p:cNvSpPr/>
          <p:nvPr/>
        </p:nvSpPr>
        <p:spPr>
          <a:xfrm>
            <a:off x="3834750" y="2341250"/>
            <a:ext cx="1321272" cy="579967"/>
          </a:xfrm>
          <a:prstGeom prst="cube">
            <a:avLst>
              <a:gd name="adj" fmla="val 4814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FA60B1B7-C256-4D03-BA44-CF68B81B9C5C}"/>
              </a:ext>
            </a:extLst>
          </p:cNvPr>
          <p:cNvSpPr/>
          <p:nvPr/>
        </p:nvSpPr>
        <p:spPr>
          <a:xfrm>
            <a:off x="2252826" y="2305968"/>
            <a:ext cx="1255483" cy="579967"/>
          </a:xfrm>
          <a:prstGeom prst="cube">
            <a:avLst>
              <a:gd name="adj" fmla="val 525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6F0C227-DF78-4CEB-AD47-5913C70A422D}"/>
              </a:ext>
            </a:extLst>
          </p:cNvPr>
          <p:cNvSpPr/>
          <p:nvPr/>
        </p:nvSpPr>
        <p:spPr>
          <a:xfrm>
            <a:off x="2216252" y="3239817"/>
            <a:ext cx="1328629" cy="670117"/>
          </a:xfrm>
          <a:prstGeom prst="cube">
            <a:avLst>
              <a:gd name="adj" fmla="val 4814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0811F-E248-40AC-B502-01AC866D83A1}"/>
              </a:ext>
            </a:extLst>
          </p:cNvPr>
          <p:cNvSpPr txBox="1"/>
          <p:nvPr/>
        </p:nvSpPr>
        <p:spPr>
          <a:xfrm>
            <a:off x="7385901" y="3129705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Capacity: </a:t>
            </a:r>
          </a:p>
          <a:p>
            <a:r>
              <a:rPr lang="en-HK" dirty="0"/>
              <a:t>7 kg and 60cm</a:t>
            </a:r>
            <a:r>
              <a:rPr lang="en-HK" baseline="30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0BA92-EE04-4C14-BE80-DFF13B647FAE}"/>
              </a:ext>
            </a:extLst>
          </p:cNvPr>
          <p:cNvSpPr txBox="1"/>
          <p:nvPr/>
        </p:nvSpPr>
        <p:spPr>
          <a:xfrm>
            <a:off x="819753" y="19366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C74E38-137F-44DB-A96F-CC7C0EEBE9B7}"/>
              </a:ext>
            </a:extLst>
          </p:cNvPr>
          <p:cNvSpPr txBox="1"/>
          <p:nvPr/>
        </p:nvSpPr>
        <p:spPr>
          <a:xfrm>
            <a:off x="808018" y="29318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84B4F-6447-4782-AEA0-EFE49F17EDF6}"/>
              </a:ext>
            </a:extLst>
          </p:cNvPr>
          <p:cNvSpPr txBox="1"/>
          <p:nvPr/>
        </p:nvSpPr>
        <p:spPr>
          <a:xfrm>
            <a:off x="4186824" y="19860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14FFC8-0F12-4011-8AD9-CA70C7781F3F}"/>
              </a:ext>
            </a:extLst>
          </p:cNvPr>
          <p:cNvSpPr txBox="1"/>
          <p:nvPr/>
        </p:nvSpPr>
        <p:spPr>
          <a:xfrm>
            <a:off x="2584621" y="19028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BC4E6E-5406-46FD-B74F-0B41C5CE284A}"/>
              </a:ext>
            </a:extLst>
          </p:cNvPr>
          <p:cNvSpPr txBox="1"/>
          <p:nvPr/>
        </p:nvSpPr>
        <p:spPr>
          <a:xfrm>
            <a:off x="2584621" y="28844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F789E-C4D7-4B76-908F-51C38C5DA77D}"/>
              </a:ext>
            </a:extLst>
          </p:cNvPr>
          <p:cNvSpPr txBox="1"/>
          <p:nvPr/>
        </p:nvSpPr>
        <p:spPr>
          <a:xfrm>
            <a:off x="71021" y="150921"/>
            <a:ext cx="458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Example: knapsack problem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2AA44-491C-48CB-9163-96AC3ED0F1F8}"/>
              </a:ext>
            </a:extLst>
          </p:cNvPr>
          <p:cNvSpPr txBox="1"/>
          <p:nvPr/>
        </p:nvSpPr>
        <p:spPr>
          <a:xfrm>
            <a:off x="576944" y="1538911"/>
            <a:ext cx="429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items with different values and weights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C3D02-B1C5-4778-88F3-886D6AB53133}"/>
              </a:ext>
            </a:extLst>
          </p:cNvPr>
          <p:cNvSpPr txBox="1"/>
          <p:nvPr/>
        </p:nvSpPr>
        <p:spPr>
          <a:xfrm>
            <a:off x="5337031" y="1533528"/>
            <a:ext cx="354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knapsack with maximum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BF0971-75D9-E4B9-5B16-9262EFDB3F7F}"/>
                  </a:ext>
                </a:extLst>
              </p:cNvPr>
              <p:cNvSpPr txBox="1"/>
              <p:nvPr/>
            </p:nvSpPr>
            <p:spPr>
              <a:xfrm>
                <a:off x="1212362" y="4289018"/>
                <a:ext cx="6719275" cy="193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Decision variable,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choose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item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HK" altLang="zh-CN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HK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HK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+25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+20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+15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+40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,10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+20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+25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+30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BF0971-75D9-E4B9-5B16-9262EFDB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62" y="4289018"/>
                <a:ext cx="6719275" cy="1932901"/>
              </a:xfrm>
              <a:prstGeom prst="rect">
                <a:avLst/>
              </a:prstGeom>
              <a:blipFill>
                <a:blip r:embed="rId3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070393D-1981-8AE8-D9C5-B182B18F3FC0}"/>
              </a:ext>
            </a:extLst>
          </p:cNvPr>
          <p:cNvSpPr txBox="1"/>
          <p:nvPr/>
        </p:nvSpPr>
        <p:spPr>
          <a:xfrm>
            <a:off x="2490480" y="2249852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755BF-F5A6-9740-767E-9A36A8513674}"/>
              </a:ext>
            </a:extLst>
          </p:cNvPr>
          <p:cNvSpPr txBox="1"/>
          <p:nvPr/>
        </p:nvSpPr>
        <p:spPr>
          <a:xfrm>
            <a:off x="637855" y="2275223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8F1F24-2591-E924-A47A-98DB091964EA}"/>
              </a:ext>
            </a:extLst>
          </p:cNvPr>
          <p:cNvSpPr txBox="1"/>
          <p:nvPr/>
        </p:nvSpPr>
        <p:spPr>
          <a:xfrm>
            <a:off x="4028912" y="2292495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3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EC6858-F2DF-EE13-30C3-339C3C89B553}"/>
              </a:ext>
            </a:extLst>
          </p:cNvPr>
          <p:cNvSpPr txBox="1"/>
          <p:nvPr/>
        </p:nvSpPr>
        <p:spPr>
          <a:xfrm>
            <a:off x="674732" y="3214176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4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2C768A-C42B-014B-EB9F-0060818E8DE1}"/>
              </a:ext>
            </a:extLst>
          </p:cNvPr>
          <p:cNvSpPr txBox="1"/>
          <p:nvPr/>
        </p:nvSpPr>
        <p:spPr>
          <a:xfrm>
            <a:off x="2459878" y="3266489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5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4C1C5F-7CA2-0F4C-711E-752CFFF6334D}"/>
              </a:ext>
            </a:extLst>
          </p:cNvPr>
          <p:cNvSpPr txBox="1"/>
          <p:nvPr/>
        </p:nvSpPr>
        <p:spPr>
          <a:xfrm>
            <a:off x="299859" y="2552198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>
                <a:solidFill>
                  <a:schemeClr val="tx1"/>
                </a:solidFill>
              </a:rPr>
              <a:t>1kg, 10cm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1911DF9-2CC1-EC3C-6191-7258378A37CD}"/>
              </a:ext>
            </a:extLst>
          </p:cNvPr>
          <p:cNvSpPr txBox="1"/>
          <p:nvPr/>
        </p:nvSpPr>
        <p:spPr>
          <a:xfrm>
            <a:off x="2048524" y="2560993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3</a:t>
            </a:r>
            <a:r>
              <a:rPr lang="en-HK" altLang="zh-CN" sz="1600" dirty="0">
                <a:solidFill>
                  <a:schemeClr val="tx1"/>
                </a:solidFill>
              </a:rPr>
              <a:t>kg, 20cm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CCCA5A3-F2B5-87A7-E7F5-3F875F1C0FCA}"/>
              </a:ext>
            </a:extLst>
          </p:cNvPr>
          <p:cNvSpPr txBox="1"/>
          <p:nvPr/>
        </p:nvSpPr>
        <p:spPr>
          <a:xfrm>
            <a:off x="3687528" y="2593264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2</a:t>
            </a:r>
            <a:r>
              <a:rPr lang="en-HK" altLang="zh-CN" sz="1600" dirty="0">
                <a:solidFill>
                  <a:schemeClr val="tx1"/>
                </a:solidFill>
              </a:rPr>
              <a:t>kg, 25cm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C39C5CD-A64D-E721-AFF3-B14AC2A3CD19}"/>
              </a:ext>
            </a:extLst>
          </p:cNvPr>
          <p:cNvSpPr txBox="1"/>
          <p:nvPr/>
        </p:nvSpPr>
        <p:spPr>
          <a:xfrm>
            <a:off x="249609" y="3546762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2</a:t>
            </a:r>
            <a:r>
              <a:rPr lang="en-HK" altLang="zh-CN" sz="1600" dirty="0">
                <a:solidFill>
                  <a:schemeClr val="tx1"/>
                </a:solidFill>
              </a:rPr>
              <a:t>kg, 15cm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CDD6276-50CB-8E60-8CDF-03E414338EC2}"/>
              </a:ext>
            </a:extLst>
          </p:cNvPr>
          <p:cNvSpPr txBox="1"/>
          <p:nvPr/>
        </p:nvSpPr>
        <p:spPr>
          <a:xfrm>
            <a:off x="2079098" y="3606759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>
                <a:solidFill>
                  <a:schemeClr val="tx1"/>
                </a:solidFill>
              </a:rPr>
              <a:t>4kg, 30cm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1713CB-386B-45C6-A4A9-0662FB666742}"/>
                  </a:ext>
                </a:extLst>
              </p:cNvPr>
              <p:cNvSpPr txBox="1"/>
              <p:nvPr/>
            </p:nvSpPr>
            <p:spPr>
              <a:xfrm>
                <a:off x="98947" y="4858238"/>
                <a:ext cx="19801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</a:t>
                </a:r>
                <a:r>
                  <a:rPr lang="en-HK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unify all the constraints into either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HK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HK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HK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(already satisfied).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1713CB-386B-45C6-A4A9-0662FB666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7" y="4858238"/>
                <a:ext cx="1980151" cy="1200329"/>
              </a:xfrm>
              <a:prstGeom prst="rect">
                <a:avLst/>
              </a:prstGeom>
              <a:blipFill>
                <a:blip r:embed="rId4"/>
                <a:stretch>
                  <a:fillRect l="-2462" t="-3046" r="-2769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54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18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1C77F4-58F7-401E-812A-7296FD2BD6F5}"/>
              </a:ext>
            </a:extLst>
          </p:cNvPr>
          <p:cNvGrpSpPr/>
          <p:nvPr/>
        </p:nvGrpSpPr>
        <p:grpSpPr>
          <a:xfrm>
            <a:off x="5809654" y="1976350"/>
            <a:ext cx="1458439" cy="1662472"/>
            <a:chOff x="6770538" y="4418292"/>
            <a:chExt cx="1458439" cy="166247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A703C79-BA12-4C86-A8E8-177637EF539F}"/>
                </a:ext>
              </a:extLst>
            </p:cNvPr>
            <p:cNvSpPr/>
            <p:nvPr/>
          </p:nvSpPr>
          <p:spPr>
            <a:xfrm>
              <a:off x="6837692" y="4550540"/>
              <a:ext cx="1277608" cy="1530224"/>
            </a:xfrm>
            <a:custGeom>
              <a:avLst/>
              <a:gdLst>
                <a:gd name="connsiteX0" fmla="*/ 193777 w 1277608"/>
                <a:gd name="connsiteY0" fmla="*/ 187220 h 1530224"/>
                <a:gd name="connsiteX1" fmla="*/ 395113 w 1277608"/>
                <a:gd name="connsiteY1" fmla="*/ 86552 h 1530224"/>
                <a:gd name="connsiteX2" fmla="*/ 705505 w 1277608"/>
                <a:gd name="connsiteY2" fmla="*/ 2662 h 1530224"/>
                <a:gd name="connsiteX3" fmla="*/ 1124955 w 1277608"/>
                <a:gd name="connsiteY3" fmla="*/ 162053 h 1530224"/>
                <a:gd name="connsiteX4" fmla="*/ 1250790 w 1277608"/>
                <a:gd name="connsiteY4" fmla="*/ 1336512 h 1530224"/>
                <a:gd name="connsiteX5" fmla="*/ 646782 w 1277608"/>
                <a:gd name="connsiteY5" fmla="*/ 1512680 h 1530224"/>
                <a:gd name="connsiteX6" fmla="*/ 25997 w 1277608"/>
                <a:gd name="connsiteY6" fmla="*/ 1420401 h 1530224"/>
                <a:gd name="connsiteX7" fmla="*/ 126665 w 1277608"/>
                <a:gd name="connsiteY7" fmla="*/ 598280 h 1530224"/>
                <a:gd name="connsiteX8" fmla="*/ 193777 w 1277608"/>
                <a:gd name="connsiteY8" fmla="*/ 187220 h 153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7608" h="1530224">
                  <a:moveTo>
                    <a:pt x="193777" y="187220"/>
                  </a:moveTo>
                  <a:cubicBezTo>
                    <a:pt x="238518" y="101932"/>
                    <a:pt x="309825" y="117312"/>
                    <a:pt x="395113" y="86552"/>
                  </a:cubicBezTo>
                  <a:cubicBezTo>
                    <a:pt x="480401" y="55792"/>
                    <a:pt x="583865" y="-9921"/>
                    <a:pt x="705505" y="2662"/>
                  </a:cubicBezTo>
                  <a:cubicBezTo>
                    <a:pt x="827145" y="15245"/>
                    <a:pt x="1034074" y="-60255"/>
                    <a:pt x="1124955" y="162053"/>
                  </a:cubicBezTo>
                  <a:cubicBezTo>
                    <a:pt x="1215836" y="384361"/>
                    <a:pt x="1330485" y="1111408"/>
                    <a:pt x="1250790" y="1336512"/>
                  </a:cubicBezTo>
                  <a:cubicBezTo>
                    <a:pt x="1171095" y="1561616"/>
                    <a:pt x="850914" y="1498699"/>
                    <a:pt x="646782" y="1512680"/>
                  </a:cubicBezTo>
                  <a:cubicBezTo>
                    <a:pt x="442650" y="1526662"/>
                    <a:pt x="112683" y="1572801"/>
                    <a:pt x="25997" y="1420401"/>
                  </a:cubicBezTo>
                  <a:cubicBezTo>
                    <a:pt x="-60689" y="1268001"/>
                    <a:pt x="94507" y="810801"/>
                    <a:pt x="126665" y="598280"/>
                  </a:cubicBezTo>
                  <a:cubicBezTo>
                    <a:pt x="158823" y="385759"/>
                    <a:pt x="149036" y="272508"/>
                    <a:pt x="193777" y="18722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454BCB-E2B1-48FE-ADF4-8140E6BFD28D}"/>
                </a:ext>
              </a:extLst>
            </p:cNvPr>
            <p:cNvSpPr/>
            <p:nvPr/>
          </p:nvSpPr>
          <p:spPr>
            <a:xfrm>
              <a:off x="6770538" y="5310231"/>
              <a:ext cx="141990" cy="472160"/>
            </a:xfrm>
            <a:custGeom>
              <a:avLst/>
              <a:gdLst>
                <a:gd name="connsiteX0" fmla="*/ 141990 w 141990"/>
                <a:gd name="connsiteY0" fmla="*/ 0 h 472160"/>
                <a:gd name="connsiteX1" fmla="*/ 7767 w 141990"/>
                <a:gd name="connsiteY1" fmla="*/ 192947 h 472160"/>
                <a:gd name="connsiteX2" fmla="*/ 66490 w 141990"/>
                <a:gd name="connsiteY2" fmla="*/ 469784 h 4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990" h="472160">
                  <a:moveTo>
                    <a:pt x="141990" y="0"/>
                  </a:moveTo>
                  <a:cubicBezTo>
                    <a:pt x="81170" y="57325"/>
                    <a:pt x="20350" y="114650"/>
                    <a:pt x="7767" y="192947"/>
                  </a:cubicBezTo>
                  <a:cubicBezTo>
                    <a:pt x="-4816" y="271244"/>
                    <a:pt x="-11807" y="497747"/>
                    <a:pt x="66490" y="4697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D7F23B-E779-48BD-B228-6F6ACF16999D}"/>
                </a:ext>
              </a:extLst>
            </p:cNvPr>
            <p:cNvSpPr/>
            <p:nvPr/>
          </p:nvSpPr>
          <p:spPr>
            <a:xfrm>
              <a:off x="8086987" y="5259897"/>
              <a:ext cx="141990" cy="461395"/>
            </a:xfrm>
            <a:custGeom>
              <a:avLst/>
              <a:gdLst>
                <a:gd name="connsiteX0" fmla="*/ 0 w 109173"/>
                <a:gd name="connsiteY0" fmla="*/ 0 h 461395"/>
                <a:gd name="connsiteX1" fmla="*/ 109057 w 109173"/>
                <a:gd name="connsiteY1" fmla="*/ 234892 h 461395"/>
                <a:gd name="connsiteX2" fmla="*/ 25167 w 109173"/>
                <a:gd name="connsiteY2" fmla="*/ 461395 h 46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173" h="461395">
                  <a:moveTo>
                    <a:pt x="0" y="0"/>
                  </a:moveTo>
                  <a:cubicBezTo>
                    <a:pt x="52431" y="78996"/>
                    <a:pt x="104863" y="157993"/>
                    <a:pt x="109057" y="234892"/>
                  </a:cubicBezTo>
                  <a:cubicBezTo>
                    <a:pt x="113251" y="311791"/>
                    <a:pt x="2796" y="440423"/>
                    <a:pt x="25167" y="46139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6185E46-2371-4773-A3DE-52D0A55CA631}"/>
                </a:ext>
              </a:extLst>
            </p:cNvPr>
            <p:cNvSpPr/>
            <p:nvPr/>
          </p:nvSpPr>
          <p:spPr>
            <a:xfrm rot="185323">
              <a:off x="7086600" y="5186671"/>
              <a:ext cx="860261" cy="702402"/>
            </a:xfrm>
            <a:custGeom>
              <a:avLst/>
              <a:gdLst>
                <a:gd name="connsiteX0" fmla="*/ 48242 w 864461"/>
                <a:gd name="connsiteY0" fmla="*/ 157117 h 705671"/>
                <a:gd name="connsiteX1" fmla="*/ 425747 w 864461"/>
                <a:gd name="connsiteY1" fmla="*/ 6115 h 705671"/>
                <a:gd name="connsiteX2" fmla="*/ 786473 w 864461"/>
                <a:gd name="connsiteY2" fmla="*/ 90005 h 705671"/>
                <a:gd name="connsiteX3" fmla="*/ 836807 w 864461"/>
                <a:gd name="connsiteY3" fmla="*/ 618512 h 705671"/>
                <a:gd name="connsiteX4" fmla="*/ 442525 w 864461"/>
                <a:gd name="connsiteY4" fmla="*/ 694013 h 705671"/>
                <a:gd name="connsiteX5" fmla="*/ 48242 w 864461"/>
                <a:gd name="connsiteY5" fmla="*/ 643679 h 705671"/>
                <a:gd name="connsiteX6" fmla="*/ 48242 w 864461"/>
                <a:gd name="connsiteY6" fmla="*/ 157117 h 70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461" h="705671">
                  <a:moveTo>
                    <a:pt x="48242" y="157117"/>
                  </a:moveTo>
                  <a:cubicBezTo>
                    <a:pt x="111159" y="50856"/>
                    <a:pt x="302709" y="17300"/>
                    <a:pt x="425747" y="6115"/>
                  </a:cubicBezTo>
                  <a:cubicBezTo>
                    <a:pt x="548786" y="-5070"/>
                    <a:pt x="717963" y="-12061"/>
                    <a:pt x="786473" y="90005"/>
                  </a:cubicBezTo>
                  <a:cubicBezTo>
                    <a:pt x="854983" y="192071"/>
                    <a:pt x="894132" y="517844"/>
                    <a:pt x="836807" y="618512"/>
                  </a:cubicBezTo>
                  <a:cubicBezTo>
                    <a:pt x="779482" y="719180"/>
                    <a:pt x="573952" y="689819"/>
                    <a:pt x="442525" y="694013"/>
                  </a:cubicBezTo>
                  <a:cubicBezTo>
                    <a:pt x="311098" y="698207"/>
                    <a:pt x="113956" y="737356"/>
                    <a:pt x="48242" y="643679"/>
                  </a:cubicBezTo>
                  <a:cubicBezTo>
                    <a:pt x="-17472" y="550002"/>
                    <a:pt x="-14675" y="263378"/>
                    <a:pt x="48242" y="1571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F7924E-38B9-4698-914E-D7DCAC458D0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>
              <a:off x="7528884" y="5192912"/>
              <a:ext cx="0" cy="184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66ACA3-009E-46BA-82F5-BB4628123023}"/>
                </a:ext>
              </a:extLst>
            </p:cNvPr>
            <p:cNvCxnSpPr/>
            <p:nvPr/>
          </p:nvCxnSpPr>
          <p:spPr>
            <a:xfrm>
              <a:off x="7285603" y="5377343"/>
              <a:ext cx="4865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63F9C7C4-D3F3-4918-8CDD-3A88AB76BC7D}"/>
                </a:ext>
              </a:extLst>
            </p:cNvPr>
            <p:cNvSpPr/>
            <p:nvPr/>
          </p:nvSpPr>
          <p:spPr>
            <a:xfrm rot="21116164">
              <a:off x="7265060" y="4418292"/>
              <a:ext cx="503340" cy="327171"/>
            </a:xfrm>
            <a:prstGeom prst="blockArc">
              <a:avLst>
                <a:gd name="adj1" fmla="val 10800000"/>
                <a:gd name="adj2" fmla="val 95697"/>
                <a:gd name="adj3" fmla="val 314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B6BA901-8798-48A8-BB65-7F9118BFA03E}"/>
              </a:ext>
            </a:extLst>
          </p:cNvPr>
          <p:cNvSpPr txBox="1"/>
          <p:nvPr/>
        </p:nvSpPr>
        <p:spPr>
          <a:xfrm>
            <a:off x="310521" y="770106"/>
            <a:ext cx="758019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B0914E73-CC75-4E5C-A3DE-495DEF7BFCDF}"/>
              </a:ext>
            </a:extLst>
          </p:cNvPr>
          <p:cNvSpPr/>
          <p:nvPr/>
        </p:nvSpPr>
        <p:spPr>
          <a:xfrm>
            <a:off x="467680" y="3268603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C0C86F94-A9A5-450D-A83C-22A6B09FF0D5}"/>
              </a:ext>
            </a:extLst>
          </p:cNvPr>
          <p:cNvSpPr/>
          <p:nvPr/>
        </p:nvSpPr>
        <p:spPr>
          <a:xfrm>
            <a:off x="504156" y="2351599"/>
            <a:ext cx="1179927" cy="472161"/>
          </a:xfrm>
          <a:prstGeom prst="cube">
            <a:avLst>
              <a:gd name="adj" fmla="val 4814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4487193-704D-48CC-A592-7403FD0C3CC0}"/>
              </a:ext>
            </a:extLst>
          </p:cNvPr>
          <p:cNvSpPr/>
          <p:nvPr/>
        </p:nvSpPr>
        <p:spPr>
          <a:xfrm>
            <a:off x="3834750" y="2341250"/>
            <a:ext cx="1321272" cy="579967"/>
          </a:xfrm>
          <a:prstGeom prst="cube">
            <a:avLst>
              <a:gd name="adj" fmla="val 4814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FA60B1B7-C256-4D03-BA44-CF68B81B9C5C}"/>
              </a:ext>
            </a:extLst>
          </p:cNvPr>
          <p:cNvSpPr/>
          <p:nvPr/>
        </p:nvSpPr>
        <p:spPr>
          <a:xfrm>
            <a:off x="2252826" y="2305968"/>
            <a:ext cx="1255483" cy="579967"/>
          </a:xfrm>
          <a:prstGeom prst="cube">
            <a:avLst>
              <a:gd name="adj" fmla="val 525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6F0C227-DF78-4CEB-AD47-5913C70A422D}"/>
              </a:ext>
            </a:extLst>
          </p:cNvPr>
          <p:cNvSpPr/>
          <p:nvPr/>
        </p:nvSpPr>
        <p:spPr>
          <a:xfrm>
            <a:off x="2216252" y="3239817"/>
            <a:ext cx="1328629" cy="670117"/>
          </a:xfrm>
          <a:prstGeom prst="cube">
            <a:avLst>
              <a:gd name="adj" fmla="val 4814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0811F-E248-40AC-B502-01AC866D83A1}"/>
              </a:ext>
            </a:extLst>
          </p:cNvPr>
          <p:cNvSpPr txBox="1"/>
          <p:nvPr/>
        </p:nvSpPr>
        <p:spPr>
          <a:xfrm>
            <a:off x="7385901" y="3129705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Capacity: </a:t>
            </a:r>
          </a:p>
          <a:p>
            <a:r>
              <a:rPr lang="en-HK" dirty="0"/>
              <a:t>7 kg and 60cm</a:t>
            </a:r>
            <a:r>
              <a:rPr lang="en-HK" baseline="30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0BA92-EE04-4C14-BE80-DFF13B647FAE}"/>
              </a:ext>
            </a:extLst>
          </p:cNvPr>
          <p:cNvSpPr txBox="1"/>
          <p:nvPr/>
        </p:nvSpPr>
        <p:spPr>
          <a:xfrm>
            <a:off x="819753" y="19366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C74E38-137F-44DB-A96F-CC7C0EEBE9B7}"/>
              </a:ext>
            </a:extLst>
          </p:cNvPr>
          <p:cNvSpPr txBox="1"/>
          <p:nvPr/>
        </p:nvSpPr>
        <p:spPr>
          <a:xfrm>
            <a:off x="808018" y="29318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84B4F-6447-4782-AEA0-EFE49F17EDF6}"/>
              </a:ext>
            </a:extLst>
          </p:cNvPr>
          <p:cNvSpPr txBox="1"/>
          <p:nvPr/>
        </p:nvSpPr>
        <p:spPr>
          <a:xfrm>
            <a:off x="4186824" y="19860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14FFC8-0F12-4011-8AD9-CA70C7781F3F}"/>
              </a:ext>
            </a:extLst>
          </p:cNvPr>
          <p:cNvSpPr txBox="1"/>
          <p:nvPr/>
        </p:nvSpPr>
        <p:spPr>
          <a:xfrm>
            <a:off x="2584621" y="19028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BC4E6E-5406-46FD-B74F-0B41C5CE284A}"/>
              </a:ext>
            </a:extLst>
          </p:cNvPr>
          <p:cNvSpPr txBox="1"/>
          <p:nvPr/>
        </p:nvSpPr>
        <p:spPr>
          <a:xfrm>
            <a:off x="2584621" y="28844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F789E-C4D7-4B76-908F-51C38C5DA77D}"/>
              </a:ext>
            </a:extLst>
          </p:cNvPr>
          <p:cNvSpPr txBox="1"/>
          <p:nvPr/>
        </p:nvSpPr>
        <p:spPr>
          <a:xfrm>
            <a:off x="71021" y="150921"/>
            <a:ext cx="458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Example: knapsack problem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2AA44-491C-48CB-9163-96AC3ED0F1F8}"/>
              </a:ext>
            </a:extLst>
          </p:cNvPr>
          <p:cNvSpPr txBox="1"/>
          <p:nvPr/>
        </p:nvSpPr>
        <p:spPr>
          <a:xfrm>
            <a:off x="576944" y="1538911"/>
            <a:ext cx="429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items with different values and weights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C3D02-B1C5-4778-88F3-886D6AB53133}"/>
              </a:ext>
            </a:extLst>
          </p:cNvPr>
          <p:cNvSpPr txBox="1"/>
          <p:nvPr/>
        </p:nvSpPr>
        <p:spPr>
          <a:xfrm>
            <a:off x="5337031" y="1533528"/>
            <a:ext cx="354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knapsack with maximum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BF0971-75D9-E4B9-5B16-9262EFDB3F7F}"/>
                  </a:ext>
                </a:extLst>
              </p:cNvPr>
              <p:cNvSpPr txBox="1"/>
              <p:nvPr/>
            </p:nvSpPr>
            <p:spPr>
              <a:xfrm>
                <a:off x="1212362" y="4289018"/>
                <a:ext cx="6760953" cy="2141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Decision variable,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choose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item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HK" altLang="zh-CN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+25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+20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+15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+40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HK" altLang="zh-CN" b="0" i="1" smtClean="0">
                                    <a:latin typeface="Cambria Math" panose="02040503050406030204" pitchFamily="18" charset="0"/>
                                  </a:rPr>
                                  <m:t>+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altLang="zh-CN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HK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HK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HK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HK" altLang="zh-CN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HK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+3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HK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−7,0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HK" altLang="zh-CN" b="0" i="1" smtClean="0">
                                    <a:latin typeface="Cambria Math" panose="02040503050406030204" pitchFamily="18" charset="0"/>
                                  </a:rPr>
                                  <m:t>+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altLang="zh-CN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HK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HK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HK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HK" altLang="zh-CN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HK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+20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+25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+15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+30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HK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−60, 0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BF0971-75D9-E4B9-5B16-9262EFDB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62" y="4289018"/>
                <a:ext cx="6760953" cy="2141548"/>
              </a:xfrm>
              <a:prstGeom prst="rect">
                <a:avLst/>
              </a:prstGeo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070393D-1981-8AE8-D9C5-B182B18F3FC0}"/>
              </a:ext>
            </a:extLst>
          </p:cNvPr>
          <p:cNvSpPr txBox="1"/>
          <p:nvPr/>
        </p:nvSpPr>
        <p:spPr>
          <a:xfrm>
            <a:off x="2490480" y="2249852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755BF-F5A6-9740-767E-9A36A8513674}"/>
              </a:ext>
            </a:extLst>
          </p:cNvPr>
          <p:cNvSpPr txBox="1"/>
          <p:nvPr/>
        </p:nvSpPr>
        <p:spPr>
          <a:xfrm>
            <a:off x="637855" y="2275223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8F1F24-2591-E924-A47A-98DB091964EA}"/>
              </a:ext>
            </a:extLst>
          </p:cNvPr>
          <p:cNvSpPr txBox="1"/>
          <p:nvPr/>
        </p:nvSpPr>
        <p:spPr>
          <a:xfrm>
            <a:off x="4028912" y="2292495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3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EC6858-F2DF-EE13-30C3-339C3C89B553}"/>
              </a:ext>
            </a:extLst>
          </p:cNvPr>
          <p:cNvSpPr txBox="1"/>
          <p:nvPr/>
        </p:nvSpPr>
        <p:spPr>
          <a:xfrm>
            <a:off x="674732" y="3214176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4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2C768A-C42B-014B-EB9F-0060818E8DE1}"/>
              </a:ext>
            </a:extLst>
          </p:cNvPr>
          <p:cNvSpPr txBox="1"/>
          <p:nvPr/>
        </p:nvSpPr>
        <p:spPr>
          <a:xfrm>
            <a:off x="2459878" y="3266489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5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4C1C5F-7CA2-0F4C-711E-752CFFF6334D}"/>
              </a:ext>
            </a:extLst>
          </p:cNvPr>
          <p:cNvSpPr txBox="1"/>
          <p:nvPr/>
        </p:nvSpPr>
        <p:spPr>
          <a:xfrm>
            <a:off x="299859" y="2552198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>
                <a:solidFill>
                  <a:schemeClr val="tx1"/>
                </a:solidFill>
              </a:rPr>
              <a:t>1kg, 10cm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1911DF9-2CC1-EC3C-6191-7258378A37CD}"/>
              </a:ext>
            </a:extLst>
          </p:cNvPr>
          <p:cNvSpPr txBox="1"/>
          <p:nvPr/>
        </p:nvSpPr>
        <p:spPr>
          <a:xfrm>
            <a:off x="2048524" y="2560993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3</a:t>
            </a:r>
            <a:r>
              <a:rPr lang="en-HK" altLang="zh-CN" sz="1600" dirty="0">
                <a:solidFill>
                  <a:schemeClr val="tx1"/>
                </a:solidFill>
              </a:rPr>
              <a:t>kg, 20cm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CCCA5A3-F2B5-87A7-E7F5-3F875F1C0FCA}"/>
              </a:ext>
            </a:extLst>
          </p:cNvPr>
          <p:cNvSpPr txBox="1"/>
          <p:nvPr/>
        </p:nvSpPr>
        <p:spPr>
          <a:xfrm>
            <a:off x="3687528" y="2593264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2</a:t>
            </a:r>
            <a:r>
              <a:rPr lang="en-HK" altLang="zh-CN" sz="1600" dirty="0">
                <a:solidFill>
                  <a:schemeClr val="tx1"/>
                </a:solidFill>
              </a:rPr>
              <a:t>kg, 25cm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C39C5CD-A64D-E721-AFF3-B14AC2A3CD19}"/>
              </a:ext>
            </a:extLst>
          </p:cNvPr>
          <p:cNvSpPr txBox="1"/>
          <p:nvPr/>
        </p:nvSpPr>
        <p:spPr>
          <a:xfrm>
            <a:off x="249609" y="3546762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2</a:t>
            </a:r>
            <a:r>
              <a:rPr lang="en-HK" altLang="zh-CN" sz="1600" dirty="0">
                <a:solidFill>
                  <a:schemeClr val="tx1"/>
                </a:solidFill>
              </a:rPr>
              <a:t>kg, 15cm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CDD6276-50CB-8E60-8CDF-03E414338EC2}"/>
              </a:ext>
            </a:extLst>
          </p:cNvPr>
          <p:cNvSpPr txBox="1"/>
          <p:nvPr/>
        </p:nvSpPr>
        <p:spPr>
          <a:xfrm>
            <a:off x="2079098" y="3606759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>
                <a:solidFill>
                  <a:schemeClr val="tx1"/>
                </a:solidFill>
              </a:rPr>
              <a:t>4kg, 30cm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8AF532-A6DE-430E-8577-1603D436792F}"/>
              </a:ext>
            </a:extLst>
          </p:cNvPr>
          <p:cNvSpPr txBox="1"/>
          <p:nvPr/>
        </p:nvSpPr>
        <p:spPr>
          <a:xfrm>
            <a:off x="189952" y="4813381"/>
            <a:ext cx="421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HK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integrate all the constraints into the objective by the penalty function method</a:t>
            </a:r>
          </a:p>
        </p:txBody>
      </p:sp>
    </p:spTree>
    <p:extLst>
      <p:ext uri="{BB962C8B-B14F-4D97-AF65-F5344CB8AC3E}">
        <p14:creationId xmlns:p14="http://schemas.microsoft.com/office/powerpoint/2010/main" val="251570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19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1C77F4-58F7-401E-812A-7296FD2BD6F5}"/>
              </a:ext>
            </a:extLst>
          </p:cNvPr>
          <p:cNvGrpSpPr/>
          <p:nvPr/>
        </p:nvGrpSpPr>
        <p:grpSpPr>
          <a:xfrm>
            <a:off x="5809654" y="1976350"/>
            <a:ext cx="1458439" cy="1662472"/>
            <a:chOff x="6770538" y="4418292"/>
            <a:chExt cx="1458439" cy="166247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A703C79-BA12-4C86-A8E8-177637EF539F}"/>
                </a:ext>
              </a:extLst>
            </p:cNvPr>
            <p:cNvSpPr/>
            <p:nvPr/>
          </p:nvSpPr>
          <p:spPr>
            <a:xfrm>
              <a:off x="6837692" y="4550540"/>
              <a:ext cx="1277608" cy="1530224"/>
            </a:xfrm>
            <a:custGeom>
              <a:avLst/>
              <a:gdLst>
                <a:gd name="connsiteX0" fmla="*/ 193777 w 1277608"/>
                <a:gd name="connsiteY0" fmla="*/ 187220 h 1530224"/>
                <a:gd name="connsiteX1" fmla="*/ 395113 w 1277608"/>
                <a:gd name="connsiteY1" fmla="*/ 86552 h 1530224"/>
                <a:gd name="connsiteX2" fmla="*/ 705505 w 1277608"/>
                <a:gd name="connsiteY2" fmla="*/ 2662 h 1530224"/>
                <a:gd name="connsiteX3" fmla="*/ 1124955 w 1277608"/>
                <a:gd name="connsiteY3" fmla="*/ 162053 h 1530224"/>
                <a:gd name="connsiteX4" fmla="*/ 1250790 w 1277608"/>
                <a:gd name="connsiteY4" fmla="*/ 1336512 h 1530224"/>
                <a:gd name="connsiteX5" fmla="*/ 646782 w 1277608"/>
                <a:gd name="connsiteY5" fmla="*/ 1512680 h 1530224"/>
                <a:gd name="connsiteX6" fmla="*/ 25997 w 1277608"/>
                <a:gd name="connsiteY6" fmla="*/ 1420401 h 1530224"/>
                <a:gd name="connsiteX7" fmla="*/ 126665 w 1277608"/>
                <a:gd name="connsiteY7" fmla="*/ 598280 h 1530224"/>
                <a:gd name="connsiteX8" fmla="*/ 193777 w 1277608"/>
                <a:gd name="connsiteY8" fmla="*/ 187220 h 153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7608" h="1530224">
                  <a:moveTo>
                    <a:pt x="193777" y="187220"/>
                  </a:moveTo>
                  <a:cubicBezTo>
                    <a:pt x="238518" y="101932"/>
                    <a:pt x="309825" y="117312"/>
                    <a:pt x="395113" y="86552"/>
                  </a:cubicBezTo>
                  <a:cubicBezTo>
                    <a:pt x="480401" y="55792"/>
                    <a:pt x="583865" y="-9921"/>
                    <a:pt x="705505" y="2662"/>
                  </a:cubicBezTo>
                  <a:cubicBezTo>
                    <a:pt x="827145" y="15245"/>
                    <a:pt x="1034074" y="-60255"/>
                    <a:pt x="1124955" y="162053"/>
                  </a:cubicBezTo>
                  <a:cubicBezTo>
                    <a:pt x="1215836" y="384361"/>
                    <a:pt x="1330485" y="1111408"/>
                    <a:pt x="1250790" y="1336512"/>
                  </a:cubicBezTo>
                  <a:cubicBezTo>
                    <a:pt x="1171095" y="1561616"/>
                    <a:pt x="850914" y="1498699"/>
                    <a:pt x="646782" y="1512680"/>
                  </a:cubicBezTo>
                  <a:cubicBezTo>
                    <a:pt x="442650" y="1526662"/>
                    <a:pt x="112683" y="1572801"/>
                    <a:pt x="25997" y="1420401"/>
                  </a:cubicBezTo>
                  <a:cubicBezTo>
                    <a:pt x="-60689" y="1268001"/>
                    <a:pt x="94507" y="810801"/>
                    <a:pt x="126665" y="598280"/>
                  </a:cubicBezTo>
                  <a:cubicBezTo>
                    <a:pt x="158823" y="385759"/>
                    <a:pt x="149036" y="272508"/>
                    <a:pt x="193777" y="18722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454BCB-E2B1-48FE-ADF4-8140E6BFD28D}"/>
                </a:ext>
              </a:extLst>
            </p:cNvPr>
            <p:cNvSpPr/>
            <p:nvPr/>
          </p:nvSpPr>
          <p:spPr>
            <a:xfrm>
              <a:off x="6770538" y="5310231"/>
              <a:ext cx="141990" cy="472160"/>
            </a:xfrm>
            <a:custGeom>
              <a:avLst/>
              <a:gdLst>
                <a:gd name="connsiteX0" fmla="*/ 141990 w 141990"/>
                <a:gd name="connsiteY0" fmla="*/ 0 h 472160"/>
                <a:gd name="connsiteX1" fmla="*/ 7767 w 141990"/>
                <a:gd name="connsiteY1" fmla="*/ 192947 h 472160"/>
                <a:gd name="connsiteX2" fmla="*/ 66490 w 141990"/>
                <a:gd name="connsiteY2" fmla="*/ 469784 h 4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990" h="472160">
                  <a:moveTo>
                    <a:pt x="141990" y="0"/>
                  </a:moveTo>
                  <a:cubicBezTo>
                    <a:pt x="81170" y="57325"/>
                    <a:pt x="20350" y="114650"/>
                    <a:pt x="7767" y="192947"/>
                  </a:cubicBezTo>
                  <a:cubicBezTo>
                    <a:pt x="-4816" y="271244"/>
                    <a:pt x="-11807" y="497747"/>
                    <a:pt x="66490" y="4697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D7F23B-E779-48BD-B228-6F6ACF16999D}"/>
                </a:ext>
              </a:extLst>
            </p:cNvPr>
            <p:cNvSpPr/>
            <p:nvPr/>
          </p:nvSpPr>
          <p:spPr>
            <a:xfrm>
              <a:off x="8086987" y="5259897"/>
              <a:ext cx="141990" cy="461395"/>
            </a:xfrm>
            <a:custGeom>
              <a:avLst/>
              <a:gdLst>
                <a:gd name="connsiteX0" fmla="*/ 0 w 109173"/>
                <a:gd name="connsiteY0" fmla="*/ 0 h 461395"/>
                <a:gd name="connsiteX1" fmla="*/ 109057 w 109173"/>
                <a:gd name="connsiteY1" fmla="*/ 234892 h 461395"/>
                <a:gd name="connsiteX2" fmla="*/ 25167 w 109173"/>
                <a:gd name="connsiteY2" fmla="*/ 461395 h 46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173" h="461395">
                  <a:moveTo>
                    <a:pt x="0" y="0"/>
                  </a:moveTo>
                  <a:cubicBezTo>
                    <a:pt x="52431" y="78996"/>
                    <a:pt x="104863" y="157993"/>
                    <a:pt x="109057" y="234892"/>
                  </a:cubicBezTo>
                  <a:cubicBezTo>
                    <a:pt x="113251" y="311791"/>
                    <a:pt x="2796" y="440423"/>
                    <a:pt x="25167" y="46139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6185E46-2371-4773-A3DE-52D0A55CA631}"/>
                </a:ext>
              </a:extLst>
            </p:cNvPr>
            <p:cNvSpPr/>
            <p:nvPr/>
          </p:nvSpPr>
          <p:spPr>
            <a:xfrm rot="185323">
              <a:off x="7086600" y="5186671"/>
              <a:ext cx="860261" cy="702402"/>
            </a:xfrm>
            <a:custGeom>
              <a:avLst/>
              <a:gdLst>
                <a:gd name="connsiteX0" fmla="*/ 48242 w 864461"/>
                <a:gd name="connsiteY0" fmla="*/ 157117 h 705671"/>
                <a:gd name="connsiteX1" fmla="*/ 425747 w 864461"/>
                <a:gd name="connsiteY1" fmla="*/ 6115 h 705671"/>
                <a:gd name="connsiteX2" fmla="*/ 786473 w 864461"/>
                <a:gd name="connsiteY2" fmla="*/ 90005 h 705671"/>
                <a:gd name="connsiteX3" fmla="*/ 836807 w 864461"/>
                <a:gd name="connsiteY3" fmla="*/ 618512 h 705671"/>
                <a:gd name="connsiteX4" fmla="*/ 442525 w 864461"/>
                <a:gd name="connsiteY4" fmla="*/ 694013 h 705671"/>
                <a:gd name="connsiteX5" fmla="*/ 48242 w 864461"/>
                <a:gd name="connsiteY5" fmla="*/ 643679 h 705671"/>
                <a:gd name="connsiteX6" fmla="*/ 48242 w 864461"/>
                <a:gd name="connsiteY6" fmla="*/ 157117 h 70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461" h="705671">
                  <a:moveTo>
                    <a:pt x="48242" y="157117"/>
                  </a:moveTo>
                  <a:cubicBezTo>
                    <a:pt x="111159" y="50856"/>
                    <a:pt x="302709" y="17300"/>
                    <a:pt x="425747" y="6115"/>
                  </a:cubicBezTo>
                  <a:cubicBezTo>
                    <a:pt x="548786" y="-5070"/>
                    <a:pt x="717963" y="-12061"/>
                    <a:pt x="786473" y="90005"/>
                  </a:cubicBezTo>
                  <a:cubicBezTo>
                    <a:pt x="854983" y="192071"/>
                    <a:pt x="894132" y="517844"/>
                    <a:pt x="836807" y="618512"/>
                  </a:cubicBezTo>
                  <a:cubicBezTo>
                    <a:pt x="779482" y="719180"/>
                    <a:pt x="573952" y="689819"/>
                    <a:pt x="442525" y="694013"/>
                  </a:cubicBezTo>
                  <a:cubicBezTo>
                    <a:pt x="311098" y="698207"/>
                    <a:pt x="113956" y="737356"/>
                    <a:pt x="48242" y="643679"/>
                  </a:cubicBezTo>
                  <a:cubicBezTo>
                    <a:pt x="-17472" y="550002"/>
                    <a:pt x="-14675" y="263378"/>
                    <a:pt x="48242" y="1571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F7924E-38B9-4698-914E-D7DCAC458D0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>
              <a:off x="7528884" y="5192912"/>
              <a:ext cx="0" cy="184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66ACA3-009E-46BA-82F5-BB4628123023}"/>
                </a:ext>
              </a:extLst>
            </p:cNvPr>
            <p:cNvCxnSpPr/>
            <p:nvPr/>
          </p:nvCxnSpPr>
          <p:spPr>
            <a:xfrm>
              <a:off x="7285603" y="5377343"/>
              <a:ext cx="4865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63F9C7C4-D3F3-4918-8CDD-3A88AB76BC7D}"/>
                </a:ext>
              </a:extLst>
            </p:cNvPr>
            <p:cNvSpPr/>
            <p:nvPr/>
          </p:nvSpPr>
          <p:spPr>
            <a:xfrm rot="21116164">
              <a:off x="7265060" y="4418292"/>
              <a:ext cx="503340" cy="327171"/>
            </a:xfrm>
            <a:prstGeom prst="blockArc">
              <a:avLst>
                <a:gd name="adj1" fmla="val 10800000"/>
                <a:gd name="adj2" fmla="val 95697"/>
                <a:gd name="adj3" fmla="val 314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B6BA901-8798-48A8-BB65-7F9118BFA03E}"/>
              </a:ext>
            </a:extLst>
          </p:cNvPr>
          <p:cNvSpPr txBox="1"/>
          <p:nvPr/>
        </p:nvSpPr>
        <p:spPr>
          <a:xfrm>
            <a:off x="310521" y="770106"/>
            <a:ext cx="758019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B0914E73-CC75-4E5C-A3DE-495DEF7BFCDF}"/>
              </a:ext>
            </a:extLst>
          </p:cNvPr>
          <p:cNvSpPr/>
          <p:nvPr/>
        </p:nvSpPr>
        <p:spPr>
          <a:xfrm>
            <a:off x="467680" y="3268603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C0C86F94-A9A5-450D-A83C-22A6B09FF0D5}"/>
              </a:ext>
            </a:extLst>
          </p:cNvPr>
          <p:cNvSpPr/>
          <p:nvPr/>
        </p:nvSpPr>
        <p:spPr>
          <a:xfrm>
            <a:off x="504156" y="2351599"/>
            <a:ext cx="1179927" cy="472161"/>
          </a:xfrm>
          <a:prstGeom prst="cube">
            <a:avLst>
              <a:gd name="adj" fmla="val 4814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4487193-704D-48CC-A592-7403FD0C3CC0}"/>
              </a:ext>
            </a:extLst>
          </p:cNvPr>
          <p:cNvSpPr/>
          <p:nvPr/>
        </p:nvSpPr>
        <p:spPr>
          <a:xfrm>
            <a:off x="3834750" y="2341250"/>
            <a:ext cx="1321272" cy="579967"/>
          </a:xfrm>
          <a:prstGeom prst="cube">
            <a:avLst>
              <a:gd name="adj" fmla="val 4814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FA60B1B7-C256-4D03-BA44-CF68B81B9C5C}"/>
              </a:ext>
            </a:extLst>
          </p:cNvPr>
          <p:cNvSpPr/>
          <p:nvPr/>
        </p:nvSpPr>
        <p:spPr>
          <a:xfrm>
            <a:off x="2252826" y="2305968"/>
            <a:ext cx="1255483" cy="579967"/>
          </a:xfrm>
          <a:prstGeom prst="cube">
            <a:avLst>
              <a:gd name="adj" fmla="val 525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6F0C227-DF78-4CEB-AD47-5913C70A422D}"/>
              </a:ext>
            </a:extLst>
          </p:cNvPr>
          <p:cNvSpPr/>
          <p:nvPr/>
        </p:nvSpPr>
        <p:spPr>
          <a:xfrm>
            <a:off x="2216252" y="3239817"/>
            <a:ext cx="1328629" cy="670117"/>
          </a:xfrm>
          <a:prstGeom prst="cube">
            <a:avLst>
              <a:gd name="adj" fmla="val 4814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0811F-E248-40AC-B502-01AC866D83A1}"/>
              </a:ext>
            </a:extLst>
          </p:cNvPr>
          <p:cNvSpPr txBox="1"/>
          <p:nvPr/>
        </p:nvSpPr>
        <p:spPr>
          <a:xfrm>
            <a:off x="7385901" y="3129705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Capacity: </a:t>
            </a:r>
          </a:p>
          <a:p>
            <a:r>
              <a:rPr lang="en-HK" dirty="0"/>
              <a:t>7 kg and 60cm</a:t>
            </a:r>
            <a:r>
              <a:rPr lang="en-HK" baseline="30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0BA92-EE04-4C14-BE80-DFF13B647FAE}"/>
              </a:ext>
            </a:extLst>
          </p:cNvPr>
          <p:cNvSpPr txBox="1"/>
          <p:nvPr/>
        </p:nvSpPr>
        <p:spPr>
          <a:xfrm>
            <a:off x="819753" y="19366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C74E38-137F-44DB-A96F-CC7C0EEBE9B7}"/>
              </a:ext>
            </a:extLst>
          </p:cNvPr>
          <p:cNvSpPr txBox="1"/>
          <p:nvPr/>
        </p:nvSpPr>
        <p:spPr>
          <a:xfrm>
            <a:off x="808018" y="29318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84B4F-6447-4782-AEA0-EFE49F17EDF6}"/>
              </a:ext>
            </a:extLst>
          </p:cNvPr>
          <p:cNvSpPr txBox="1"/>
          <p:nvPr/>
        </p:nvSpPr>
        <p:spPr>
          <a:xfrm>
            <a:off x="4186824" y="19860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14FFC8-0F12-4011-8AD9-CA70C7781F3F}"/>
              </a:ext>
            </a:extLst>
          </p:cNvPr>
          <p:cNvSpPr txBox="1"/>
          <p:nvPr/>
        </p:nvSpPr>
        <p:spPr>
          <a:xfrm>
            <a:off x="2584621" y="19028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BC4E6E-5406-46FD-B74F-0B41C5CE284A}"/>
              </a:ext>
            </a:extLst>
          </p:cNvPr>
          <p:cNvSpPr txBox="1"/>
          <p:nvPr/>
        </p:nvSpPr>
        <p:spPr>
          <a:xfrm>
            <a:off x="2584621" y="28844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$40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F789E-C4D7-4B76-908F-51C38C5DA77D}"/>
              </a:ext>
            </a:extLst>
          </p:cNvPr>
          <p:cNvSpPr txBox="1"/>
          <p:nvPr/>
        </p:nvSpPr>
        <p:spPr>
          <a:xfrm>
            <a:off x="71021" y="150921"/>
            <a:ext cx="458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Example: knapsack problem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2AA44-491C-48CB-9163-96AC3ED0F1F8}"/>
              </a:ext>
            </a:extLst>
          </p:cNvPr>
          <p:cNvSpPr txBox="1"/>
          <p:nvPr/>
        </p:nvSpPr>
        <p:spPr>
          <a:xfrm>
            <a:off x="576944" y="1538911"/>
            <a:ext cx="429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items with different values and weights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C3D02-B1C5-4778-88F3-886D6AB53133}"/>
              </a:ext>
            </a:extLst>
          </p:cNvPr>
          <p:cNvSpPr txBox="1"/>
          <p:nvPr/>
        </p:nvSpPr>
        <p:spPr>
          <a:xfrm>
            <a:off x="5337031" y="1533528"/>
            <a:ext cx="354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knapsack with maximum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BF0971-75D9-E4B9-5B16-9262EFDB3F7F}"/>
                  </a:ext>
                </a:extLst>
              </p:cNvPr>
              <p:cNvSpPr txBox="1"/>
              <p:nvPr/>
            </p:nvSpPr>
            <p:spPr>
              <a:xfrm>
                <a:off x="1212362" y="4289018"/>
                <a:ext cx="6719275" cy="1141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dirty="0"/>
                  <a:t>Decision variable,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choose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item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2BF0971-75D9-E4B9-5B16-9262EFDB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62" y="4289018"/>
                <a:ext cx="6719275" cy="1141082"/>
              </a:xfrm>
              <a:prstGeom prst="rect">
                <a:avLst/>
              </a:prstGeom>
              <a:blipFill>
                <a:blip r:embed="rId3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070393D-1981-8AE8-D9C5-B182B18F3FC0}"/>
              </a:ext>
            </a:extLst>
          </p:cNvPr>
          <p:cNvSpPr txBox="1"/>
          <p:nvPr/>
        </p:nvSpPr>
        <p:spPr>
          <a:xfrm>
            <a:off x="2490480" y="2249852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755BF-F5A6-9740-767E-9A36A8513674}"/>
              </a:ext>
            </a:extLst>
          </p:cNvPr>
          <p:cNvSpPr txBox="1"/>
          <p:nvPr/>
        </p:nvSpPr>
        <p:spPr>
          <a:xfrm>
            <a:off x="637855" y="2275223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8F1F24-2591-E924-A47A-98DB091964EA}"/>
              </a:ext>
            </a:extLst>
          </p:cNvPr>
          <p:cNvSpPr txBox="1"/>
          <p:nvPr/>
        </p:nvSpPr>
        <p:spPr>
          <a:xfrm>
            <a:off x="4028912" y="2292495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3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EC6858-F2DF-EE13-30C3-339C3C89B553}"/>
              </a:ext>
            </a:extLst>
          </p:cNvPr>
          <p:cNvSpPr txBox="1"/>
          <p:nvPr/>
        </p:nvSpPr>
        <p:spPr>
          <a:xfrm>
            <a:off x="674732" y="3214176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4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2C768A-C42B-014B-EB9F-0060818E8DE1}"/>
              </a:ext>
            </a:extLst>
          </p:cNvPr>
          <p:cNvSpPr txBox="1"/>
          <p:nvPr/>
        </p:nvSpPr>
        <p:spPr>
          <a:xfrm>
            <a:off x="2459878" y="3266489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 5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4C1C5F-7CA2-0F4C-711E-752CFFF6334D}"/>
              </a:ext>
            </a:extLst>
          </p:cNvPr>
          <p:cNvSpPr txBox="1"/>
          <p:nvPr/>
        </p:nvSpPr>
        <p:spPr>
          <a:xfrm>
            <a:off x="299859" y="2552198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>
                <a:solidFill>
                  <a:schemeClr val="tx1"/>
                </a:solidFill>
              </a:rPr>
              <a:t>1kg, 10cm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1911DF9-2CC1-EC3C-6191-7258378A37CD}"/>
              </a:ext>
            </a:extLst>
          </p:cNvPr>
          <p:cNvSpPr txBox="1"/>
          <p:nvPr/>
        </p:nvSpPr>
        <p:spPr>
          <a:xfrm>
            <a:off x="2048524" y="2560993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3</a:t>
            </a:r>
            <a:r>
              <a:rPr lang="en-HK" altLang="zh-CN" sz="1600" dirty="0">
                <a:solidFill>
                  <a:schemeClr val="tx1"/>
                </a:solidFill>
              </a:rPr>
              <a:t>kg, 20cm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CCCA5A3-F2B5-87A7-E7F5-3F875F1C0FCA}"/>
              </a:ext>
            </a:extLst>
          </p:cNvPr>
          <p:cNvSpPr txBox="1"/>
          <p:nvPr/>
        </p:nvSpPr>
        <p:spPr>
          <a:xfrm>
            <a:off x="3687528" y="2593264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2</a:t>
            </a:r>
            <a:r>
              <a:rPr lang="en-HK" altLang="zh-CN" sz="1600" dirty="0">
                <a:solidFill>
                  <a:schemeClr val="tx1"/>
                </a:solidFill>
              </a:rPr>
              <a:t>kg, 25cm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C39C5CD-A64D-E721-AFF3-B14AC2A3CD19}"/>
              </a:ext>
            </a:extLst>
          </p:cNvPr>
          <p:cNvSpPr txBox="1"/>
          <p:nvPr/>
        </p:nvSpPr>
        <p:spPr>
          <a:xfrm>
            <a:off x="249609" y="3546762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/>
              <a:t>2</a:t>
            </a:r>
            <a:r>
              <a:rPr lang="en-HK" altLang="zh-CN" sz="1600" dirty="0">
                <a:solidFill>
                  <a:schemeClr val="tx1"/>
                </a:solidFill>
              </a:rPr>
              <a:t>kg, 15cm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CDD6276-50CB-8E60-8CDF-03E414338EC2}"/>
              </a:ext>
            </a:extLst>
          </p:cNvPr>
          <p:cNvSpPr txBox="1"/>
          <p:nvPr/>
        </p:nvSpPr>
        <p:spPr>
          <a:xfrm>
            <a:off x="2079098" y="3606759"/>
            <a:ext cx="1368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altLang="zh-CN" sz="1600" dirty="0">
                <a:solidFill>
                  <a:schemeClr val="tx1"/>
                </a:solidFill>
              </a:rPr>
              <a:t>4kg, 30cm</a:t>
            </a:r>
            <a:r>
              <a:rPr lang="en-HK" altLang="zh-CN" sz="1600" baseline="30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8AF532-A6DE-430E-8577-1603D436792F}"/>
              </a:ext>
            </a:extLst>
          </p:cNvPr>
          <p:cNvSpPr txBox="1"/>
          <p:nvPr/>
        </p:nvSpPr>
        <p:spPr>
          <a:xfrm>
            <a:off x="189952" y="4813381"/>
            <a:ext cx="421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HK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determine the penalty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</a:t>
            </a:r>
            <a:endParaRPr lang="en-HK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E24FFFB-9FD9-4AD5-B67C-C91A3E0AF023}"/>
                  </a:ext>
                </a:extLst>
              </p:cNvPr>
              <p:cNvSpPr/>
              <p:nvPr/>
            </p:nvSpPr>
            <p:spPr>
              <a:xfrm>
                <a:off x="2339648" y="5334550"/>
                <a:ext cx="6707285" cy="931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HK" altLang="zh-CN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+25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+20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+15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+40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GB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HK" altLang="zh-CN" i="1">
                                    <a:latin typeface="Cambria Math" panose="02040503050406030204" pitchFamily="18" charset="0"/>
                                  </a:rPr>
                                  <m:t>+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altLang="zh-CN" i="1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HK" altLang="zh-CN" b="0" i="1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n-HK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HK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HK" altLang="zh-CN" i="1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func>
                                  <m:funcPr>
                                    <m:ctrlPr>
                                      <a:rPr lang="en-HK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HK" altLang="zh-C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HK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+3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HK" altLang="zh-CN" i="1">
                                            <a:latin typeface="Cambria Math" panose="02040503050406030204" pitchFamily="18" charset="0"/>
                                          </a:rPr>
                                          <m:t>−7,0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HK" altLang="zh-CN" i="1">
                                    <a:latin typeface="Cambria Math" panose="02040503050406030204" pitchFamily="18" charset="0"/>
                                  </a:rPr>
                                  <m:t>+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altLang="zh-CN" i="1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HK" altLang="zh-CN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a:rPr lang="en-HK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HK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HK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func>
                                  <m:funcPr>
                                    <m:ctrlPr>
                                      <a:rPr lang="en-HK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HK" altLang="zh-C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HK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+20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+25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+15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+30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HK" altLang="zh-CN" i="1">
                                            <a:latin typeface="Cambria Math" panose="02040503050406030204" pitchFamily="18" charset="0"/>
                                          </a:rPr>
                                          <m:t>−60, 0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E24FFFB-9FD9-4AD5-B67C-C91A3E0AF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648" y="5334550"/>
                <a:ext cx="6707285" cy="931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C6C7B2-1E16-448D-B96F-F6E52E6FB9EB}"/>
                  </a:ext>
                </a:extLst>
              </p:cNvPr>
              <p:cNvSpPr txBox="1"/>
              <p:nvPr/>
            </p:nvSpPr>
            <p:spPr>
              <a:xfrm>
                <a:off x="474923" y="5240167"/>
                <a:ext cx="1611147" cy="1117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̃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$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HK">
                                  <a:latin typeface="Cambria Math" panose="02040503050406030204" pitchFamily="18" charset="0"/>
                                </a:rPr>
                                <m:t>kg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HK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sSup>
                                <m:sSup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HK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HK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HK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C6C7B2-1E16-448D-B96F-F6E52E6FB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3" y="5240167"/>
                <a:ext cx="1611147" cy="1117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48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51255-7143-3ED8-2284-587D7992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19424"/>
            <a:ext cx="7886700" cy="819151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BC9F8-7533-F08E-F5BD-CF5C6C9D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6C06D-819C-EBAD-C5D1-D9C8713D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Glasgow James Watt School of Engineering 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49D3-4D56-98B0-068B-4B078D9D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51255-7143-3ED8-2284-587D7992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7316"/>
            <a:ext cx="9144000" cy="152126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Implementation for Constrained 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BC9F8-7533-F08E-F5BD-CF5C6C9D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6C06D-819C-EBAD-C5D1-D9C8713D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Glasgow James Watt School of Engineering 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49D3-4D56-98B0-068B-4B078D9D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21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2810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 structure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9C3D0-7131-4E59-8778-4B1ECF35B0ED}"/>
              </a:ext>
            </a:extLst>
          </p:cNvPr>
          <p:cNvSpPr txBox="1"/>
          <p:nvPr/>
        </p:nvSpPr>
        <p:spPr>
          <a:xfrm>
            <a:off x="548430" y="2161217"/>
            <a:ext cx="804714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Demo_Knapsack.m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Entrance of program, a five-item 0-1 Knapsack problem example. </a:t>
            </a:r>
          </a:p>
          <a:p>
            <a:pPr>
              <a:lnSpc>
                <a:spcPct val="150000"/>
              </a:lnSpc>
            </a:pP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Penalty_function_method.m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demonstration of how to write penalty function method. </a:t>
            </a:r>
          </a:p>
        </p:txBody>
      </p:sp>
    </p:spTree>
    <p:extLst>
      <p:ext uri="{BB962C8B-B14F-4D97-AF65-F5344CB8AC3E}">
        <p14:creationId xmlns:p14="http://schemas.microsoft.com/office/powerpoint/2010/main" val="266633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22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8008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Evaluation with the penalty function method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D21B-8937-4C93-941B-9D969037FFB7}"/>
              </a:ext>
            </a:extLst>
          </p:cNvPr>
          <p:cNvSpPr/>
          <p:nvPr/>
        </p:nvSpPr>
        <p:spPr>
          <a:xfrm>
            <a:off x="979939" y="2022431"/>
            <a:ext cx="71841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E00FF"/>
                </a:solidFill>
                <a:latin typeface="Menlo"/>
              </a:rPr>
              <a:t>function </a:t>
            </a:r>
            <a:r>
              <a:rPr lang="en-HK" dirty="0">
                <a:latin typeface="Menlo"/>
              </a:rPr>
              <a:t>fitness = </a:t>
            </a:r>
            <a:r>
              <a:rPr lang="en-HK" dirty="0" err="1">
                <a:latin typeface="Menlo"/>
              </a:rPr>
              <a:t>knapsack_pfm</a:t>
            </a:r>
            <a:r>
              <a:rPr lang="en-HK" dirty="0">
                <a:latin typeface="Menlo"/>
              </a:rPr>
              <a:t>(values, weights, </a:t>
            </a:r>
            <a:r>
              <a:rPr lang="en-HK" dirty="0" err="1">
                <a:latin typeface="Menlo"/>
              </a:rPr>
              <a:t>maxWeight</a:t>
            </a:r>
            <a:r>
              <a:rPr lang="en-HK" dirty="0">
                <a:latin typeface="Menlo"/>
              </a:rPr>
              <a:t>, </a:t>
            </a:r>
            <a:r>
              <a:rPr lang="en-HK" dirty="0" err="1">
                <a:latin typeface="Menlo"/>
              </a:rPr>
              <a:t>w_penalty</a:t>
            </a:r>
            <a:r>
              <a:rPr lang="en-HK" dirty="0">
                <a:latin typeface="Menlo"/>
              </a:rPr>
              <a:t>, volumes, </a:t>
            </a:r>
            <a:r>
              <a:rPr lang="en-HK" dirty="0" err="1">
                <a:latin typeface="Menlo"/>
              </a:rPr>
              <a:t>maxVolume</a:t>
            </a:r>
            <a:r>
              <a:rPr lang="en-HK" dirty="0">
                <a:latin typeface="Menlo"/>
              </a:rPr>
              <a:t>, </a:t>
            </a:r>
            <a:r>
              <a:rPr lang="en-HK" dirty="0" err="1">
                <a:latin typeface="Menlo"/>
              </a:rPr>
              <a:t>v_penalty</a:t>
            </a:r>
            <a:r>
              <a:rPr lang="en-HK" dirty="0">
                <a:latin typeface="Menlo"/>
              </a:rPr>
              <a:t>, population)</a:t>
            </a:r>
          </a:p>
          <a:p>
            <a:r>
              <a:rPr lang="en-HK" dirty="0">
                <a:solidFill>
                  <a:srgbClr val="028009"/>
                </a:solidFill>
                <a:latin typeface="Menlo"/>
              </a:rPr>
              <a:t>% fitness evaluator for the knapsack problem, where the constraints are processed by the penalty function method</a:t>
            </a:r>
            <a:endParaRPr lang="en-HK" dirty="0">
              <a:latin typeface="Menlo"/>
            </a:endParaRPr>
          </a:p>
          <a:p>
            <a:r>
              <a:rPr lang="en-HK" dirty="0">
                <a:latin typeface="Menlo"/>
              </a:rPr>
              <a:t>    fitness = -values*population.’;</a:t>
            </a:r>
            <a:r>
              <a:rPr lang="en-HK" dirty="0">
                <a:solidFill>
                  <a:srgbClr val="028009"/>
                </a:solidFill>
                <a:latin typeface="Menlo"/>
              </a:rPr>
              <a:t> % convert the problem to minimization</a:t>
            </a:r>
            <a:endParaRPr lang="en-HK" dirty="0">
              <a:latin typeface="Menlo"/>
            </a:endParaRPr>
          </a:p>
          <a:p>
            <a:r>
              <a:rPr lang="en-HK" dirty="0">
                <a:latin typeface="Menlo"/>
              </a:rPr>
              <a:t>    </a:t>
            </a:r>
            <a:r>
              <a:rPr lang="en-HK" dirty="0" err="1">
                <a:latin typeface="Menlo"/>
              </a:rPr>
              <a:t>w_const</a:t>
            </a:r>
            <a:r>
              <a:rPr lang="en-HK" dirty="0">
                <a:latin typeface="Menlo"/>
              </a:rPr>
              <a:t> = weights*population.'; </a:t>
            </a:r>
            <a:r>
              <a:rPr lang="en-HK" dirty="0">
                <a:solidFill>
                  <a:srgbClr val="028009"/>
                </a:solidFill>
                <a:latin typeface="Menlo"/>
              </a:rPr>
              <a:t>% compute the weight constraint</a:t>
            </a:r>
            <a:endParaRPr lang="en-HK" dirty="0">
              <a:latin typeface="Menlo"/>
            </a:endParaRPr>
          </a:p>
          <a:p>
            <a:r>
              <a:rPr lang="en-HK" dirty="0">
                <a:latin typeface="Menlo"/>
              </a:rPr>
              <a:t>    </a:t>
            </a:r>
            <a:r>
              <a:rPr lang="en-HK" dirty="0" err="1">
                <a:latin typeface="Menlo"/>
              </a:rPr>
              <a:t>v_const</a:t>
            </a:r>
            <a:r>
              <a:rPr lang="en-HK" dirty="0">
                <a:latin typeface="Menlo"/>
              </a:rPr>
              <a:t> = volumes*population.'; </a:t>
            </a:r>
            <a:r>
              <a:rPr lang="en-HK" dirty="0">
                <a:solidFill>
                  <a:srgbClr val="028009"/>
                </a:solidFill>
                <a:latin typeface="Menlo"/>
              </a:rPr>
              <a:t>% compute the volume constraint</a:t>
            </a:r>
            <a:endParaRPr lang="en-HK" dirty="0">
              <a:latin typeface="Menlo"/>
            </a:endParaRPr>
          </a:p>
          <a:p>
            <a:r>
              <a:rPr lang="en-HK" dirty="0">
                <a:latin typeface="Menlo"/>
              </a:rPr>
              <a:t>    fitness = fitness + </a:t>
            </a:r>
            <a:r>
              <a:rPr lang="en-HK" dirty="0" err="1">
                <a:latin typeface="Menlo"/>
              </a:rPr>
              <a:t>w_penalty</a:t>
            </a:r>
            <a:r>
              <a:rPr lang="en-HK" dirty="0">
                <a:latin typeface="Menlo"/>
              </a:rPr>
              <a:t> * max(</a:t>
            </a:r>
            <a:r>
              <a:rPr lang="en-HK" dirty="0" err="1">
                <a:latin typeface="Menlo"/>
              </a:rPr>
              <a:t>maxWeight</a:t>
            </a:r>
            <a:r>
              <a:rPr lang="en-HK" dirty="0">
                <a:latin typeface="Menlo"/>
              </a:rPr>
              <a:t> - </a:t>
            </a:r>
            <a:r>
              <a:rPr lang="en-HK" dirty="0" err="1">
                <a:latin typeface="Menlo"/>
              </a:rPr>
              <a:t>w_const</a:t>
            </a:r>
            <a:r>
              <a:rPr lang="en-HK" dirty="0">
                <a:latin typeface="Menlo"/>
              </a:rPr>
              <a:t>, 0); </a:t>
            </a:r>
          </a:p>
          <a:p>
            <a:r>
              <a:rPr lang="en-HK" dirty="0">
                <a:latin typeface="Menlo"/>
              </a:rPr>
              <a:t>    fitness = fitness + </a:t>
            </a:r>
            <a:r>
              <a:rPr lang="en-HK" dirty="0" err="1">
                <a:latin typeface="Menlo"/>
              </a:rPr>
              <a:t>v_penalty</a:t>
            </a:r>
            <a:r>
              <a:rPr lang="en-HK" dirty="0">
                <a:latin typeface="Menlo"/>
              </a:rPr>
              <a:t> * max(</a:t>
            </a:r>
            <a:r>
              <a:rPr lang="en-HK" dirty="0" err="1">
                <a:latin typeface="Menlo"/>
              </a:rPr>
              <a:t>maxVolume</a:t>
            </a:r>
            <a:r>
              <a:rPr lang="en-HK" dirty="0">
                <a:latin typeface="Menlo"/>
              </a:rPr>
              <a:t> - </a:t>
            </a:r>
            <a:r>
              <a:rPr lang="en-HK" dirty="0" err="1">
                <a:latin typeface="Menlo"/>
              </a:rPr>
              <a:t>v_const</a:t>
            </a:r>
            <a:r>
              <a:rPr lang="en-HK" dirty="0">
                <a:latin typeface="Menlo"/>
              </a:rPr>
              <a:t>, 0);</a:t>
            </a:r>
          </a:p>
          <a:p>
            <a:r>
              <a:rPr lang="en-HK" dirty="0">
                <a:solidFill>
                  <a:srgbClr val="0E00FF"/>
                </a:solidFill>
                <a:latin typeface="Menlo"/>
              </a:rPr>
              <a:t>end</a:t>
            </a:r>
            <a:endParaRPr lang="en-HK" dirty="0">
              <a:latin typeface="Menlo"/>
            </a:endParaRPr>
          </a:p>
          <a:p>
            <a:endParaRPr lang="en-HK" dirty="0">
              <a:solidFill>
                <a:srgbClr val="0E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80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51255-7143-3ED8-2284-587D7992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9424"/>
            <a:ext cx="9144000" cy="81915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BC9F8-7533-F08E-F5BD-CF5C6C9D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6C06D-819C-EBAD-C5D1-D9C8713D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Glasgow James Watt School of Engineering 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49D3-4D56-98B0-068B-4B078D9D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4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16924"/>
            <a:ext cx="7979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Multiobjective 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ptimization problem (MOP)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920181-1494-4212-A9E1-829477EA2CC7}"/>
                  </a:ext>
                </a:extLst>
              </p:cNvPr>
              <p:cNvSpPr txBox="1"/>
              <p:nvPr/>
            </p:nvSpPr>
            <p:spPr>
              <a:xfrm>
                <a:off x="2583088" y="1246480"/>
                <a:ext cx="3977819" cy="1829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HK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unc>
                                  <m:func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HK" sz="24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HK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…,</m:t>
                                        </m:r>
                                        <m:sSub>
                                          <m:sSubPr>
                                            <m:ctrlP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HK" sz="24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HK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…,</m:t>
                                        </m:r>
                                        <m:sSub>
                                          <m:sSubPr>
                                            <m:ctrlP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HK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en-HK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en-HK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HK" sz="24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HK" sz="2400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HK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…,</m:t>
                                    </m:r>
                                    <m:sSub>
                                      <m:sSubPr>
                                        <m:ctrlP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HK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920181-1494-4212-A9E1-829477EA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088" y="1246480"/>
                <a:ext cx="3977819" cy="1829988"/>
              </a:xfrm>
              <a:prstGeom prst="rect">
                <a:avLst/>
              </a:prstGeom>
              <a:blipFill>
                <a:blip r:embed="rId4"/>
                <a:stretch>
                  <a:fillRect l="-613" b="-199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1D4B0C9B-4750-4437-8C84-A3CA6CCF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22" y="3631641"/>
                <a:ext cx="8444753" cy="2554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GB" altLang="en-US" sz="24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altLang="en-US" sz="2400" dirty="0">
                    <a:latin typeface="Times New Roman" pitchFamily="18" charset="0"/>
                    <a:cs typeface="Times New Roman" pitchFamily="18" charset="0"/>
                  </a:rPr>
                  <a:t> are the decision variables,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HK" alt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GB" altLang="en-US" sz="2400" dirty="0">
                    <a:latin typeface="Times New Roman" pitchFamily="18" charset="0"/>
                    <a:cs typeface="Times New Roman" pitchFamily="18" charset="0"/>
                  </a:rPr>
                  <a:t> is the dimension of </a:t>
                </a:r>
                <a14:m>
                  <m:oMath xmlns:m="http://schemas.openxmlformats.org/officeDocument/2006/math">
                    <m:r>
                      <a:rPr lang="en-HK" alt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GB" altLang="en-US" sz="2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GB" alt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𝐷</m:t>
                    </m:r>
                  </m:oMath>
                </a14:m>
                <a:r>
                  <a:rPr lang="en-GB" altLang="en-US" sz="2400" dirty="0">
                    <a:latin typeface="Times New Roman" pitchFamily="18" charset="0"/>
                    <a:cs typeface="Times New Roman" pitchFamily="18" charset="0"/>
                  </a:rPr>
                  <a:t> is the decision space,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HK" alt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GB" altLang="en-US" sz="2400" dirty="0">
                    <a:latin typeface="Times New Roman" pitchFamily="18" charset="0"/>
                    <a:cs typeface="Times New Roman" pitchFamily="18" charset="0"/>
                  </a:rPr>
                  <a:t> objectives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GB" alt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HK" alt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en-US" sz="2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GB" alt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HK" alt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en-US" sz="2400" dirty="0">
                    <a:latin typeface="Times New Roman" pitchFamily="18" charset="0"/>
                    <a:cs typeface="Times New Roman" pitchFamily="18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HK" alt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HK" alt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en-US" sz="2400" dirty="0">
                    <a:latin typeface="Times New Roman" pitchFamily="18" charset="0"/>
                    <a:cs typeface="Times New Roman" pitchFamily="18" charset="0"/>
                  </a:rPr>
                  <a:t> which usually conflict with each other.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GB" altLang="en-US" sz="2400" dirty="0">
                    <a:latin typeface="Times New Roman" pitchFamily="18" charset="0"/>
                    <a:cs typeface="Times New Roman" pitchFamily="18" charset="0"/>
                  </a:rPr>
                  <a:t>Maximization is defined in a similar way. </a:t>
                </a:r>
              </a:p>
            </p:txBody>
          </p:sp>
        </mc:Choice>
        <mc:Fallback xmlns="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1D4B0C9B-4750-4437-8C84-A3CA6CCFE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622" y="3631641"/>
                <a:ext cx="8444753" cy="2554545"/>
              </a:xfrm>
              <a:prstGeom prst="rect">
                <a:avLst/>
              </a:prstGeom>
              <a:blipFill>
                <a:blip r:embed="rId5"/>
                <a:stretch>
                  <a:fillRect l="-938" t="-1432" r="-1010" b="-50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2CC465-2F8E-4868-B7C1-88E95FFD51D7}"/>
              </a:ext>
            </a:extLst>
          </p:cNvPr>
          <p:cNvSpPr txBox="1"/>
          <p:nvPr/>
        </p:nvSpPr>
        <p:spPr>
          <a:xfrm>
            <a:off x="5864087" y="3631641"/>
            <a:ext cx="300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HK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problems considered hereafter are all minimization.</a:t>
            </a:r>
            <a:endParaRPr lang="en-HK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80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25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Example: automobile design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4382" y="1138550"/>
            <a:ext cx="4391442" cy="532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6000" lvl="1" indent="-34290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GB" altLang="en-US" sz="2000" b="0" i="0" dirty="0">
                <a:cs typeface="Times New Roman" pitchFamily="18" charset="0"/>
              </a:rPr>
              <a:t>When designing an automobile, we concern on several aspects such as the performance, safety, energy efficiency, and cost of production. </a:t>
            </a:r>
          </a:p>
          <a:p>
            <a:pPr marL="36000" lvl="1" indent="0">
              <a:spcBef>
                <a:spcPct val="20000"/>
              </a:spcBef>
            </a:pPr>
            <a:endParaRPr lang="en-GB" altLang="en-US" sz="2000" b="0" i="0" dirty="0">
              <a:cs typeface="Times New Roman" pitchFamily="18" charset="0"/>
            </a:endParaRPr>
          </a:p>
          <a:p>
            <a:pPr marL="3960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GB" altLang="en-US" sz="1800" b="0" i="0" dirty="0">
                <a:cs typeface="Times New Roman" pitchFamily="18" charset="0"/>
              </a:rPr>
              <a:t>The energy consumption (per hundred miles) should be as low as possible.  </a:t>
            </a:r>
            <a:r>
              <a:rPr lang="en-GB" altLang="en-US" sz="1800" i="0" dirty="0">
                <a:cs typeface="Times New Roman" pitchFamily="18" charset="0"/>
              </a:rPr>
              <a:t>The lower, the better</a:t>
            </a:r>
            <a:r>
              <a:rPr lang="en-GB" altLang="en-US" sz="1800" b="0" i="0" dirty="0">
                <a:cs typeface="Times New Roman" pitchFamily="18" charset="0"/>
              </a:rPr>
              <a:t>.</a:t>
            </a:r>
          </a:p>
          <a:p>
            <a:pPr marL="396000" lvl="1" indent="-342900">
              <a:spcBef>
                <a:spcPct val="20000"/>
              </a:spcBef>
              <a:buFont typeface="Wingdings" pitchFamily="2" charset="2"/>
              <a:buChar char="Ø"/>
            </a:pPr>
            <a:endParaRPr lang="en-GB" altLang="en-US" sz="1800" b="0" i="0" dirty="0">
              <a:cs typeface="Times New Roman" pitchFamily="18" charset="0"/>
            </a:endParaRPr>
          </a:p>
          <a:p>
            <a:pPr marL="3960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GB" altLang="en-US" sz="1800" b="0" i="0" dirty="0">
                <a:cs typeface="Times New Roman" pitchFamily="18" charset="0"/>
              </a:rPr>
              <a:t>The cost of manufacturing should be as low as possible. </a:t>
            </a:r>
            <a:r>
              <a:rPr lang="en-GB" altLang="en-US" sz="1800" i="0" dirty="0">
                <a:cs typeface="Times New Roman" pitchFamily="18" charset="0"/>
              </a:rPr>
              <a:t>The lower, the better</a:t>
            </a:r>
            <a:r>
              <a:rPr lang="en-GB" altLang="en-US" sz="1800" b="0" i="0" dirty="0">
                <a:cs typeface="Times New Roman" pitchFamily="18" charset="0"/>
              </a:rPr>
              <a:t>. </a:t>
            </a:r>
          </a:p>
          <a:p>
            <a:pPr marL="396000" lvl="1" indent="-342900">
              <a:spcBef>
                <a:spcPct val="20000"/>
              </a:spcBef>
              <a:buFont typeface="Wingdings" pitchFamily="2" charset="2"/>
              <a:buChar char="Ø"/>
            </a:pPr>
            <a:endParaRPr lang="en-GB" altLang="en-US" sz="1800" b="0" i="0" dirty="0">
              <a:cs typeface="Times New Roman" pitchFamily="18" charset="0"/>
            </a:endParaRPr>
          </a:p>
          <a:p>
            <a:pPr marL="3960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GB" altLang="en-US" sz="1800" b="0" i="0" dirty="0">
                <a:cs typeface="Times New Roman" pitchFamily="18" charset="0"/>
              </a:rPr>
              <a:t>They conflict with each other. Low energy consumption relies on more advanced power unit design, which </a:t>
            </a:r>
            <a:r>
              <a:rPr lang="en-US" altLang="zh-CN" sz="1800" b="0" i="0" dirty="0">
                <a:cs typeface="Times New Roman" pitchFamily="18" charset="0"/>
              </a:rPr>
              <a:t>in turns</a:t>
            </a:r>
            <a:r>
              <a:rPr lang="en-GB" altLang="en-US" sz="1800" b="0" i="0" dirty="0">
                <a:cs typeface="Times New Roman" pitchFamily="18" charset="0"/>
              </a:rPr>
              <a:t> increases the cost of manufacturing. </a:t>
            </a:r>
          </a:p>
          <a:p>
            <a:pPr marL="396000" lvl="1">
              <a:spcBef>
                <a:spcPct val="20000"/>
              </a:spcBef>
              <a:buFont typeface="Wingdings" pitchFamily="2" charset="2"/>
              <a:buChar char="§"/>
            </a:pPr>
            <a:endParaRPr lang="en-GB" altLang="en-US" sz="1800" b="0" i="0" dirty="0">
              <a:cs typeface="Times New Roman" pitchFamily="18" charset="0"/>
            </a:endParaRPr>
          </a:p>
          <a:p>
            <a:pPr marL="36000" lvl="1">
              <a:spcBef>
                <a:spcPct val="20000"/>
              </a:spcBef>
            </a:pPr>
            <a:endParaRPr lang="en-GB" altLang="en-US" sz="2000" b="0" i="0" dirty="0">
              <a:cs typeface="Times New Roman" pitchFamily="18" charset="0"/>
            </a:endParaRPr>
          </a:p>
          <a:p>
            <a:pPr marL="36000">
              <a:spcBef>
                <a:spcPct val="20000"/>
              </a:spcBef>
              <a:buFont typeface="Wingdings" pitchFamily="2" charset="2"/>
              <a:buNone/>
            </a:pPr>
            <a:r>
              <a:rPr lang="en-GB" altLang="en-US" sz="2000" b="0" i="0" dirty="0">
                <a:cs typeface="Times New Roman" pitchFamily="18" charset="0"/>
              </a:rPr>
              <a:t>     </a:t>
            </a:r>
            <a:endParaRPr lang="en-US" altLang="en-US" sz="2000" b="0" i="0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3CF051-054C-493E-8252-6194AEDC524A}"/>
                  </a:ext>
                </a:extLst>
              </p:cNvPr>
              <p:cNvSpPr txBox="1"/>
              <p:nvPr/>
            </p:nvSpPr>
            <p:spPr>
              <a:xfrm>
                <a:off x="4911423" y="1573191"/>
                <a:ext cx="3977820" cy="1107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HK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HK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…,</m:t>
                                    </m:r>
                                    <m:sSub>
                                      <m:sSubPr>
                                        <m:ctrlP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en-HK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HK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…,</m:t>
                                    </m:r>
                                    <m:sSub>
                                      <m:sSubPr>
                                        <m:ctrlP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HK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HK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3CF051-054C-493E-8252-6194AEDC5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23" y="1573191"/>
                <a:ext cx="3977820" cy="1107676"/>
              </a:xfrm>
              <a:prstGeom prst="rect">
                <a:avLst/>
              </a:prstGeom>
              <a:blipFill>
                <a:blip r:embed="rId4"/>
                <a:stretch>
                  <a:fillRect l="-613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461E347-0B66-F7D2-1BC8-70B906648834}"/>
              </a:ext>
            </a:extLst>
          </p:cNvPr>
          <p:cNvGrpSpPr/>
          <p:nvPr/>
        </p:nvGrpSpPr>
        <p:grpSpPr>
          <a:xfrm>
            <a:off x="5061136" y="3990423"/>
            <a:ext cx="3767667" cy="1294386"/>
            <a:chOff x="5061136" y="3990423"/>
            <a:chExt cx="3767667" cy="1294386"/>
          </a:xfrm>
        </p:grpSpPr>
        <p:sp>
          <p:nvSpPr>
            <p:cNvPr id="17" name="矩形: 对角圆角 16">
              <a:extLst>
                <a:ext uri="{FF2B5EF4-FFF2-40B4-BE49-F238E27FC236}">
                  <a16:creationId xmlns:a16="http://schemas.microsoft.com/office/drawing/2014/main" id="{860D7BF7-9B63-5FAB-F90E-C398FDD22790}"/>
                </a:ext>
              </a:extLst>
            </p:cNvPr>
            <p:cNvSpPr/>
            <p:nvPr/>
          </p:nvSpPr>
          <p:spPr>
            <a:xfrm>
              <a:off x="8462452" y="4789342"/>
              <a:ext cx="347134" cy="135467"/>
            </a:xfrm>
            <a:prstGeom prst="round2Diag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梯形 2">
              <a:extLst>
                <a:ext uri="{FF2B5EF4-FFF2-40B4-BE49-F238E27FC236}">
                  <a16:creationId xmlns:a16="http://schemas.microsoft.com/office/drawing/2014/main" id="{ACD4C773-512B-8D90-72A9-FB53F91B5AC5}"/>
                </a:ext>
              </a:extLst>
            </p:cNvPr>
            <p:cNvSpPr/>
            <p:nvPr/>
          </p:nvSpPr>
          <p:spPr>
            <a:xfrm flipV="1">
              <a:off x="5061136" y="4463768"/>
              <a:ext cx="3767667" cy="542655"/>
            </a:xfrm>
            <a:prstGeom prst="trapezoid">
              <a:avLst>
                <a:gd name="adj" fmla="val 32407"/>
              </a:avLst>
            </a:prstGeom>
            <a:solidFill>
              <a:srgbClr val="33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9A9CB687-6695-E9CA-FB0B-C3889F9EACEB}"/>
                </a:ext>
              </a:extLst>
            </p:cNvPr>
            <p:cNvSpPr/>
            <p:nvPr/>
          </p:nvSpPr>
          <p:spPr>
            <a:xfrm>
              <a:off x="6095999" y="3990423"/>
              <a:ext cx="2159000" cy="922867"/>
            </a:xfrm>
            <a:prstGeom prst="trapezoid">
              <a:avLst>
                <a:gd name="adj" fmla="val 29587"/>
              </a:avLst>
            </a:prstGeom>
            <a:solidFill>
              <a:srgbClr val="33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: 空心 6">
              <a:extLst>
                <a:ext uri="{FF2B5EF4-FFF2-40B4-BE49-F238E27FC236}">
                  <a16:creationId xmlns:a16="http://schemas.microsoft.com/office/drawing/2014/main" id="{5153AF60-2E17-09D2-92C2-FE37413C5316}"/>
                </a:ext>
              </a:extLst>
            </p:cNvPr>
            <p:cNvSpPr/>
            <p:nvPr/>
          </p:nvSpPr>
          <p:spPr>
            <a:xfrm>
              <a:off x="5537201" y="4564809"/>
              <a:ext cx="720000" cy="720000"/>
            </a:xfrm>
            <a:prstGeom prst="donut">
              <a:avLst/>
            </a:prstGeom>
            <a:solidFill>
              <a:srgbClr val="336699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圆: 空心 10">
              <a:extLst>
                <a:ext uri="{FF2B5EF4-FFF2-40B4-BE49-F238E27FC236}">
                  <a16:creationId xmlns:a16="http://schemas.microsoft.com/office/drawing/2014/main" id="{5C028961-8514-8A87-199A-6C6AA8D568FC}"/>
                </a:ext>
              </a:extLst>
            </p:cNvPr>
            <p:cNvSpPr/>
            <p:nvPr/>
          </p:nvSpPr>
          <p:spPr>
            <a:xfrm>
              <a:off x="7649300" y="4564809"/>
              <a:ext cx="720000" cy="720000"/>
            </a:xfrm>
            <a:prstGeom prst="donut">
              <a:avLst/>
            </a:prstGeom>
            <a:solidFill>
              <a:srgbClr val="336699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10E361D-0D17-3A78-2F45-8522A0C73AB3}"/>
                </a:ext>
              </a:extLst>
            </p:cNvPr>
            <p:cNvSpPr/>
            <p:nvPr/>
          </p:nvSpPr>
          <p:spPr>
            <a:xfrm>
              <a:off x="5061136" y="4564809"/>
              <a:ext cx="225924" cy="1283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A3E604D2-796E-84F3-9963-863762805EE4}"/>
                </a:ext>
              </a:extLst>
            </p:cNvPr>
            <p:cNvSpPr/>
            <p:nvPr/>
          </p:nvSpPr>
          <p:spPr>
            <a:xfrm>
              <a:off x="6443133" y="4083557"/>
              <a:ext cx="1456267" cy="380212"/>
            </a:xfrm>
            <a:prstGeom prst="trapezoid">
              <a:avLst>
                <a:gd name="adj" fmla="val 249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过程 15">
              <a:extLst>
                <a:ext uri="{FF2B5EF4-FFF2-40B4-BE49-F238E27FC236}">
                  <a16:creationId xmlns:a16="http://schemas.microsoft.com/office/drawing/2014/main" id="{7511B213-F055-6CC3-2498-46A45634A2DE}"/>
                </a:ext>
              </a:extLst>
            </p:cNvPr>
            <p:cNvSpPr/>
            <p:nvPr/>
          </p:nvSpPr>
          <p:spPr>
            <a:xfrm>
              <a:off x="7154333" y="3990423"/>
              <a:ext cx="186267" cy="922867"/>
            </a:xfrm>
            <a:prstGeom prst="flowChartProcess">
              <a:avLst/>
            </a:prstGeom>
            <a:solidFill>
              <a:srgbClr val="33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76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26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8191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How to measure the quality of solutions? dominance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0400" y="953045"/>
            <a:ext cx="7772400" cy="523221"/>
          </a:xfrm>
        </p:spPr>
        <p:txBody>
          <a:bodyPr/>
          <a:lstStyle/>
          <a:p>
            <a:r>
              <a:rPr lang="en-GB" altLang="en-US" sz="2800" b="1" dirty="0">
                <a:latin typeface="Times New Roman" pitchFamily="18" charset="0"/>
                <a:cs typeface="Times New Roman" pitchFamily="18" charset="0"/>
              </a:rPr>
              <a:t>Which solutions are optimal?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0400" y="1638581"/>
                <a:ext cx="7678738" cy="4957762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GB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Dominance:</a:t>
                </a:r>
              </a:p>
              <a:p>
                <a:pPr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GB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dominates </a:t>
                </a:r>
                <a:r>
                  <a:rPr lang="en-GB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if</a:t>
                </a:r>
              </a:p>
              <a:p>
                <a:pPr>
                  <a:lnSpc>
                    <a:spcPct val="80000"/>
                  </a:lnSpc>
                </a:pPr>
                <a:r>
                  <a:rPr lang="en-GB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 not worse than </a:t>
                </a:r>
                <a:r>
                  <a:rPr lang="en-GB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in any objectives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HK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HK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≽</m:t>
                        </m:r>
                        <m:r>
                          <a:rPr lang="en-HK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GB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GB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is strictly better than y in at least one objective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HK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HK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≻</m:t>
                        </m:r>
                        <m:r>
                          <a:rPr lang="en-HK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GB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  <a:buFont typeface="Wingdings" pitchFamily="2" charset="2"/>
                  <a:buNone/>
                </a:pPr>
                <a:endParaRPr lang="en-GB" altLang="en-US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GB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Remarks:</a:t>
                </a:r>
              </a:p>
              <a:p>
                <a:pPr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For any two solutions, </a:t>
                </a:r>
                <a:r>
                  <a:rPr lang="en-GB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GB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dominates </a:t>
                </a:r>
                <a:r>
                  <a:rPr lang="en-GB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or</a:t>
                </a:r>
              </a:p>
              <a:p>
                <a:pPr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GB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dominates </a:t>
                </a:r>
                <a:r>
                  <a:rPr lang="en-GB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or</a:t>
                </a:r>
              </a:p>
              <a:p>
                <a:pPr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GB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cannot be compared with each other. </a:t>
                </a:r>
              </a:p>
            </p:txBody>
          </p:sp>
        </mc:Choice>
        <mc:Fallback xmlns="">
          <p:sp>
            <p:nvSpPr>
              <p:cNvPr id="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0400" y="1638581"/>
                <a:ext cx="7678738" cy="4957762"/>
              </a:xfrm>
              <a:blipFill>
                <a:blip r:embed="rId3"/>
                <a:stretch>
                  <a:fillRect l="-1271" t="-246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99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27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Dominance: illustration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A5F27F3-0771-4715-B122-2389BD6EA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" y="3764276"/>
            <a:ext cx="7575395" cy="242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o"/>
              <a:defRPr sz="1800">
                <a:solidFill>
                  <a:srgbClr val="0000CC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rgbClr val="0000CC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00CC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600">
                <a:solidFill>
                  <a:srgbClr val="0000CC"/>
                </a:solidFill>
                <a:latin typeface="Courier New" pitchFamily="4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rgbClr val="0000CC"/>
                </a:solidFill>
                <a:latin typeface="Courier New" pitchFamily="49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rgbClr val="0000CC"/>
                </a:solidFill>
                <a:latin typeface="Courier New" pitchFamily="49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rgbClr val="0000CC"/>
                </a:solidFill>
                <a:latin typeface="Courier New" pitchFamily="49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rgbClr val="0000CC"/>
                </a:solidFill>
                <a:latin typeface="Courier New" pitchFamily="49" charset="0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GB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dominates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if and only if: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o"/>
              <a:tabLst/>
              <a:defRPr/>
            </a:pPr>
            <a:r>
              <a:rPr kumimoji="0" lang="en-GB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is no worse than </a:t>
            </a:r>
            <a:r>
              <a:rPr kumimoji="0" lang="en-GB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 any objective,  and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o"/>
              <a:tabLst/>
              <a:defRPr/>
            </a:pPr>
            <a:r>
              <a:rPr kumimoji="0" lang="en-GB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is better than </a:t>
            </a:r>
            <a:r>
              <a:rPr kumimoji="0" lang="en-GB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 at least one objective.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example: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  dominates  A;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 and C are not comparable, and so do A and C.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o"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1F3470-BB0D-4AD8-9627-9780692D19F1}"/>
              </a:ext>
            </a:extLst>
          </p:cNvPr>
          <p:cNvGrpSpPr/>
          <p:nvPr/>
        </p:nvGrpSpPr>
        <p:grpSpPr>
          <a:xfrm>
            <a:off x="1590051" y="1125267"/>
            <a:ext cx="5963898" cy="2442277"/>
            <a:chOff x="843248" y="1196753"/>
            <a:chExt cx="5963898" cy="2442277"/>
          </a:xfrm>
        </p:grpSpPr>
        <p:sp>
          <p:nvSpPr>
            <p:cNvPr id="14" name="任意多边形: 形状 8">
              <a:extLst>
                <a:ext uri="{FF2B5EF4-FFF2-40B4-BE49-F238E27FC236}">
                  <a16:creationId xmlns:a16="http://schemas.microsoft.com/office/drawing/2014/main" id="{B7BD9A76-1B69-4729-BFAD-ABDC31A79D1E}"/>
                </a:ext>
              </a:extLst>
            </p:cNvPr>
            <p:cNvSpPr/>
            <p:nvPr/>
          </p:nvSpPr>
          <p:spPr>
            <a:xfrm>
              <a:off x="843248" y="1486538"/>
              <a:ext cx="2060700" cy="1576873"/>
            </a:xfrm>
            <a:custGeom>
              <a:avLst/>
              <a:gdLst>
                <a:gd name="connsiteX0" fmla="*/ 0 w 324464"/>
                <a:gd name="connsiteY0" fmla="*/ 0 h 1548581"/>
                <a:gd name="connsiteX1" fmla="*/ 324464 w 324464"/>
                <a:gd name="connsiteY1" fmla="*/ 1548581 h 1548581"/>
                <a:gd name="connsiteX0" fmla="*/ 0 w 2949677"/>
                <a:gd name="connsiteY0" fmla="*/ 0 h 2153265"/>
                <a:gd name="connsiteX1" fmla="*/ 2949677 w 2949677"/>
                <a:gd name="connsiteY1" fmla="*/ 2153265 h 2153265"/>
                <a:gd name="connsiteX0" fmla="*/ 0 w 2949677"/>
                <a:gd name="connsiteY0" fmla="*/ 0 h 2153265"/>
                <a:gd name="connsiteX1" fmla="*/ 2949677 w 2949677"/>
                <a:gd name="connsiteY1" fmla="*/ 2153265 h 2153265"/>
                <a:gd name="connsiteX0" fmla="*/ 0 w 3001296"/>
                <a:gd name="connsiteY0" fmla="*/ 0 h 1725562"/>
                <a:gd name="connsiteX1" fmla="*/ 3001296 w 3001296"/>
                <a:gd name="connsiteY1" fmla="*/ 1725562 h 1725562"/>
                <a:gd name="connsiteX0" fmla="*/ 0 w 3001296"/>
                <a:gd name="connsiteY0" fmla="*/ 0 h 1725562"/>
                <a:gd name="connsiteX1" fmla="*/ 3001296 w 3001296"/>
                <a:gd name="connsiteY1" fmla="*/ 1725562 h 1725562"/>
                <a:gd name="connsiteX0" fmla="*/ 0 w 3001296"/>
                <a:gd name="connsiteY0" fmla="*/ 0 h 1725562"/>
                <a:gd name="connsiteX1" fmla="*/ 3001296 w 3001296"/>
                <a:gd name="connsiteY1" fmla="*/ 1725562 h 1725562"/>
                <a:gd name="connsiteX2" fmla="*/ 0 w 3001296"/>
                <a:gd name="connsiteY2" fmla="*/ 0 h 1725562"/>
                <a:gd name="connsiteX0" fmla="*/ 0 w 3001296"/>
                <a:gd name="connsiteY0" fmla="*/ 0 h 1725562"/>
                <a:gd name="connsiteX1" fmla="*/ 3001296 w 3001296"/>
                <a:gd name="connsiteY1" fmla="*/ 1725562 h 1725562"/>
                <a:gd name="connsiteX2" fmla="*/ 0 w 3001296"/>
                <a:gd name="connsiteY2" fmla="*/ 0 h 1725562"/>
                <a:gd name="connsiteX0" fmla="*/ 31623 w 3066737"/>
                <a:gd name="connsiteY0" fmla="*/ 51956 h 1782709"/>
                <a:gd name="connsiteX1" fmla="*/ 3032919 w 3066737"/>
                <a:gd name="connsiteY1" fmla="*/ 1777518 h 1782709"/>
                <a:gd name="connsiteX2" fmla="*/ 1550704 w 3066737"/>
                <a:gd name="connsiteY2" fmla="*/ 568149 h 1782709"/>
                <a:gd name="connsiteX3" fmla="*/ 31623 w 3066737"/>
                <a:gd name="connsiteY3" fmla="*/ 51956 h 1782709"/>
                <a:gd name="connsiteX0" fmla="*/ 21815 w 3084580"/>
                <a:gd name="connsiteY0" fmla="*/ 448710 h 2177136"/>
                <a:gd name="connsiteX1" fmla="*/ 3023111 w 3084580"/>
                <a:gd name="connsiteY1" fmla="*/ 2174272 h 2177136"/>
                <a:gd name="connsiteX2" fmla="*/ 2197199 w 3084580"/>
                <a:gd name="connsiteY2" fmla="*/ 94748 h 2177136"/>
                <a:gd name="connsiteX3" fmla="*/ 21815 w 3084580"/>
                <a:gd name="connsiteY3" fmla="*/ 448710 h 2177136"/>
                <a:gd name="connsiteX0" fmla="*/ 21815 w 3084580"/>
                <a:gd name="connsiteY0" fmla="*/ 137652 h 2315904"/>
                <a:gd name="connsiteX1" fmla="*/ 3023111 w 3084580"/>
                <a:gd name="connsiteY1" fmla="*/ 2313040 h 2315904"/>
                <a:gd name="connsiteX2" fmla="*/ 2197199 w 3084580"/>
                <a:gd name="connsiteY2" fmla="*/ 233516 h 2315904"/>
                <a:gd name="connsiteX3" fmla="*/ 21815 w 3084580"/>
                <a:gd name="connsiteY3" fmla="*/ 137652 h 2315904"/>
                <a:gd name="connsiteX0" fmla="*/ 0 w 3062765"/>
                <a:gd name="connsiteY0" fmla="*/ 174691 h 2352943"/>
                <a:gd name="connsiteX1" fmla="*/ 3001296 w 3062765"/>
                <a:gd name="connsiteY1" fmla="*/ 2350079 h 2352943"/>
                <a:gd name="connsiteX2" fmla="*/ 2175384 w 3062765"/>
                <a:gd name="connsiteY2" fmla="*/ 270555 h 2352943"/>
                <a:gd name="connsiteX3" fmla="*/ 0 w 3062765"/>
                <a:gd name="connsiteY3" fmla="*/ 174691 h 2352943"/>
                <a:gd name="connsiteX0" fmla="*/ 141168 w 3203933"/>
                <a:gd name="connsiteY0" fmla="*/ 174691 h 2352943"/>
                <a:gd name="connsiteX1" fmla="*/ 3142464 w 3203933"/>
                <a:gd name="connsiteY1" fmla="*/ 2350079 h 2352943"/>
                <a:gd name="connsiteX2" fmla="*/ 2316552 w 3203933"/>
                <a:gd name="connsiteY2" fmla="*/ 270555 h 2352943"/>
                <a:gd name="connsiteX3" fmla="*/ 141168 w 3203933"/>
                <a:gd name="connsiteY3" fmla="*/ 174691 h 2352943"/>
                <a:gd name="connsiteX0" fmla="*/ 144369 w 3207134"/>
                <a:gd name="connsiteY0" fmla="*/ 174691 h 2352943"/>
                <a:gd name="connsiteX1" fmla="*/ 3145665 w 3207134"/>
                <a:gd name="connsiteY1" fmla="*/ 2350079 h 2352943"/>
                <a:gd name="connsiteX2" fmla="*/ 2319753 w 3207134"/>
                <a:gd name="connsiteY2" fmla="*/ 270555 h 2352943"/>
                <a:gd name="connsiteX3" fmla="*/ 144369 w 3207134"/>
                <a:gd name="connsiteY3" fmla="*/ 174691 h 2352943"/>
                <a:gd name="connsiteX0" fmla="*/ 144369 w 3236451"/>
                <a:gd name="connsiteY0" fmla="*/ 174691 h 2350142"/>
                <a:gd name="connsiteX1" fmla="*/ 3145665 w 3236451"/>
                <a:gd name="connsiteY1" fmla="*/ 2350079 h 2350142"/>
                <a:gd name="connsiteX2" fmla="*/ 2319753 w 3236451"/>
                <a:gd name="connsiteY2" fmla="*/ 270555 h 2350142"/>
                <a:gd name="connsiteX3" fmla="*/ 144369 w 3236451"/>
                <a:gd name="connsiteY3" fmla="*/ 174691 h 2350142"/>
                <a:gd name="connsiteX0" fmla="*/ 245157 w 2947996"/>
                <a:gd name="connsiteY0" fmla="*/ 174691 h 2313272"/>
                <a:gd name="connsiteX1" fmla="*/ 2781879 w 2947996"/>
                <a:gd name="connsiteY1" fmla="*/ 2313208 h 2313272"/>
                <a:gd name="connsiteX2" fmla="*/ 2420541 w 2947996"/>
                <a:gd name="connsiteY2" fmla="*/ 270555 h 2313272"/>
                <a:gd name="connsiteX3" fmla="*/ 245157 w 2947996"/>
                <a:gd name="connsiteY3" fmla="*/ 174691 h 2313272"/>
                <a:gd name="connsiteX0" fmla="*/ 135330 w 2838169"/>
                <a:gd name="connsiteY0" fmla="*/ 174691 h 2413484"/>
                <a:gd name="connsiteX1" fmla="*/ 496662 w 2838169"/>
                <a:gd name="connsiteY1" fmla="*/ 1900252 h 2413484"/>
                <a:gd name="connsiteX2" fmla="*/ 2672052 w 2838169"/>
                <a:gd name="connsiteY2" fmla="*/ 2313208 h 2413484"/>
                <a:gd name="connsiteX3" fmla="*/ 2310714 w 2838169"/>
                <a:gd name="connsiteY3" fmla="*/ 270555 h 2413484"/>
                <a:gd name="connsiteX4" fmla="*/ 135330 w 2838169"/>
                <a:gd name="connsiteY4" fmla="*/ 174691 h 2413484"/>
                <a:gd name="connsiteX0" fmla="*/ 211449 w 2914288"/>
                <a:gd name="connsiteY0" fmla="*/ 174691 h 2424164"/>
                <a:gd name="connsiteX1" fmla="*/ 336806 w 2914288"/>
                <a:gd name="connsiteY1" fmla="*/ 1959245 h 2424164"/>
                <a:gd name="connsiteX2" fmla="*/ 2748171 w 2914288"/>
                <a:gd name="connsiteY2" fmla="*/ 2313208 h 2424164"/>
                <a:gd name="connsiteX3" fmla="*/ 2386833 w 2914288"/>
                <a:gd name="connsiteY3" fmla="*/ 270555 h 2424164"/>
                <a:gd name="connsiteX4" fmla="*/ 211449 w 2914288"/>
                <a:gd name="connsiteY4" fmla="*/ 174691 h 2424164"/>
                <a:gd name="connsiteX0" fmla="*/ 211449 w 2844804"/>
                <a:gd name="connsiteY0" fmla="*/ 491888 h 2741361"/>
                <a:gd name="connsiteX1" fmla="*/ 336806 w 2844804"/>
                <a:gd name="connsiteY1" fmla="*/ 2276442 h 2741361"/>
                <a:gd name="connsiteX2" fmla="*/ 2748171 w 2844804"/>
                <a:gd name="connsiteY2" fmla="*/ 2630405 h 2741361"/>
                <a:gd name="connsiteX3" fmla="*/ 1981252 w 2844804"/>
                <a:gd name="connsiteY3" fmla="*/ 101055 h 2741361"/>
                <a:gd name="connsiteX4" fmla="*/ 211449 w 2844804"/>
                <a:gd name="connsiteY4" fmla="*/ 491888 h 2741361"/>
                <a:gd name="connsiteX0" fmla="*/ 231594 w 2820704"/>
                <a:gd name="connsiteY0" fmla="*/ 673841 h 2716836"/>
                <a:gd name="connsiteX1" fmla="*/ 312706 w 2820704"/>
                <a:gd name="connsiteY1" fmla="*/ 2251917 h 2716836"/>
                <a:gd name="connsiteX2" fmla="*/ 2724071 w 2820704"/>
                <a:gd name="connsiteY2" fmla="*/ 2605880 h 2716836"/>
                <a:gd name="connsiteX3" fmla="*/ 1957152 w 2820704"/>
                <a:gd name="connsiteY3" fmla="*/ 76530 h 2716836"/>
                <a:gd name="connsiteX4" fmla="*/ 231594 w 2820704"/>
                <a:gd name="connsiteY4" fmla="*/ 673841 h 2716836"/>
                <a:gd name="connsiteX0" fmla="*/ 231594 w 2800960"/>
                <a:gd name="connsiteY0" fmla="*/ 673841 h 2563174"/>
                <a:gd name="connsiteX1" fmla="*/ 312706 w 2800960"/>
                <a:gd name="connsiteY1" fmla="*/ 2251917 h 2563174"/>
                <a:gd name="connsiteX2" fmla="*/ 2701949 w 2800960"/>
                <a:gd name="connsiteY2" fmla="*/ 2392029 h 2563174"/>
                <a:gd name="connsiteX3" fmla="*/ 1957152 w 2800960"/>
                <a:gd name="connsiteY3" fmla="*/ 76530 h 2563174"/>
                <a:gd name="connsiteX4" fmla="*/ 231594 w 2800960"/>
                <a:gd name="connsiteY4" fmla="*/ 673841 h 256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0960" h="2563174">
                  <a:moveTo>
                    <a:pt x="231594" y="673841"/>
                  </a:moveTo>
                  <a:cubicBezTo>
                    <a:pt x="-70748" y="945457"/>
                    <a:pt x="-110081" y="1895498"/>
                    <a:pt x="312706" y="2251917"/>
                  </a:cubicBezTo>
                  <a:cubicBezTo>
                    <a:pt x="735493" y="2608336"/>
                    <a:pt x="2399607" y="2663645"/>
                    <a:pt x="2701949" y="2392029"/>
                  </a:cubicBezTo>
                  <a:cubicBezTo>
                    <a:pt x="3036245" y="1991364"/>
                    <a:pt x="2457368" y="364124"/>
                    <a:pt x="1957152" y="76530"/>
                  </a:cubicBezTo>
                  <a:cubicBezTo>
                    <a:pt x="1456936" y="-211064"/>
                    <a:pt x="382764" y="383790"/>
                    <a:pt x="231594" y="673841"/>
                  </a:cubicBezTo>
                  <a:close/>
                </a:path>
              </a:pathLst>
            </a:custGeom>
            <a:solidFill>
              <a:srgbClr val="00B050">
                <a:alpha val="16000"/>
              </a:srgb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15" name="直接箭头连接符 9">
              <a:extLst>
                <a:ext uri="{FF2B5EF4-FFF2-40B4-BE49-F238E27FC236}">
                  <a16:creationId xmlns:a16="http://schemas.microsoft.com/office/drawing/2014/main" id="{7C863089-2F6D-4E92-8ACD-AF628B4DA733}"/>
                </a:ext>
              </a:extLst>
            </p:cNvPr>
            <p:cNvCxnSpPr/>
            <p:nvPr/>
          </p:nvCxnSpPr>
          <p:spPr>
            <a:xfrm flipV="1">
              <a:off x="3942701" y="1259787"/>
              <a:ext cx="0" cy="1909921"/>
            </a:xfrm>
            <a:prstGeom prst="straightConnector1">
              <a:avLst/>
            </a:prstGeom>
            <a:noFill/>
            <a:ln w="12700" cap="flat" cmpd="sng" algn="ctr">
              <a:solidFill>
                <a:srgbClr val="BBE0E3"/>
              </a:solidFill>
              <a:prstDash val="solid"/>
              <a:tailEnd type="stealth" w="lg" len="med"/>
            </a:ln>
            <a:effectLst/>
          </p:spPr>
        </p:cxnSp>
        <p:cxnSp>
          <p:nvCxnSpPr>
            <p:cNvPr id="16" name="直接箭头连接符 10">
              <a:extLst>
                <a:ext uri="{FF2B5EF4-FFF2-40B4-BE49-F238E27FC236}">
                  <a16:creationId xmlns:a16="http://schemas.microsoft.com/office/drawing/2014/main" id="{DFFB3F10-F537-4BD6-BD83-75863C825AD2}"/>
                </a:ext>
              </a:extLst>
            </p:cNvPr>
            <p:cNvCxnSpPr>
              <a:cxnSpLocks/>
            </p:cNvCxnSpPr>
            <p:nvPr/>
          </p:nvCxnSpPr>
          <p:spPr>
            <a:xfrm>
              <a:off x="3617183" y="2988243"/>
              <a:ext cx="311487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BBE0E3"/>
              </a:solidFill>
              <a:prstDash val="solid"/>
              <a:headEnd type="none"/>
              <a:tailEnd type="stealth" w="lg" len="med"/>
            </a:ln>
            <a:effectLst/>
          </p:spPr>
        </p:cxnSp>
        <p:sp>
          <p:nvSpPr>
            <p:cNvPr id="17" name="任意多边形: 形状 11">
              <a:extLst>
                <a:ext uri="{FF2B5EF4-FFF2-40B4-BE49-F238E27FC236}">
                  <a16:creationId xmlns:a16="http://schemas.microsoft.com/office/drawing/2014/main" id="{1930C81C-E08D-4F5E-BB4D-BF4A3C8275EC}"/>
                </a:ext>
              </a:extLst>
            </p:cNvPr>
            <p:cNvSpPr/>
            <p:nvPr/>
          </p:nvSpPr>
          <p:spPr>
            <a:xfrm>
              <a:off x="4007099" y="1298570"/>
              <a:ext cx="2538247" cy="1629672"/>
            </a:xfrm>
            <a:custGeom>
              <a:avLst/>
              <a:gdLst>
                <a:gd name="connsiteX0" fmla="*/ 177 w 3431028"/>
                <a:gd name="connsiteY0" fmla="*/ 430992 h 2677713"/>
                <a:gd name="connsiteX1" fmla="*/ 280396 w 3431028"/>
                <a:gd name="connsiteY1" fmla="*/ 1426508 h 2677713"/>
                <a:gd name="connsiteX2" fmla="*/ 1128429 w 3431028"/>
                <a:gd name="connsiteY2" fmla="*/ 2370405 h 2677713"/>
                <a:gd name="connsiteX3" fmla="*/ 3178454 w 3431028"/>
                <a:gd name="connsiteY3" fmla="*/ 2606379 h 2677713"/>
                <a:gd name="connsiteX4" fmla="*/ 3230074 w 3431028"/>
                <a:gd name="connsiteY4" fmla="*/ 1227405 h 2677713"/>
                <a:gd name="connsiteX5" fmla="*/ 1651996 w 3431028"/>
                <a:gd name="connsiteY5" fmla="*/ 106528 h 2677713"/>
                <a:gd name="connsiteX6" fmla="*/ 309893 w 3431028"/>
                <a:gd name="connsiteY6" fmla="*/ 84405 h 2677713"/>
                <a:gd name="connsiteX7" fmla="*/ 177 w 3431028"/>
                <a:gd name="connsiteY7" fmla="*/ 430992 h 2677713"/>
                <a:gd name="connsiteX0" fmla="*/ 177 w 3431028"/>
                <a:gd name="connsiteY0" fmla="*/ 430992 h 2677713"/>
                <a:gd name="connsiteX1" fmla="*/ 280396 w 3431028"/>
                <a:gd name="connsiteY1" fmla="*/ 1426508 h 2677713"/>
                <a:gd name="connsiteX2" fmla="*/ 1128429 w 3431028"/>
                <a:gd name="connsiteY2" fmla="*/ 2370405 h 2677713"/>
                <a:gd name="connsiteX3" fmla="*/ 3178454 w 3431028"/>
                <a:gd name="connsiteY3" fmla="*/ 2606379 h 2677713"/>
                <a:gd name="connsiteX4" fmla="*/ 3230074 w 3431028"/>
                <a:gd name="connsiteY4" fmla="*/ 1227405 h 2677713"/>
                <a:gd name="connsiteX5" fmla="*/ 1651996 w 3431028"/>
                <a:gd name="connsiteY5" fmla="*/ 106528 h 2677713"/>
                <a:gd name="connsiteX6" fmla="*/ 309893 w 3431028"/>
                <a:gd name="connsiteY6" fmla="*/ 84405 h 2677713"/>
                <a:gd name="connsiteX7" fmla="*/ 177 w 3431028"/>
                <a:gd name="connsiteY7" fmla="*/ 430992 h 2677713"/>
                <a:gd name="connsiteX0" fmla="*/ 1 w 3430852"/>
                <a:gd name="connsiteY0" fmla="*/ 430992 h 2675796"/>
                <a:gd name="connsiteX1" fmla="*/ 310700 w 3430852"/>
                <a:gd name="connsiteY1" fmla="*/ 1502708 h 2675796"/>
                <a:gd name="connsiteX2" fmla="*/ 1128253 w 3430852"/>
                <a:gd name="connsiteY2" fmla="*/ 2370405 h 2675796"/>
                <a:gd name="connsiteX3" fmla="*/ 3178278 w 3430852"/>
                <a:gd name="connsiteY3" fmla="*/ 2606379 h 2675796"/>
                <a:gd name="connsiteX4" fmla="*/ 3229898 w 3430852"/>
                <a:gd name="connsiteY4" fmla="*/ 1227405 h 2675796"/>
                <a:gd name="connsiteX5" fmla="*/ 1651820 w 3430852"/>
                <a:gd name="connsiteY5" fmla="*/ 106528 h 2675796"/>
                <a:gd name="connsiteX6" fmla="*/ 309717 w 3430852"/>
                <a:gd name="connsiteY6" fmla="*/ 84405 h 2675796"/>
                <a:gd name="connsiteX7" fmla="*/ 1 w 3430852"/>
                <a:gd name="connsiteY7" fmla="*/ 430992 h 2675796"/>
                <a:gd name="connsiteX0" fmla="*/ 1 w 3430852"/>
                <a:gd name="connsiteY0" fmla="*/ 430992 h 2675796"/>
                <a:gd name="connsiteX1" fmla="*/ 310700 w 3430852"/>
                <a:gd name="connsiteY1" fmla="*/ 1502708 h 2675796"/>
                <a:gd name="connsiteX2" fmla="*/ 1128253 w 3430852"/>
                <a:gd name="connsiteY2" fmla="*/ 2370405 h 2675796"/>
                <a:gd name="connsiteX3" fmla="*/ 3178278 w 3430852"/>
                <a:gd name="connsiteY3" fmla="*/ 2606379 h 2675796"/>
                <a:gd name="connsiteX4" fmla="*/ 3229898 w 3430852"/>
                <a:gd name="connsiteY4" fmla="*/ 1227405 h 2675796"/>
                <a:gd name="connsiteX5" fmla="*/ 1651820 w 3430852"/>
                <a:gd name="connsiteY5" fmla="*/ 106528 h 2675796"/>
                <a:gd name="connsiteX6" fmla="*/ 309717 w 3430852"/>
                <a:gd name="connsiteY6" fmla="*/ 84405 h 2675796"/>
                <a:gd name="connsiteX7" fmla="*/ 1 w 3430852"/>
                <a:gd name="connsiteY7" fmla="*/ 430992 h 2675796"/>
                <a:gd name="connsiteX0" fmla="*/ 1 w 3430852"/>
                <a:gd name="connsiteY0" fmla="*/ 430992 h 2675796"/>
                <a:gd name="connsiteX1" fmla="*/ 310700 w 3430852"/>
                <a:gd name="connsiteY1" fmla="*/ 1502708 h 2675796"/>
                <a:gd name="connsiteX2" fmla="*/ 1128253 w 3430852"/>
                <a:gd name="connsiteY2" fmla="*/ 2370405 h 2675796"/>
                <a:gd name="connsiteX3" fmla="*/ 3178278 w 3430852"/>
                <a:gd name="connsiteY3" fmla="*/ 2606379 h 2675796"/>
                <a:gd name="connsiteX4" fmla="*/ 3229898 w 3430852"/>
                <a:gd name="connsiteY4" fmla="*/ 1227405 h 2675796"/>
                <a:gd name="connsiteX5" fmla="*/ 1651820 w 3430852"/>
                <a:gd name="connsiteY5" fmla="*/ 106528 h 2675796"/>
                <a:gd name="connsiteX6" fmla="*/ 309717 w 3430852"/>
                <a:gd name="connsiteY6" fmla="*/ 84405 h 2675796"/>
                <a:gd name="connsiteX7" fmla="*/ 1 w 3430852"/>
                <a:gd name="connsiteY7" fmla="*/ 430992 h 2675796"/>
                <a:gd name="connsiteX0" fmla="*/ 1 w 3430852"/>
                <a:gd name="connsiteY0" fmla="*/ 430992 h 2675796"/>
                <a:gd name="connsiteX1" fmla="*/ 310700 w 3430852"/>
                <a:gd name="connsiteY1" fmla="*/ 1502708 h 2675796"/>
                <a:gd name="connsiteX2" fmla="*/ 1128253 w 3430852"/>
                <a:gd name="connsiteY2" fmla="*/ 2370405 h 2675796"/>
                <a:gd name="connsiteX3" fmla="*/ 3178278 w 3430852"/>
                <a:gd name="connsiteY3" fmla="*/ 2606379 h 2675796"/>
                <a:gd name="connsiteX4" fmla="*/ 3229898 w 3430852"/>
                <a:gd name="connsiteY4" fmla="*/ 1227405 h 2675796"/>
                <a:gd name="connsiteX5" fmla="*/ 1651820 w 3430852"/>
                <a:gd name="connsiteY5" fmla="*/ 106528 h 2675796"/>
                <a:gd name="connsiteX6" fmla="*/ 309717 w 3430852"/>
                <a:gd name="connsiteY6" fmla="*/ 84405 h 2675796"/>
                <a:gd name="connsiteX7" fmla="*/ 1 w 3430852"/>
                <a:gd name="connsiteY7" fmla="*/ 430992 h 2675796"/>
                <a:gd name="connsiteX0" fmla="*/ 0 w 3430851"/>
                <a:gd name="connsiteY0" fmla="*/ 364067 h 2608871"/>
                <a:gd name="connsiteX1" fmla="*/ 310699 w 3430851"/>
                <a:gd name="connsiteY1" fmla="*/ 1435783 h 2608871"/>
                <a:gd name="connsiteX2" fmla="*/ 1128252 w 3430851"/>
                <a:gd name="connsiteY2" fmla="*/ 2303480 h 2608871"/>
                <a:gd name="connsiteX3" fmla="*/ 3178277 w 3430851"/>
                <a:gd name="connsiteY3" fmla="*/ 2539454 h 2608871"/>
                <a:gd name="connsiteX4" fmla="*/ 3229897 w 3430851"/>
                <a:gd name="connsiteY4" fmla="*/ 1160480 h 2608871"/>
                <a:gd name="connsiteX5" fmla="*/ 1651819 w 3430851"/>
                <a:gd name="connsiteY5" fmla="*/ 39603 h 2608871"/>
                <a:gd name="connsiteX6" fmla="*/ 0 w 3430851"/>
                <a:gd name="connsiteY6" fmla="*/ 364067 h 2608871"/>
                <a:gd name="connsiteX0" fmla="*/ 22675 w 3453526"/>
                <a:gd name="connsiteY0" fmla="*/ 402129 h 2646933"/>
                <a:gd name="connsiteX1" fmla="*/ 333374 w 3453526"/>
                <a:gd name="connsiteY1" fmla="*/ 1473845 h 2646933"/>
                <a:gd name="connsiteX2" fmla="*/ 1150927 w 3453526"/>
                <a:gd name="connsiteY2" fmla="*/ 2341542 h 2646933"/>
                <a:gd name="connsiteX3" fmla="*/ 3200952 w 3453526"/>
                <a:gd name="connsiteY3" fmla="*/ 2577516 h 2646933"/>
                <a:gd name="connsiteX4" fmla="*/ 3252572 w 3453526"/>
                <a:gd name="connsiteY4" fmla="*/ 1198542 h 2646933"/>
                <a:gd name="connsiteX5" fmla="*/ 1674494 w 3453526"/>
                <a:gd name="connsiteY5" fmla="*/ 77665 h 2646933"/>
                <a:gd name="connsiteX6" fmla="*/ 22675 w 3453526"/>
                <a:gd name="connsiteY6" fmla="*/ 402129 h 2646933"/>
                <a:gd name="connsiteX0" fmla="*/ 22675 w 3453526"/>
                <a:gd name="connsiteY0" fmla="*/ 402129 h 2646933"/>
                <a:gd name="connsiteX1" fmla="*/ 333374 w 3453526"/>
                <a:gd name="connsiteY1" fmla="*/ 1473845 h 2646933"/>
                <a:gd name="connsiteX2" fmla="*/ 1150927 w 3453526"/>
                <a:gd name="connsiteY2" fmla="*/ 2341542 h 2646933"/>
                <a:gd name="connsiteX3" fmla="*/ 3200952 w 3453526"/>
                <a:gd name="connsiteY3" fmla="*/ 2577516 h 2646933"/>
                <a:gd name="connsiteX4" fmla="*/ 3252572 w 3453526"/>
                <a:gd name="connsiteY4" fmla="*/ 1198542 h 2646933"/>
                <a:gd name="connsiteX5" fmla="*/ 1674494 w 3453526"/>
                <a:gd name="connsiteY5" fmla="*/ 77665 h 2646933"/>
                <a:gd name="connsiteX6" fmla="*/ 22675 w 3453526"/>
                <a:gd name="connsiteY6" fmla="*/ 402129 h 2646933"/>
                <a:gd name="connsiteX0" fmla="*/ 4445 w 3435296"/>
                <a:gd name="connsiteY0" fmla="*/ 403991 h 2648795"/>
                <a:gd name="connsiteX1" fmla="*/ 315144 w 3435296"/>
                <a:gd name="connsiteY1" fmla="*/ 1475707 h 2648795"/>
                <a:gd name="connsiteX2" fmla="*/ 1132697 w 3435296"/>
                <a:gd name="connsiteY2" fmla="*/ 2343404 h 2648795"/>
                <a:gd name="connsiteX3" fmla="*/ 3182722 w 3435296"/>
                <a:gd name="connsiteY3" fmla="*/ 2579378 h 2648795"/>
                <a:gd name="connsiteX4" fmla="*/ 3234342 w 3435296"/>
                <a:gd name="connsiteY4" fmla="*/ 1200404 h 2648795"/>
                <a:gd name="connsiteX5" fmla="*/ 1656264 w 3435296"/>
                <a:gd name="connsiteY5" fmla="*/ 79527 h 2648795"/>
                <a:gd name="connsiteX6" fmla="*/ 4445 w 3435296"/>
                <a:gd name="connsiteY6" fmla="*/ 403991 h 2648795"/>
                <a:gd name="connsiteX0" fmla="*/ 4445 w 3381876"/>
                <a:gd name="connsiteY0" fmla="*/ 403991 h 2688616"/>
                <a:gd name="connsiteX1" fmla="*/ 315144 w 3381876"/>
                <a:gd name="connsiteY1" fmla="*/ 1475707 h 2688616"/>
                <a:gd name="connsiteX2" fmla="*/ 1132697 w 3381876"/>
                <a:gd name="connsiteY2" fmla="*/ 2343404 h 2688616"/>
                <a:gd name="connsiteX3" fmla="*/ 3076042 w 3381876"/>
                <a:gd name="connsiteY3" fmla="*/ 2625098 h 2688616"/>
                <a:gd name="connsiteX4" fmla="*/ 3234342 w 3381876"/>
                <a:gd name="connsiteY4" fmla="*/ 1200404 h 2688616"/>
                <a:gd name="connsiteX5" fmla="*/ 1656264 w 3381876"/>
                <a:gd name="connsiteY5" fmla="*/ 79527 h 2688616"/>
                <a:gd name="connsiteX6" fmla="*/ 4445 w 3381876"/>
                <a:gd name="connsiteY6" fmla="*/ 403991 h 2688616"/>
                <a:gd name="connsiteX0" fmla="*/ 4445 w 3391268"/>
                <a:gd name="connsiteY0" fmla="*/ 403991 h 2638801"/>
                <a:gd name="connsiteX1" fmla="*/ 315144 w 3391268"/>
                <a:gd name="connsiteY1" fmla="*/ 1475707 h 2638801"/>
                <a:gd name="connsiteX2" fmla="*/ 1132697 w 3391268"/>
                <a:gd name="connsiteY2" fmla="*/ 2343404 h 2638801"/>
                <a:gd name="connsiteX3" fmla="*/ 3076042 w 3391268"/>
                <a:gd name="connsiteY3" fmla="*/ 2625098 h 2638801"/>
                <a:gd name="connsiteX4" fmla="*/ 3234342 w 3391268"/>
                <a:gd name="connsiteY4" fmla="*/ 1200404 h 2638801"/>
                <a:gd name="connsiteX5" fmla="*/ 1656264 w 3391268"/>
                <a:gd name="connsiteY5" fmla="*/ 79527 h 2638801"/>
                <a:gd name="connsiteX6" fmla="*/ 4445 w 3391268"/>
                <a:gd name="connsiteY6" fmla="*/ 403991 h 2638801"/>
                <a:gd name="connsiteX0" fmla="*/ 4445 w 3373318"/>
                <a:gd name="connsiteY0" fmla="*/ 403991 h 2691876"/>
                <a:gd name="connsiteX1" fmla="*/ 315144 w 3373318"/>
                <a:gd name="connsiteY1" fmla="*/ 1475707 h 2691876"/>
                <a:gd name="connsiteX2" fmla="*/ 1307957 w 3373318"/>
                <a:gd name="connsiteY2" fmla="*/ 2358644 h 2691876"/>
                <a:gd name="connsiteX3" fmla="*/ 3076042 w 3373318"/>
                <a:gd name="connsiteY3" fmla="*/ 2625098 h 2691876"/>
                <a:gd name="connsiteX4" fmla="*/ 3234342 w 3373318"/>
                <a:gd name="connsiteY4" fmla="*/ 1200404 h 2691876"/>
                <a:gd name="connsiteX5" fmla="*/ 1656264 w 3373318"/>
                <a:gd name="connsiteY5" fmla="*/ 79527 h 2691876"/>
                <a:gd name="connsiteX6" fmla="*/ 4445 w 3373318"/>
                <a:gd name="connsiteY6" fmla="*/ 403991 h 2691876"/>
                <a:gd name="connsiteX0" fmla="*/ 4445 w 3450053"/>
                <a:gd name="connsiteY0" fmla="*/ 403991 h 2648997"/>
                <a:gd name="connsiteX1" fmla="*/ 315144 w 3450053"/>
                <a:gd name="connsiteY1" fmla="*/ 1475707 h 2648997"/>
                <a:gd name="connsiteX2" fmla="*/ 1307957 w 3450053"/>
                <a:gd name="connsiteY2" fmla="*/ 2358644 h 2648997"/>
                <a:gd name="connsiteX3" fmla="*/ 3076042 w 3450053"/>
                <a:gd name="connsiteY3" fmla="*/ 2625098 h 2648997"/>
                <a:gd name="connsiteX4" fmla="*/ 3234342 w 3450053"/>
                <a:gd name="connsiteY4" fmla="*/ 1200404 h 2648997"/>
                <a:gd name="connsiteX5" fmla="*/ 1656264 w 3450053"/>
                <a:gd name="connsiteY5" fmla="*/ 79527 h 2648997"/>
                <a:gd name="connsiteX6" fmla="*/ 4445 w 3450053"/>
                <a:gd name="connsiteY6" fmla="*/ 403991 h 264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0053" h="2648997">
                  <a:moveTo>
                    <a:pt x="4445" y="403991"/>
                  </a:moveTo>
                  <a:cubicBezTo>
                    <a:pt x="-28575" y="872908"/>
                    <a:pt x="127102" y="1152471"/>
                    <a:pt x="315144" y="1475707"/>
                  </a:cubicBezTo>
                  <a:cubicBezTo>
                    <a:pt x="434606" y="1798943"/>
                    <a:pt x="847807" y="2167079"/>
                    <a:pt x="1307957" y="2358644"/>
                  </a:cubicBezTo>
                  <a:cubicBezTo>
                    <a:pt x="1768107" y="2550209"/>
                    <a:pt x="2526378" y="2711458"/>
                    <a:pt x="3076042" y="2625098"/>
                  </a:cubicBezTo>
                  <a:cubicBezTo>
                    <a:pt x="3625706" y="2538738"/>
                    <a:pt x="3470972" y="1624666"/>
                    <a:pt x="3234342" y="1200404"/>
                  </a:cubicBezTo>
                  <a:cubicBezTo>
                    <a:pt x="2997712" y="776142"/>
                    <a:pt x="2142961" y="270027"/>
                    <a:pt x="1656264" y="79527"/>
                  </a:cubicBezTo>
                  <a:cubicBezTo>
                    <a:pt x="1117948" y="-53208"/>
                    <a:pt x="37465" y="-64926"/>
                    <a:pt x="4445" y="403991"/>
                  </a:cubicBezTo>
                  <a:close/>
                </a:path>
              </a:pathLst>
            </a:custGeom>
            <a:solidFill>
              <a:srgbClr val="333399">
                <a:lumMod val="60000"/>
                <a:lumOff val="40000"/>
                <a:alpha val="22000"/>
              </a:srgb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8" name="椭圆 12">
              <a:extLst>
                <a:ext uri="{FF2B5EF4-FFF2-40B4-BE49-F238E27FC236}">
                  <a16:creationId xmlns:a16="http://schemas.microsoft.com/office/drawing/2014/main" id="{2C0A3004-DB99-4E43-8115-5FB7968B788B}"/>
                </a:ext>
              </a:extLst>
            </p:cNvPr>
            <p:cNvSpPr/>
            <p:nvPr/>
          </p:nvSpPr>
          <p:spPr>
            <a:xfrm>
              <a:off x="1565926" y="1697810"/>
              <a:ext cx="78486" cy="7500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9" name="椭圆 15">
              <a:extLst>
                <a:ext uri="{FF2B5EF4-FFF2-40B4-BE49-F238E27FC236}">
                  <a16:creationId xmlns:a16="http://schemas.microsoft.com/office/drawing/2014/main" id="{2CE7823C-E954-4938-9F3A-79ACFA81F20A}"/>
                </a:ext>
              </a:extLst>
            </p:cNvPr>
            <p:cNvSpPr/>
            <p:nvPr/>
          </p:nvSpPr>
          <p:spPr>
            <a:xfrm>
              <a:off x="1879204" y="2345526"/>
              <a:ext cx="78486" cy="7500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0" name="椭圆 17">
              <a:extLst>
                <a:ext uri="{FF2B5EF4-FFF2-40B4-BE49-F238E27FC236}">
                  <a16:creationId xmlns:a16="http://schemas.microsoft.com/office/drawing/2014/main" id="{4CC592A5-AC01-4F7E-B997-99F9439B3927}"/>
                </a:ext>
              </a:extLst>
            </p:cNvPr>
            <p:cNvSpPr/>
            <p:nvPr/>
          </p:nvSpPr>
          <p:spPr>
            <a:xfrm>
              <a:off x="2028161" y="2887597"/>
              <a:ext cx="78486" cy="7500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1" name="文本框 18">
              <a:extLst>
                <a:ext uri="{FF2B5EF4-FFF2-40B4-BE49-F238E27FC236}">
                  <a16:creationId xmlns:a16="http://schemas.microsoft.com/office/drawing/2014/main" id="{A8F25B8D-C3C8-489E-A03E-935FFE0489A5}"/>
                </a:ext>
              </a:extLst>
            </p:cNvPr>
            <p:cNvSpPr txBox="1"/>
            <p:nvPr/>
          </p:nvSpPr>
          <p:spPr>
            <a:xfrm>
              <a:off x="1279685" y="3269698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space</a:t>
              </a:r>
              <a:endParaRPr kumimoji="0" lang="zh-CN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1">
                  <a:extLst>
                    <a:ext uri="{FF2B5EF4-FFF2-40B4-BE49-F238E27FC236}">
                      <a16:creationId xmlns:a16="http://schemas.microsoft.com/office/drawing/2014/main" id="{E3B22231-4B7B-40CF-8498-F3C123DC71B0}"/>
                    </a:ext>
                  </a:extLst>
                </p:cNvPr>
                <p:cNvSpPr txBox="1"/>
                <p:nvPr/>
              </p:nvSpPr>
              <p:spPr>
                <a:xfrm>
                  <a:off x="6556821" y="2999297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1">
                  <a:extLst>
                    <a:ext uri="{FF2B5EF4-FFF2-40B4-BE49-F238E27FC236}">
                      <a16:creationId xmlns:a16="http://schemas.microsoft.com/office/drawing/2014/main" id="{E3B22231-4B7B-40CF-8498-F3C123DC7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821" y="2999297"/>
                  <a:ext cx="25032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1707" t="-2222" r="-7317" b="-37778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32F4623-11AC-4ED0-A346-6AC07E857883}"/>
                    </a:ext>
                  </a:extLst>
                </p:cNvPr>
                <p:cNvSpPr txBox="1"/>
                <p:nvPr/>
              </p:nvSpPr>
              <p:spPr>
                <a:xfrm>
                  <a:off x="3672880" y="1196753"/>
                  <a:ext cx="2556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32F4623-11AC-4ED0-A346-6AC07E857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880" y="1196753"/>
                  <a:ext cx="2556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952" r="-9524" b="-37778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任意多边形: 形状 34">
              <a:extLst>
                <a:ext uri="{FF2B5EF4-FFF2-40B4-BE49-F238E27FC236}">
                  <a16:creationId xmlns:a16="http://schemas.microsoft.com/office/drawing/2014/main" id="{3B11C4DA-1804-4E9F-8252-35F232994587}"/>
                </a:ext>
              </a:extLst>
            </p:cNvPr>
            <p:cNvSpPr/>
            <p:nvPr/>
          </p:nvSpPr>
          <p:spPr>
            <a:xfrm flipV="1">
              <a:off x="1691680" y="1722023"/>
              <a:ext cx="3365209" cy="45719"/>
            </a:xfrm>
            <a:custGeom>
              <a:avLst/>
              <a:gdLst>
                <a:gd name="connsiteX0" fmla="*/ 0 w 2407920"/>
                <a:gd name="connsiteY0" fmla="*/ 1706880 h 1706880"/>
                <a:gd name="connsiteX1" fmla="*/ 723900 w 2407920"/>
                <a:gd name="connsiteY1" fmla="*/ 1158240 h 1706880"/>
                <a:gd name="connsiteX2" fmla="*/ 1866900 w 2407920"/>
                <a:gd name="connsiteY2" fmla="*/ 335280 h 1706880"/>
                <a:gd name="connsiteX3" fmla="*/ 2407920 w 2407920"/>
                <a:gd name="connsiteY3" fmla="*/ 0 h 170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7920" h="1706880">
                  <a:moveTo>
                    <a:pt x="0" y="1706880"/>
                  </a:moveTo>
                  <a:cubicBezTo>
                    <a:pt x="206375" y="1546860"/>
                    <a:pt x="412750" y="1386840"/>
                    <a:pt x="723900" y="1158240"/>
                  </a:cubicBezTo>
                  <a:cubicBezTo>
                    <a:pt x="1035050" y="929640"/>
                    <a:pt x="1586230" y="528320"/>
                    <a:pt x="1866900" y="335280"/>
                  </a:cubicBezTo>
                  <a:cubicBezTo>
                    <a:pt x="2147570" y="142240"/>
                    <a:pt x="2277745" y="71120"/>
                    <a:pt x="2407920" y="0"/>
                  </a:cubicBezTo>
                </a:path>
              </a:pathLst>
            </a:custGeom>
            <a:noFill/>
            <a:ln w="25400" cap="flat" cmpd="sng" algn="ctr">
              <a:solidFill>
                <a:srgbClr val="BBE0E3">
                  <a:shade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7" name="任意多边形: 形状 35">
              <a:extLst>
                <a:ext uri="{FF2B5EF4-FFF2-40B4-BE49-F238E27FC236}">
                  <a16:creationId xmlns:a16="http://schemas.microsoft.com/office/drawing/2014/main" id="{C6291E2B-60F0-4412-97F7-64BD5D7C27A6}"/>
                </a:ext>
              </a:extLst>
            </p:cNvPr>
            <p:cNvSpPr/>
            <p:nvPr/>
          </p:nvSpPr>
          <p:spPr>
            <a:xfrm>
              <a:off x="2028161" y="2129006"/>
              <a:ext cx="2648653" cy="257488"/>
            </a:xfrm>
            <a:custGeom>
              <a:avLst/>
              <a:gdLst>
                <a:gd name="connsiteX0" fmla="*/ 0 w 2407920"/>
                <a:gd name="connsiteY0" fmla="*/ 1706880 h 1706880"/>
                <a:gd name="connsiteX1" fmla="*/ 723900 w 2407920"/>
                <a:gd name="connsiteY1" fmla="*/ 1158240 h 1706880"/>
                <a:gd name="connsiteX2" fmla="*/ 1866900 w 2407920"/>
                <a:gd name="connsiteY2" fmla="*/ 335280 h 1706880"/>
                <a:gd name="connsiteX3" fmla="*/ 2407920 w 2407920"/>
                <a:gd name="connsiteY3" fmla="*/ 0 h 1706880"/>
                <a:gd name="connsiteX0" fmla="*/ 0 w 2407920"/>
                <a:gd name="connsiteY0" fmla="*/ 1706880 h 1706880"/>
                <a:gd name="connsiteX1" fmla="*/ 858828 w 2407920"/>
                <a:gd name="connsiteY1" fmla="*/ 1243923 h 1706880"/>
                <a:gd name="connsiteX2" fmla="*/ 1866900 w 2407920"/>
                <a:gd name="connsiteY2" fmla="*/ 335280 h 1706880"/>
                <a:gd name="connsiteX3" fmla="*/ 2407920 w 2407920"/>
                <a:gd name="connsiteY3" fmla="*/ 0 h 170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7920" h="1706880">
                  <a:moveTo>
                    <a:pt x="0" y="1706880"/>
                  </a:moveTo>
                  <a:cubicBezTo>
                    <a:pt x="206375" y="1546860"/>
                    <a:pt x="547678" y="1472523"/>
                    <a:pt x="858828" y="1243923"/>
                  </a:cubicBezTo>
                  <a:cubicBezTo>
                    <a:pt x="1169978" y="1015323"/>
                    <a:pt x="1608718" y="542601"/>
                    <a:pt x="1866900" y="335280"/>
                  </a:cubicBezTo>
                  <a:cubicBezTo>
                    <a:pt x="2125082" y="127959"/>
                    <a:pt x="2277745" y="71120"/>
                    <a:pt x="2407920" y="0"/>
                  </a:cubicBezTo>
                </a:path>
              </a:pathLst>
            </a:custGeom>
            <a:noFill/>
            <a:ln w="25400" cap="flat" cmpd="sng" algn="ctr">
              <a:solidFill>
                <a:srgbClr val="BBE0E3">
                  <a:shade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8" name="任意多边形: 形状 38">
              <a:extLst>
                <a:ext uri="{FF2B5EF4-FFF2-40B4-BE49-F238E27FC236}">
                  <a16:creationId xmlns:a16="http://schemas.microsoft.com/office/drawing/2014/main" id="{67919308-8448-4F4E-A6E4-0FF7E23A8F9E}"/>
                </a:ext>
              </a:extLst>
            </p:cNvPr>
            <p:cNvSpPr/>
            <p:nvPr/>
          </p:nvSpPr>
          <p:spPr>
            <a:xfrm>
              <a:off x="2106646" y="2386494"/>
              <a:ext cx="3169575" cy="533548"/>
            </a:xfrm>
            <a:custGeom>
              <a:avLst/>
              <a:gdLst>
                <a:gd name="connsiteX0" fmla="*/ 0 w 2407920"/>
                <a:gd name="connsiteY0" fmla="*/ 1706880 h 1706880"/>
                <a:gd name="connsiteX1" fmla="*/ 723900 w 2407920"/>
                <a:gd name="connsiteY1" fmla="*/ 1158240 h 1706880"/>
                <a:gd name="connsiteX2" fmla="*/ 1866900 w 2407920"/>
                <a:gd name="connsiteY2" fmla="*/ 335280 h 1706880"/>
                <a:gd name="connsiteX3" fmla="*/ 2407920 w 2407920"/>
                <a:gd name="connsiteY3" fmla="*/ 0 h 1706880"/>
                <a:gd name="connsiteX0" fmla="*/ 0 w 2407920"/>
                <a:gd name="connsiteY0" fmla="*/ 1706880 h 1706880"/>
                <a:gd name="connsiteX1" fmla="*/ 868577 w 2407920"/>
                <a:gd name="connsiteY1" fmla="*/ 1233545 h 1706880"/>
                <a:gd name="connsiteX2" fmla="*/ 1866900 w 2407920"/>
                <a:gd name="connsiteY2" fmla="*/ 335280 h 1706880"/>
                <a:gd name="connsiteX3" fmla="*/ 2407920 w 2407920"/>
                <a:gd name="connsiteY3" fmla="*/ 0 h 1706880"/>
                <a:gd name="connsiteX0" fmla="*/ 0 w 2407920"/>
                <a:gd name="connsiteY0" fmla="*/ 1706880 h 1706880"/>
                <a:gd name="connsiteX1" fmla="*/ 868577 w 2407920"/>
                <a:gd name="connsiteY1" fmla="*/ 1233545 h 1706880"/>
                <a:gd name="connsiteX2" fmla="*/ 1959493 w 2407920"/>
                <a:gd name="connsiteY2" fmla="*/ 533810 h 1706880"/>
                <a:gd name="connsiteX3" fmla="*/ 2407920 w 2407920"/>
                <a:gd name="connsiteY3" fmla="*/ 0 h 1706880"/>
                <a:gd name="connsiteX0" fmla="*/ 0 w 2407920"/>
                <a:gd name="connsiteY0" fmla="*/ 1706880 h 1706880"/>
                <a:gd name="connsiteX1" fmla="*/ 868577 w 2407920"/>
                <a:gd name="connsiteY1" fmla="*/ 1233545 h 1706880"/>
                <a:gd name="connsiteX2" fmla="*/ 1959493 w 2407920"/>
                <a:gd name="connsiteY2" fmla="*/ 533810 h 1706880"/>
                <a:gd name="connsiteX3" fmla="*/ 2407920 w 2407920"/>
                <a:gd name="connsiteY3" fmla="*/ 0 h 1706880"/>
                <a:gd name="connsiteX0" fmla="*/ 0 w 2436855"/>
                <a:gd name="connsiteY0" fmla="*/ 1686342 h 1686342"/>
                <a:gd name="connsiteX1" fmla="*/ 897512 w 2436855"/>
                <a:gd name="connsiteY1" fmla="*/ 1233545 h 1686342"/>
                <a:gd name="connsiteX2" fmla="*/ 1988428 w 2436855"/>
                <a:gd name="connsiteY2" fmla="*/ 533810 h 1686342"/>
                <a:gd name="connsiteX3" fmla="*/ 2436855 w 2436855"/>
                <a:gd name="connsiteY3" fmla="*/ 0 h 1686342"/>
                <a:gd name="connsiteX0" fmla="*/ 0 w 2436855"/>
                <a:gd name="connsiteY0" fmla="*/ 1686342 h 1686342"/>
                <a:gd name="connsiteX1" fmla="*/ 897512 w 2436855"/>
                <a:gd name="connsiteY1" fmla="*/ 1233545 h 1686342"/>
                <a:gd name="connsiteX2" fmla="*/ 1988428 w 2436855"/>
                <a:gd name="connsiteY2" fmla="*/ 533810 h 1686342"/>
                <a:gd name="connsiteX3" fmla="*/ 2436855 w 2436855"/>
                <a:gd name="connsiteY3" fmla="*/ 0 h 1686342"/>
                <a:gd name="connsiteX0" fmla="*/ 0 w 2436855"/>
                <a:gd name="connsiteY0" fmla="*/ 1686342 h 1686342"/>
                <a:gd name="connsiteX1" fmla="*/ 1019040 w 2436855"/>
                <a:gd name="connsiteY1" fmla="*/ 1267774 h 1686342"/>
                <a:gd name="connsiteX2" fmla="*/ 1988428 w 2436855"/>
                <a:gd name="connsiteY2" fmla="*/ 533810 h 1686342"/>
                <a:gd name="connsiteX3" fmla="*/ 2436855 w 2436855"/>
                <a:gd name="connsiteY3" fmla="*/ 0 h 168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855" h="1686342">
                  <a:moveTo>
                    <a:pt x="0" y="1686342"/>
                  </a:moveTo>
                  <a:cubicBezTo>
                    <a:pt x="420497" y="1540014"/>
                    <a:pt x="687635" y="1459863"/>
                    <a:pt x="1019040" y="1267774"/>
                  </a:cubicBezTo>
                  <a:cubicBezTo>
                    <a:pt x="1350445" y="1075685"/>
                    <a:pt x="1752126" y="745106"/>
                    <a:pt x="1988428" y="533810"/>
                  </a:cubicBezTo>
                  <a:cubicBezTo>
                    <a:pt x="2224730" y="322514"/>
                    <a:pt x="2306680" y="242266"/>
                    <a:pt x="2436855" y="0"/>
                  </a:cubicBezTo>
                </a:path>
              </a:pathLst>
            </a:custGeom>
            <a:noFill/>
            <a:ln w="25400" cap="flat" cmpd="sng" algn="ctr">
              <a:solidFill>
                <a:srgbClr val="BBE0E3">
                  <a:shade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9" name="椭圆 29">
              <a:extLst>
                <a:ext uri="{FF2B5EF4-FFF2-40B4-BE49-F238E27FC236}">
                  <a16:creationId xmlns:a16="http://schemas.microsoft.com/office/drawing/2014/main" id="{400A0C53-2DC2-47D0-9E23-EC74776AAFF1}"/>
                </a:ext>
              </a:extLst>
            </p:cNvPr>
            <p:cNvSpPr/>
            <p:nvPr/>
          </p:nvSpPr>
          <p:spPr>
            <a:xfrm>
              <a:off x="5206232" y="2348990"/>
              <a:ext cx="78486" cy="7500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5F18602-EC1B-4E18-A4CC-A712D7FAD129}"/>
                </a:ext>
              </a:extLst>
            </p:cNvPr>
            <p:cNvSpPr/>
            <p:nvPr/>
          </p:nvSpPr>
          <p:spPr>
            <a:xfrm>
              <a:off x="5056889" y="1733275"/>
              <a:ext cx="78486" cy="7500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1" name="椭圆 29">
              <a:extLst>
                <a:ext uri="{FF2B5EF4-FFF2-40B4-BE49-F238E27FC236}">
                  <a16:creationId xmlns:a16="http://schemas.microsoft.com/office/drawing/2014/main" id="{8CFD958F-F304-4E1C-AE9A-4D7C38CA3E7A}"/>
                </a:ext>
              </a:extLst>
            </p:cNvPr>
            <p:cNvSpPr/>
            <p:nvPr/>
          </p:nvSpPr>
          <p:spPr>
            <a:xfrm>
              <a:off x="4676814" y="2053999"/>
              <a:ext cx="78486" cy="75006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487EF2-644D-401D-91DD-0E2874434BC8}"/>
                </a:ext>
              </a:extLst>
            </p:cNvPr>
            <p:cNvSpPr txBox="1"/>
            <p:nvPr/>
          </p:nvSpPr>
          <p:spPr>
            <a:xfrm>
              <a:off x="1547664" y="220486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7CCECF-2F0B-4C86-B809-328A815D09BB}"/>
                </a:ext>
              </a:extLst>
            </p:cNvPr>
            <p:cNvSpPr/>
            <p:nvPr/>
          </p:nvSpPr>
          <p:spPr>
            <a:xfrm>
              <a:off x="1281118" y="1628800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93E4C0-67AD-4283-8DD8-A6ABE49B440F}"/>
                </a:ext>
              </a:extLst>
            </p:cNvPr>
            <p:cNvSpPr txBox="1"/>
            <p:nvPr/>
          </p:nvSpPr>
          <p:spPr>
            <a:xfrm>
              <a:off x="1700064" y="270892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664147-480B-4B9D-8CC2-6AFBE2394A3C}"/>
                </a:ext>
              </a:extLst>
            </p:cNvPr>
            <p:cNvSpPr txBox="1"/>
            <p:nvPr/>
          </p:nvSpPr>
          <p:spPr>
            <a:xfrm>
              <a:off x="5076056" y="155679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F(A)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E2DAC0-7443-421A-83F6-10FA70E3270F}"/>
                </a:ext>
              </a:extLst>
            </p:cNvPr>
            <p:cNvSpPr/>
            <p:nvPr/>
          </p:nvSpPr>
          <p:spPr>
            <a:xfrm>
              <a:off x="5221813" y="2267580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F(C)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896BA5-D3D8-4AEC-AF8B-E6638FF7AA45}"/>
                </a:ext>
              </a:extLst>
            </p:cNvPr>
            <p:cNvSpPr/>
            <p:nvPr/>
          </p:nvSpPr>
          <p:spPr>
            <a:xfrm>
              <a:off x="4595022" y="3269698"/>
              <a:ext cx="1653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 space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60DDB0-DD30-460B-9074-73A2A4F9778E}"/>
                </a:ext>
              </a:extLst>
            </p:cNvPr>
            <p:cNvSpPr txBox="1"/>
            <p:nvPr/>
          </p:nvSpPr>
          <p:spPr>
            <a:xfrm>
              <a:off x="4788024" y="191683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02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F63D08D-C5BD-4601-B9E6-F034A2DC3AD1}"/>
              </a:ext>
            </a:extLst>
          </p:cNvPr>
          <p:cNvGrpSpPr/>
          <p:nvPr/>
        </p:nvGrpSpPr>
        <p:grpSpPr>
          <a:xfrm>
            <a:off x="1762536" y="2808766"/>
            <a:ext cx="5016311" cy="3557903"/>
            <a:chOff x="162115" y="2902487"/>
            <a:chExt cx="5016311" cy="35579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639C044-AC19-474E-9D84-311B3114F154}"/>
                </a:ext>
              </a:extLst>
            </p:cNvPr>
            <p:cNvGrpSpPr/>
            <p:nvPr/>
          </p:nvGrpSpPr>
          <p:grpSpPr>
            <a:xfrm rot="10800000">
              <a:off x="2244725" y="3033499"/>
              <a:ext cx="2468563" cy="2874770"/>
              <a:chOff x="2244725" y="3033499"/>
              <a:chExt cx="2468563" cy="2874770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 rot="10800000">
                <a:off x="2244725" y="3752191"/>
                <a:ext cx="1536700" cy="215607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800" b="0" i="0" dirty="0">
                    <a:latin typeface="Times New Roman" pitchFamily="18" charset="0"/>
                    <a:cs typeface="Times New Roman" pitchFamily="18" charset="0"/>
                  </a:rPr>
                  <a:t>Dominated by </a:t>
                </a:r>
                <a:r>
                  <a:rPr lang="en-GB" altLang="en-US" sz="18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GB" altLang="en-US" sz="1800" b="0" i="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Arc 10"/>
              <p:cNvSpPr>
                <a:spLocks/>
              </p:cNvSpPr>
              <p:nvPr/>
            </p:nvSpPr>
            <p:spPr bwMode="auto">
              <a:xfrm>
                <a:off x="2524125" y="3213172"/>
                <a:ext cx="2095500" cy="215607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AutoShape 13"/>
              <p:cNvSpPr>
                <a:spLocks noChangeArrowheads="1"/>
              </p:cNvSpPr>
              <p:nvPr/>
            </p:nvSpPr>
            <p:spPr bwMode="auto">
              <a:xfrm>
                <a:off x="2849563" y="3048471"/>
                <a:ext cx="279400" cy="449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en-GB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AutoShape 14"/>
              <p:cNvSpPr>
                <a:spLocks noChangeArrowheads="1"/>
              </p:cNvSpPr>
              <p:nvPr/>
            </p:nvSpPr>
            <p:spPr bwMode="auto">
              <a:xfrm>
                <a:off x="2476500" y="3033499"/>
                <a:ext cx="279400" cy="449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en-GB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AutoShape 15"/>
              <p:cNvSpPr>
                <a:spLocks noChangeArrowheads="1"/>
              </p:cNvSpPr>
              <p:nvPr/>
            </p:nvSpPr>
            <p:spPr bwMode="auto">
              <a:xfrm>
                <a:off x="3268663" y="3213172"/>
                <a:ext cx="279400" cy="449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en-GB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AutoShape 16"/>
              <p:cNvSpPr>
                <a:spLocks noChangeArrowheads="1"/>
              </p:cNvSpPr>
              <p:nvPr/>
            </p:nvSpPr>
            <p:spPr bwMode="auto">
              <a:xfrm>
                <a:off x="3641725" y="3482682"/>
                <a:ext cx="279400" cy="449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en-GB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AutoShape 17"/>
              <p:cNvSpPr>
                <a:spLocks noChangeArrowheads="1"/>
              </p:cNvSpPr>
              <p:nvPr/>
            </p:nvSpPr>
            <p:spPr bwMode="auto">
              <a:xfrm>
                <a:off x="4154488" y="4021701"/>
                <a:ext cx="279400" cy="449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en-GB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AutoShape 18"/>
              <p:cNvSpPr>
                <a:spLocks noChangeArrowheads="1"/>
              </p:cNvSpPr>
              <p:nvPr/>
            </p:nvSpPr>
            <p:spPr bwMode="auto">
              <a:xfrm>
                <a:off x="4433888" y="4740394"/>
                <a:ext cx="279400" cy="449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en-GB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AutoShape 39"/>
              <p:cNvSpPr>
                <a:spLocks noChangeArrowheads="1"/>
              </p:cNvSpPr>
              <p:nvPr/>
            </p:nvSpPr>
            <p:spPr bwMode="auto">
              <a:xfrm>
                <a:off x="2938463" y="4360863"/>
                <a:ext cx="279400" cy="381000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en-GB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AutoShape 40"/>
              <p:cNvSpPr>
                <a:spLocks noChangeArrowheads="1"/>
              </p:cNvSpPr>
              <p:nvPr/>
            </p:nvSpPr>
            <p:spPr bwMode="auto">
              <a:xfrm>
                <a:off x="3875088" y="5297488"/>
                <a:ext cx="279400" cy="381000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en-GB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AutoShape 41"/>
              <p:cNvSpPr>
                <a:spLocks noChangeArrowheads="1"/>
              </p:cNvSpPr>
              <p:nvPr/>
            </p:nvSpPr>
            <p:spPr bwMode="auto">
              <a:xfrm>
                <a:off x="4162425" y="4741863"/>
                <a:ext cx="279400" cy="381000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en-GB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244725" y="3033499"/>
              <a:ext cx="0" cy="2874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244725" y="5908269"/>
              <a:ext cx="2933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908175" y="2902487"/>
              <a:ext cx="371475" cy="462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b="0">
                  <a:cs typeface="Times New Roman" pitchFamily="18" charset="0"/>
                </a:rPr>
                <a:t>f</a:t>
              </a:r>
              <a:r>
                <a:rPr lang="en-GB" altLang="en-US" b="0" baseline="-25000">
                  <a:cs typeface="Times New Roman" pitchFamily="18" charset="0"/>
                </a:rPr>
                <a:t>1</a:t>
              </a:r>
              <a:endParaRPr lang="en-GB" altLang="en-US" b="0">
                <a:cs typeface="Times New Roman" pitchFamily="18" charset="0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573588" y="5998106"/>
              <a:ext cx="371475" cy="462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b="0" dirty="0">
                  <a:cs typeface="Times New Roman" pitchFamily="18" charset="0"/>
                </a:rPr>
                <a:t>f</a:t>
              </a:r>
              <a:r>
                <a:rPr lang="en-GB" altLang="en-US" b="0" baseline="-25000" dirty="0">
                  <a:cs typeface="Times New Roman" pitchFamily="18" charset="0"/>
                </a:rPr>
                <a:t>2</a:t>
              </a:r>
              <a:endParaRPr lang="en-GB" altLang="en-US" b="0" dirty="0">
                <a:cs typeface="Times New Roman" pitchFamily="18" charset="0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62115" y="5349554"/>
              <a:ext cx="1787525" cy="462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dirty="0">
                  <a:cs typeface="Times New Roman" pitchFamily="18" charset="0"/>
                </a:rPr>
                <a:t>Pareto front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1266823" y="4510610"/>
              <a:ext cx="1218812" cy="866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2757487" y="5167528"/>
              <a:ext cx="338138" cy="462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dirty="0">
                  <a:cs typeface="Times New Roman" pitchFamily="18" charset="0"/>
                </a:rPr>
                <a:t>x</a:t>
              </a:r>
              <a:endParaRPr lang="en-GB" altLang="en-US" b="0" i="0" dirty="0">
                <a:cs typeface="Times New Roman" pitchFamily="18" charset="0"/>
              </a:endParaRPr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3377270" y="4107773"/>
              <a:ext cx="3190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dirty="0">
                  <a:cs typeface="Times New Roman" pitchFamily="18" charset="0"/>
                </a:rPr>
                <a:t>y</a:t>
              </a:r>
              <a:endParaRPr lang="en-GB" altLang="en-US" b="0" i="0" dirty="0">
                <a:cs typeface="Times New Roman" pitchFamily="18" charset="0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28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282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Pareto front (PF)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0400" y="973052"/>
            <a:ext cx="7772400" cy="539460"/>
          </a:xfrm>
        </p:spPr>
        <p:txBody>
          <a:bodyPr/>
          <a:lstStyle/>
          <a:p>
            <a:r>
              <a:rPr lang="en-GB" altLang="en-US" sz="2800" b="1" dirty="0">
                <a:latin typeface="Times New Roman" pitchFamily="18" charset="0"/>
                <a:cs typeface="Times New Roman" pitchFamily="18" charset="0"/>
              </a:rPr>
              <a:t>Which solutions are optimal?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0400" y="1774032"/>
                <a:ext cx="7900584" cy="4957762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GB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Pareto front:</a:t>
                </a:r>
              </a:p>
              <a:p>
                <a:pPr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collection of points not dominated by any solutions in </a:t>
                </a:r>
                <a14:m>
                  <m:oMath xmlns:m="http://schemas.openxmlformats.org/officeDocument/2006/math">
                    <m:r>
                      <a:rPr lang="en-HK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𝐷</m:t>
                    </m:r>
                  </m:oMath>
                </a14:m>
                <a:r>
                  <a:rPr lang="en-US" alt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GB" altLang="en-US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0400" y="1774032"/>
                <a:ext cx="7900584" cy="4957762"/>
              </a:xfrm>
              <a:blipFill>
                <a:blip r:embed="rId5"/>
                <a:stretch>
                  <a:fillRect l="-1235" t="-246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50EBABD-306C-4EE6-92B3-671F9D5C5F94}"/>
              </a:ext>
            </a:extLst>
          </p:cNvPr>
          <p:cNvSpPr txBox="1"/>
          <p:nvPr/>
        </p:nvSpPr>
        <p:spPr>
          <a:xfrm>
            <a:off x="3845145" y="5963603"/>
            <a:ext cx="1162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39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29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416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Different shapes of the PF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grpSp>
        <p:nvGrpSpPr>
          <p:cNvPr id="32" name="Group 51">
            <a:extLst>
              <a:ext uri="{FF2B5EF4-FFF2-40B4-BE49-F238E27FC236}">
                <a16:creationId xmlns:a16="http://schemas.microsoft.com/office/drawing/2014/main" id="{A28099A7-ED51-4869-992A-6F86A8C2244F}"/>
              </a:ext>
            </a:extLst>
          </p:cNvPr>
          <p:cNvGrpSpPr/>
          <p:nvPr/>
        </p:nvGrpSpPr>
        <p:grpSpPr>
          <a:xfrm>
            <a:off x="621371" y="766245"/>
            <a:ext cx="3044043" cy="2662755"/>
            <a:chOff x="241180" y="1701787"/>
            <a:chExt cx="3044043" cy="2662755"/>
          </a:xfrm>
        </p:grpSpPr>
        <p:cxnSp>
          <p:nvCxnSpPr>
            <p:cNvPr id="33" name="Straight Arrow Connector 4">
              <a:extLst>
                <a:ext uri="{FF2B5EF4-FFF2-40B4-BE49-F238E27FC236}">
                  <a16:creationId xmlns:a16="http://schemas.microsoft.com/office/drawing/2014/main" id="{4C0F5098-418F-0B38-44C0-03462E28B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87" y="2121832"/>
              <a:ext cx="0" cy="192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8">
              <a:extLst>
                <a:ext uri="{FF2B5EF4-FFF2-40B4-BE49-F238E27FC236}">
                  <a16:creationId xmlns:a16="http://schemas.microsoft.com/office/drawing/2014/main" id="{93459980-DDD7-7571-AEAF-FC57227C85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171" y="4048007"/>
              <a:ext cx="2487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670B43B9-D90A-7E56-C2AA-E11A95CE2896}"/>
                </a:ext>
              </a:extLst>
            </p:cNvPr>
            <p:cNvSpPr txBox="1"/>
            <p:nvPr/>
          </p:nvSpPr>
          <p:spPr>
            <a:xfrm>
              <a:off x="1175703" y="399521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12">
                  <a:extLst>
                    <a:ext uri="{FF2B5EF4-FFF2-40B4-BE49-F238E27FC236}">
                      <a16:creationId xmlns:a16="http://schemas.microsoft.com/office/drawing/2014/main" id="{0B896D28-24F3-B69A-758E-23D6AE0F5C6B}"/>
                    </a:ext>
                  </a:extLst>
                </p:cNvPr>
                <p:cNvSpPr txBox="1"/>
                <p:nvPr/>
              </p:nvSpPr>
              <p:spPr>
                <a:xfrm>
                  <a:off x="2855041" y="3863341"/>
                  <a:ext cx="430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36" name="TextBox 12">
                  <a:extLst>
                    <a:ext uri="{FF2B5EF4-FFF2-40B4-BE49-F238E27FC236}">
                      <a16:creationId xmlns:a16="http://schemas.microsoft.com/office/drawing/2014/main" id="{0B896D28-24F3-B69A-758E-23D6AE0F5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041" y="3863341"/>
                  <a:ext cx="43018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15">
                  <a:extLst>
                    <a:ext uri="{FF2B5EF4-FFF2-40B4-BE49-F238E27FC236}">
                      <a16:creationId xmlns:a16="http://schemas.microsoft.com/office/drawing/2014/main" id="{21C1BE14-5124-2CEC-E587-F102D3FE13DD}"/>
                    </a:ext>
                  </a:extLst>
                </p:cNvPr>
                <p:cNvSpPr txBox="1"/>
                <p:nvPr/>
              </p:nvSpPr>
              <p:spPr>
                <a:xfrm>
                  <a:off x="241180" y="170178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2AF9C61-C6F9-4DCA-866E-831849554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0" y="1701787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: Shape 13">
              <a:extLst>
                <a:ext uri="{FF2B5EF4-FFF2-40B4-BE49-F238E27FC236}">
                  <a16:creationId xmlns:a16="http://schemas.microsoft.com/office/drawing/2014/main" id="{F6431CB9-ACDC-2D76-3432-632FE3045513}"/>
                </a:ext>
              </a:extLst>
            </p:cNvPr>
            <p:cNvSpPr/>
            <p:nvPr/>
          </p:nvSpPr>
          <p:spPr>
            <a:xfrm>
              <a:off x="458933" y="2331757"/>
              <a:ext cx="2336354" cy="1653002"/>
            </a:xfrm>
            <a:custGeom>
              <a:avLst/>
              <a:gdLst>
                <a:gd name="connsiteX0" fmla="*/ 0 w 3137483"/>
                <a:gd name="connsiteY0" fmla="*/ 0 h 3129093"/>
                <a:gd name="connsiteX1" fmla="*/ 494951 w 3137483"/>
                <a:gd name="connsiteY1" fmla="*/ 1367405 h 3129093"/>
                <a:gd name="connsiteX2" fmla="*/ 1510019 w 3137483"/>
                <a:gd name="connsiteY2" fmla="*/ 1778466 h 3129093"/>
                <a:gd name="connsiteX3" fmla="*/ 2231472 w 3137483"/>
                <a:gd name="connsiteY3" fmla="*/ 2810312 h 3129093"/>
                <a:gd name="connsiteX4" fmla="*/ 3137483 w 3137483"/>
                <a:gd name="connsiteY4" fmla="*/ 3129093 h 3129093"/>
                <a:gd name="connsiteX0" fmla="*/ 0 w 3137483"/>
                <a:gd name="connsiteY0" fmla="*/ 0 h 3129093"/>
                <a:gd name="connsiteX1" fmla="*/ 494951 w 3137483"/>
                <a:gd name="connsiteY1" fmla="*/ 1367405 h 3129093"/>
                <a:gd name="connsiteX2" fmla="*/ 1191664 w 3137483"/>
                <a:gd name="connsiteY2" fmla="*/ 2339555 h 3129093"/>
                <a:gd name="connsiteX3" fmla="*/ 2231472 w 3137483"/>
                <a:gd name="connsiteY3" fmla="*/ 2810312 h 3129093"/>
                <a:gd name="connsiteX4" fmla="*/ 3137483 w 3137483"/>
                <a:gd name="connsiteY4" fmla="*/ 3129093 h 3129093"/>
                <a:gd name="connsiteX0" fmla="*/ 0 w 3137483"/>
                <a:gd name="connsiteY0" fmla="*/ 0 h 3129093"/>
                <a:gd name="connsiteX1" fmla="*/ 494951 w 3137483"/>
                <a:gd name="connsiteY1" fmla="*/ 1367405 h 3129093"/>
                <a:gd name="connsiteX2" fmla="*/ 1191664 w 3137483"/>
                <a:gd name="connsiteY2" fmla="*/ 2339555 h 3129093"/>
                <a:gd name="connsiteX3" fmla="*/ 3137483 w 3137483"/>
                <a:gd name="connsiteY3" fmla="*/ 3129093 h 3129093"/>
                <a:gd name="connsiteX0" fmla="*/ 0 w 3137483"/>
                <a:gd name="connsiteY0" fmla="*/ 0 h 3129093"/>
                <a:gd name="connsiteX1" fmla="*/ 494951 w 3137483"/>
                <a:gd name="connsiteY1" fmla="*/ 1367405 h 3129093"/>
                <a:gd name="connsiteX2" fmla="*/ 1748788 w 3137483"/>
                <a:gd name="connsiteY2" fmla="*/ 2660176 h 3129093"/>
                <a:gd name="connsiteX3" fmla="*/ 3137483 w 3137483"/>
                <a:gd name="connsiteY3" fmla="*/ 3129093 h 3129093"/>
                <a:gd name="connsiteX0" fmla="*/ 0 w 3137483"/>
                <a:gd name="connsiteY0" fmla="*/ 0 h 3129093"/>
                <a:gd name="connsiteX1" fmla="*/ 494951 w 3137483"/>
                <a:gd name="connsiteY1" fmla="*/ 1367405 h 3129093"/>
                <a:gd name="connsiteX2" fmla="*/ 1748788 w 3137483"/>
                <a:gd name="connsiteY2" fmla="*/ 2660176 h 3129093"/>
                <a:gd name="connsiteX3" fmla="*/ 3137483 w 3137483"/>
                <a:gd name="connsiteY3" fmla="*/ 3129093 h 3129093"/>
                <a:gd name="connsiteX0" fmla="*/ 0 w 3137483"/>
                <a:gd name="connsiteY0" fmla="*/ 0 h 3129093"/>
                <a:gd name="connsiteX1" fmla="*/ 494952 w 3137483"/>
                <a:gd name="connsiteY1" fmla="*/ 1447560 h 3129093"/>
                <a:gd name="connsiteX2" fmla="*/ 1748788 w 3137483"/>
                <a:gd name="connsiteY2" fmla="*/ 2660176 h 3129093"/>
                <a:gd name="connsiteX3" fmla="*/ 3137483 w 3137483"/>
                <a:gd name="connsiteY3" fmla="*/ 3129093 h 3129093"/>
                <a:gd name="connsiteX0" fmla="*/ 0 w 3137483"/>
                <a:gd name="connsiteY0" fmla="*/ 0 h 3129093"/>
                <a:gd name="connsiteX1" fmla="*/ 494952 w 3137483"/>
                <a:gd name="connsiteY1" fmla="*/ 1447560 h 3129093"/>
                <a:gd name="connsiteX2" fmla="*/ 1748788 w 3137483"/>
                <a:gd name="connsiteY2" fmla="*/ 2660176 h 3129093"/>
                <a:gd name="connsiteX3" fmla="*/ 3137483 w 3137483"/>
                <a:gd name="connsiteY3" fmla="*/ 3129093 h 3129093"/>
                <a:gd name="connsiteX0" fmla="*/ 0 w 3137483"/>
                <a:gd name="connsiteY0" fmla="*/ 0 h 3129093"/>
                <a:gd name="connsiteX1" fmla="*/ 1748788 w 3137483"/>
                <a:gd name="connsiteY1" fmla="*/ 2660176 h 3129093"/>
                <a:gd name="connsiteX2" fmla="*/ 3137483 w 3137483"/>
                <a:gd name="connsiteY2" fmla="*/ 3129093 h 3129093"/>
                <a:gd name="connsiteX0" fmla="*/ 0 w 3137483"/>
                <a:gd name="connsiteY0" fmla="*/ 0 h 3129093"/>
                <a:gd name="connsiteX1" fmla="*/ 1066596 w 3137483"/>
                <a:gd name="connsiteY1" fmla="*/ 2211307 h 3129093"/>
                <a:gd name="connsiteX2" fmla="*/ 3137483 w 3137483"/>
                <a:gd name="connsiteY2" fmla="*/ 3129093 h 3129093"/>
                <a:gd name="connsiteX0" fmla="*/ 0 w 3137483"/>
                <a:gd name="connsiteY0" fmla="*/ 0 h 3129093"/>
                <a:gd name="connsiteX1" fmla="*/ 1021116 w 3137483"/>
                <a:gd name="connsiteY1" fmla="*/ 2115121 h 3129093"/>
                <a:gd name="connsiteX2" fmla="*/ 3137483 w 3137483"/>
                <a:gd name="connsiteY2" fmla="*/ 3129093 h 3129093"/>
                <a:gd name="connsiteX0" fmla="*/ 0 w 3137483"/>
                <a:gd name="connsiteY0" fmla="*/ 0 h 3129093"/>
                <a:gd name="connsiteX1" fmla="*/ 1021116 w 3137483"/>
                <a:gd name="connsiteY1" fmla="*/ 2115121 h 3129093"/>
                <a:gd name="connsiteX2" fmla="*/ 3137483 w 3137483"/>
                <a:gd name="connsiteY2" fmla="*/ 3129093 h 3129093"/>
                <a:gd name="connsiteX0" fmla="*/ 0 w 3137483"/>
                <a:gd name="connsiteY0" fmla="*/ 0 h 3129093"/>
                <a:gd name="connsiteX1" fmla="*/ 1021116 w 3137483"/>
                <a:gd name="connsiteY1" fmla="*/ 2115121 h 3129093"/>
                <a:gd name="connsiteX2" fmla="*/ 3137483 w 3137483"/>
                <a:gd name="connsiteY2" fmla="*/ 3129093 h 3129093"/>
                <a:gd name="connsiteX0" fmla="*/ 0 w 3137483"/>
                <a:gd name="connsiteY0" fmla="*/ 0 h 3129093"/>
                <a:gd name="connsiteX1" fmla="*/ 1021116 w 3137483"/>
                <a:gd name="connsiteY1" fmla="*/ 2115121 h 3129093"/>
                <a:gd name="connsiteX2" fmla="*/ 3137483 w 3137483"/>
                <a:gd name="connsiteY2" fmla="*/ 3129093 h 3129093"/>
                <a:gd name="connsiteX0" fmla="*/ 0 w 3137483"/>
                <a:gd name="connsiteY0" fmla="*/ 0 h 3129983"/>
                <a:gd name="connsiteX1" fmla="*/ 1021116 w 3137483"/>
                <a:gd name="connsiteY1" fmla="*/ 2115121 h 3129983"/>
                <a:gd name="connsiteX2" fmla="*/ 3137483 w 3137483"/>
                <a:gd name="connsiteY2" fmla="*/ 3129093 h 3129983"/>
                <a:gd name="connsiteX0" fmla="*/ 0 w 3137483"/>
                <a:gd name="connsiteY0" fmla="*/ 0 h 3129983"/>
                <a:gd name="connsiteX1" fmla="*/ 1021116 w 3137483"/>
                <a:gd name="connsiteY1" fmla="*/ 2115121 h 3129983"/>
                <a:gd name="connsiteX2" fmla="*/ 3137483 w 3137483"/>
                <a:gd name="connsiteY2" fmla="*/ 3129093 h 3129983"/>
                <a:gd name="connsiteX0" fmla="*/ 0 w 3137483"/>
                <a:gd name="connsiteY0" fmla="*/ 0 h 3129886"/>
                <a:gd name="connsiteX1" fmla="*/ 1043855 w 3137483"/>
                <a:gd name="connsiteY1" fmla="*/ 2034966 h 3129886"/>
                <a:gd name="connsiteX2" fmla="*/ 3137483 w 3137483"/>
                <a:gd name="connsiteY2" fmla="*/ 3129093 h 3129886"/>
                <a:gd name="connsiteX0" fmla="*/ 0 w 3137483"/>
                <a:gd name="connsiteY0" fmla="*/ 0 h 3129943"/>
                <a:gd name="connsiteX1" fmla="*/ 1146184 w 3137483"/>
                <a:gd name="connsiteY1" fmla="*/ 2083059 h 3129943"/>
                <a:gd name="connsiteX2" fmla="*/ 3137483 w 3137483"/>
                <a:gd name="connsiteY2" fmla="*/ 3129093 h 3129943"/>
                <a:gd name="connsiteX0" fmla="*/ 0 w 3137483"/>
                <a:gd name="connsiteY0" fmla="*/ 0 h 3129941"/>
                <a:gd name="connsiteX1" fmla="*/ 1146184 w 3137483"/>
                <a:gd name="connsiteY1" fmla="*/ 2083059 h 3129941"/>
                <a:gd name="connsiteX2" fmla="*/ 3137483 w 3137483"/>
                <a:gd name="connsiteY2" fmla="*/ 3129093 h 3129941"/>
                <a:gd name="connsiteX0" fmla="*/ 0 w 3137483"/>
                <a:gd name="connsiteY0" fmla="*/ 0 h 3129839"/>
                <a:gd name="connsiteX1" fmla="*/ 987007 w 3137483"/>
                <a:gd name="connsiteY1" fmla="*/ 1986872 h 3129839"/>
                <a:gd name="connsiteX2" fmla="*/ 3137483 w 3137483"/>
                <a:gd name="connsiteY2" fmla="*/ 3129093 h 3129839"/>
                <a:gd name="connsiteX0" fmla="*/ 0 w 3137483"/>
                <a:gd name="connsiteY0" fmla="*/ 0 h 3129852"/>
                <a:gd name="connsiteX1" fmla="*/ 987007 w 3137483"/>
                <a:gd name="connsiteY1" fmla="*/ 1986872 h 3129852"/>
                <a:gd name="connsiteX2" fmla="*/ 3137483 w 3137483"/>
                <a:gd name="connsiteY2" fmla="*/ 3129093 h 312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7483" h="3129852">
                  <a:moveTo>
                    <a:pt x="0" y="0"/>
                  </a:moveTo>
                  <a:cubicBezTo>
                    <a:pt x="159673" y="730544"/>
                    <a:pt x="580694" y="1562338"/>
                    <a:pt x="987007" y="1986872"/>
                  </a:cubicBezTo>
                  <a:cubicBezTo>
                    <a:pt x="1393320" y="2411406"/>
                    <a:pt x="2675255" y="3156980"/>
                    <a:pt x="3137483" y="3129093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</p:grpSp>
      <p:grpSp>
        <p:nvGrpSpPr>
          <p:cNvPr id="58" name="Group 51">
            <a:extLst>
              <a:ext uri="{FF2B5EF4-FFF2-40B4-BE49-F238E27FC236}">
                <a16:creationId xmlns:a16="http://schemas.microsoft.com/office/drawing/2014/main" id="{F301402A-E28A-41B5-9BB9-4043DC989351}"/>
              </a:ext>
            </a:extLst>
          </p:cNvPr>
          <p:cNvGrpSpPr/>
          <p:nvPr/>
        </p:nvGrpSpPr>
        <p:grpSpPr>
          <a:xfrm>
            <a:off x="5071257" y="766245"/>
            <a:ext cx="3044043" cy="2662755"/>
            <a:chOff x="241180" y="1701787"/>
            <a:chExt cx="3044043" cy="2662755"/>
          </a:xfrm>
        </p:grpSpPr>
        <p:cxnSp>
          <p:nvCxnSpPr>
            <p:cNvPr id="59" name="Straight Arrow Connector 4">
              <a:extLst>
                <a:ext uri="{FF2B5EF4-FFF2-40B4-BE49-F238E27FC236}">
                  <a16:creationId xmlns:a16="http://schemas.microsoft.com/office/drawing/2014/main" id="{5FF0FE9F-BCAC-9CFE-FB49-E606E15C2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87" y="2121832"/>
              <a:ext cx="0" cy="192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8">
              <a:extLst>
                <a:ext uri="{FF2B5EF4-FFF2-40B4-BE49-F238E27FC236}">
                  <a16:creationId xmlns:a16="http://schemas.microsoft.com/office/drawing/2014/main" id="{2D684835-CAF1-8F20-3038-B88EE0873EB0}"/>
                </a:ext>
              </a:extLst>
            </p:cNvPr>
            <p:cNvCxnSpPr>
              <a:cxnSpLocks/>
            </p:cNvCxnSpPr>
            <p:nvPr/>
          </p:nvCxnSpPr>
          <p:spPr>
            <a:xfrm>
              <a:off x="383171" y="4048007"/>
              <a:ext cx="2487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11">
              <a:extLst>
                <a:ext uri="{FF2B5EF4-FFF2-40B4-BE49-F238E27FC236}">
                  <a16:creationId xmlns:a16="http://schemas.microsoft.com/office/drawing/2014/main" id="{D4C7D993-6B6A-58F1-9FF5-A882E3CE7AE6}"/>
                </a:ext>
              </a:extLst>
            </p:cNvPr>
            <p:cNvSpPr txBox="1"/>
            <p:nvPr/>
          </p:nvSpPr>
          <p:spPr>
            <a:xfrm>
              <a:off x="1175703" y="3995210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Concave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12">
                  <a:extLst>
                    <a:ext uri="{FF2B5EF4-FFF2-40B4-BE49-F238E27FC236}">
                      <a16:creationId xmlns:a16="http://schemas.microsoft.com/office/drawing/2014/main" id="{B039C29E-D357-00D2-88F3-8394C6435F72}"/>
                    </a:ext>
                  </a:extLst>
                </p:cNvPr>
                <p:cNvSpPr txBox="1"/>
                <p:nvPr/>
              </p:nvSpPr>
              <p:spPr>
                <a:xfrm>
                  <a:off x="2855041" y="3863341"/>
                  <a:ext cx="430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62" name="TextBox 12">
                  <a:extLst>
                    <a:ext uri="{FF2B5EF4-FFF2-40B4-BE49-F238E27FC236}">
                      <a16:creationId xmlns:a16="http://schemas.microsoft.com/office/drawing/2014/main" id="{B039C29E-D357-00D2-88F3-8394C6435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041" y="3863341"/>
                  <a:ext cx="43018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15">
                  <a:extLst>
                    <a:ext uri="{FF2B5EF4-FFF2-40B4-BE49-F238E27FC236}">
                      <a16:creationId xmlns:a16="http://schemas.microsoft.com/office/drawing/2014/main" id="{8E69CB90-39C8-49DD-E998-E0E232F3A1A2}"/>
                    </a:ext>
                  </a:extLst>
                </p:cNvPr>
                <p:cNvSpPr txBox="1"/>
                <p:nvPr/>
              </p:nvSpPr>
              <p:spPr>
                <a:xfrm>
                  <a:off x="241180" y="170178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2AF9C61-C6F9-4DCA-866E-831849554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0" y="1701787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Freeform: Shape 13">
              <a:extLst>
                <a:ext uri="{FF2B5EF4-FFF2-40B4-BE49-F238E27FC236}">
                  <a16:creationId xmlns:a16="http://schemas.microsoft.com/office/drawing/2014/main" id="{E476AEF5-37B2-8FF3-71EC-591119A79589}"/>
                </a:ext>
              </a:extLst>
            </p:cNvPr>
            <p:cNvSpPr/>
            <p:nvPr/>
          </p:nvSpPr>
          <p:spPr>
            <a:xfrm>
              <a:off x="458933" y="2331757"/>
              <a:ext cx="2336354" cy="1652601"/>
            </a:xfrm>
            <a:custGeom>
              <a:avLst/>
              <a:gdLst>
                <a:gd name="connsiteX0" fmla="*/ 0 w 3137483"/>
                <a:gd name="connsiteY0" fmla="*/ 0 h 3129093"/>
                <a:gd name="connsiteX1" fmla="*/ 494951 w 3137483"/>
                <a:gd name="connsiteY1" fmla="*/ 1367405 h 3129093"/>
                <a:gd name="connsiteX2" fmla="*/ 1510019 w 3137483"/>
                <a:gd name="connsiteY2" fmla="*/ 1778466 h 3129093"/>
                <a:gd name="connsiteX3" fmla="*/ 2231472 w 3137483"/>
                <a:gd name="connsiteY3" fmla="*/ 2810312 h 3129093"/>
                <a:gd name="connsiteX4" fmla="*/ 3137483 w 3137483"/>
                <a:gd name="connsiteY4" fmla="*/ 3129093 h 3129093"/>
                <a:gd name="connsiteX0" fmla="*/ 0 w 3137483"/>
                <a:gd name="connsiteY0" fmla="*/ 0 h 3129093"/>
                <a:gd name="connsiteX1" fmla="*/ 1510019 w 3137483"/>
                <a:gd name="connsiteY1" fmla="*/ 1778466 h 3129093"/>
                <a:gd name="connsiteX2" fmla="*/ 2231472 w 3137483"/>
                <a:gd name="connsiteY2" fmla="*/ 2810312 h 3129093"/>
                <a:gd name="connsiteX3" fmla="*/ 3137483 w 3137483"/>
                <a:gd name="connsiteY3" fmla="*/ 3129093 h 3129093"/>
                <a:gd name="connsiteX0" fmla="*/ 0 w 3137483"/>
                <a:gd name="connsiteY0" fmla="*/ 0 h 3129093"/>
                <a:gd name="connsiteX1" fmla="*/ 1510019 w 3137483"/>
                <a:gd name="connsiteY1" fmla="*/ 1778466 h 3129093"/>
                <a:gd name="connsiteX2" fmla="*/ 3137483 w 3137483"/>
                <a:gd name="connsiteY2" fmla="*/ 3129093 h 3129093"/>
                <a:gd name="connsiteX0" fmla="*/ 0 w 3137483"/>
                <a:gd name="connsiteY0" fmla="*/ 0 h 3129093"/>
                <a:gd name="connsiteX1" fmla="*/ 1805635 w 3137483"/>
                <a:gd name="connsiteY1" fmla="*/ 1057067 h 3129093"/>
                <a:gd name="connsiteX2" fmla="*/ 3137483 w 3137483"/>
                <a:gd name="connsiteY2" fmla="*/ 3129093 h 3129093"/>
                <a:gd name="connsiteX0" fmla="*/ 0 w 3137483"/>
                <a:gd name="connsiteY0" fmla="*/ 0 h 3129093"/>
                <a:gd name="connsiteX1" fmla="*/ 1805635 w 3137483"/>
                <a:gd name="connsiteY1" fmla="*/ 1057067 h 3129093"/>
                <a:gd name="connsiteX2" fmla="*/ 3137483 w 3137483"/>
                <a:gd name="connsiteY2" fmla="*/ 3129093 h 3129093"/>
                <a:gd name="connsiteX0" fmla="*/ 0 w 3137483"/>
                <a:gd name="connsiteY0" fmla="*/ 0 h 3129093"/>
                <a:gd name="connsiteX1" fmla="*/ 1805635 w 3137483"/>
                <a:gd name="connsiteY1" fmla="*/ 1057067 h 3129093"/>
                <a:gd name="connsiteX2" fmla="*/ 3137483 w 3137483"/>
                <a:gd name="connsiteY2" fmla="*/ 3129093 h 3129093"/>
                <a:gd name="connsiteX0" fmla="*/ 0 w 3137483"/>
                <a:gd name="connsiteY0" fmla="*/ 0 h 3129093"/>
                <a:gd name="connsiteX1" fmla="*/ 1805635 w 3137483"/>
                <a:gd name="connsiteY1" fmla="*/ 1057067 h 3129093"/>
                <a:gd name="connsiteX2" fmla="*/ 3137483 w 3137483"/>
                <a:gd name="connsiteY2" fmla="*/ 3129093 h 3129093"/>
                <a:gd name="connsiteX0" fmla="*/ 0 w 3137483"/>
                <a:gd name="connsiteY0" fmla="*/ 0 h 3129093"/>
                <a:gd name="connsiteX1" fmla="*/ 1805635 w 3137483"/>
                <a:gd name="connsiteY1" fmla="*/ 1057067 h 3129093"/>
                <a:gd name="connsiteX2" fmla="*/ 3137483 w 3137483"/>
                <a:gd name="connsiteY2" fmla="*/ 3129093 h 3129093"/>
                <a:gd name="connsiteX0" fmla="*/ 0 w 3137483"/>
                <a:gd name="connsiteY0" fmla="*/ 0 h 3129093"/>
                <a:gd name="connsiteX1" fmla="*/ 1805635 w 3137483"/>
                <a:gd name="connsiteY1" fmla="*/ 1057067 h 3129093"/>
                <a:gd name="connsiteX2" fmla="*/ 3137483 w 3137483"/>
                <a:gd name="connsiteY2" fmla="*/ 3129093 h 312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7483" h="3129093">
                  <a:moveTo>
                    <a:pt x="0" y="0"/>
                  </a:moveTo>
                  <a:cubicBezTo>
                    <a:pt x="587464" y="114017"/>
                    <a:pt x="1410983" y="588682"/>
                    <a:pt x="1805635" y="1057067"/>
                  </a:cubicBezTo>
                  <a:cubicBezTo>
                    <a:pt x="2200287" y="1525452"/>
                    <a:pt x="2946237" y="2495029"/>
                    <a:pt x="3137483" y="3129093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</p:grpSp>
      <p:grpSp>
        <p:nvGrpSpPr>
          <p:cNvPr id="65" name="Group 51">
            <a:extLst>
              <a:ext uri="{FF2B5EF4-FFF2-40B4-BE49-F238E27FC236}">
                <a16:creationId xmlns:a16="http://schemas.microsoft.com/office/drawing/2014/main" id="{4CAE556F-2D61-AB64-CFA6-B1F73316D756}"/>
              </a:ext>
            </a:extLst>
          </p:cNvPr>
          <p:cNvGrpSpPr/>
          <p:nvPr/>
        </p:nvGrpSpPr>
        <p:grpSpPr>
          <a:xfrm>
            <a:off x="633833" y="3555643"/>
            <a:ext cx="3044043" cy="2714921"/>
            <a:chOff x="241180" y="1701787"/>
            <a:chExt cx="3044043" cy="2714921"/>
          </a:xfrm>
        </p:grpSpPr>
        <p:cxnSp>
          <p:nvCxnSpPr>
            <p:cNvPr id="66" name="Straight Arrow Connector 4">
              <a:extLst>
                <a:ext uri="{FF2B5EF4-FFF2-40B4-BE49-F238E27FC236}">
                  <a16:creationId xmlns:a16="http://schemas.microsoft.com/office/drawing/2014/main" id="{796DBE12-1AD9-E116-535C-0EA8EA292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87" y="2121832"/>
              <a:ext cx="0" cy="192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8">
              <a:extLst>
                <a:ext uri="{FF2B5EF4-FFF2-40B4-BE49-F238E27FC236}">
                  <a16:creationId xmlns:a16="http://schemas.microsoft.com/office/drawing/2014/main" id="{8AD67B43-2382-88AF-202E-9E13D4E4C991}"/>
                </a:ext>
              </a:extLst>
            </p:cNvPr>
            <p:cNvCxnSpPr>
              <a:cxnSpLocks/>
            </p:cNvCxnSpPr>
            <p:nvPr/>
          </p:nvCxnSpPr>
          <p:spPr>
            <a:xfrm>
              <a:off x="383171" y="4048007"/>
              <a:ext cx="2487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11">
              <a:extLst>
                <a:ext uri="{FF2B5EF4-FFF2-40B4-BE49-F238E27FC236}">
                  <a16:creationId xmlns:a16="http://schemas.microsoft.com/office/drawing/2014/main" id="{49FCB463-E9F0-A768-6070-8CE589DF3036}"/>
                </a:ext>
              </a:extLst>
            </p:cNvPr>
            <p:cNvSpPr txBox="1"/>
            <p:nvPr/>
          </p:nvSpPr>
          <p:spPr>
            <a:xfrm>
              <a:off x="1004020" y="404737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Discontinuous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2">
                  <a:extLst>
                    <a:ext uri="{FF2B5EF4-FFF2-40B4-BE49-F238E27FC236}">
                      <a16:creationId xmlns:a16="http://schemas.microsoft.com/office/drawing/2014/main" id="{F2209594-C0E5-7EBC-E20F-A5C8C994E85E}"/>
                    </a:ext>
                  </a:extLst>
                </p:cNvPr>
                <p:cNvSpPr txBox="1"/>
                <p:nvPr/>
              </p:nvSpPr>
              <p:spPr>
                <a:xfrm>
                  <a:off x="2855041" y="3863341"/>
                  <a:ext cx="430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69" name="TextBox 12">
                  <a:extLst>
                    <a:ext uri="{FF2B5EF4-FFF2-40B4-BE49-F238E27FC236}">
                      <a16:creationId xmlns:a16="http://schemas.microsoft.com/office/drawing/2014/main" id="{F2209594-C0E5-7EBC-E20F-A5C8C994E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041" y="3863341"/>
                  <a:ext cx="43018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15">
                  <a:extLst>
                    <a:ext uri="{FF2B5EF4-FFF2-40B4-BE49-F238E27FC236}">
                      <a16:creationId xmlns:a16="http://schemas.microsoft.com/office/drawing/2014/main" id="{FDBB3EFC-EC33-2ADD-1E7E-EE4E6BC4172D}"/>
                    </a:ext>
                  </a:extLst>
                </p:cNvPr>
                <p:cNvSpPr txBox="1"/>
                <p:nvPr/>
              </p:nvSpPr>
              <p:spPr>
                <a:xfrm>
                  <a:off x="241180" y="170178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2AF9C61-C6F9-4DCA-866E-831849554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0" y="1701787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51">
            <a:extLst>
              <a:ext uri="{FF2B5EF4-FFF2-40B4-BE49-F238E27FC236}">
                <a16:creationId xmlns:a16="http://schemas.microsoft.com/office/drawing/2014/main" id="{FAA9A0D9-2D30-9457-5848-E6046E2ED454}"/>
              </a:ext>
            </a:extLst>
          </p:cNvPr>
          <p:cNvGrpSpPr/>
          <p:nvPr/>
        </p:nvGrpSpPr>
        <p:grpSpPr>
          <a:xfrm>
            <a:off x="5071257" y="3551804"/>
            <a:ext cx="3044043" cy="2722024"/>
            <a:chOff x="241180" y="1701787"/>
            <a:chExt cx="3044043" cy="2722024"/>
          </a:xfrm>
        </p:grpSpPr>
        <p:cxnSp>
          <p:nvCxnSpPr>
            <p:cNvPr id="73" name="Straight Arrow Connector 4">
              <a:extLst>
                <a:ext uri="{FF2B5EF4-FFF2-40B4-BE49-F238E27FC236}">
                  <a16:creationId xmlns:a16="http://schemas.microsoft.com/office/drawing/2014/main" id="{10527F24-7EBD-0E0A-F1D2-AD605669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87" y="2121832"/>
              <a:ext cx="0" cy="192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8">
              <a:extLst>
                <a:ext uri="{FF2B5EF4-FFF2-40B4-BE49-F238E27FC236}">
                  <a16:creationId xmlns:a16="http://schemas.microsoft.com/office/drawing/2014/main" id="{ECC3729F-1FF8-37BF-CBF5-FB870E00533A}"/>
                </a:ext>
              </a:extLst>
            </p:cNvPr>
            <p:cNvCxnSpPr>
              <a:cxnSpLocks/>
            </p:cNvCxnSpPr>
            <p:nvPr/>
          </p:nvCxnSpPr>
          <p:spPr>
            <a:xfrm>
              <a:off x="383171" y="4048007"/>
              <a:ext cx="2487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11">
              <a:extLst>
                <a:ext uri="{FF2B5EF4-FFF2-40B4-BE49-F238E27FC236}">
                  <a16:creationId xmlns:a16="http://schemas.microsoft.com/office/drawing/2014/main" id="{163D385A-562C-8C08-91E0-BE760AD1C627}"/>
                </a:ext>
              </a:extLst>
            </p:cNvPr>
            <p:cNvSpPr txBox="1"/>
            <p:nvPr/>
          </p:nvSpPr>
          <p:spPr>
            <a:xfrm>
              <a:off x="329036" y="4054479"/>
              <a:ext cx="288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Neither Convex nor Concave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12">
                  <a:extLst>
                    <a:ext uri="{FF2B5EF4-FFF2-40B4-BE49-F238E27FC236}">
                      <a16:creationId xmlns:a16="http://schemas.microsoft.com/office/drawing/2014/main" id="{3F533450-20A0-2E0B-9383-E177E80D6116}"/>
                    </a:ext>
                  </a:extLst>
                </p:cNvPr>
                <p:cNvSpPr txBox="1"/>
                <p:nvPr/>
              </p:nvSpPr>
              <p:spPr>
                <a:xfrm>
                  <a:off x="2855041" y="3863341"/>
                  <a:ext cx="430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76" name="TextBox 12">
                  <a:extLst>
                    <a:ext uri="{FF2B5EF4-FFF2-40B4-BE49-F238E27FC236}">
                      <a16:creationId xmlns:a16="http://schemas.microsoft.com/office/drawing/2014/main" id="{3F533450-20A0-2E0B-9383-E177E80D6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041" y="3863341"/>
                  <a:ext cx="43018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15">
                  <a:extLst>
                    <a:ext uri="{FF2B5EF4-FFF2-40B4-BE49-F238E27FC236}">
                      <a16:creationId xmlns:a16="http://schemas.microsoft.com/office/drawing/2014/main" id="{5AD2584A-B9C4-B8F4-9D98-8F59176E7FA2}"/>
                    </a:ext>
                  </a:extLst>
                </p:cNvPr>
                <p:cNvSpPr txBox="1"/>
                <p:nvPr/>
              </p:nvSpPr>
              <p:spPr>
                <a:xfrm>
                  <a:off x="241180" y="170178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2AF9C61-C6F9-4DCA-866E-831849554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0" y="1701787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reeform: Shape 13">
              <a:extLst>
                <a:ext uri="{FF2B5EF4-FFF2-40B4-BE49-F238E27FC236}">
                  <a16:creationId xmlns:a16="http://schemas.microsoft.com/office/drawing/2014/main" id="{2ED43FC8-6B46-6AE7-B0DD-B79DE6B23988}"/>
                </a:ext>
              </a:extLst>
            </p:cNvPr>
            <p:cNvSpPr/>
            <p:nvPr/>
          </p:nvSpPr>
          <p:spPr>
            <a:xfrm>
              <a:off x="458933" y="2331757"/>
              <a:ext cx="2336354" cy="1652601"/>
            </a:xfrm>
            <a:custGeom>
              <a:avLst/>
              <a:gdLst>
                <a:gd name="connsiteX0" fmla="*/ 0 w 3137483"/>
                <a:gd name="connsiteY0" fmla="*/ 0 h 3129093"/>
                <a:gd name="connsiteX1" fmla="*/ 494951 w 3137483"/>
                <a:gd name="connsiteY1" fmla="*/ 1367405 h 3129093"/>
                <a:gd name="connsiteX2" fmla="*/ 1510019 w 3137483"/>
                <a:gd name="connsiteY2" fmla="*/ 1778466 h 3129093"/>
                <a:gd name="connsiteX3" fmla="*/ 2231472 w 3137483"/>
                <a:gd name="connsiteY3" fmla="*/ 2810312 h 3129093"/>
                <a:gd name="connsiteX4" fmla="*/ 3137483 w 3137483"/>
                <a:gd name="connsiteY4" fmla="*/ 3129093 h 312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7483" h="3129093">
                  <a:moveTo>
                    <a:pt x="0" y="0"/>
                  </a:moveTo>
                  <a:cubicBezTo>
                    <a:pt x="121640" y="535497"/>
                    <a:pt x="243281" y="1070994"/>
                    <a:pt x="494951" y="1367405"/>
                  </a:cubicBezTo>
                  <a:cubicBezTo>
                    <a:pt x="746621" y="1663816"/>
                    <a:pt x="1220599" y="1537982"/>
                    <a:pt x="1510019" y="1778466"/>
                  </a:cubicBezTo>
                  <a:cubicBezTo>
                    <a:pt x="1799439" y="2018950"/>
                    <a:pt x="1960228" y="2585208"/>
                    <a:pt x="2231472" y="2810312"/>
                  </a:cubicBezTo>
                  <a:cubicBezTo>
                    <a:pt x="2502716" y="3035416"/>
                    <a:pt x="2820099" y="3082254"/>
                    <a:pt x="3137483" y="3129093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79" name="Freeform: Shape 13">
            <a:extLst>
              <a:ext uri="{FF2B5EF4-FFF2-40B4-BE49-F238E27FC236}">
                <a16:creationId xmlns:a16="http://schemas.microsoft.com/office/drawing/2014/main" id="{0CF02AC3-620B-F269-2464-DF6FB31A742E}"/>
              </a:ext>
            </a:extLst>
          </p:cNvPr>
          <p:cNvSpPr/>
          <p:nvPr/>
        </p:nvSpPr>
        <p:spPr>
          <a:xfrm>
            <a:off x="945489" y="4018764"/>
            <a:ext cx="902809" cy="764904"/>
          </a:xfrm>
          <a:custGeom>
            <a:avLst/>
            <a:gdLst>
              <a:gd name="connsiteX0" fmla="*/ 0 w 3137483"/>
              <a:gd name="connsiteY0" fmla="*/ 0 h 3129093"/>
              <a:gd name="connsiteX1" fmla="*/ 494951 w 3137483"/>
              <a:gd name="connsiteY1" fmla="*/ 1367405 h 3129093"/>
              <a:gd name="connsiteX2" fmla="*/ 1510019 w 3137483"/>
              <a:gd name="connsiteY2" fmla="*/ 1778466 h 3129093"/>
              <a:gd name="connsiteX3" fmla="*/ 2231472 w 3137483"/>
              <a:gd name="connsiteY3" fmla="*/ 2810312 h 3129093"/>
              <a:gd name="connsiteX4" fmla="*/ 3137483 w 3137483"/>
              <a:gd name="connsiteY4" fmla="*/ 3129093 h 3129093"/>
              <a:gd name="connsiteX0" fmla="*/ 0 w 3137483"/>
              <a:gd name="connsiteY0" fmla="*/ 0 h 3129093"/>
              <a:gd name="connsiteX1" fmla="*/ 494951 w 3137483"/>
              <a:gd name="connsiteY1" fmla="*/ 1367405 h 3129093"/>
              <a:gd name="connsiteX2" fmla="*/ 1191664 w 3137483"/>
              <a:gd name="connsiteY2" fmla="*/ 2339555 h 3129093"/>
              <a:gd name="connsiteX3" fmla="*/ 2231472 w 3137483"/>
              <a:gd name="connsiteY3" fmla="*/ 2810312 h 3129093"/>
              <a:gd name="connsiteX4" fmla="*/ 3137483 w 3137483"/>
              <a:gd name="connsiteY4" fmla="*/ 3129093 h 3129093"/>
              <a:gd name="connsiteX0" fmla="*/ 0 w 3137483"/>
              <a:gd name="connsiteY0" fmla="*/ 0 h 3129093"/>
              <a:gd name="connsiteX1" fmla="*/ 494951 w 3137483"/>
              <a:gd name="connsiteY1" fmla="*/ 1367405 h 3129093"/>
              <a:gd name="connsiteX2" fmla="*/ 1191664 w 3137483"/>
              <a:gd name="connsiteY2" fmla="*/ 2339555 h 3129093"/>
              <a:gd name="connsiteX3" fmla="*/ 3137483 w 3137483"/>
              <a:gd name="connsiteY3" fmla="*/ 3129093 h 3129093"/>
              <a:gd name="connsiteX0" fmla="*/ 0 w 3137483"/>
              <a:gd name="connsiteY0" fmla="*/ 0 h 3129093"/>
              <a:gd name="connsiteX1" fmla="*/ 494951 w 3137483"/>
              <a:gd name="connsiteY1" fmla="*/ 1367405 h 3129093"/>
              <a:gd name="connsiteX2" fmla="*/ 1748788 w 3137483"/>
              <a:gd name="connsiteY2" fmla="*/ 2660176 h 3129093"/>
              <a:gd name="connsiteX3" fmla="*/ 3137483 w 3137483"/>
              <a:gd name="connsiteY3" fmla="*/ 3129093 h 3129093"/>
              <a:gd name="connsiteX0" fmla="*/ 0 w 3137483"/>
              <a:gd name="connsiteY0" fmla="*/ 0 h 3129093"/>
              <a:gd name="connsiteX1" fmla="*/ 494951 w 3137483"/>
              <a:gd name="connsiteY1" fmla="*/ 1367405 h 3129093"/>
              <a:gd name="connsiteX2" fmla="*/ 1748788 w 3137483"/>
              <a:gd name="connsiteY2" fmla="*/ 2660176 h 3129093"/>
              <a:gd name="connsiteX3" fmla="*/ 3137483 w 3137483"/>
              <a:gd name="connsiteY3" fmla="*/ 3129093 h 3129093"/>
              <a:gd name="connsiteX0" fmla="*/ 0 w 3137483"/>
              <a:gd name="connsiteY0" fmla="*/ 0 h 3129093"/>
              <a:gd name="connsiteX1" fmla="*/ 494952 w 3137483"/>
              <a:gd name="connsiteY1" fmla="*/ 1447560 h 3129093"/>
              <a:gd name="connsiteX2" fmla="*/ 1748788 w 3137483"/>
              <a:gd name="connsiteY2" fmla="*/ 2660176 h 3129093"/>
              <a:gd name="connsiteX3" fmla="*/ 3137483 w 3137483"/>
              <a:gd name="connsiteY3" fmla="*/ 3129093 h 3129093"/>
              <a:gd name="connsiteX0" fmla="*/ 0 w 3137483"/>
              <a:gd name="connsiteY0" fmla="*/ 0 h 3129093"/>
              <a:gd name="connsiteX1" fmla="*/ 494952 w 3137483"/>
              <a:gd name="connsiteY1" fmla="*/ 1447560 h 3129093"/>
              <a:gd name="connsiteX2" fmla="*/ 1748788 w 3137483"/>
              <a:gd name="connsiteY2" fmla="*/ 2660176 h 3129093"/>
              <a:gd name="connsiteX3" fmla="*/ 3137483 w 3137483"/>
              <a:gd name="connsiteY3" fmla="*/ 3129093 h 3129093"/>
              <a:gd name="connsiteX0" fmla="*/ 0 w 3137483"/>
              <a:gd name="connsiteY0" fmla="*/ 0 h 3129093"/>
              <a:gd name="connsiteX1" fmla="*/ 1748788 w 3137483"/>
              <a:gd name="connsiteY1" fmla="*/ 2660176 h 3129093"/>
              <a:gd name="connsiteX2" fmla="*/ 3137483 w 3137483"/>
              <a:gd name="connsiteY2" fmla="*/ 3129093 h 3129093"/>
              <a:gd name="connsiteX0" fmla="*/ 0 w 3137483"/>
              <a:gd name="connsiteY0" fmla="*/ 0 h 3129093"/>
              <a:gd name="connsiteX1" fmla="*/ 1066596 w 3137483"/>
              <a:gd name="connsiteY1" fmla="*/ 2211307 h 3129093"/>
              <a:gd name="connsiteX2" fmla="*/ 3137483 w 3137483"/>
              <a:gd name="connsiteY2" fmla="*/ 3129093 h 3129093"/>
              <a:gd name="connsiteX0" fmla="*/ 0 w 3137483"/>
              <a:gd name="connsiteY0" fmla="*/ 0 h 3129093"/>
              <a:gd name="connsiteX1" fmla="*/ 1021116 w 3137483"/>
              <a:gd name="connsiteY1" fmla="*/ 2115121 h 3129093"/>
              <a:gd name="connsiteX2" fmla="*/ 3137483 w 3137483"/>
              <a:gd name="connsiteY2" fmla="*/ 3129093 h 3129093"/>
              <a:gd name="connsiteX0" fmla="*/ 0 w 3137483"/>
              <a:gd name="connsiteY0" fmla="*/ 0 h 3129093"/>
              <a:gd name="connsiteX1" fmla="*/ 1021116 w 3137483"/>
              <a:gd name="connsiteY1" fmla="*/ 2115121 h 3129093"/>
              <a:gd name="connsiteX2" fmla="*/ 3137483 w 3137483"/>
              <a:gd name="connsiteY2" fmla="*/ 3129093 h 3129093"/>
              <a:gd name="connsiteX0" fmla="*/ 0 w 3137483"/>
              <a:gd name="connsiteY0" fmla="*/ 0 h 3129093"/>
              <a:gd name="connsiteX1" fmla="*/ 1021116 w 3137483"/>
              <a:gd name="connsiteY1" fmla="*/ 2115121 h 3129093"/>
              <a:gd name="connsiteX2" fmla="*/ 3137483 w 3137483"/>
              <a:gd name="connsiteY2" fmla="*/ 3129093 h 3129093"/>
              <a:gd name="connsiteX0" fmla="*/ 0 w 3137483"/>
              <a:gd name="connsiteY0" fmla="*/ 0 h 3129093"/>
              <a:gd name="connsiteX1" fmla="*/ 1021116 w 3137483"/>
              <a:gd name="connsiteY1" fmla="*/ 2115121 h 3129093"/>
              <a:gd name="connsiteX2" fmla="*/ 3137483 w 3137483"/>
              <a:gd name="connsiteY2" fmla="*/ 3129093 h 3129093"/>
              <a:gd name="connsiteX0" fmla="*/ 0 w 3137483"/>
              <a:gd name="connsiteY0" fmla="*/ 0 h 3129983"/>
              <a:gd name="connsiteX1" fmla="*/ 1021116 w 3137483"/>
              <a:gd name="connsiteY1" fmla="*/ 2115121 h 3129983"/>
              <a:gd name="connsiteX2" fmla="*/ 3137483 w 3137483"/>
              <a:gd name="connsiteY2" fmla="*/ 3129093 h 3129983"/>
              <a:gd name="connsiteX0" fmla="*/ 0 w 3137483"/>
              <a:gd name="connsiteY0" fmla="*/ 0 h 3129983"/>
              <a:gd name="connsiteX1" fmla="*/ 1021116 w 3137483"/>
              <a:gd name="connsiteY1" fmla="*/ 2115121 h 3129983"/>
              <a:gd name="connsiteX2" fmla="*/ 3137483 w 3137483"/>
              <a:gd name="connsiteY2" fmla="*/ 3129093 h 3129983"/>
              <a:gd name="connsiteX0" fmla="*/ 0 w 3137483"/>
              <a:gd name="connsiteY0" fmla="*/ 0 h 3129886"/>
              <a:gd name="connsiteX1" fmla="*/ 1043855 w 3137483"/>
              <a:gd name="connsiteY1" fmla="*/ 2034966 h 3129886"/>
              <a:gd name="connsiteX2" fmla="*/ 3137483 w 3137483"/>
              <a:gd name="connsiteY2" fmla="*/ 3129093 h 3129886"/>
              <a:gd name="connsiteX0" fmla="*/ 0 w 3137483"/>
              <a:gd name="connsiteY0" fmla="*/ 0 h 3129943"/>
              <a:gd name="connsiteX1" fmla="*/ 1146184 w 3137483"/>
              <a:gd name="connsiteY1" fmla="*/ 2083059 h 3129943"/>
              <a:gd name="connsiteX2" fmla="*/ 3137483 w 3137483"/>
              <a:gd name="connsiteY2" fmla="*/ 3129093 h 3129943"/>
              <a:gd name="connsiteX0" fmla="*/ 0 w 3137483"/>
              <a:gd name="connsiteY0" fmla="*/ 0 h 3129941"/>
              <a:gd name="connsiteX1" fmla="*/ 1146184 w 3137483"/>
              <a:gd name="connsiteY1" fmla="*/ 2083059 h 3129941"/>
              <a:gd name="connsiteX2" fmla="*/ 3137483 w 3137483"/>
              <a:gd name="connsiteY2" fmla="*/ 3129093 h 312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7483" h="3129941">
                <a:moveTo>
                  <a:pt x="0" y="0"/>
                </a:moveTo>
                <a:cubicBezTo>
                  <a:pt x="159673" y="730544"/>
                  <a:pt x="751242" y="1674556"/>
                  <a:pt x="1146184" y="2083059"/>
                </a:cubicBezTo>
                <a:cubicBezTo>
                  <a:pt x="1541126" y="2491562"/>
                  <a:pt x="2675255" y="3156980"/>
                  <a:pt x="3137483" y="312909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0" name="Freeform: Shape 13">
            <a:extLst>
              <a:ext uri="{FF2B5EF4-FFF2-40B4-BE49-F238E27FC236}">
                <a16:creationId xmlns:a16="http://schemas.microsoft.com/office/drawing/2014/main" id="{DEC8E104-EEF0-FDDE-5B65-A17D5A3F361F}"/>
              </a:ext>
            </a:extLst>
          </p:cNvPr>
          <p:cNvSpPr/>
          <p:nvPr/>
        </p:nvSpPr>
        <p:spPr>
          <a:xfrm>
            <a:off x="2058046" y="4968865"/>
            <a:ext cx="984790" cy="758279"/>
          </a:xfrm>
          <a:custGeom>
            <a:avLst/>
            <a:gdLst>
              <a:gd name="connsiteX0" fmla="*/ 0 w 3137483"/>
              <a:gd name="connsiteY0" fmla="*/ 0 h 3129093"/>
              <a:gd name="connsiteX1" fmla="*/ 494951 w 3137483"/>
              <a:gd name="connsiteY1" fmla="*/ 1367405 h 3129093"/>
              <a:gd name="connsiteX2" fmla="*/ 1510019 w 3137483"/>
              <a:gd name="connsiteY2" fmla="*/ 1778466 h 3129093"/>
              <a:gd name="connsiteX3" fmla="*/ 2231472 w 3137483"/>
              <a:gd name="connsiteY3" fmla="*/ 2810312 h 3129093"/>
              <a:gd name="connsiteX4" fmla="*/ 3137483 w 3137483"/>
              <a:gd name="connsiteY4" fmla="*/ 3129093 h 3129093"/>
              <a:gd name="connsiteX0" fmla="*/ 0 w 3137483"/>
              <a:gd name="connsiteY0" fmla="*/ 0 h 3129093"/>
              <a:gd name="connsiteX1" fmla="*/ 1510019 w 3137483"/>
              <a:gd name="connsiteY1" fmla="*/ 1778466 h 3129093"/>
              <a:gd name="connsiteX2" fmla="*/ 2231472 w 3137483"/>
              <a:gd name="connsiteY2" fmla="*/ 2810312 h 3129093"/>
              <a:gd name="connsiteX3" fmla="*/ 3137483 w 3137483"/>
              <a:gd name="connsiteY3" fmla="*/ 3129093 h 3129093"/>
              <a:gd name="connsiteX0" fmla="*/ 0 w 3137483"/>
              <a:gd name="connsiteY0" fmla="*/ 0 h 3129093"/>
              <a:gd name="connsiteX1" fmla="*/ 1510019 w 3137483"/>
              <a:gd name="connsiteY1" fmla="*/ 1778466 h 3129093"/>
              <a:gd name="connsiteX2" fmla="*/ 3137483 w 3137483"/>
              <a:gd name="connsiteY2" fmla="*/ 3129093 h 3129093"/>
              <a:gd name="connsiteX0" fmla="*/ 0 w 3137483"/>
              <a:gd name="connsiteY0" fmla="*/ 0 h 3129093"/>
              <a:gd name="connsiteX1" fmla="*/ 1805635 w 3137483"/>
              <a:gd name="connsiteY1" fmla="*/ 1057067 h 3129093"/>
              <a:gd name="connsiteX2" fmla="*/ 3137483 w 3137483"/>
              <a:gd name="connsiteY2" fmla="*/ 3129093 h 3129093"/>
              <a:gd name="connsiteX0" fmla="*/ 0 w 3137483"/>
              <a:gd name="connsiteY0" fmla="*/ 0 h 3129093"/>
              <a:gd name="connsiteX1" fmla="*/ 1805635 w 3137483"/>
              <a:gd name="connsiteY1" fmla="*/ 1057067 h 3129093"/>
              <a:gd name="connsiteX2" fmla="*/ 3137483 w 3137483"/>
              <a:gd name="connsiteY2" fmla="*/ 3129093 h 3129093"/>
              <a:gd name="connsiteX0" fmla="*/ 0 w 3137483"/>
              <a:gd name="connsiteY0" fmla="*/ 0 h 3129093"/>
              <a:gd name="connsiteX1" fmla="*/ 1805635 w 3137483"/>
              <a:gd name="connsiteY1" fmla="*/ 1057067 h 3129093"/>
              <a:gd name="connsiteX2" fmla="*/ 3137483 w 3137483"/>
              <a:gd name="connsiteY2" fmla="*/ 3129093 h 3129093"/>
              <a:gd name="connsiteX0" fmla="*/ 0 w 3137483"/>
              <a:gd name="connsiteY0" fmla="*/ 0 h 3129093"/>
              <a:gd name="connsiteX1" fmla="*/ 1805635 w 3137483"/>
              <a:gd name="connsiteY1" fmla="*/ 1057067 h 3129093"/>
              <a:gd name="connsiteX2" fmla="*/ 3137483 w 3137483"/>
              <a:gd name="connsiteY2" fmla="*/ 3129093 h 3129093"/>
              <a:gd name="connsiteX0" fmla="*/ 0 w 3137483"/>
              <a:gd name="connsiteY0" fmla="*/ 0 h 3129093"/>
              <a:gd name="connsiteX1" fmla="*/ 1805635 w 3137483"/>
              <a:gd name="connsiteY1" fmla="*/ 1057067 h 3129093"/>
              <a:gd name="connsiteX2" fmla="*/ 3137483 w 3137483"/>
              <a:gd name="connsiteY2" fmla="*/ 3129093 h 3129093"/>
              <a:gd name="connsiteX0" fmla="*/ 0 w 3137483"/>
              <a:gd name="connsiteY0" fmla="*/ 0 h 3129093"/>
              <a:gd name="connsiteX1" fmla="*/ 1805635 w 3137483"/>
              <a:gd name="connsiteY1" fmla="*/ 1057067 h 3129093"/>
              <a:gd name="connsiteX2" fmla="*/ 3137483 w 3137483"/>
              <a:gd name="connsiteY2" fmla="*/ 3129093 h 3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7483" h="3129093">
                <a:moveTo>
                  <a:pt x="0" y="0"/>
                </a:moveTo>
                <a:cubicBezTo>
                  <a:pt x="587464" y="114017"/>
                  <a:pt x="1410983" y="588682"/>
                  <a:pt x="1805635" y="1057067"/>
                </a:cubicBezTo>
                <a:cubicBezTo>
                  <a:pt x="2200287" y="1525452"/>
                  <a:pt x="2946237" y="2495029"/>
                  <a:pt x="3137483" y="312909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5AC5B6-C137-4BB6-AEBF-59DF783176E4}"/>
              </a:ext>
            </a:extLst>
          </p:cNvPr>
          <p:cNvSpPr txBox="1"/>
          <p:nvPr/>
        </p:nvSpPr>
        <p:spPr>
          <a:xfrm>
            <a:off x="7790473" y="950911"/>
            <a:ext cx="1162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7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Constrained optimization</a:t>
            </a:r>
            <a:endParaRPr lang="en-US" sz="2800" b="1" dirty="0">
              <a:solidFill>
                <a:schemeClr val="bg1"/>
              </a:solidFill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276328" y="1052943"/>
            <a:ext cx="54484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2800" i="0" dirty="0"/>
              <a:t>Objective vs. Constraint </a:t>
            </a:r>
          </a:p>
        </p:txBody>
      </p:sp>
      <p:grpSp>
        <p:nvGrpSpPr>
          <p:cNvPr id="21" name="组合 39"/>
          <p:cNvGrpSpPr>
            <a:grpSpLocks/>
          </p:cNvGrpSpPr>
          <p:nvPr/>
        </p:nvGrpSpPr>
        <p:grpSpPr bwMode="auto">
          <a:xfrm>
            <a:off x="2818984" y="3606637"/>
            <a:ext cx="3963237" cy="2392423"/>
            <a:chOff x="1212167" y="3699602"/>
            <a:chExt cx="3963711" cy="2393694"/>
          </a:xfrm>
        </p:grpSpPr>
        <p:sp>
          <p:nvSpPr>
            <p:cNvPr id="24" name="TextBox 13"/>
            <p:cNvSpPr txBox="1">
              <a:spLocks noChangeArrowheads="1"/>
            </p:cNvSpPr>
            <p:nvPr/>
          </p:nvSpPr>
          <p:spPr bwMode="auto">
            <a:xfrm>
              <a:off x="3169197" y="5249249"/>
              <a:ext cx="1181100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800" dirty="0"/>
                <a:t>g(x) </a:t>
              </a:r>
              <a:r>
                <a:rPr lang="zh-CN" altLang="en-US" sz="1800" dirty="0">
                  <a:ea typeface="宋体" pitchFamily="2" charset="-122"/>
                </a:rPr>
                <a:t>≥ </a:t>
              </a:r>
              <a:r>
                <a:rPr lang="en-US" altLang="zh-CN" sz="1800" i="0" dirty="0">
                  <a:ea typeface="宋体" pitchFamily="2" charset="-122"/>
                </a:rPr>
                <a:t>0</a:t>
              </a:r>
              <a:endParaRPr lang="en-GB" altLang="en-US" sz="1800" i="0" dirty="0"/>
            </a:p>
          </p:txBody>
        </p:sp>
        <p:cxnSp>
          <p:nvCxnSpPr>
            <p:cNvPr id="25" name="直接箭头连接符 6"/>
            <p:cNvCxnSpPr>
              <a:cxnSpLocks noChangeShapeType="1"/>
            </p:cNvCxnSpPr>
            <p:nvPr/>
          </p:nvCxnSpPr>
          <p:spPr bwMode="auto">
            <a:xfrm>
              <a:off x="1554276" y="3920272"/>
              <a:ext cx="2952179" cy="223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接箭头连接符 9"/>
            <p:cNvCxnSpPr>
              <a:cxnSpLocks noChangeShapeType="1"/>
            </p:cNvCxnSpPr>
            <p:nvPr/>
          </p:nvCxnSpPr>
          <p:spPr bwMode="auto">
            <a:xfrm flipH="1">
              <a:off x="1544131" y="3920272"/>
              <a:ext cx="10146" cy="21730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文本框 11"/>
            <p:cNvSpPr txBox="1">
              <a:spLocks noChangeArrowheads="1"/>
            </p:cNvSpPr>
            <p:nvPr/>
          </p:nvSpPr>
          <p:spPr bwMode="auto">
            <a:xfrm>
              <a:off x="1212167" y="369960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1800" b="0" i="0" dirty="0">
                  <a:ea typeface="宋体" pitchFamily="2" charset="-122"/>
                </a:rPr>
                <a:t>0</a:t>
              </a:r>
              <a:endParaRPr lang="zh-CN" altLang="en-US" sz="1800" b="0" i="0" dirty="0">
                <a:ea typeface="宋体" pitchFamily="2" charset="-122"/>
              </a:endParaRPr>
            </a:p>
          </p:txBody>
        </p:sp>
        <p:cxnSp>
          <p:nvCxnSpPr>
            <p:cNvPr id="28" name="直接连接符 13"/>
            <p:cNvCxnSpPr>
              <a:cxnSpLocks noChangeShapeType="1"/>
            </p:cNvCxnSpPr>
            <p:nvPr/>
          </p:nvCxnSpPr>
          <p:spPr bwMode="auto">
            <a:xfrm>
              <a:off x="1986175" y="3920272"/>
              <a:ext cx="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15"/>
            <p:cNvCxnSpPr>
              <a:cxnSpLocks noChangeShapeType="1"/>
            </p:cNvCxnSpPr>
            <p:nvPr/>
          </p:nvCxnSpPr>
          <p:spPr bwMode="auto">
            <a:xfrm flipV="1">
              <a:off x="2058183" y="3848264"/>
              <a:ext cx="0" cy="720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直接连接符 28"/>
            <p:cNvCxnSpPr>
              <a:cxnSpLocks noChangeShapeType="1"/>
            </p:cNvCxnSpPr>
            <p:nvPr/>
          </p:nvCxnSpPr>
          <p:spPr bwMode="auto">
            <a:xfrm flipV="1">
              <a:off x="2562239" y="3848264"/>
              <a:ext cx="0" cy="720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接连接符 20"/>
            <p:cNvCxnSpPr>
              <a:cxnSpLocks noChangeShapeType="1"/>
            </p:cNvCxnSpPr>
            <p:nvPr/>
          </p:nvCxnSpPr>
          <p:spPr bwMode="auto">
            <a:xfrm>
              <a:off x="2339108" y="3920272"/>
              <a:ext cx="7107" cy="167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23"/>
            <p:cNvCxnSpPr>
              <a:cxnSpLocks noChangeShapeType="1"/>
            </p:cNvCxnSpPr>
            <p:nvPr/>
          </p:nvCxnSpPr>
          <p:spPr bwMode="auto">
            <a:xfrm>
              <a:off x="2346091" y="5179177"/>
              <a:ext cx="498388" cy="4686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2346091" y="4844510"/>
              <a:ext cx="895631" cy="8033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40"/>
            <p:cNvCxnSpPr>
              <a:cxnSpLocks noChangeShapeType="1"/>
            </p:cNvCxnSpPr>
            <p:nvPr/>
          </p:nvCxnSpPr>
          <p:spPr bwMode="auto">
            <a:xfrm>
              <a:off x="2346091" y="4453854"/>
              <a:ext cx="1304917" cy="11939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42"/>
            <p:cNvCxnSpPr>
              <a:cxnSpLocks noChangeShapeType="1"/>
            </p:cNvCxnSpPr>
            <p:nvPr/>
          </p:nvCxnSpPr>
          <p:spPr bwMode="auto">
            <a:xfrm>
              <a:off x="2346091" y="4136296"/>
              <a:ext cx="1732690" cy="1471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接连接符 47"/>
            <p:cNvCxnSpPr>
              <a:cxnSpLocks noChangeShapeType="1"/>
            </p:cNvCxnSpPr>
            <p:nvPr/>
          </p:nvCxnSpPr>
          <p:spPr bwMode="auto">
            <a:xfrm>
              <a:off x="2595285" y="3937687"/>
              <a:ext cx="1973012" cy="17259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接连接符 49"/>
            <p:cNvCxnSpPr>
              <a:cxnSpLocks noChangeShapeType="1"/>
            </p:cNvCxnSpPr>
            <p:nvPr/>
          </p:nvCxnSpPr>
          <p:spPr bwMode="auto">
            <a:xfrm>
              <a:off x="3141192" y="3940763"/>
              <a:ext cx="2034686" cy="16626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5359396" y="1462858"/>
            <a:ext cx="2539798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400" b="1" dirty="0">
                <a:ea typeface="宋体" pitchFamily="2" charset="-122"/>
              </a:rPr>
              <a:t>Objective function</a:t>
            </a:r>
            <a:endParaRPr lang="en-GB" altLang="zh-CN" sz="2400" b="1" dirty="0">
              <a:ea typeface="宋体" pitchFamily="2" charset="-122"/>
            </a:endParaRPr>
          </a:p>
        </p:txBody>
      </p:sp>
      <p:sp>
        <p:nvSpPr>
          <p:cNvPr id="42" name="右箭头 35"/>
          <p:cNvSpPr>
            <a:spLocks noChangeArrowheads="1"/>
          </p:cNvSpPr>
          <p:nvPr/>
        </p:nvSpPr>
        <p:spPr bwMode="auto">
          <a:xfrm rot="795310">
            <a:off x="4370497" y="2289609"/>
            <a:ext cx="785753" cy="317500"/>
          </a:xfrm>
          <a:prstGeom prst="rightArrow">
            <a:avLst>
              <a:gd name="adj1" fmla="val 50000"/>
              <a:gd name="adj2" fmla="val 500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" name="右箭头 36"/>
          <p:cNvSpPr>
            <a:spLocks noChangeArrowheads="1"/>
          </p:cNvSpPr>
          <p:nvPr/>
        </p:nvSpPr>
        <p:spPr bwMode="auto">
          <a:xfrm rot="21170696">
            <a:off x="4420289" y="1597646"/>
            <a:ext cx="703262" cy="280987"/>
          </a:xfrm>
          <a:prstGeom prst="rightArrow">
            <a:avLst>
              <a:gd name="adj1" fmla="val 50000"/>
              <a:gd name="adj2" fmla="val 5013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5336096" y="2292025"/>
            <a:ext cx="237351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constraint</a:t>
            </a: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5378576" y="1462857"/>
            <a:ext cx="2534669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objective function</a:t>
            </a:r>
            <a:endParaRPr lang="en-GB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/>
              <p:cNvSpPr txBox="1"/>
              <p:nvPr/>
            </p:nvSpPr>
            <p:spPr bwMode="auto">
              <a:xfrm>
                <a:off x="704850" y="1563688"/>
                <a:ext cx="3638549" cy="1517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func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fNam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−1.5≥0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1563688"/>
                <a:ext cx="3638549" cy="1517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D94CE9-FC75-55B2-08A0-F89FD71EFE35}"/>
                  </a:ext>
                </a:extLst>
              </p:cNvPr>
              <p:cNvSpPr txBox="1"/>
              <p:nvPr/>
            </p:nvSpPr>
            <p:spPr>
              <a:xfrm>
                <a:off x="2219316" y="3152471"/>
                <a:ext cx="508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D94CE9-FC75-55B2-08A0-F89FD71EF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316" y="3152471"/>
                <a:ext cx="508281" cy="276999"/>
              </a:xfrm>
              <a:prstGeom prst="rect">
                <a:avLst/>
              </a:prstGeom>
              <a:blipFill>
                <a:blip r:embed="rId4"/>
                <a:stretch>
                  <a:fillRect l="-15663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12674E-AFDF-B13E-7283-F2E4AF1EFB43}"/>
                  </a:ext>
                </a:extLst>
              </p:cNvPr>
              <p:cNvSpPr txBox="1"/>
              <p:nvPr/>
            </p:nvSpPr>
            <p:spPr>
              <a:xfrm>
                <a:off x="6201884" y="368869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12674E-AFDF-B13E-7283-F2E4AF1E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84" y="3688690"/>
                <a:ext cx="183319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2DCD7B1-F804-8A77-93D1-C33380F5D731}"/>
                  </a:ext>
                </a:extLst>
              </p:cNvPr>
              <p:cNvSpPr txBox="1"/>
              <p:nvPr/>
            </p:nvSpPr>
            <p:spPr>
              <a:xfrm>
                <a:off x="3784499" y="3546114"/>
                <a:ext cx="3157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2DCD7B1-F804-8A77-93D1-C33380F5D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99" y="3546114"/>
                <a:ext cx="315792" cy="246221"/>
              </a:xfrm>
              <a:prstGeom prst="rect">
                <a:avLst/>
              </a:prstGeom>
              <a:blipFill>
                <a:blip r:embed="rId6"/>
                <a:stretch>
                  <a:fillRect l="-15385" r="-13462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A80CB4C-A743-4119-0FE4-555B6CEE33A3}"/>
              </a:ext>
            </a:extLst>
          </p:cNvPr>
          <p:cNvSpPr/>
          <p:nvPr/>
        </p:nvSpPr>
        <p:spPr>
          <a:xfrm flipV="1">
            <a:off x="2727597" y="2960941"/>
            <a:ext cx="1880445" cy="1382126"/>
          </a:xfrm>
          <a:custGeom>
            <a:avLst/>
            <a:gdLst>
              <a:gd name="connsiteX0" fmla="*/ 0 w 897467"/>
              <a:gd name="connsiteY0" fmla="*/ 2192873 h 2201339"/>
              <a:gd name="connsiteX1" fmla="*/ 448734 w 897467"/>
              <a:gd name="connsiteY1" fmla="*/ 6 h 2201339"/>
              <a:gd name="connsiteX2" fmla="*/ 897467 w 897467"/>
              <a:gd name="connsiteY2" fmla="*/ 2167473 h 2201339"/>
              <a:gd name="connsiteX3" fmla="*/ 897467 w 897467"/>
              <a:gd name="connsiteY3" fmla="*/ 2167473 h 2201339"/>
              <a:gd name="connsiteX4" fmla="*/ 423334 w 897467"/>
              <a:gd name="connsiteY4" fmla="*/ 2201339 h 2201339"/>
              <a:gd name="connsiteX0" fmla="*/ 0 w 897467"/>
              <a:gd name="connsiteY0" fmla="*/ 2192873 h 2192873"/>
              <a:gd name="connsiteX1" fmla="*/ 448734 w 897467"/>
              <a:gd name="connsiteY1" fmla="*/ 6 h 2192873"/>
              <a:gd name="connsiteX2" fmla="*/ 897467 w 897467"/>
              <a:gd name="connsiteY2" fmla="*/ 2167473 h 2192873"/>
              <a:gd name="connsiteX3" fmla="*/ 897467 w 897467"/>
              <a:gd name="connsiteY3" fmla="*/ 2167473 h 219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467" h="2192873">
                <a:moveTo>
                  <a:pt x="0" y="2192873"/>
                </a:moveTo>
                <a:cubicBezTo>
                  <a:pt x="149578" y="1098556"/>
                  <a:pt x="299156" y="4239"/>
                  <a:pt x="448734" y="6"/>
                </a:cubicBezTo>
                <a:cubicBezTo>
                  <a:pt x="598312" y="-4227"/>
                  <a:pt x="897467" y="2167473"/>
                  <a:pt x="897467" y="2167473"/>
                </a:cubicBezTo>
                <a:lnTo>
                  <a:pt x="897467" y="2167473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8087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Pareto optimal solutions = best trade-off candidates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3E3580-F3D8-4C1F-A5EC-D145E38FB3BE}"/>
              </a:ext>
            </a:extLst>
          </p:cNvPr>
          <p:cNvSpPr/>
          <p:nvPr/>
        </p:nvSpPr>
        <p:spPr>
          <a:xfrm>
            <a:off x="472144" y="1209809"/>
            <a:ext cx="84872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HK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Pareto optimal if and only if no other solution dominates it.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H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H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(rational) decision maker does not like non-Pareto optimal solutions.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A94C8E-B93A-4D9E-AA14-DDB188672F91}"/>
              </a:ext>
            </a:extLst>
          </p:cNvPr>
          <p:cNvGrpSpPr/>
          <p:nvPr/>
        </p:nvGrpSpPr>
        <p:grpSpPr>
          <a:xfrm>
            <a:off x="1385496" y="3114486"/>
            <a:ext cx="6373007" cy="2487593"/>
            <a:chOff x="1115616" y="1229439"/>
            <a:chExt cx="6373007" cy="2487593"/>
          </a:xfrm>
        </p:grpSpPr>
        <p:sp>
          <p:nvSpPr>
            <p:cNvPr id="37" name="任意多边形: 形状 8">
              <a:extLst>
                <a:ext uri="{FF2B5EF4-FFF2-40B4-BE49-F238E27FC236}">
                  <a16:creationId xmlns:a16="http://schemas.microsoft.com/office/drawing/2014/main" id="{2F7D2707-2284-4C17-A501-AF03D022923C}"/>
                </a:ext>
              </a:extLst>
            </p:cNvPr>
            <p:cNvSpPr/>
            <p:nvPr/>
          </p:nvSpPr>
          <p:spPr>
            <a:xfrm>
              <a:off x="1193005" y="1594813"/>
              <a:ext cx="2198402" cy="1988195"/>
            </a:xfrm>
            <a:custGeom>
              <a:avLst/>
              <a:gdLst>
                <a:gd name="connsiteX0" fmla="*/ 0 w 324464"/>
                <a:gd name="connsiteY0" fmla="*/ 0 h 1548581"/>
                <a:gd name="connsiteX1" fmla="*/ 324464 w 324464"/>
                <a:gd name="connsiteY1" fmla="*/ 1548581 h 1548581"/>
                <a:gd name="connsiteX0" fmla="*/ 0 w 2949677"/>
                <a:gd name="connsiteY0" fmla="*/ 0 h 2153265"/>
                <a:gd name="connsiteX1" fmla="*/ 2949677 w 2949677"/>
                <a:gd name="connsiteY1" fmla="*/ 2153265 h 2153265"/>
                <a:gd name="connsiteX0" fmla="*/ 0 w 2949677"/>
                <a:gd name="connsiteY0" fmla="*/ 0 h 2153265"/>
                <a:gd name="connsiteX1" fmla="*/ 2949677 w 2949677"/>
                <a:gd name="connsiteY1" fmla="*/ 2153265 h 2153265"/>
                <a:gd name="connsiteX0" fmla="*/ 0 w 3001296"/>
                <a:gd name="connsiteY0" fmla="*/ 0 h 1725562"/>
                <a:gd name="connsiteX1" fmla="*/ 3001296 w 3001296"/>
                <a:gd name="connsiteY1" fmla="*/ 1725562 h 1725562"/>
                <a:gd name="connsiteX0" fmla="*/ 0 w 3001296"/>
                <a:gd name="connsiteY0" fmla="*/ 0 h 1725562"/>
                <a:gd name="connsiteX1" fmla="*/ 3001296 w 3001296"/>
                <a:gd name="connsiteY1" fmla="*/ 1725562 h 1725562"/>
                <a:gd name="connsiteX0" fmla="*/ 0 w 3001296"/>
                <a:gd name="connsiteY0" fmla="*/ 0 h 1725562"/>
                <a:gd name="connsiteX1" fmla="*/ 3001296 w 3001296"/>
                <a:gd name="connsiteY1" fmla="*/ 1725562 h 1725562"/>
                <a:gd name="connsiteX2" fmla="*/ 0 w 3001296"/>
                <a:gd name="connsiteY2" fmla="*/ 0 h 1725562"/>
                <a:gd name="connsiteX0" fmla="*/ 0 w 3001296"/>
                <a:gd name="connsiteY0" fmla="*/ 0 h 1725562"/>
                <a:gd name="connsiteX1" fmla="*/ 3001296 w 3001296"/>
                <a:gd name="connsiteY1" fmla="*/ 1725562 h 1725562"/>
                <a:gd name="connsiteX2" fmla="*/ 0 w 3001296"/>
                <a:gd name="connsiteY2" fmla="*/ 0 h 1725562"/>
                <a:gd name="connsiteX0" fmla="*/ 31623 w 3066737"/>
                <a:gd name="connsiteY0" fmla="*/ 51956 h 1782709"/>
                <a:gd name="connsiteX1" fmla="*/ 3032919 w 3066737"/>
                <a:gd name="connsiteY1" fmla="*/ 1777518 h 1782709"/>
                <a:gd name="connsiteX2" fmla="*/ 1550704 w 3066737"/>
                <a:gd name="connsiteY2" fmla="*/ 568149 h 1782709"/>
                <a:gd name="connsiteX3" fmla="*/ 31623 w 3066737"/>
                <a:gd name="connsiteY3" fmla="*/ 51956 h 1782709"/>
                <a:gd name="connsiteX0" fmla="*/ 21815 w 3084580"/>
                <a:gd name="connsiteY0" fmla="*/ 448710 h 2177136"/>
                <a:gd name="connsiteX1" fmla="*/ 3023111 w 3084580"/>
                <a:gd name="connsiteY1" fmla="*/ 2174272 h 2177136"/>
                <a:gd name="connsiteX2" fmla="*/ 2197199 w 3084580"/>
                <a:gd name="connsiteY2" fmla="*/ 94748 h 2177136"/>
                <a:gd name="connsiteX3" fmla="*/ 21815 w 3084580"/>
                <a:gd name="connsiteY3" fmla="*/ 448710 h 2177136"/>
                <a:gd name="connsiteX0" fmla="*/ 21815 w 3084580"/>
                <a:gd name="connsiteY0" fmla="*/ 137652 h 2315904"/>
                <a:gd name="connsiteX1" fmla="*/ 3023111 w 3084580"/>
                <a:gd name="connsiteY1" fmla="*/ 2313040 h 2315904"/>
                <a:gd name="connsiteX2" fmla="*/ 2197199 w 3084580"/>
                <a:gd name="connsiteY2" fmla="*/ 233516 h 2315904"/>
                <a:gd name="connsiteX3" fmla="*/ 21815 w 3084580"/>
                <a:gd name="connsiteY3" fmla="*/ 137652 h 2315904"/>
                <a:gd name="connsiteX0" fmla="*/ 0 w 3062765"/>
                <a:gd name="connsiteY0" fmla="*/ 174691 h 2352943"/>
                <a:gd name="connsiteX1" fmla="*/ 3001296 w 3062765"/>
                <a:gd name="connsiteY1" fmla="*/ 2350079 h 2352943"/>
                <a:gd name="connsiteX2" fmla="*/ 2175384 w 3062765"/>
                <a:gd name="connsiteY2" fmla="*/ 270555 h 2352943"/>
                <a:gd name="connsiteX3" fmla="*/ 0 w 3062765"/>
                <a:gd name="connsiteY3" fmla="*/ 174691 h 2352943"/>
                <a:gd name="connsiteX0" fmla="*/ 141168 w 3203933"/>
                <a:gd name="connsiteY0" fmla="*/ 174691 h 2352943"/>
                <a:gd name="connsiteX1" fmla="*/ 3142464 w 3203933"/>
                <a:gd name="connsiteY1" fmla="*/ 2350079 h 2352943"/>
                <a:gd name="connsiteX2" fmla="*/ 2316552 w 3203933"/>
                <a:gd name="connsiteY2" fmla="*/ 270555 h 2352943"/>
                <a:gd name="connsiteX3" fmla="*/ 141168 w 3203933"/>
                <a:gd name="connsiteY3" fmla="*/ 174691 h 2352943"/>
                <a:gd name="connsiteX0" fmla="*/ 144369 w 3207134"/>
                <a:gd name="connsiteY0" fmla="*/ 174691 h 2352943"/>
                <a:gd name="connsiteX1" fmla="*/ 3145665 w 3207134"/>
                <a:gd name="connsiteY1" fmla="*/ 2350079 h 2352943"/>
                <a:gd name="connsiteX2" fmla="*/ 2319753 w 3207134"/>
                <a:gd name="connsiteY2" fmla="*/ 270555 h 2352943"/>
                <a:gd name="connsiteX3" fmla="*/ 144369 w 3207134"/>
                <a:gd name="connsiteY3" fmla="*/ 174691 h 2352943"/>
                <a:gd name="connsiteX0" fmla="*/ 144369 w 3236451"/>
                <a:gd name="connsiteY0" fmla="*/ 174691 h 2350142"/>
                <a:gd name="connsiteX1" fmla="*/ 3145665 w 3236451"/>
                <a:gd name="connsiteY1" fmla="*/ 2350079 h 2350142"/>
                <a:gd name="connsiteX2" fmla="*/ 2319753 w 3236451"/>
                <a:gd name="connsiteY2" fmla="*/ 270555 h 2350142"/>
                <a:gd name="connsiteX3" fmla="*/ 144369 w 3236451"/>
                <a:gd name="connsiteY3" fmla="*/ 174691 h 2350142"/>
                <a:gd name="connsiteX0" fmla="*/ 245157 w 2947996"/>
                <a:gd name="connsiteY0" fmla="*/ 174691 h 2313272"/>
                <a:gd name="connsiteX1" fmla="*/ 2781879 w 2947996"/>
                <a:gd name="connsiteY1" fmla="*/ 2313208 h 2313272"/>
                <a:gd name="connsiteX2" fmla="*/ 2420541 w 2947996"/>
                <a:gd name="connsiteY2" fmla="*/ 270555 h 2313272"/>
                <a:gd name="connsiteX3" fmla="*/ 245157 w 2947996"/>
                <a:gd name="connsiteY3" fmla="*/ 174691 h 2313272"/>
                <a:gd name="connsiteX0" fmla="*/ 135330 w 2838169"/>
                <a:gd name="connsiteY0" fmla="*/ 174691 h 2413484"/>
                <a:gd name="connsiteX1" fmla="*/ 496662 w 2838169"/>
                <a:gd name="connsiteY1" fmla="*/ 1900252 h 2413484"/>
                <a:gd name="connsiteX2" fmla="*/ 2672052 w 2838169"/>
                <a:gd name="connsiteY2" fmla="*/ 2313208 h 2413484"/>
                <a:gd name="connsiteX3" fmla="*/ 2310714 w 2838169"/>
                <a:gd name="connsiteY3" fmla="*/ 270555 h 2413484"/>
                <a:gd name="connsiteX4" fmla="*/ 135330 w 2838169"/>
                <a:gd name="connsiteY4" fmla="*/ 174691 h 2413484"/>
                <a:gd name="connsiteX0" fmla="*/ 211449 w 2914288"/>
                <a:gd name="connsiteY0" fmla="*/ 174691 h 2424164"/>
                <a:gd name="connsiteX1" fmla="*/ 336806 w 2914288"/>
                <a:gd name="connsiteY1" fmla="*/ 1959245 h 2424164"/>
                <a:gd name="connsiteX2" fmla="*/ 2748171 w 2914288"/>
                <a:gd name="connsiteY2" fmla="*/ 2313208 h 2424164"/>
                <a:gd name="connsiteX3" fmla="*/ 2386833 w 2914288"/>
                <a:gd name="connsiteY3" fmla="*/ 270555 h 2424164"/>
                <a:gd name="connsiteX4" fmla="*/ 211449 w 2914288"/>
                <a:gd name="connsiteY4" fmla="*/ 174691 h 2424164"/>
                <a:gd name="connsiteX0" fmla="*/ 211449 w 2844804"/>
                <a:gd name="connsiteY0" fmla="*/ 491888 h 2741361"/>
                <a:gd name="connsiteX1" fmla="*/ 336806 w 2844804"/>
                <a:gd name="connsiteY1" fmla="*/ 2276442 h 2741361"/>
                <a:gd name="connsiteX2" fmla="*/ 2748171 w 2844804"/>
                <a:gd name="connsiteY2" fmla="*/ 2630405 h 2741361"/>
                <a:gd name="connsiteX3" fmla="*/ 1981252 w 2844804"/>
                <a:gd name="connsiteY3" fmla="*/ 101055 h 2741361"/>
                <a:gd name="connsiteX4" fmla="*/ 211449 w 2844804"/>
                <a:gd name="connsiteY4" fmla="*/ 491888 h 2741361"/>
                <a:gd name="connsiteX0" fmla="*/ 231594 w 2820704"/>
                <a:gd name="connsiteY0" fmla="*/ 673841 h 2716836"/>
                <a:gd name="connsiteX1" fmla="*/ 312706 w 2820704"/>
                <a:gd name="connsiteY1" fmla="*/ 2251917 h 2716836"/>
                <a:gd name="connsiteX2" fmla="*/ 2724071 w 2820704"/>
                <a:gd name="connsiteY2" fmla="*/ 2605880 h 2716836"/>
                <a:gd name="connsiteX3" fmla="*/ 1957152 w 2820704"/>
                <a:gd name="connsiteY3" fmla="*/ 76530 h 2716836"/>
                <a:gd name="connsiteX4" fmla="*/ 231594 w 2820704"/>
                <a:gd name="connsiteY4" fmla="*/ 673841 h 2716836"/>
                <a:gd name="connsiteX0" fmla="*/ 231594 w 2800960"/>
                <a:gd name="connsiteY0" fmla="*/ 673841 h 2563174"/>
                <a:gd name="connsiteX1" fmla="*/ 312706 w 2800960"/>
                <a:gd name="connsiteY1" fmla="*/ 2251917 h 2563174"/>
                <a:gd name="connsiteX2" fmla="*/ 2701949 w 2800960"/>
                <a:gd name="connsiteY2" fmla="*/ 2392029 h 2563174"/>
                <a:gd name="connsiteX3" fmla="*/ 1957152 w 2800960"/>
                <a:gd name="connsiteY3" fmla="*/ 76530 h 2563174"/>
                <a:gd name="connsiteX4" fmla="*/ 231594 w 2800960"/>
                <a:gd name="connsiteY4" fmla="*/ 673841 h 256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0960" h="2563174">
                  <a:moveTo>
                    <a:pt x="231594" y="673841"/>
                  </a:moveTo>
                  <a:cubicBezTo>
                    <a:pt x="-70748" y="945457"/>
                    <a:pt x="-110081" y="1895498"/>
                    <a:pt x="312706" y="2251917"/>
                  </a:cubicBezTo>
                  <a:cubicBezTo>
                    <a:pt x="735493" y="2608336"/>
                    <a:pt x="2399607" y="2663645"/>
                    <a:pt x="2701949" y="2392029"/>
                  </a:cubicBezTo>
                  <a:cubicBezTo>
                    <a:pt x="3036245" y="1991364"/>
                    <a:pt x="2457368" y="364124"/>
                    <a:pt x="1957152" y="76530"/>
                  </a:cubicBezTo>
                  <a:cubicBezTo>
                    <a:pt x="1456936" y="-211064"/>
                    <a:pt x="382764" y="383790"/>
                    <a:pt x="231594" y="673841"/>
                  </a:cubicBezTo>
                  <a:close/>
                </a:path>
              </a:pathLst>
            </a:custGeom>
            <a:solidFill>
              <a:srgbClr val="00B050">
                <a:alpha val="1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9">
              <a:extLst>
                <a:ext uri="{FF2B5EF4-FFF2-40B4-BE49-F238E27FC236}">
                  <a16:creationId xmlns:a16="http://schemas.microsoft.com/office/drawing/2014/main" id="{E70F810F-CECB-4838-9310-E078507057D5}"/>
                </a:ext>
              </a:extLst>
            </p:cNvPr>
            <p:cNvCxnSpPr/>
            <p:nvPr/>
          </p:nvCxnSpPr>
          <p:spPr>
            <a:xfrm flipV="1">
              <a:off x="4499572" y="1308915"/>
              <a:ext cx="0" cy="2408117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10">
              <a:extLst>
                <a:ext uri="{FF2B5EF4-FFF2-40B4-BE49-F238E27FC236}">
                  <a16:creationId xmlns:a16="http://schemas.microsoft.com/office/drawing/2014/main" id="{8AAF6AC1-4755-4949-94E8-1BB37FF40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52302" y="3488232"/>
              <a:ext cx="3323015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任意多边形: 形状 11">
              <a:extLst>
                <a:ext uri="{FF2B5EF4-FFF2-40B4-BE49-F238E27FC236}">
                  <a16:creationId xmlns:a16="http://schemas.microsoft.com/office/drawing/2014/main" id="{694F3162-97E0-4349-B738-B84DB82A6824}"/>
                </a:ext>
              </a:extLst>
            </p:cNvPr>
            <p:cNvSpPr/>
            <p:nvPr/>
          </p:nvSpPr>
          <p:spPr>
            <a:xfrm>
              <a:off x="4568273" y="1357814"/>
              <a:ext cx="2707859" cy="2054766"/>
            </a:xfrm>
            <a:custGeom>
              <a:avLst/>
              <a:gdLst>
                <a:gd name="connsiteX0" fmla="*/ 177 w 3431028"/>
                <a:gd name="connsiteY0" fmla="*/ 430992 h 2677713"/>
                <a:gd name="connsiteX1" fmla="*/ 280396 w 3431028"/>
                <a:gd name="connsiteY1" fmla="*/ 1426508 h 2677713"/>
                <a:gd name="connsiteX2" fmla="*/ 1128429 w 3431028"/>
                <a:gd name="connsiteY2" fmla="*/ 2370405 h 2677713"/>
                <a:gd name="connsiteX3" fmla="*/ 3178454 w 3431028"/>
                <a:gd name="connsiteY3" fmla="*/ 2606379 h 2677713"/>
                <a:gd name="connsiteX4" fmla="*/ 3230074 w 3431028"/>
                <a:gd name="connsiteY4" fmla="*/ 1227405 h 2677713"/>
                <a:gd name="connsiteX5" fmla="*/ 1651996 w 3431028"/>
                <a:gd name="connsiteY5" fmla="*/ 106528 h 2677713"/>
                <a:gd name="connsiteX6" fmla="*/ 309893 w 3431028"/>
                <a:gd name="connsiteY6" fmla="*/ 84405 h 2677713"/>
                <a:gd name="connsiteX7" fmla="*/ 177 w 3431028"/>
                <a:gd name="connsiteY7" fmla="*/ 430992 h 2677713"/>
                <a:gd name="connsiteX0" fmla="*/ 177 w 3431028"/>
                <a:gd name="connsiteY0" fmla="*/ 430992 h 2677713"/>
                <a:gd name="connsiteX1" fmla="*/ 280396 w 3431028"/>
                <a:gd name="connsiteY1" fmla="*/ 1426508 h 2677713"/>
                <a:gd name="connsiteX2" fmla="*/ 1128429 w 3431028"/>
                <a:gd name="connsiteY2" fmla="*/ 2370405 h 2677713"/>
                <a:gd name="connsiteX3" fmla="*/ 3178454 w 3431028"/>
                <a:gd name="connsiteY3" fmla="*/ 2606379 h 2677713"/>
                <a:gd name="connsiteX4" fmla="*/ 3230074 w 3431028"/>
                <a:gd name="connsiteY4" fmla="*/ 1227405 h 2677713"/>
                <a:gd name="connsiteX5" fmla="*/ 1651996 w 3431028"/>
                <a:gd name="connsiteY5" fmla="*/ 106528 h 2677713"/>
                <a:gd name="connsiteX6" fmla="*/ 309893 w 3431028"/>
                <a:gd name="connsiteY6" fmla="*/ 84405 h 2677713"/>
                <a:gd name="connsiteX7" fmla="*/ 177 w 3431028"/>
                <a:gd name="connsiteY7" fmla="*/ 430992 h 2677713"/>
                <a:gd name="connsiteX0" fmla="*/ 1 w 3430852"/>
                <a:gd name="connsiteY0" fmla="*/ 430992 h 2675796"/>
                <a:gd name="connsiteX1" fmla="*/ 310700 w 3430852"/>
                <a:gd name="connsiteY1" fmla="*/ 1502708 h 2675796"/>
                <a:gd name="connsiteX2" fmla="*/ 1128253 w 3430852"/>
                <a:gd name="connsiteY2" fmla="*/ 2370405 h 2675796"/>
                <a:gd name="connsiteX3" fmla="*/ 3178278 w 3430852"/>
                <a:gd name="connsiteY3" fmla="*/ 2606379 h 2675796"/>
                <a:gd name="connsiteX4" fmla="*/ 3229898 w 3430852"/>
                <a:gd name="connsiteY4" fmla="*/ 1227405 h 2675796"/>
                <a:gd name="connsiteX5" fmla="*/ 1651820 w 3430852"/>
                <a:gd name="connsiteY5" fmla="*/ 106528 h 2675796"/>
                <a:gd name="connsiteX6" fmla="*/ 309717 w 3430852"/>
                <a:gd name="connsiteY6" fmla="*/ 84405 h 2675796"/>
                <a:gd name="connsiteX7" fmla="*/ 1 w 3430852"/>
                <a:gd name="connsiteY7" fmla="*/ 430992 h 2675796"/>
                <a:gd name="connsiteX0" fmla="*/ 1 w 3430852"/>
                <a:gd name="connsiteY0" fmla="*/ 430992 h 2675796"/>
                <a:gd name="connsiteX1" fmla="*/ 310700 w 3430852"/>
                <a:gd name="connsiteY1" fmla="*/ 1502708 h 2675796"/>
                <a:gd name="connsiteX2" fmla="*/ 1128253 w 3430852"/>
                <a:gd name="connsiteY2" fmla="*/ 2370405 h 2675796"/>
                <a:gd name="connsiteX3" fmla="*/ 3178278 w 3430852"/>
                <a:gd name="connsiteY3" fmla="*/ 2606379 h 2675796"/>
                <a:gd name="connsiteX4" fmla="*/ 3229898 w 3430852"/>
                <a:gd name="connsiteY4" fmla="*/ 1227405 h 2675796"/>
                <a:gd name="connsiteX5" fmla="*/ 1651820 w 3430852"/>
                <a:gd name="connsiteY5" fmla="*/ 106528 h 2675796"/>
                <a:gd name="connsiteX6" fmla="*/ 309717 w 3430852"/>
                <a:gd name="connsiteY6" fmla="*/ 84405 h 2675796"/>
                <a:gd name="connsiteX7" fmla="*/ 1 w 3430852"/>
                <a:gd name="connsiteY7" fmla="*/ 430992 h 2675796"/>
                <a:gd name="connsiteX0" fmla="*/ 1 w 3430852"/>
                <a:gd name="connsiteY0" fmla="*/ 430992 h 2675796"/>
                <a:gd name="connsiteX1" fmla="*/ 310700 w 3430852"/>
                <a:gd name="connsiteY1" fmla="*/ 1502708 h 2675796"/>
                <a:gd name="connsiteX2" fmla="*/ 1128253 w 3430852"/>
                <a:gd name="connsiteY2" fmla="*/ 2370405 h 2675796"/>
                <a:gd name="connsiteX3" fmla="*/ 3178278 w 3430852"/>
                <a:gd name="connsiteY3" fmla="*/ 2606379 h 2675796"/>
                <a:gd name="connsiteX4" fmla="*/ 3229898 w 3430852"/>
                <a:gd name="connsiteY4" fmla="*/ 1227405 h 2675796"/>
                <a:gd name="connsiteX5" fmla="*/ 1651820 w 3430852"/>
                <a:gd name="connsiteY5" fmla="*/ 106528 h 2675796"/>
                <a:gd name="connsiteX6" fmla="*/ 309717 w 3430852"/>
                <a:gd name="connsiteY6" fmla="*/ 84405 h 2675796"/>
                <a:gd name="connsiteX7" fmla="*/ 1 w 3430852"/>
                <a:gd name="connsiteY7" fmla="*/ 430992 h 2675796"/>
                <a:gd name="connsiteX0" fmla="*/ 1 w 3430852"/>
                <a:gd name="connsiteY0" fmla="*/ 430992 h 2675796"/>
                <a:gd name="connsiteX1" fmla="*/ 310700 w 3430852"/>
                <a:gd name="connsiteY1" fmla="*/ 1502708 h 2675796"/>
                <a:gd name="connsiteX2" fmla="*/ 1128253 w 3430852"/>
                <a:gd name="connsiteY2" fmla="*/ 2370405 h 2675796"/>
                <a:gd name="connsiteX3" fmla="*/ 3178278 w 3430852"/>
                <a:gd name="connsiteY3" fmla="*/ 2606379 h 2675796"/>
                <a:gd name="connsiteX4" fmla="*/ 3229898 w 3430852"/>
                <a:gd name="connsiteY4" fmla="*/ 1227405 h 2675796"/>
                <a:gd name="connsiteX5" fmla="*/ 1651820 w 3430852"/>
                <a:gd name="connsiteY5" fmla="*/ 106528 h 2675796"/>
                <a:gd name="connsiteX6" fmla="*/ 309717 w 3430852"/>
                <a:gd name="connsiteY6" fmla="*/ 84405 h 2675796"/>
                <a:gd name="connsiteX7" fmla="*/ 1 w 3430852"/>
                <a:gd name="connsiteY7" fmla="*/ 430992 h 2675796"/>
                <a:gd name="connsiteX0" fmla="*/ 0 w 3430851"/>
                <a:gd name="connsiteY0" fmla="*/ 364067 h 2608871"/>
                <a:gd name="connsiteX1" fmla="*/ 310699 w 3430851"/>
                <a:gd name="connsiteY1" fmla="*/ 1435783 h 2608871"/>
                <a:gd name="connsiteX2" fmla="*/ 1128252 w 3430851"/>
                <a:gd name="connsiteY2" fmla="*/ 2303480 h 2608871"/>
                <a:gd name="connsiteX3" fmla="*/ 3178277 w 3430851"/>
                <a:gd name="connsiteY3" fmla="*/ 2539454 h 2608871"/>
                <a:gd name="connsiteX4" fmla="*/ 3229897 w 3430851"/>
                <a:gd name="connsiteY4" fmla="*/ 1160480 h 2608871"/>
                <a:gd name="connsiteX5" fmla="*/ 1651819 w 3430851"/>
                <a:gd name="connsiteY5" fmla="*/ 39603 h 2608871"/>
                <a:gd name="connsiteX6" fmla="*/ 0 w 3430851"/>
                <a:gd name="connsiteY6" fmla="*/ 364067 h 2608871"/>
                <a:gd name="connsiteX0" fmla="*/ 22675 w 3453526"/>
                <a:gd name="connsiteY0" fmla="*/ 402129 h 2646933"/>
                <a:gd name="connsiteX1" fmla="*/ 333374 w 3453526"/>
                <a:gd name="connsiteY1" fmla="*/ 1473845 h 2646933"/>
                <a:gd name="connsiteX2" fmla="*/ 1150927 w 3453526"/>
                <a:gd name="connsiteY2" fmla="*/ 2341542 h 2646933"/>
                <a:gd name="connsiteX3" fmla="*/ 3200952 w 3453526"/>
                <a:gd name="connsiteY3" fmla="*/ 2577516 h 2646933"/>
                <a:gd name="connsiteX4" fmla="*/ 3252572 w 3453526"/>
                <a:gd name="connsiteY4" fmla="*/ 1198542 h 2646933"/>
                <a:gd name="connsiteX5" fmla="*/ 1674494 w 3453526"/>
                <a:gd name="connsiteY5" fmla="*/ 77665 h 2646933"/>
                <a:gd name="connsiteX6" fmla="*/ 22675 w 3453526"/>
                <a:gd name="connsiteY6" fmla="*/ 402129 h 2646933"/>
                <a:gd name="connsiteX0" fmla="*/ 22675 w 3453526"/>
                <a:gd name="connsiteY0" fmla="*/ 402129 h 2646933"/>
                <a:gd name="connsiteX1" fmla="*/ 333374 w 3453526"/>
                <a:gd name="connsiteY1" fmla="*/ 1473845 h 2646933"/>
                <a:gd name="connsiteX2" fmla="*/ 1150927 w 3453526"/>
                <a:gd name="connsiteY2" fmla="*/ 2341542 h 2646933"/>
                <a:gd name="connsiteX3" fmla="*/ 3200952 w 3453526"/>
                <a:gd name="connsiteY3" fmla="*/ 2577516 h 2646933"/>
                <a:gd name="connsiteX4" fmla="*/ 3252572 w 3453526"/>
                <a:gd name="connsiteY4" fmla="*/ 1198542 h 2646933"/>
                <a:gd name="connsiteX5" fmla="*/ 1674494 w 3453526"/>
                <a:gd name="connsiteY5" fmla="*/ 77665 h 2646933"/>
                <a:gd name="connsiteX6" fmla="*/ 22675 w 3453526"/>
                <a:gd name="connsiteY6" fmla="*/ 402129 h 2646933"/>
                <a:gd name="connsiteX0" fmla="*/ 4445 w 3435296"/>
                <a:gd name="connsiteY0" fmla="*/ 403991 h 2648795"/>
                <a:gd name="connsiteX1" fmla="*/ 315144 w 3435296"/>
                <a:gd name="connsiteY1" fmla="*/ 1475707 h 2648795"/>
                <a:gd name="connsiteX2" fmla="*/ 1132697 w 3435296"/>
                <a:gd name="connsiteY2" fmla="*/ 2343404 h 2648795"/>
                <a:gd name="connsiteX3" fmla="*/ 3182722 w 3435296"/>
                <a:gd name="connsiteY3" fmla="*/ 2579378 h 2648795"/>
                <a:gd name="connsiteX4" fmla="*/ 3234342 w 3435296"/>
                <a:gd name="connsiteY4" fmla="*/ 1200404 h 2648795"/>
                <a:gd name="connsiteX5" fmla="*/ 1656264 w 3435296"/>
                <a:gd name="connsiteY5" fmla="*/ 79527 h 2648795"/>
                <a:gd name="connsiteX6" fmla="*/ 4445 w 3435296"/>
                <a:gd name="connsiteY6" fmla="*/ 403991 h 2648795"/>
                <a:gd name="connsiteX0" fmla="*/ 4445 w 3381876"/>
                <a:gd name="connsiteY0" fmla="*/ 403991 h 2688616"/>
                <a:gd name="connsiteX1" fmla="*/ 315144 w 3381876"/>
                <a:gd name="connsiteY1" fmla="*/ 1475707 h 2688616"/>
                <a:gd name="connsiteX2" fmla="*/ 1132697 w 3381876"/>
                <a:gd name="connsiteY2" fmla="*/ 2343404 h 2688616"/>
                <a:gd name="connsiteX3" fmla="*/ 3076042 w 3381876"/>
                <a:gd name="connsiteY3" fmla="*/ 2625098 h 2688616"/>
                <a:gd name="connsiteX4" fmla="*/ 3234342 w 3381876"/>
                <a:gd name="connsiteY4" fmla="*/ 1200404 h 2688616"/>
                <a:gd name="connsiteX5" fmla="*/ 1656264 w 3381876"/>
                <a:gd name="connsiteY5" fmla="*/ 79527 h 2688616"/>
                <a:gd name="connsiteX6" fmla="*/ 4445 w 3381876"/>
                <a:gd name="connsiteY6" fmla="*/ 403991 h 2688616"/>
                <a:gd name="connsiteX0" fmla="*/ 4445 w 3391268"/>
                <a:gd name="connsiteY0" fmla="*/ 403991 h 2638801"/>
                <a:gd name="connsiteX1" fmla="*/ 315144 w 3391268"/>
                <a:gd name="connsiteY1" fmla="*/ 1475707 h 2638801"/>
                <a:gd name="connsiteX2" fmla="*/ 1132697 w 3391268"/>
                <a:gd name="connsiteY2" fmla="*/ 2343404 h 2638801"/>
                <a:gd name="connsiteX3" fmla="*/ 3076042 w 3391268"/>
                <a:gd name="connsiteY3" fmla="*/ 2625098 h 2638801"/>
                <a:gd name="connsiteX4" fmla="*/ 3234342 w 3391268"/>
                <a:gd name="connsiteY4" fmla="*/ 1200404 h 2638801"/>
                <a:gd name="connsiteX5" fmla="*/ 1656264 w 3391268"/>
                <a:gd name="connsiteY5" fmla="*/ 79527 h 2638801"/>
                <a:gd name="connsiteX6" fmla="*/ 4445 w 3391268"/>
                <a:gd name="connsiteY6" fmla="*/ 403991 h 2638801"/>
                <a:gd name="connsiteX0" fmla="*/ 4445 w 3373318"/>
                <a:gd name="connsiteY0" fmla="*/ 403991 h 2691876"/>
                <a:gd name="connsiteX1" fmla="*/ 315144 w 3373318"/>
                <a:gd name="connsiteY1" fmla="*/ 1475707 h 2691876"/>
                <a:gd name="connsiteX2" fmla="*/ 1307957 w 3373318"/>
                <a:gd name="connsiteY2" fmla="*/ 2358644 h 2691876"/>
                <a:gd name="connsiteX3" fmla="*/ 3076042 w 3373318"/>
                <a:gd name="connsiteY3" fmla="*/ 2625098 h 2691876"/>
                <a:gd name="connsiteX4" fmla="*/ 3234342 w 3373318"/>
                <a:gd name="connsiteY4" fmla="*/ 1200404 h 2691876"/>
                <a:gd name="connsiteX5" fmla="*/ 1656264 w 3373318"/>
                <a:gd name="connsiteY5" fmla="*/ 79527 h 2691876"/>
                <a:gd name="connsiteX6" fmla="*/ 4445 w 3373318"/>
                <a:gd name="connsiteY6" fmla="*/ 403991 h 2691876"/>
                <a:gd name="connsiteX0" fmla="*/ 4445 w 3450053"/>
                <a:gd name="connsiteY0" fmla="*/ 403991 h 2648997"/>
                <a:gd name="connsiteX1" fmla="*/ 315144 w 3450053"/>
                <a:gd name="connsiteY1" fmla="*/ 1475707 h 2648997"/>
                <a:gd name="connsiteX2" fmla="*/ 1307957 w 3450053"/>
                <a:gd name="connsiteY2" fmla="*/ 2358644 h 2648997"/>
                <a:gd name="connsiteX3" fmla="*/ 3076042 w 3450053"/>
                <a:gd name="connsiteY3" fmla="*/ 2625098 h 2648997"/>
                <a:gd name="connsiteX4" fmla="*/ 3234342 w 3450053"/>
                <a:gd name="connsiteY4" fmla="*/ 1200404 h 2648997"/>
                <a:gd name="connsiteX5" fmla="*/ 1656264 w 3450053"/>
                <a:gd name="connsiteY5" fmla="*/ 79527 h 2648997"/>
                <a:gd name="connsiteX6" fmla="*/ 4445 w 3450053"/>
                <a:gd name="connsiteY6" fmla="*/ 403991 h 264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0053" h="2648997">
                  <a:moveTo>
                    <a:pt x="4445" y="403991"/>
                  </a:moveTo>
                  <a:cubicBezTo>
                    <a:pt x="-28575" y="872908"/>
                    <a:pt x="127102" y="1152471"/>
                    <a:pt x="315144" y="1475707"/>
                  </a:cubicBezTo>
                  <a:cubicBezTo>
                    <a:pt x="434606" y="1798943"/>
                    <a:pt x="847807" y="2167079"/>
                    <a:pt x="1307957" y="2358644"/>
                  </a:cubicBezTo>
                  <a:cubicBezTo>
                    <a:pt x="1768107" y="2550209"/>
                    <a:pt x="2526378" y="2711458"/>
                    <a:pt x="3076042" y="2625098"/>
                  </a:cubicBezTo>
                  <a:cubicBezTo>
                    <a:pt x="3625706" y="2538738"/>
                    <a:pt x="3470972" y="1624666"/>
                    <a:pt x="3234342" y="1200404"/>
                  </a:cubicBezTo>
                  <a:cubicBezTo>
                    <a:pt x="2997712" y="776142"/>
                    <a:pt x="2142961" y="270027"/>
                    <a:pt x="1656264" y="79527"/>
                  </a:cubicBezTo>
                  <a:cubicBezTo>
                    <a:pt x="1117948" y="-53208"/>
                    <a:pt x="37465" y="-64926"/>
                    <a:pt x="4445" y="40399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12">
              <a:extLst>
                <a:ext uri="{FF2B5EF4-FFF2-40B4-BE49-F238E27FC236}">
                  <a16:creationId xmlns:a16="http://schemas.microsoft.com/office/drawing/2014/main" id="{3473F69A-4573-4A54-942B-435AE8B706DD}"/>
                </a:ext>
              </a:extLst>
            </p:cNvPr>
            <p:cNvSpPr/>
            <p:nvPr/>
          </p:nvSpPr>
          <p:spPr>
            <a:xfrm>
              <a:off x="1963975" y="1904332"/>
              <a:ext cx="83731" cy="945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: 形状 13">
              <a:extLst>
                <a:ext uri="{FF2B5EF4-FFF2-40B4-BE49-F238E27FC236}">
                  <a16:creationId xmlns:a16="http://schemas.microsoft.com/office/drawing/2014/main" id="{9E8ECDA1-57C9-4CB5-8031-A9E88027C7EC}"/>
                </a:ext>
              </a:extLst>
            </p:cNvPr>
            <p:cNvSpPr/>
            <p:nvPr/>
          </p:nvSpPr>
          <p:spPr>
            <a:xfrm>
              <a:off x="1882194" y="1774297"/>
              <a:ext cx="919902" cy="1773198"/>
            </a:xfrm>
            <a:custGeom>
              <a:avLst/>
              <a:gdLst>
                <a:gd name="connsiteX0" fmla="*/ 174204 w 1187684"/>
                <a:gd name="connsiteY0" fmla="*/ 0 h 1874520"/>
                <a:gd name="connsiteX1" fmla="*/ 37044 w 1187684"/>
                <a:gd name="connsiteY1" fmla="*/ 723900 h 1874520"/>
                <a:gd name="connsiteX2" fmla="*/ 768564 w 1187684"/>
                <a:gd name="connsiteY2" fmla="*/ 1028700 h 1874520"/>
                <a:gd name="connsiteX3" fmla="*/ 1187664 w 1187684"/>
                <a:gd name="connsiteY3" fmla="*/ 1272540 h 1874520"/>
                <a:gd name="connsiteX4" fmla="*/ 753324 w 1187684"/>
                <a:gd name="connsiteY4" fmla="*/ 1874520 h 1874520"/>
                <a:gd name="connsiteX0" fmla="*/ 248977 w 1171017"/>
                <a:gd name="connsiteY0" fmla="*/ 0 h 2125980"/>
                <a:gd name="connsiteX1" fmla="*/ 20377 w 1171017"/>
                <a:gd name="connsiteY1" fmla="*/ 975360 h 2125980"/>
                <a:gd name="connsiteX2" fmla="*/ 751897 w 1171017"/>
                <a:gd name="connsiteY2" fmla="*/ 1280160 h 2125980"/>
                <a:gd name="connsiteX3" fmla="*/ 1170997 w 1171017"/>
                <a:gd name="connsiteY3" fmla="*/ 1524000 h 2125980"/>
                <a:gd name="connsiteX4" fmla="*/ 736657 w 1171017"/>
                <a:gd name="connsiteY4" fmla="*/ 2125980 h 2125980"/>
                <a:gd name="connsiteX0" fmla="*/ 248977 w 1172037"/>
                <a:gd name="connsiteY0" fmla="*/ 0 h 2286000"/>
                <a:gd name="connsiteX1" fmla="*/ 20377 w 1172037"/>
                <a:gd name="connsiteY1" fmla="*/ 975360 h 2286000"/>
                <a:gd name="connsiteX2" fmla="*/ 751897 w 1172037"/>
                <a:gd name="connsiteY2" fmla="*/ 1280160 h 2286000"/>
                <a:gd name="connsiteX3" fmla="*/ 1170997 w 1172037"/>
                <a:gd name="connsiteY3" fmla="*/ 1524000 h 2286000"/>
                <a:gd name="connsiteX4" fmla="*/ 637597 w 1172037"/>
                <a:gd name="connsiteY4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037" h="2286000">
                  <a:moveTo>
                    <a:pt x="248977" y="0"/>
                  </a:moveTo>
                  <a:cubicBezTo>
                    <a:pt x="130867" y="276225"/>
                    <a:pt x="-63443" y="762000"/>
                    <a:pt x="20377" y="975360"/>
                  </a:cubicBezTo>
                  <a:cubicBezTo>
                    <a:pt x="104197" y="1188720"/>
                    <a:pt x="560127" y="1188720"/>
                    <a:pt x="751897" y="1280160"/>
                  </a:cubicBezTo>
                  <a:cubicBezTo>
                    <a:pt x="943667" y="1371600"/>
                    <a:pt x="1190047" y="1356360"/>
                    <a:pt x="1170997" y="1524000"/>
                  </a:cubicBezTo>
                  <a:cubicBezTo>
                    <a:pt x="1151947" y="1691640"/>
                    <a:pt x="853497" y="2055495"/>
                    <a:pt x="637597" y="2286000"/>
                  </a:cubicBezTo>
                </a:path>
              </a:pathLst>
            </a:cu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14">
              <a:extLst>
                <a:ext uri="{FF2B5EF4-FFF2-40B4-BE49-F238E27FC236}">
                  <a16:creationId xmlns:a16="http://schemas.microsoft.com/office/drawing/2014/main" id="{9FB66528-7495-4A18-BB4F-7624B73D013C}"/>
                </a:ext>
              </a:extLst>
            </p:cNvPr>
            <p:cNvSpPr/>
            <p:nvPr/>
          </p:nvSpPr>
          <p:spPr>
            <a:xfrm>
              <a:off x="1827246" y="2378710"/>
              <a:ext cx="83731" cy="945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15">
              <a:extLst>
                <a:ext uri="{FF2B5EF4-FFF2-40B4-BE49-F238E27FC236}">
                  <a16:creationId xmlns:a16="http://schemas.microsoft.com/office/drawing/2014/main" id="{D3FF3DE9-EC89-41D3-96A0-D04DE692382B}"/>
                </a:ext>
              </a:extLst>
            </p:cNvPr>
            <p:cNvSpPr/>
            <p:nvPr/>
          </p:nvSpPr>
          <p:spPr>
            <a:xfrm>
              <a:off x="2298187" y="2677865"/>
              <a:ext cx="83731" cy="945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16">
              <a:extLst>
                <a:ext uri="{FF2B5EF4-FFF2-40B4-BE49-F238E27FC236}">
                  <a16:creationId xmlns:a16="http://schemas.microsoft.com/office/drawing/2014/main" id="{21EE0482-C113-4CC4-A3F3-31F4600C5694}"/>
                </a:ext>
              </a:extLst>
            </p:cNvPr>
            <p:cNvSpPr/>
            <p:nvPr/>
          </p:nvSpPr>
          <p:spPr>
            <a:xfrm>
              <a:off x="2759429" y="2901518"/>
              <a:ext cx="83731" cy="945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17">
              <a:extLst>
                <a:ext uri="{FF2B5EF4-FFF2-40B4-BE49-F238E27FC236}">
                  <a16:creationId xmlns:a16="http://schemas.microsoft.com/office/drawing/2014/main" id="{C5D244A0-725A-4FB1-A1E9-C2FD533F0151}"/>
                </a:ext>
              </a:extLst>
            </p:cNvPr>
            <p:cNvSpPr/>
            <p:nvPr/>
          </p:nvSpPr>
          <p:spPr>
            <a:xfrm>
              <a:off x="2457098" y="3361333"/>
              <a:ext cx="83731" cy="945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8">
              <a:extLst>
                <a:ext uri="{FF2B5EF4-FFF2-40B4-BE49-F238E27FC236}">
                  <a16:creationId xmlns:a16="http://schemas.microsoft.com/office/drawing/2014/main" id="{D7450B14-FED7-49F1-94F3-0EECB9DDC1B2}"/>
                </a:ext>
              </a:extLst>
            </p:cNvPr>
            <p:cNvSpPr txBox="1"/>
            <p:nvPr/>
          </p:nvSpPr>
          <p:spPr>
            <a:xfrm>
              <a:off x="1115616" y="1240086"/>
              <a:ext cx="107956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Search Space</a:t>
              </a:r>
              <a:endParaRPr lang="zh-CN" alt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21">
                  <a:extLst>
                    <a:ext uri="{FF2B5EF4-FFF2-40B4-BE49-F238E27FC236}">
                      <a16:creationId xmlns:a16="http://schemas.microsoft.com/office/drawing/2014/main" id="{8FB29D06-C808-493E-BECA-42054044BB25}"/>
                    </a:ext>
                  </a:extLst>
                </p:cNvPr>
                <p:cNvSpPr txBox="1"/>
                <p:nvPr/>
              </p:nvSpPr>
              <p:spPr>
                <a:xfrm>
                  <a:off x="7288375" y="3502170"/>
                  <a:ext cx="200248" cy="2148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375" y="3502170"/>
                  <a:ext cx="200248" cy="21486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8485" r="-24242" b="-7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24">
                  <a:extLst>
                    <a:ext uri="{FF2B5EF4-FFF2-40B4-BE49-F238E27FC236}">
                      <a16:creationId xmlns:a16="http://schemas.microsoft.com/office/drawing/2014/main" id="{E1DD618A-7E96-41C6-82ED-7BA16AE778D7}"/>
                    </a:ext>
                  </a:extLst>
                </p:cNvPr>
                <p:cNvSpPr txBox="1"/>
                <p:nvPr/>
              </p:nvSpPr>
              <p:spPr>
                <a:xfrm>
                  <a:off x="4211721" y="1229439"/>
                  <a:ext cx="204425" cy="2148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721" y="1229439"/>
                  <a:ext cx="204425" cy="21486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7059" r="-23529" b="-7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任意多边形: 形状 26">
              <a:extLst>
                <a:ext uri="{FF2B5EF4-FFF2-40B4-BE49-F238E27FC236}">
                  <a16:creationId xmlns:a16="http://schemas.microsoft.com/office/drawing/2014/main" id="{6C5DA286-4F57-411A-8CCF-9A560F4B46FA}"/>
                </a:ext>
              </a:extLst>
            </p:cNvPr>
            <p:cNvSpPr/>
            <p:nvPr/>
          </p:nvSpPr>
          <p:spPr>
            <a:xfrm>
              <a:off x="4560716" y="1617223"/>
              <a:ext cx="2268680" cy="1785019"/>
            </a:xfrm>
            <a:custGeom>
              <a:avLst/>
              <a:gdLst>
                <a:gd name="connsiteX0" fmla="*/ 0 w 3025140"/>
                <a:gd name="connsiteY0" fmla="*/ 0 h 2319552"/>
                <a:gd name="connsiteX1" fmla="*/ 502920 w 3025140"/>
                <a:gd name="connsiteY1" fmla="*/ 1524000 h 2319552"/>
                <a:gd name="connsiteX2" fmla="*/ 1958340 w 3025140"/>
                <a:gd name="connsiteY2" fmla="*/ 2225040 h 2319552"/>
                <a:gd name="connsiteX3" fmla="*/ 3025140 w 3025140"/>
                <a:gd name="connsiteY3" fmla="*/ 2293620 h 2319552"/>
                <a:gd name="connsiteX0" fmla="*/ 0 w 3025140"/>
                <a:gd name="connsiteY0" fmla="*/ 0 h 2319552"/>
                <a:gd name="connsiteX1" fmla="*/ 579120 w 3025140"/>
                <a:gd name="connsiteY1" fmla="*/ 1524000 h 2319552"/>
                <a:gd name="connsiteX2" fmla="*/ 1958340 w 3025140"/>
                <a:gd name="connsiteY2" fmla="*/ 2225040 h 2319552"/>
                <a:gd name="connsiteX3" fmla="*/ 3025140 w 3025140"/>
                <a:gd name="connsiteY3" fmla="*/ 2293620 h 2319552"/>
                <a:gd name="connsiteX0" fmla="*/ 0 w 3025140"/>
                <a:gd name="connsiteY0" fmla="*/ 0 h 2319552"/>
                <a:gd name="connsiteX1" fmla="*/ 579120 w 3025140"/>
                <a:gd name="connsiteY1" fmla="*/ 1524000 h 2319552"/>
                <a:gd name="connsiteX2" fmla="*/ 1958340 w 3025140"/>
                <a:gd name="connsiteY2" fmla="*/ 2225040 h 2319552"/>
                <a:gd name="connsiteX3" fmla="*/ 3025140 w 3025140"/>
                <a:gd name="connsiteY3" fmla="*/ 2293620 h 2319552"/>
                <a:gd name="connsiteX0" fmla="*/ 0 w 3025140"/>
                <a:gd name="connsiteY0" fmla="*/ 0 h 2319552"/>
                <a:gd name="connsiteX1" fmla="*/ 579120 w 3025140"/>
                <a:gd name="connsiteY1" fmla="*/ 1524000 h 2319552"/>
                <a:gd name="connsiteX2" fmla="*/ 1958340 w 3025140"/>
                <a:gd name="connsiteY2" fmla="*/ 2225040 h 2319552"/>
                <a:gd name="connsiteX3" fmla="*/ 3025140 w 3025140"/>
                <a:gd name="connsiteY3" fmla="*/ 2293620 h 2319552"/>
                <a:gd name="connsiteX0" fmla="*/ 0 w 3025140"/>
                <a:gd name="connsiteY0" fmla="*/ 0 h 2319552"/>
                <a:gd name="connsiteX1" fmla="*/ 579120 w 3025140"/>
                <a:gd name="connsiteY1" fmla="*/ 1524000 h 2319552"/>
                <a:gd name="connsiteX2" fmla="*/ 1958340 w 3025140"/>
                <a:gd name="connsiteY2" fmla="*/ 2225040 h 2319552"/>
                <a:gd name="connsiteX3" fmla="*/ 3025140 w 3025140"/>
                <a:gd name="connsiteY3" fmla="*/ 2293620 h 2319552"/>
                <a:gd name="connsiteX0" fmla="*/ 0 w 3025140"/>
                <a:gd name="connsiteY0" fmla="*/ 0 h 2335790"/>
                <a:gd name="connsiteX1" fmla="*/ 579120 w 3025140"/>
                <a:gd name="connsiteY1" fmla="*/ 1524000 h 2335790"/>
                <a:gd name="connsiteX2" fmla="*/ 1958340 w 3025140"/>
                <a:gd name="connsiteY2" fmla="*/ 2225040 h 2335790"/>
                <a:gd name="connsiteX3" fmla="*/ 3025140 w 3025140"/>
                <a:gd name="connsiteY3" fmla="*/ 2293620 h 2335790"/>
                <a:gd name="connsiteX0" fmla="*/ 0 w 3025140"/>
                <a:gd name="connsiteY0" fmla="*/ 0 h 2344696"/>
                <a:gd name="connsiteX1" fmla="*/ 579120 w 3025140"/>
                <a:gd name="connsiteY1" fmla="*/ 1524000 h 2344696"/>
                <a:gd name="connsiteX2" fmla="*/ 1958340 w 3025140"/>
                <a:gd name="connsiteY2" fmla="*/ 2225040 h 2344696"/>
                <a:gd name="connsiteX3" fmla="*/ 3025140 w 3025140"/>
                <a:gd name="connsiteY3" fmla="*/ 2293620 h 2344696"/>
                <a:gd name="connsiteX0" fmla="*/ 0 w 3025140"/>
                <a:gd name="connsiteY0" fmla="*/ 0 h 2342056"/>
                <a:gd name="connsiteX1" fmla="*/ 579120 w 3025140"/>
                <a:gd name="connsiteY1" fmla="*/ 1524000 h 2342056"/>
                <a:gd name="connsiteX2" fmla="*/ 1958340 w 3025140"/>
                <a:gd name="connsiteY2" fmla="*/ 2225040 h 2342056"/>
                <a:gd name="connsiteX3" fmla="*/ 3025140 w 3025140"/>
                <a:gd name="connsiteY3" fmla="*/ 2293620 h 2342056"/>
                <a:gd name="connsiteX0" fmla="*/ 0 w 2865120"/>
                <a:gd name="connsiteY0" fmla="*/ 0 h 2350170"/>
                <a:gd name="connsiteX1" fmla="*/ 579120 w 2865120"/>
                <a:gd name="connsiteY1" fmla="*/ 1524000 h 2350170"/>
                <a:gd name="connsiteX2" fmla="*/ 1958340 w 2865120"/>
                <a:gd name="connsiteY2" fmla="*/ 2225040 h 2350170"/>
                <a:gd name="connsiteX3" fmla="*/ 2865120 w 2865120"/>
                <a:gd name="connsiteY3" fmla="*/ 2339340 h 2350170"/>
                <a:gd name="connsiteX0" fmla="*/ 0 w 2865120"/>
                <a:gd name="connsiteY0" fmla="*/ 0 h 2339340"/>
                <a:gd name="connsiteX1" fmla="*/ 579120 w 2865120"/>
                <a:gd name="connsiteY1" fmla="*/ 1524000 h 2339340"/>
                <a:gd name="connsiteX2" fmla="*/ 1958340 w 2865120"/>
                <a:gd name="connsiteY2" fmla="*/ 2225040 h 2339340"/>
                <a:gd name="connsiteX3" fmla="*/ 2865120 w 2865120"/>
                <a:gd name="connsiteY3" fmla="*/ 2339340 h 2339340"/>
                <a:gd name="connsiteX0" fmla="*/ 0 w 2865120"/>
                <a:gd name="connsiteY0" fmla="*/ 0 h 2339340"/>
                <a:gd name="connsiteX1" fmla="*/ 579120 w 2865120"/>
                <a:gd name="connsiteY1" fmla="*/ 1524000 h 2339340"/>
                <a:gd name="connsiteX2" fmla="*/ 1958340 w 2865120"/>
                <a:gd name="connsiteY2" fmla="*/ 2225040 h 2339340"/>
                <a:gd name="connsiteX3" fmla="*/ 2865120 w 2865120"/>
                <a:gd name="connsiteY3" fmla="*/ 2339340 h 2339340"/>
                <a:gd name="connsiteX0" fmla="*/ 0 w 2865120"/>
                <a:gd name="connsiteY0" fmla="*/ 0 h 2339340"/>
                <a:gd name="connsiteX1" fmla="*/ 579120 w 2865120"/>
                <a:gd name="connsiteY1" fmla="*/ 1524000 h 2339340"/>
                <a:gd name="connsiteX2" fmla="*/ 1958340 w 2865120"/>
                <a:gd name="connsiteY2" fmla="*/ 2225040 h 2339340"/>
                <a:gd name="connsiteX3" fmla="*/ 2865120 w 2865120"/>
                <a:gd name="connsiteY3" fmla="*/ 2339340 h 2339340"/>
                <a:gd name="connsiteX0" fmla="*/ 0 w 2865120"/>
                <a:gd name="connsiteY0" fmla="*/ 0 h 2339340"/>
                <a:gd name="connsiteX1" fmla="*/ 579120 w 2865120"/>
                <a:gd name="connsiteY1" fmla="*/ 1524000 h 2339340"/>
                <a:gd name="connsiteX2" fmla="*/ 1958340 w 2865120"/>
                <a:gd name="connsiteY2" fmla="*/ 2225040 h 2339340"/>
                <a:gd name="connsiteX3" fmla="*/ 2865120 w 2865120"/>
                <a:gd name="connsiteY3" fmla="*/ 2339340 h 2339340"/>
                <a:gd name="connsiteX0" fmla="*/ 0 w 2865120"/>
                <a:gd name="connsiteY0" fmla="*/ 0 h 2339340"/>
                <a:gd name="connsiteX1" fmla="*/ 579120 w 2865120"/>
                <a:gd name="connsiteY1" fmla="*/ 1524000 h 2339340"/>
                <a:gd name="connsiteX2" fmla="*/ 1935480 w 2865120"/>
                <a:gd name="connsiteY2" fmla="*/ 2225040 h 2339340"/>
                <a:gd name="connsiteX3" fmla="*/ 2865120 w 2865120"/>
                <a:gd name="connsiteY3" fmla="*/ 2339340 h 2339340"/>
                <a:gd name="connsiteX0" fmla="*/ 0 w 2865120"/>
                <a:gd name="connsiteY0" fmla="*/ 0 h 2339340"/>
                <a:gd name="connsiteX1" fmla="*/ 579120 w 2865120"/>
                <a:gd name="connsiteY1" fmla="*/ 1524000 h 2339340"/>
                <a:gd name="connsiteX2" fmla="*/ 1935480 w 2865120"/>
                <a:gd name="connsiteY2" fmla="*/ 2225040 h 2339340"/>
                <a:gd name="connsiteX3" fmla="*/ 2865120 w 2865120"/>
                <a:gd name="connsiteY3" fmla="*/ 2339340 h 2339340"/>
                <a:gd name="connsiteX0" fmla="*/ 0 w 2865120"/>
                <a:gd name="connsiteY0" fmla="*/ 0 h 2339340"/>
                <a:gd name="connsiteX1" fmla="*/ 579120 w 2865120"/>
                <a:gd name="connsiteY1" fmla="*/ 1524000 h 2339340"/>
                <a:gd name="connsiteX2" fmla="*/ 1935480 w 2865120"/>
                <a:gd name="connsiteY2" fmla="*/ 2225040 h 2339340"/>
                <a:gd name="connsiteX3" fmla="*/ 2865120 w 2865120"/>
                <a:gd name="connsiteY3" fmla="*/ 2339340 h 2339340"/>
                <a:gd name="connsiteX0" fmla="*/ 0 w 2865120"/>
                <a:gd name="connsiteY0" fmla="*/ 0 h 2339340"/>
                <a:gd name="connsiteX1" fmla="*/ 579120 w 2865120"/>
                <a:gd name="connsiteY1" fmla="*/ 1524000 h 2339340"/>
                <a:gd name="connsiteX2" fmla="*/ 1935480 w 2865120"/>
                <a:gd name="connsiteY2" fmla="*/ 2225040 h 2339340"/>
                <a:gd name="connsiteX3" fmla="*/ 2865120 w 2865120"/>
                <a:gd name="connsiteY3" fmla="*/ 2339340 h 2339340"/>
                <a:gd name="connsiteX0" fmla="*/ 0 w 2865120"/>
                <a:gd name="connsiteY0" fmla="*/ 0 h 2339340"/>
                <a:gd name="connsiteX1" fmla="*/ 579120 w 2865120"/>
                <a:gd name="connsiteY1" fmla="*/ 1524000 h 2339340"/>
                <a:gd name="connsiteX2" fmla="*/ 1935480 w 2865120"/>
                <a:gd name="connsiteY2" fmla="*/ 2225040 h 2339340"/>
                <a:gd name="connsiteX3" fmla="*/ 2865120 w 2865120"/>
                <a:gd name="connsiteY3" fmla="*/ 2339340 h 2339340"/>
                <a:gd name="connsiteX0" fmla="*/ 0 w 2903220"/>
                <a:gd name="connsiteY0" fmla="*/ 0 h 2339340"/>
                <a:gd name="connsiteX1" fmla="*/ 579120 w 2903220"/>
                <a:gd name="connsiteY1" fmla="*/ 1524000 h 2339340"/>
                <a:gd name="connsiteX2" fmla="*/ 1935480 w 2903220"/>
                <a:gd name="connsiteY2" fmla="*/ 2225040 h 2339340"/>
                <a:gd name="connsiteX3" fmla="*/ 2903220 w 2903220"/>
                <a:gd name="connsiteY3" fmla="*/ 2339340 h 2339340"/>
                <a:gd name="connsiteX0" fmla="*/ 0 w 2903220"/>
                <a:gd name="connsiteY0" fmla="*/ 0 h 2339340"/>
                <a:gd name="connsiteX1" fmla="*/ 579120 w 2903220"/>
                <a:gd name="connsiteY1" fmla="*/ 1524000 h 2339340"/>
                <a:gd name="connsiteX2" fmla="*/ 1935480 w 2903220"/>
                <a:gd name="connsiteY2" fmla="*/ 2225040 h 2339340"/>
                <a:gd name="connsiteX3" fmla="*/ 2903220 w 2903220"/>
                <a:gd name="connsiteY3" fmla="*/ 2339340 h 2339340"/>
                <a:gd name="connsiteX0" fmla="*/ 0 w 2887980"/>
                <a:gd name="connsiteY0" fmla="*/ 0 h 2301240"/>
                <a:gd name="connsiteX1" fmla="*/ 579120 w 2887980"/>
                <a:gd name="connsiteY1" fmla="*/ 1524000 h 2301240"/>
                <a:gd name="connsiteX2" fmla="*/ 1935480 w 2887980"/>
                <a:gd name="connsiteY2" fmla="*/ 2225040 h 2301240"/>
                <a:gd name="connsiteX3" fmla="*/ 2887980 w 2887980"/>
                <a:gd name="connsiteY3" fmla="*/ 2301240 h 2301240"/>
                <a:gd name="connsiteX0" fmla="*/ 0 w 2887980"/>
                <a:gd name="connsiteY0" fmla="*/ 0 h 2301240"/>
                <a:gd name="connsiteX1" fmla="*/ 579120 w 2887980"/>
                <a:gd name="connsiteY1" fmla="*/ 1524000 h 2301240"/>
                <a:gd name="connsiteX2" fmla="*/ 1935480 w 2887980"/>
                <a:gd name="connsiteY2" fmla="*/ 2225040 h 2301240"/>
                <a:gd name="connsiteX3" fmla="*/ 2887980 w 2887980"/>
                <a:gd name="connsiteY3" fmla="*/ 2301240 h 2301240"/>
                <a:gd name="connsiteX0" fmla="*/ 0 w 2887980"/>
                <a:gd name="connsiteY0" fmla="*/ 0 h 2301240"/>
                <a:gd name="connsiteX1" fmla="*/ 579120 w 2887980"/>
                <a:gd name="connsiteY1" fmla="*/ 1524000 h 2301240"/>
                <a:gd name="connsiteX2" fmla="*/ 1935480 w 2887980"/>
                <a:gd name="connsiteY2" fmla="*/ 2225040 h 2301240"/>
                <a:gd name="connsiteX3" fmla="*/ 2887980 w 2887980"/>
                <a:gd name="connsiteY3" fmla="*/ 2301240 h 2301240"/>
                <a:gd name="connsiteX0" fmla="*/ 0 w 2887980"/>
                <a:gd name="connsiteY0" fmla="*/ 0 h 2301240"/>
                <a:gd name="connsiteX1" fmla="*/ 579120 w 2887980"/>
                <a:gd name="connsiteY1" fmla="*/ 1524000 h 2301240"/>
                <a:gd name="connsiteX2" fmla="*/ 1935480 w 2887980"/>
                <a:gd name="connsiteY2" fmla="*/ 2225040 h 2301240"/>
                <a:gd name="connsiteX3" fmla="*/ 2887980 w 2887980"/>
                <a:gd name="connsiteY3" fmla="*/ 2301240 h 2301240"/>
                <a:gd name="connsiteX0" fmla="*/ 0 w 2887980"/>
                <a:gd name="connsiteY0" fmla="*/ 0 h 2301240"/>
                <a:gd name="connsiteX1" fmla="*/ 579120 w 2887980"/>
                <a:gd name="connsiteY1" fmla="*/ 1524000 h 2301240"/>
                <a:gd name="connsiteX2" fmla="*/ 1935480 w 2887980"/>
                <a:gd name="connsiteY2" fmla="*/ 2225040 h 2301240"/>
                <a:gd name="connsiteX3" fmla="*/ 2887980 w 2887980"/>
                <a:gd name="connsiteY3" fmla="*/ 2301240 h 2301240"/>
                <a:gd name="connsiteX0" fmla="*/ 2520 w 2890500"/>
                <a:gd name="connsiteY0" fmla="*/ 0 h 2301240"/>
                <a:gd name="connsiteX1" fmla="*/ 581640 w 2890500"/>
                <a:gd name="connsiteY1" fmla="*/ 1524000 h 2301240"/>
                <a:gd name="connsiteX2" fmla="*/ 1938000 w 2890500"/>
                <a:gd name="connsiteY2" fmla="*/ 2225040 h 2301240"/>
                <a:gd name="connsiteX3" fmla="*/ 2890500 w 2890500"/>
                <a:gd name="connsiteY3" fmla="*/ 2301240 h 230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0500" h="2301240">
                  <a:moveTo>
                    <a:pt x="2520" y="0"/>
                  </a:moveTo>
                  <a:cubicBezTo>
                    <a:pt x="-31135" y="637540"/>
                    <a:pt x="278110" y="1145540"/>
                    <a:pt x="581640" y="1524000"/>
                  </a:cubicBezTo>
                  <a:cubicBezTo>
                    <a:pt x="1113770" y="2024380"/>
                    <a:pt x="1617960" y="2157730"/>
                    <a:pt x="1938000" y="2225040"/>
                  </a:cubicBezTo>
                  <a:cubicBezTo>
                    <a:pt x="2341860" y="2307590"/>
                    <a:pt x="2392025" y="2292985"/>
                    <a:pt x="2890500" y="230124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27">
              <a:extLst>
                <a:ext uri="{FF2B5EF4-FFF2-40B4-BE49-F238E27FC236}">
                  <a16:creationId xmlns:a16="http://schemas.microsoft.com/office/drawing/2014/main" id="{6D2AE9A2-C2E9-4DC2-9635-9C52EEA41EA2}"/>
                </a:ext>
              </a:extLst>
            </p:cNvPr>
            <p:cNvSpPr txBox="1"/>
            <p:nvPr/>
          </p:nvSpPr>
          <p:spPr>
            <a:xfrm>
              <a:off x="1736597" y="2729746"/>
              <a:ext cx="348761" cy="286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/>
                <a:t>PS</a:t>
              </a:r>
              <a:endParaRPr lang="zh-CN" altLang="en-US" b="1" i="1" dirty="0"/>
            </a:p>
          </p:txBody>
        </p:sp>
        <p:sp>
          <p:nvSpPr>
            <p:cNvPr id="53" name="文本框 28">
              <a:extLst>
                <a:ext uri="{FF2B5EF4-FFF2-40B4-BE49-F238E27FC236}">
                  <a16:creationId xmlns:a16="http://schemas.microsoft.com/office/drawing/2014/main" id="{ADE74CDF-E064-4604-B846-6E4B12E4F98F}"/>
                </a:ext>
              </a:extLst>
            </p:cNvPr>
            <p:cNvSpPr txBox="1"/>
            <p:nvPr/>
          </p:nvSpPr>
          <p:spPr>
            <a:xfrm>
              <a:off x="5148251" y="2546164"/>
              <a:ext cx="341212" cy="286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/>
                <a:t>PF</a:t>
              </a:r>
              <a:endParaRPr lang="zh-CN" altLang="en-US" b="1" i="1" dirty="0"/>
            </a:p>
          </p:txBody>
        </p:sp>
        <p:sp>
          <p:nvSpPr>
            <p:cNvPr id="54" name="椭圆 29">
              <a:extLst>
                <a:ext uri="{FF2B5EF4-FFF2-40B4-BE49-F238E27FC236}">
                  <a16:creationId xmlns:a16="http://schemas.microsoft.com/office/drawing/2014/main" id="{600B3AA1-F7C8-42EA-B573-28E2313A5374}"/>
                </a:ext>
              </a:extLst>
            </p:cNvPr>
            <p:cNvSpPr/>
            <p:nvPr/>
          </p:nvSpPr>
          <p:spPr>
            <a:xfrm>
              <a:off x="4548755" y="1890448"/>
              <a:ext cx="83731" cy="945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30">
              <a:extLst>
                <a:ext uri="{FF2B5EF4-FFF2-40B4-BE49-F238E27FC236}">
                  <a16:creationId xmlns:a16="http://schemas.microsoft.com/office/drawing/2014/main" id="{60A75BF8-DCCA-47F5-B88E-64EE2C65EBFA}"/>
                </a:ext>
              </a:extLst>
            </p:cNvPr>
            <p:cNvSpPr/>
            <p:nvPr/>
          </p:nvSpPr>
          <p:spPr>
            <a:xfrm>
              <a:off x="4729444" y="2404866"/>
              <a:ext cx="83731" cy="945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31">
              <a:extLst>
                <a:ext uri="{FF2B5EF4-FFF2-40B4-BE49-F238E27FC236}">
                  <a16:creationId xmlns:a16="http://schemas.microsoft.com/office/drawing/2014/main" id="{A240A228-0492-48EF-A342-2EAE54759CC2}"/>
                </a:ext>
              </a:extLst>
            </p:cNvPr>
            <p:cNvSpPr/>
            <p:nvPr/>
          </p:nvSpPr>
          <p:spPr>
            <a:xfrm>
              <a:off x="4971665" y="2738075"/>
              <a:ext cx="83731" cy="945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32">
              <a:extLst>
                <a:ext uri="{FF2B5EF4-FFF2-40B4-BE49-F238E27FC236}">
                  <a16:creationId xmlns:a16="http://schemas.microsoft.com/office/drawing/2014/main" id="{98ACCE01-9CEB-440B-9F0D-62E0F24D98CE}"/>
                </a:ext>
              </a:extLst>
            </p:cNvPr>
            <p:cNvSpPr/>
            <p:nvPr/>
          </p:nvSpPr>
          <p:spPr>
            <a:xfrm>
              <a:off x="5318857" y="3008885"/>
              <a:ext cx="83731" cy="945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33">
              <a:extLst>
                <a:ext uri="{FF2B5EF4-FFF2-40B4-BE49-F238E27FC236}">
                  <a16:creationId xmlns:a16="http://schemas.microsoft.com/office/drawing/2014/main" id="{AFFB3864-CDC9-4FFD-8784-56D739B428AE}"/>
                </a:ext>
              </a:extLst>
            </p:cNvPr>
            <p:cNvSpPr/>
            <p:nvPr/>
          </p:nvSpPr>
          <p:spPr>
            <a:xfrm>
              <a:off x="5730079" y="3208715"/>
              <a:ext cx="83731" cy="945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34">
              <a:extLst>
                <a:ext uri="{FF2B5EF4-FFF2-40B4-BE49-F238E27FC236}">
                  <a16:creationId xmlns:a16="http://schemas.microsoft.com/office/drawing/2014/main" id="{B8E2D515-6C07-48CF-9590-41033ABAB74C}"/>
                </a:ext>
              </a:extLst>
            </p:cNvPr>
            <p:cNvSpPr/>
            <p:nvPr/>
          </p:nvSpPr>
          <p:spPr>
            <a:xfrm>
              <a:off x="1963975" y="1949370"/>
              <a:ext cx="2596741" cy="35649"/>
            </a:xfrm>
            <a:custGeom>
              <a:avLst/>
              <a:gdLst>
                <a:gd name="connsiteX0" fmla="*/ 0 w 2407920"/>
                <a:gd name="connsiteY0" fmla="*/ 1706880 h 1706880"/>
                <a:gd name="connsiteX1" fmla="*/ 723900 w 2407920"/>
                <a:gd name="connsiteY1" fmla="*/ 1158240 h 1706880"/>
                <a:gd name="connsiteX2" fmla="*/ 1866900 w 2407920"/>
                <a:gd name="connsiteY2" fmla="*/ 335280 h 1706880"/>
                <a:gd name="connsiteX3" fmla="*/ 2407920 w 2407920"/>
                <a:gd name="connsiteY3" fmla="*/ 0 h 170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7920" h="1706880">
                  <a:moveTo>
                    <a:pt x="0" y="1706880"/>
                  </a:moveTo>
                  <a:cubicBezTo>
                    <a:pt x="206375" y="1546860"/>
                    <a:pt x="412750" y="1386840"/>
                    <a:pt x="723900" y="1158240"/>
                  </a:cubicBezTo>
                  <a:cubicBezTo>
                    <a:pt x="1035050" y="929640"/>
                    <a:pt x="1586230" y="528320"/>
                    <a:pt x="1866900" y="335280"/>
                  </a:cubicBezTo>
                  <a:cubicBezTo>
                    <a:pt x="2147570" y="142240"/>
                    <a:pt x="2277745" y="71120"/>
                    <a:pt x="240792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: 形状 35">
              <a:extLst>
                <a:ext uri="{FF2B5EF4-FFF2-40B4-BE49-F238E27FC236}">
                  <a16:creationId xmlns:a16="http://schemas.microsoft.com/office/drawing/2014/main" id="{ACBC9C45-D4EF-4FEF-AD1D-BB76E6CD9E76}"/>
                </a:ext>
              </a:extLst>
            </p:cNvPr>
            <p:cNvSpPr/>
            <p:nvPr/>
          </p:nvSpPr>
          <p:spPr>
            <a:xfrm flipV="1">
              <a:off x="1910978" y="2425647"/>
              <a:ext cx="2818467" cy="35649"/>
            </a:xfrm>
            <a:custGeom>
              <a:avLst/>
              <a:gdLst>
                <a:gd name="connsiteX0" fmla="*/ 0 w 2407920"/>
                <a:gd name="connsiteY0" fmla="*/ 1706880 h 1706880"/>
                <a:gd name="connsiteX1" fmla="*/ 723900 w 2407920"/>
                <a:gd name="connsiteY1" fmla="*/ 1158240 h 1706880"/>
                <a:gd name="connsiteX2" fmla="*/ 1866900 w 2407920"/>
                <a:gd name="connsiteY2" fmla="*/ 335280 h 1706880"/>
                <a:gd name="connsiteX3" fmla="*/ 2407920 w 2407920"/>
                <a:gd name="connsiteY3" fmla="*/ 0 h 1706880"/>
                <a:gd name="connsiteX0" fmla="*/ 0 w 2407920"/>
                <a:gd name="connsiteY0" fmla="*/ 1706880 h 1706880"/>
                <a:gd name="connsiteX1" fmla="*/ 858828 w 2407920"/>
                <a:gd name="connsiteY1" fmla="*/ 1243923 h 1706880"/>
                <a:gd name="connsiteX2" fmla="*/ 1866900 w 2407920"/>
                <a:gd name="connsiteY2" fmla="*/ 335280 h 1706880"/>
                <a:gd name="connsiteX3" fmla="*/ 2407920 w 2407920"/>
                <a:gd name="connsiteY3" fmla="*/ 0 h 170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7920" h="1706880">
                  <a:moveTo>
                    <a:pt x="0" y="1706880"/>
                  </a:moveTo>
                  <a:cubicBezTo>
                    <a:pt x="206375" y="1546860"/>
                    <a:pt x="547678" y="1472523"/>
                    <a:pt x="858828" y="1243923"/>
                  </a:cubicBezTo>
                  <a:cubicBezTo>
                    <a:pt x="1169978" y="1015323"/>
                    <a:pt x="1608718" y="542601"/>
                    <a:pt x="1866900" y="335280"/>
                  </a:cubicBezTo>
                  <a:cubicBezTo>
                    <a:pt x="2125082" y="127959"/>
                    <a:pt x="2277745" y="71120"/>
                    <a:pt x="240792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36">
              <a:extLst>
                <a:ext uri="{FF2B5EF4-FFF2-40B4-BE49-F238E27FC236}">
                  <a16:creationId xmlns:a16="http://schemas.microsoft.com/office/drawing/2014/main" id="{C42B74C5-631D-4093-89FF-9BE241AA5AD8}"/>
                </a:ext>
              </a:extLst>
            </p:cNvPr>
            <p:cNvSpPr/>
            <p:nvPr/>
          </p:nvSpPr>
          <p:spPr>
            <a:xfrm flipV="1">
              <a:off x="2396466" y="2725151"/>
              <a:ext cx="2575199" cy="117809"/>
            </a:xfrm>
            <a:custGeom>
              <a:avLst/>
              <a:gdLst>
                <a:gd name="connsiteX0" fmla="*/ 0 w 2407920"/>
                <a:gd name="connsiteY0" fmla="*/ 1706880 h 1706880"/>
                <a:gd name="connsiteX1" fmla="*/ 723900 w 2407920"/>
                <a:gd name="connsiteY1" fmla="*/ 1158240 h 1706880"/>
                <a:gd name="connsiteX2" fmla="*/ 1866900 w 2407920"/>
                <a:gd name="connsiteY2" fmla="*/ 335280 h 1706880"/>
                <a:gd name="connsiteX3" fmla="*/ 2407920 w 2407920"/>
                <a:gd name="connsiteY3" fmla="*/ 0 h 1706880"/>
                <a:gd name="connsiteX0" fmla="*/ 0 w 2407920"/>
                <a:gd name="connsiteY0" fmla="*/ 1706880 h 1706880"/>
                <a:gd name="connsiteX1" fmla="*/ 723900 w 2407920"/>
                <a:gd name="connsiteY1" fmla="*/ 1158240 h 1706880"/>
                <a:gd name="connsiteX2" fmla="*/ 1687044 w 2407920"/>
                <a:gd name="connsiteY2" fmla="*/ 510275 h 1706880"/>
                <a:gd name="connsiteX3" fmla="*/ 2407920 w 2407920"/>
                <a:gd name="connsiteY3" fmla="*/ 0 h 1706880"/>
                <a:gd name="connsiteX0" fmla="*/ 0 w 2407920"/>
                <a:gd name="connsiteY0" fmla="*/ 1706880 h 1706880"/>
                <a:gd name="connsiteX1" fmla="*/ 843804 w 2407920"/>
                <a:gd name="connsiteY1" fmla="*/ 1249904 h 1706880"/>
                <a:gd name="connsiteX2" fmla="*/ 1687044 w 2407920"/>
                <a:gd name="connsiteY2" fmla="*/ 510275 h 1706880"/>
                <a:gd name="connsiteX3" fmla="*/ 2407920 w 2407920"/>
                <a:gd name="connsiteY3" fmla="*/ 0 h 1706880"/>
                <a:gd name="connsiteX0" fmla="*/ 0 w 2407920"/>
                <a:gd name="connsiteY0" fmla="*/ 1706880 h 1706880"/>
                <a:gd name="connsiteX1" fmla="*/ 836310 w 2407920"/>
                <a:gd name="connsiteY1" fmla="*/ 1199906 h 1706880"/>
                <a:gd name="connsiteX2" fmla="*/ 1687044 w 2407920"/>
                <a:gd name="connsiteY2" fmla="*/ 510275 h 1706880"/>
                <a:gd name="connsiteX3" fmla="*/ 2407920 w 2407920"/>
                <a:gd name="connsiteY3" fmla="*/ 0 h 170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7920" h="1706880">
                  <a:moveTo>
                    <a:pt x="0" y="1706880"/>
                  </a:moveTo>
                  <a:cubicBezTo>
                    <a:pt x="206375" y="1546860"/>
                    <a:pt x="555136" y="1399340"/>
                    <a:pt x="836310" y="1199906"/>
                  </a:cubicBezTo>
                  <a:cubicBezTo>
                    <a:pt x="1117484" y="1000472"/>
                    <a:pt x="1425109" y="710259"/>
                    <a:pt x="1687044" y="510275"/>
                  </a:cubicBezTo>
                  <a:cubicBezTo>
                    <a:pt x="1948979" y="310291"/>
                    <a:pt x="2277745" y="71120"/>
                    <a:pt x="240792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37">
              <a:extLst>
                <a:ext uri="{FF2B5EF4-FFF2-40B4-BE49-F238E27FC236}">
                  <a16:creationId xmlns:a16="http://schemas.microsoft.com/office/drawing/2014/main" id="{C5852ED2-F0FA-48CD-8262-7B78B9FD90E5}"/>
                </a:ext>
              </a:extLst>
            </p:cNvPr>
            <p:cNvSpPr/>
            <p:nvPr/>
          </p:nvSpPr>
          <p:spPr>
            <a:xfrm flipV="1">
              <a:off x="2843160" y="2948804"/>
              <a:ext cx="2481446" cy="114620"/>
            </a:xfrm>
            <a:custGeom>
              <a:avLst/>
              <a:gdLst>
                <a:gd name="connsiteX0" fmla="*/ 0 w 2407920"/>
                <a:gd name="connsiteY0" fmla="*/ 1706880 h 1706880"/>
                <a:gd name="connsiteX1" fmla="*/ 723900 w 2407920"/>
                <a:gd name="connsiteY1" fmla="*/ 1158240 h 1706880"/>
                <a:gd name="connsiteX2" fmla="*/ 1866900 w 2407920"/>
                <a:gd name="connsiteY2" fmla="*/ 335280 h 1706880"/>
                <a:gd name="connsiteX3" fmla="*/ 2407920 w 2407920"/>
                <a:gd name="connsiteY3" fmla="*/ 0 h 1706880"/>
                <a:gd name="connsiteX0" fmla="*/ 0 w 2368743"/>
                <a:gd name="connsiteY0" fmla="*/ 1785461 h 1785461"/>
                <a:gd name="connsiteX1" fmla="*/ 723900 w 2368743"/>
                <a:gd name="connsiteY1" fmla="*/ 1236821 h 1785461"/>
                <a:gd name="connsiteX2" fmla="*/ 1866900 w 2368743"/>
                <a:gd name="connsiteY2" fmla="*/ 413861 h 1785461"/>
                <a:gd name="connsiteX3" fmla="*/ 2368743 w 2368743"/>
                <a:gd name="connsiteY3" fmla="*/ 0 h 1785461"/>
                <a:gd name="connsiteX0" fmla="*/ 0 w 2368743"/>
                <a:gd name="connsiteY0" fmla="*/ 1785461 h 1785461"/>
                <a:gd name="connsiteX1" fmla="*/ 723900 w 2368743"/>
                <a:gd name="connsiteY1" fmla="*/ 1236821 h 1785461"/>
                <a:gd name="connsiteX2" fmla="*/ 1780711 w 2368743"/>
                <a:gd name="connsiteY2" fmla="*/ 562292 h 1785461"/>
                <a:gd name="connsiteX3" fmla="*/ 2368743 w 2368743"/>
                <a:gd name="connsiteY3" fmla="*/ 0 h 1785461"/>
                <a:gd name="connsiteX0" fmla="*/ 0 w 2368743"/>
                <a:gd name="connsiteY0" fmla="*/ 1785461 h 1785461"/>
                <a:gd name="connsiteX1" fmla="*/ 770912 w 2368743"/>
                <a:gd name="connsiteY1" fmla="*/ 1306670 h 1785461"/>
                <a:gd name="connsiteX2" fmla="*/ 1780711 w 2368743"/>
                <a:gd name="connsiteY2" fmla="*/ 562292 h 1785461"/>
                <a:gd name="connsiteX3" fmla="*/ 2368743 w 2368743"/>
                <a:gd name="connsiteY3" fmla="*/ 0 h 178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8743" h="1785461">
                  <a:moveTo>
                    <a:pt x="0" y="1785461"/>
                  </a:moveTo>
                  <a:cubicBezTo>
                    <a:pt x="206375" y="1625441"/>
                    <a:pt x="474127" y="1510531"/>
                    <a:pt x="770912" y="1306670"/>
                  </a:cubicBezTo>
                  <a:cubicBezTo>
                    <a:pt x="1067697" y="1102809"/>
                    <a:pt x="1514406" y="780070"/>
                    <a:pt x="1780711" y="562292"/>
                  </a:cubicBezTo>
                  <a:cubicBezTo>
                    <a:pt x="2047016" y="344514"/>
                    <a:pt x="2238568" y="71120"/>
                    <a:pt x="2368743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38">
              <a:extLst>
                <a:ext uri="{FF2B5EF4-FFF2-40B4-BE49-F238E27FC236}">
                  <a16:creationId xmlns:a16="http://schemas.microsoft.com/office/drawing/2014/main" id="{F6D426BD-A661-4C0F-AB8F-4F85C52C806C}"/>
                </a:ext>
              </a:extLst>
            </p:cNvPr>
            <p:cNvSpPr/>
            <p:nvPr/>
          </p:nvSpPr>
          <p:spPr>
            <a:xfrm>
              <a:off x="2540828" y="3282938"/>
              <a:ext cx="3189251" cy="119303"/>
            </a:xfrm>
            <a:custGeom>
              <a:avLst/>
              <a:gdLst>
                <a:gd name="connsiteX0" fmla="*/ 0 w 2407920"/>
                <a:gd name="connsiteY0" fmla="*/ 1706880 h 1706880"/>
                <a:gd name="connsiteX1" fmla="*/ 723900 w 2407920"/>
                <a:gd name="connsiteY1" fmla="*/ 1158240 h 1706880"/>
                <a:gd name="connsiteX2" fmla="*/ 1866900 w 2407920"/>
                <a:gd name="connsiteY2" fmla="*/ 335280 h 1706880"/>
                <a:gd name="connsiteX3" fmla="*/ 2407920 w 2407920"/>
                <a:gd name="connsiteY3" fmla="*/ 0 h 1706880"/>
                <a:gd name="connsiteX0" fmla="*/ 0 w 2407920"/>
                <a:gd name="connsiteY0" fmla="*/ 1706880 h 1706880"/>
                <a:gd name="connsiteX1" fmla="*/ 868577 w 2407920"/>
                <a:gd name="connsiteY1" fmla="*/ 1233545 h 1706880"/>
                <a:gd name="connsiteX2" fmla="*/ 1866900 w 2407920"/>
                <a:gd name="connsiteY2" fmla="*/ 335280 h 1706880"/>
                <a:gd name="connsiteX3" fmla="*/ 2407920 w 2407920"/>
                <a:gd name="connsiteY3" fmla="*/ 0 h 1706880"/>
                <a:gd name="connsiteX0" fmla="*/ 0 w 2407920"/>
                <a:gd name="connsiteY0" fmla="*/ 1706880 h 1706880"/>
                <a:gd name="connsiteX1" fmla="*/ 868577 w 2407920"/>
                <a:gd name="connsiteY1" fmla="*/ 1233545 h 1706880"/>
                <a:gd name="connsiteX2" fmla="*/ 1959493 w 2407920"/>
                <a:gd name="connsiteY2" fmla="*/ 533810 h 1706880"/>
                <a:gd name="connsiteX3" fmla="*/ 2407920 w 2407920"/>
                <a:gd name="connsiteY3" fmla="*/ 0 h 1706880"/>
                <a:gd name="connsiteX0" fmla="*/ 0 w 2407920"/>
                <a:gd name="connsiteY0" fmla="*/ 1706880 h 1706880"/>
                <a:gd name="connsiteX1" fmla="*/ 868577 w 2407920"/>
                <a:gd name="connsiteY1" fmla="*/ 1233545 h 1706880"/>
                <a:gd name="connsiteX2" fmla="*/ 1959493 w 2407920"/>
                <a:gd name="connsiteY2" fmla="*/ 533810 h 1706880"/>
                <a:gd name="connsiteX3" fmla="*/ 2407920 w 2407920"/>
                <a:gd name="connsiteY3" fmla="*/ 0 h 1706880"/>
                <a:gd name="connsiteX0" fmla="*/ 0 w 2436855"/>
                <a:gd name="connsiteY0" fmla="*/ 1686342 h 1686342"/>
                <a:gd name="connsiteX1" fmla="*/ 897512 w 2436855"/>
                <a:gd name="connsiteY1" fmla="*/ 1233545 h 1686342"/>
                <a:gd name="connsiteX2" fmla="*/ 1988428 w 2436855"/>
                <a:gd name="connsiteY2" fmla="*/ 533810 h 1686342"/>
                <a:gd name="connsiteX3" fmla="*/ 2436855 w 2436855"/>
                <a:gd name="connsiteY3" fmla="*/ 0 h 1686342"/>
                <a:gd name="connsiteX0" fmla="*/ 0 w 2436855"/>
                <a:gd name="connsiteY0" fmla="*/ 1686342 h 1686342"/>
                <a:gd name="connsiteX1" fmla="*/ 897512 w 2436855"/>
                <a:gd name="connsiteY1" fmla="*/ 1233545 h 1686342"/>
                <a:gd name="connsiteX2" fmla="*/ 1988428 w 2436855"/>
                <a:gd name="connsiteY2" fmla="*/ 533810 h 1686342"/>
                <a:gd name="connsiteX3" fmla="*/ 2436855 w 2436855"/>
                <a:gd name="connsiteY3" fmla="*/ 0 h 1686342"/>
                <a:gd name="connsiteX0" fmla="*/ 0 w 2436855"/>
                <a:gd name="connsiteY0" fmla="*/ 1686342 h 1686342"/>
                <a:gd name="connsiteX1" fmla="*/ 1019040 w 2436855"/>
                <a:gd name="connsiteY1" fmla="*/ 1267774 h 1686342"/>
                <a:gd name="connsiteX2" fmla="*/ 1988428 w 2436855"/>
                <a:gd name="connsiteY2" fmla="*/ 533810 h 1686342"/>
                <a:gd name="connsiteX3" fmla="*/ 2436855 w 2436855"/>
                <a:gd name="connsiteY3" fmla="*/ 0 h 168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855" h="1686342">
                  <a:moveTo>
                    <a:pt x="0" y="1686342"/>
                  </a:moveTo>
                  <a:cubicBezTo>
                    <a:pt x="420497" y="1540014"/>
                    <a:pt x="687635" y="1459863"/>
                    <a:pt x="1019040" y="1267774"/>
                  </a:cubicBezTo>
                  <a:cubicBezTo>
                    <a:pt x="1350445" y="1075685"/>
                    <a:pt x="1752126" y="745106"/>
                    <a:pt x="1988428" y="533810"/>
                  </a:cubicBezTo>
                  <a:cubicBezTo>
                    <a:pt x="2224730" y="322514"/>
                    <a:pt x="2306680" y="242266"/>
                    <a:pt x="2436855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292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462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Pareto set &amp; front (PS &amp; PF)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" y="1308733"/>
            <a:ext cx="4648200" cy="4918075"/>
          </a:xfrm>
        </p:spPr>
        <p:txBody>
          <a:bodyPr/>
          <a:lstStyle/>
          <a:p>
            <a:r>
              <a:rPr lang="en-GB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Pareto-optimal solution: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Solutions that are not dominated by any other solutions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GB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Pareto set (PS): </a:t>
            </a:r>
            <a:r>
              <a:rPr lang="en-GB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set of all the Pareto optimal solutions, a subset of the decision space. </a:t>
            </a:r>
          </a:p>
          <a:p>
            <a:pPr>
              <a:buFont typeface="Wingdings" pitchFamily="2" charset="2"/>
              <a:buNone/>
            </a:pPr>
            <a:endParaRPr lang="en-GB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Pareto front (PF): </a:t>
            </a:r>
            <a:r>
              <a:rPr lang="en-GB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set of objective function values of all the solutions in the PS, a subset of the objective space.</a:t>
            </a:r>
          </a:p>
          <a:p>
            <a:pPr>
              <a:buFont typeface="Wingdings" pitchFamily="2" charset="2"/>
              <a:buNone/>
            </a:pPr>
            <a:endParaRPr lang="en-GB" altLang="en-US" sz="2400" i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4366387" y="820784"/>
            <a:ext cx="5113337" cy="5598851"/>
            <a:chOff x="3379" y="709"/>
            <a:chExt cx="2313" cy="3164"/>
          </a:xfrm>
        </p:grpSpPr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3461" y="746"/>
              <a:ext cx="2023" cy="3111"/>
              <a:chOff x="3243" y="381"/>
              <a:chExt cx="2268" cy="3798"/>
            </a:xfrm>
          </p:grpSpPr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5218" y="1565"/>
              <a:ext cx="223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64957" imgH="152268" progId="Equation.3">
                      <p:embed/>
                    </p:oleObj>
                  </mc:Choice>
                  <mc:Fallback>
                    <p:oleObj name="Equation" r:id="rId3" imgW="164957" imgH="152268" progId="Equation.3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8" y="1565"/>
                            <a:ext cx="223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Oval 5"/>
              <p:cNvSpPr>
                <a:spLocks noChangeArrowheads="1"/>
              </p:cNvSpPr>
              <p:nvPr/>
            </p:nvSpPr>
            <p:spPr bwMode="auto">
              <a:xfrm>
                <a:off x="3371" y="704"/>
                <a:ext cx="2041" cy="104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en-GB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3379" y="3748"/>
                <a:ext cx="2033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 flipV="1">
                <a:off x="3470" y="2251"/>
                <a:ext cx="0" cy="1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Arc 8"/>
              <p:cNvSpPr>
                <a:spLocks/>
              </p:cNvSpPr>
              <p:nvPr/>
            </p:nvSpPr>
            <p:spPr bwMode="auto">
              <a:xfrm rot="10267717">
                <a:off x="3788" y="2522"/>
                <a:ext cx="1377" cy="1285"/>
              </a:xfrm>
              <a:custGeom>
                <a:avLst/>
                <a:gdLst>
                  <a:gd name="T0" fmla="*/ 0 w 21600"/>
                  <a:gd name="T1" fmla="*/ 0 h 25576"/>
                  <a:gd name="T2" fmla="*/ 0 w 21600"/>
                  <a:gd name="T3" fmla="*/ 0 h 25576"/>
                  <a:gd name="T4" fmla="*/ 0 w 21600"/>
                  <a:gd name="T5" fmla="*/ 0 h 25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5576" fill="none" extrusionOk="0">
                    <a:moveTo>
                      <a:pt x="2366" y="-1"/>
                    </a:moveTo>
                    <a:cubicBezTo>
                      <a:pt x="13313" y="1206"/>
                      <a:pt x="21600" y="10456"/>
                      <a:pt x="21600" y="21470"/>
                    </a:cubicBezTo>
                    <a:cubicBezTo>
                      <a:pt x="21600" y="22848"/>
                      <a:pt x="21468" y="24223"/>
                      <a:pt x="21206" y="25576"/>
                    </a:cubicBezTo>
                  </a:path>
                  <a:path w="21600" h="25576" stroke="0" extrusionOk="0">
                    <a:moveTo>
                      <a:pt x="2366" y="-1"/>
                    </a:moveTo>
                    <a:cubicBezTo>
                      <a:pt x="13313" y="1206"/>
                      <a:pt x="21600" y="10456"/>
                      <a:pt x="21600" y="21470"/>
                    </a:cubicBezTo>
                    <a:cubicBezTo>
                      <a:pt x="21600" y="22848"/>
                      <a:pt x="21468" y="24223"/>
                      <a:pt x="21206" y="25576"/>
                    </a:cubicBezTo>
                    <a:lnTo>
                      <a:pt x="0" y="21470"/>
                    </a:lnTo>
                    <a:lnTo>
                      <a:pt x="2366" y="-1"/>
                    </a:lnTo>
                    <a:close/>
                  </a:path>
                </a:pathLst>
              </a:cu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8" name="Object 9"/>
              <p:cNvGraphicFramePr>
                <a:graphicFrameLocks noChangeAspect="1"/>
              </p:cNvGraphicFramePr>
              <p:nvPr/>
            </p:nvGraphicFramePr>
            <p:xfrm>
              <a:off x="3243" y="2387"/>
              <a:ext cx="240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77569" imgH="215619" progId="Equation.3">
                      <p:embed/>
                    </p:oleObj>
                  </mc:Choice>
                  <mc:Fallback>
                    <p:oleObj name="Equation" r:id="rId5" imgW="177569" imgH="215619" progId="Equation.3">
                      <p:embed/>
                      <p:pic>
                        <p:nvPicPr>
                          <p:cNvPr id="18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3" y="2387"/>
                            <a:ext cx="240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0"/>
              <p:cNvGraphicFramePr>
                <a:graphicFrameLocks noChangeAspect="1"/>
              </p:cNvGraphicFramePr>
              <p:nvPr/>
            </p:nvGraphicFramePr>
            <p:xfrm>
              <a:off x="5148" y="3838"/>
              <a:ext cx="223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64885" imgH="215619" progId="Equation.3">
                      <p:embed/>
                    </p:oleObj>
                  </mc:Choice>
                  <mc:Fallback>
                    <p:oleObj name="Equation" r:id="rId7" imgW="164885" imgH="215619" progId="Equation.3">
                      <p:embed/>
                      <p:pic>
                        <p:nvPicPr>
                          <p:cNvPr id="19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8" y="3838"/>
                            <a:ext cx="223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1"/>
              <p:cNvGraphicFramePr>
                <a:graphicFrameLocks noChangeAspect="1"/>
              </p:cNvGraphicFramePr>
              <p:nvPr/>
            </p:nvGraphicFramePr>
            <p:xfrm>
              <a:off x="5148" y="3006"/>
              <a:ext cx="363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393529" imgH="203112" progId="Equation.3">
                      <p:embed/>
                    </p:oleObj>
                  </mc:Choice>
                  <mc:Fallback>
                    <p:oleObj name="Equation" r:id="rId9" imgW="393529" imgH="203112" progId="Equation.3">
                      <p:embed/>
                      <p:pic>
                        <p:nvPicPr>
                          <p:cNvPr id="2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8" y="3006"/>
                            <a:ext cx="363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4377" y="1990"/>
              <a:ext cx="272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64957" imgH="152268" progId="Equation.3">
                      <p:embed/>
                    </p:oleObj>
                  </mc:Choice>
                  <mc:Fallback>
                    <p:oleObj name="Equation" r:id="rId11" imgW="164957" imgH="152268" progId="Equation.3">
                      <p:embed/>
                      <p:pic>
                        <p:nvPicPr>
                          <p:cNvPr id="2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1990"/>
                            <a:ext cx="272" cy="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3696" y="2251"/>
                <a:ext cx="1452" cy="1497"/>
              </a:xfrm>
              <a:custGeom>
                <a:avLst/>
                <a:gdLst>
                  <a:gd name="T0" fmla="*/ 0 w 703"/>
                  <a:gd name="T1" fmla="*/ 879665 h 1020"/>
                  <a:gd name="T2" fmla="*/ 2147483647 w 703"/>
                  <a:gd name="T3" fmla="*/ 309276 h 1020"/>
                  <a:gd name="T4" fmla="*/ 2147483647 w 703"/>
                  <a:gd name="T5" fmla="*/ 2740978 h 1020"/>
                  <a:gd name="T6" fmla="*/ 2147483647 w 703"/>
                  <a:gd name="T7" fmla="*/ 3171738 h 10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03" h="1020">
                    <a:moveTo>
                      <a:pt x="0" y="279"/>
                    </a:moveTo>
                    <a:cubicBezTo>
                      <a:pt x="238" y="139"/>
                      <a:pt x="477" y="0"/>
                      <a:pt x="590" y="98"/>
                    </a:cubicBezTo>
                    <a:cubicBezTo>
                      <a:pt x="703" y="196"/>
                      <a:pt x="665" y="718"/>
                      <a:pt x="680" y="869"/>
                    </a:cubicBezTo>
                    <a:cubicBezTo>
                      <a:pt x="695" y="1020"/>
                      <a:pt x="687" y="1012"/>
                      <a:pt x="680" y="100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H="1">
                <a:off x="3878" y="1434"/>
                <a:ext cx="680" cy="17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4195" y="618"/>
                <a:ext cx="137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3470" y="3952"/>
                <a:ext cx="1271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en-US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4100" y="381"/>
                <a:ext cx="1271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en-US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AutoShape 18"/>
              <p:cNvCxnSpPr>
                <a:cxnSpLocks noChangeShapeType="1"/>
              </p:cNvCxnSpPr>
              <p:nvPr/>
            </p:nvCxnSpPr>
            <p:spPr bwMode="auto">
              <a:xfrm>
                <a:off x="3628" y="948"/>
                <a:ext cx="1632" cy="499"/>
              </a:xfrm>
              <a:prstGeom prst="curvedConnector3">
                <a:avLst>
                  <a:gd name="adj1" fmla="val 43259"/>
                </a:avLst>
              </a:prstGeom>
              <a:noFill/>
              <a:ln w="4762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 flipV="1">
                <a:off x="4105" y="3566"/>
                <a:ext cx="136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3379" y="3612"/>
              <a:ext cx="170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GB" altLang="en-US" sz="2400" dirty="0">
                  <a:latin typeface="Times New Roman" pitchFamily="18" charset="0"/>
                  <a:cs typeface="Times New Roman" pitchFamily="18" charset="0"/>
                </a:rPr>
                <a:t>Pareto front (PF)</a:t>
              </a:r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3984" y="709"/>
              <a:ext cx="170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GB" altLang="en-US" sz="2400" dirty="0">
                  <a:latin typeface="Times New Roman" pitchFamily="18" charset="0"/>
                  <a:cs typeface="Times New Roman" pitchFamily="18" charset="0"/>
                </a:rPr>
                <a:t>Pareto Set (PS)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B7573D2-6A76-42B7-A21D-9D2A98C986EE}"/>
              </a:ext>
            </a:extLst>
          </p:cNvPr>
          <p:cNvSpPr txBox="1"/>
          <p:nvPr/>
        </p:nvSpPr>
        <p:spPr>
          <a:xfrm>
            <a:off x="7812578" y="3338014"/>
            <a:ext cx="1162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2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2504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What’s next?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766" y="1371600"/>
            <a:ext cx="8208963" cy="4114800"/>
          </a:xfrm>
        </p:spPr>
        <p:txBody>
          <a:bodyPr anchor="ctr"/>
          <a:lstStyle/>
          <a:p>
            <a:pPr marL="514350" indent="-514350">
              <a:buAutoNum type="arabicPeriod"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Now that we have learnt both evolutionary algorithms (EAs) and MOPs…</a:t>
            </a:r>
          </a:p>
          <a:p>
            <a:pPr marL="514350" indent="-514350">
              <a:buAutoNum type="arabicPeriod"/>
            </a:pP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How to use EAs to solve MOPs? </a:t>
            </a:r>
          </a:p>
        </p:txBody>
      </p:sp>
    </p:spTree>
    <p:extLst>
      <p:ext uri="{BB962C8B-B14F-4D97-AF65-F5344CB8AC3E}">
        <p14:creationId xmlns:p14="http://schemas.microsoft.com/office/powerpoint/2010/main" val="3726108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51255-7143-3ED8-2284-587D7992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19424"/>
            <a:ext cx="7886700" cy="819151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MOEA/D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BC9F8-7533-F08E-F5BD-CF5C6C9D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6C06D-819C-EBAD-C5D1-D9C8713D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Glasgow James Watt School of Engineering 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49D3-4D56-98B0-068B-4B078D9D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9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394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Evolutionary algorithms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0400" y="953045"/>
            <a:ext cx="7772400" cy="523221"/>
          </a:xfrm>
        </p:spPr>
        <p:txBody>
          <a:bodyPr/>
          <a:lstStyle/>
          <a:p>
            <a:r>
              <a:rPr lang="en-GB" altLang="en-US" sz="2800" b="1" dirty="0">
                <a:latin typeface="Times New Roman" pitchFamily="18" charset="0"/>
                <a:cs typeface="Times New Roman" pitchFamily="18" charset="0"/>
              </a:rPr>
              <a:t>Population-based iterative search methods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36B256-5AD7-4829-A966-3168C1D46F34}"/>
              </a:ext>
            </a:extLst>
          </p:cNvPr>
          <p:cNvSpPr txBox="1">
            <a:spLocks/>
          </p:cNvSpPr>
          <p:nvPr/>
        </p:nvSpPr>
        <p:spPr>
          <a:xfrm>
            <a:off x="152124" y="4859819"/>
            <a:ext cx="8785225" cy="157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Population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 set of candidate solutions.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Selection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 select fittest solutions to be parents for the next generation.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Crossover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exchange information from two parent solutions to produce new solutions.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Mutation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modify an existing solution. </a:t>
            </a:r>
          </a:p>
        </p:txBody>
      </p:sp>
      <p:sp>
        <p:nvSpPr>
          <p:cNvPr id="11" name="TextBox 115">
            <a:extLst>
              <a:ext uri="{FF2B5EF4-FFF2-40B4-BE49-F238E27FC236}">
                <a16:creationId xmlns:a16="http://schemas.microsoft.com/office/drawing/2014/main" id="{892284A6-D1D3-41FA-A1F4-2FD59EB60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780" y="1725320"/>
            <a:ext cx="29995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q"/>
              <a:defRPr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o"/>
              <a:defRPr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rgbClr val="0000CC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000CC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000CC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000CC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rgbClr val="0000CC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iteration in a simple EA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F6552D-50CB-429E-A6CE-DAF29063C686}"/>
              </a:ext>
            </a:extLst>
          </p:cNvPr>
          <p:cNvGrpSpPr/>
          <p:nvPr/>
        </p:nvGrpSpPr>
        <p:grpSpPr>
          <a:xfrm>
            <a:off x="428717" y="2343150"/>
            <a:ext cx="8619757" cy="2171700"/>
            <a:chOff x="392480" y="1978025"/>
            <a:chExt cx="8619757" cy="2171700"/>
          </a:xfrm>
        </p:grpSpPr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389B467A-1F9D-49F5-99E7-0BC58F661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775" y="2419350"/>
              <a:ext cx="1508125" cy="1728788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" name="Right Arrow 5">
              <a:extLst>
                <a:ext uri="{FF2B5EF4-FFF2-40B4-BE49-F238E27FC236}">
                  <a16:creationId xmlns:a16="http://schemas.microsoft.com/office/drawing/2014/main" id="{5E2ACEC4-6E49-4CB6-8666-34DF2E624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50" y="3243263"/>
              <a:ext cx="1092200" cy="169862"/>
            </a:xfrm>
            <a:prstGeom prst="rightArrow">
              <a:avLst>
                <a:gd name="adj1" fmla="val 50000"/>
                <a:gd name="adj2" fmla="val 4998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7FB6D868-9199-4D0C-8836-7C88A27DB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875" y="3295650"/>
              <a:ext cx="82550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3EADA9B2-2DFE-4F6C-B2FD-76DD92D00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88" y="3378200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43BF8030-C237-4406-B15A-9728F77CE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38" y="3290888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87EBAF14-E8D8-4D84-AC3E-73166C9C9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367088"/>
              <a:ext cx="80963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0CF997B8-2887-46D0-8A3A-60E26B0FA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825" y="3519488"/>
              <a:ext cx="82550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2805DA97-8040-4DD4-8CF5-5119F06C6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988" y="3413125"/>
              <a:ext cx="80962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8FF9C24A-6F7D-477C-9CA1-3E5159559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988" y="3556000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14">
              <a:extLst>
                <a:ext uri="{FF2B5EF4-FFF2-40B4-BE49-F238E27FC236}">
                  <a16:creationId xmlns:a16="http://schemas.microsoft.com/office/drawing/2014/main" id="{A4276FB9-4C1F-43F0-A663-894F4EF1E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413" y="3448050"/>
              <a:ext cx="80962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15">
              <a:extLst>
                <a:ext uri="{FF2B5EF4-FFF2-40B4-BE49-F238E27FC236}">
                  <a16:creationId xmlns:a16="http://schemas.microsoft.com/office/drawing/2014/main" id="{365E5848-F42A-4CB6-8FAA-1A5A5F60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3270250"/>
              <a:ext cx="80963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" name="Oval 16">
              <a:extLst>
                <a:ext uri="{FF2B5EF4-FFF2-40B4-BE49-F238E27FC236}">
                  <a16:creationId xmlns:a16="http://schemas.microsoft.com/office/drawing/2014/main" id="{D0DDEB04-F5CF-43EC-A1E2-C30A83013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050" y="3486150"/>
              <a:ext cx="80963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0527186A-DAE2-4F81-A9F3-0E5EB16E0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388" y="3197225"/>
              <a:ext cx="82550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1">
              <a:extLst>
                <a:ext uri="{FF2B5EF4-FFF2-40B4-BE49-F238E27FC236}">
                  <a16:creationId xmlns:a16="http://schemas.microsoft.com/office/drawing/2014/main" id="{E3236ACF-C2C5-4AE8-8593-69D4FDE8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25" y="2347913"/>
              <a:ext cx="1508125" cy="1728787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Right Arrow 22">
              <a:extLst>
                <a:ext uri="{FF2B5EF4-FFF2-40B4-BE49-F238E27FC236}">
                  <a16:creationId xmlns:a16="http://schemas.microsoft.com/office/drawing/2014/main" id="{1D73B6E0-28BD-41B6-A742-E8C9E601D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513" y="3170238"/>
              <a:ext cx="1209675" cy="185737"/>
            </a:xfrm>
            <a:prstGeom prst="rightArrow">
              <a:avLst>
                <a:gd name="adj1" fmla="val 50000"/>
                <a:gd name="adj2" fmla="val 5002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39CE63B-3979-46A7-AF52-E068BCF41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363" y="3224213"/>
              <a:ext cx="82550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DFB0FEE5-A95B-41DA-87D1-8FB7B663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275" y="3305175"/>
              <a:ext cx="80963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14D3C9F8-C73C-4009-A95D-B5C52714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750" y="3217863"/>
              <a:ext cx="80963" cy="8731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1F132819-6E17-44D5-B3C1-C873A1D0C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3295650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27">
              <a:extLst>
                <a:ext uri="{FF2B5EF4-FFF2-40B4-BE49-F238E27FC236}">
                  <a16:creationId xmlns:a16="http://schemas.microsoft.com/office/drawing/2014/main" id="{F1A88FAC-67B5-463B-B813-8464EF81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313" y="3448050"/>
              <a:ext cx="82550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Oval 28">
              <a:extLst>
                <a:ext uri="{FF2B5EF4-FFF2-40B4-BE49-F238E27FC236}">
                  <a16:creationId xmlns:a16="http://schemas.microsoft.com/office/drawing/2014/main" id="{3B11EC1F-323E-4AEF-88B8-9EA870D62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200" y="3341688"/>
              <a:ext cx="80963" cy="8731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Oval 29">
              <a:extLst>
                <a:ext uri="{FF2B5EF4-FFF2-40B4-BE49-F238E27FC236}">
                  <a16:creationId xmlns:a16="http://schemas.microsoft.com/office/drawing/2014/main" id="{832732A0-7883-43E1-A4A5-6887FAF1E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75" y="3482975"/>
              <a:ext cx="80963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Oval 30">
              <a:extLst>
                <a:ext uri="{FF2B5EF4-FFF2-40B4-BE49-F238E27FC236}">
                  <a16:creationId xmlns:a16="http://schemas.microsoft.com/office/drawing/2014/main" id="{B84C4FD9-BC42-4DF0-BDD8-746D4328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3376613"/>
              <a:ext cx="80963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Oval 31">
              <a:extLst>
                <a:ext uri="{FF2B5EF4-FFF2-40B4-BE49-F238E27FC236}">
                  <a16:creationId xmlns:a16="http://schemas.microsoft.com/office/drawing/2014/main" id="{F49D98F8-602C-4FC3-AFE2-19939D45F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8" y="3197225"/>
              <a:ext cx="80962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C1FEC9CD-9350-4F66-8CA3-2EC6B32E3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3413125"/>
              <a:ext cx="80962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9" name="Oval 33">
              <a:extLst>
                <a:ext uri="{FF2B5EF4-FFF2-40B4-BE49-F238E27FC236}">
                  <a16:creationId xmlns:a16="http://schemas.microsoft.com/office/drawing/2014/main" id="{5E375F20-E9D9-45C5-8404-9C5AE859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5" y="3125788"/>
              <a:ext cx="82550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0" name="Oval 34">
              <a:extLst>
                <a:ext uri="{FF2B5EF4-FFF2-40B4-BE49-F238E27FC236}">
                  <a16:creationId xmlns:a16="http://schemas.microsoft.com/office/drawing/2014/main" id="{FD9011D2-9894-4E9E-ADDB-D80FE7B76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875" y="3079750"/>
              <a:ext cx="82550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1EFD725B-0E90-43AD-8B2B-012B42CE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88" y="3162300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30E0C8E9-7069-4E7B-A644-D27CE2E3D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38" y="3074988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3" name="Oval 37">
              <a:extLst>
                <a:ext uri="{FF2B5EF4-FFF2-40B4-BE49-F238E27FC236}">
                  <a16:creationId xmlns:a16="http://schemas.microsoft.com/office/drawing/2014/main" id="{4B951A55-84EB-4B42-B072-7C4821A02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3151188"/>
              <a:ext cx="80963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4" name="Oval 38">
              <a:extLst>
                <a:ext uri="{FF2B5EF4-FFF2-40B4-BE49-F238E27FC236}">
                  <a16:creationId xmlns:a16="http://schemas.microsoft.com/office/drawing/2014/main" id="{A95C98A5-5310-4646-BC55-24DD8CFB5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825" y="3303588"/>
              <a:ext cx="82550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4EB2420D-663C-448A-8B04-128F188F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988" y="3197225"/>
              <a:ext cx="80962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6" name="Oval 40">
              <a:extLst>
                <a:ext uri="{FF2B5EF4-FFF2-40B4-BE49-F238E27FC236}">
                  <a16:creationId xmlns:a16="http://schemas.microsoft.com/office/drawing/2014/main" id="{878E4548-73A3-4FF5-85F2-A6055BDB8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988" y="3340100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7" name="Oval 41">
              <a:extLst>
                <a:ext uri="{FF2B5EF4-FFF2-40B4-BE49-F238E27FC236}">
                  <a16:creationId xmlns:a16="http://schemas.microsoft.com/office/drawing/2014/main" id="{9EDB4F2D-B26F-4E0D-9649-C79A86B2F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413" y="3232150"/>
              <a:ext cx="80962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8" name="Oval 42">
              <a:extLst>
                <a:ext uri="{FF2B5EF4-FFF2-40B4-BE49-F238E27FC236}">
                  <a16:creationId xmlns:a16="http://schemas.microsoft.com/office/drawing/2014/main" id="{D085E00E-7700-4C85-A92D-FE5FE0F4A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3054350"/>
              <a:ext cx="80963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9" name="Oval 43">
              <a:extLst>
                <a:ext uri="{FF2B5EF4-FFF2-40B4-BE49-F238E27FC236}">
                  <a16:creationId xmlns:a16="http://schemas.microsoft.com/office/drawing/2014/main" id="{B38AAED7-C8EE-495E-92A1-0C5210205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050" y="3270250"/>
              <a:ext cx="80963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0" name="Oval 44">
              <a:extLst>
                <a:ext uri="{FF2B5EF4-FFF2-40B4-BE49-F238E27FC236}">
                  <a16:creationId xmlns:a16="http://schemas.microsoft.com/office/drawing/2014/main" id="{08A64ADF-C3BC-44A7-9A70-51968E0A5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388" y="2981325"/>
              <a:ext cx="82550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45">
              <a:extLst>
                <a:ext uri="{FF2B5EF4-FFF2-40B4-BE49-F238E27FC236}">
                  <a16:creationId xmlns:a16="http://schemas.microsoft.com/office/drawing/2014/main" id="{4152123D-624D-4E8F-8E52-C92255CB0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2422525"/>
              <a:ext cx="1508125" cy="17272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Oval 46">
              <a:extLst>
                <a:ext uri="{FF2B5EF4-FFF2-40B4-BE49-F238E27FC236}">
                  <a16:creationId xmlns:a16="http://schemas.microsoft.com/office/drawing/2014/main" id="{19879253-F926-4ED2-964C-A0B52428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413" y="2863850"/>
              <a:ext cx="80962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3" name="Oval 47">
              <a:extLst>
                <a:ext uri="{FF2B5EF4-FFF2-40B4-BE49-F238E27FC236}">
                  <a16:creationId xmlns:a16="http://schemas.microsoft.com/office/drawing/2014/main" id="{AD875810-149C-4D9B-91EA-3A2B152B2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2946400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4" name="Oval 48">
              <a:extLst>
                <a:ext uri="{FF2B5EF4-FFF2-40B4-BE49-F238E27FC236}">
                  <a16:creationId xmlns:a16="http://schemas.microsoft.com/office/drawing/2014/main" id="{05200053-D272-4419-9440-350F445E4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88" y="2859088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5" name="Oval 49">
              <a:extLst>
                <a:ext uri="{FF2B5EF4-FFF2-40B4-BE49-F238E27FC236}">
                  <a16:creationId xmlns:a16="http://schemas.microsoft.com/office/drawing/2014/main" id="{CA2F452F-C8FD-4970-92F4-1C061BC3D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850" y="2935288"/>
              <a:ext cx="80963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6" name="Oval 50">
              <a:extLst>
                <a:ext uri="{FF2B5EF4-FFF2-40B4-BE49-F238E27FC236}">
                  <a16:creationId xmlns:a16="http://schemas.microsoft.com/office/drawing/2014/main" id="{B25FB253-F968-4B96-8FA8-89EA3BBCA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775" y="3087688"/>
              <a:ext cx="82550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7" name="Oval 51">
              <a:extLst>
                <a:ext uri="{FF2B5EF4-FFF2-40B4-BE49-F238E27FC236}">
                  <a16:creationId xmlns:a16="http://schemas.microsoft.com/office/drawing/2014/main" id="{92D11236-A535-444E-BD0F-AFF578017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2981325"/>
              <a:ext cx="82550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8" name="Oval 52">
              <a:extLst>
                <a:ext uri="{FF2B5EF4-FFF2-40B4-BE49-F238E27FC236}">
                  <a16:creationId xmlns:a16="http://schemas.microsoft.com/office/drawing/2014/main" id="{2F758177-E283-4A5F-9D17-8D33CFD7D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663" y="3122613"/>
              <a:ext cx="82550" cy="8731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9" name="Oval 53">
              <a:extLst>
                <a:ext uri="{FF2B5EF4-FFF2-40B4-BE49-F238E27FC236}">
                  <a16:creationId xmlns:a16="http://schemas.microsoft.com/office/drawing/2014/main" id="{63BB744B-94D0-4A7E-B06E-DC66BF6AD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016250"/>
              <a:ext cx="80962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Oval 54">
              <a:extLst>
                <a:ext uri="{FF2B5EF4-FFF2-40B4-BE49-F238E27FC236}">
                  <a16:creationId xmlns:a16="http://schemas.microsoft.com/office/drawing/2014/main" id="{EFBC0E46-94F3-4AAF-9AB7-2605C74B6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900" y="2838450"/>
              <a:ext cx="80963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" name="Oval 55">
              <a:extLst>
                <a:ext uri="{FF2B5EF4-FFF2-40B4-BE49-F238E27FC236}">
                  <a16:creationId xmlns:a16="http://schemas.microsoft.com/office/drawing/2014/main" id="{7D037206-A35E-4009-B54C-E856BC96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054350"/>
              <a:ext cx="80963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" name="Oval 56">
              <a:extLst>
                <a:ext uri="{FF2B5EF4-FFF2-40B4-BE49-F238E27FC236}">
                  <a16:creationId xmlns:a16="http://schemas.microsoft.com/office/drawing/2014/main" id="{D18DFE62-444C-4FFE-8200-29B62D1C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2765425"/>
              <a:ext cx="82550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3" name="Oval 79">
              <a:extLst>
                <a:ext uri="{FF2B5EF4-FFF2-40B4-BE49-F238E27FC236}">
                  <a16:creationId xmlns:a16="http://schemas.microsoft.com/office/drawing/2014/main" id="{91F2775E-E9D2-4438-B5EC-DE5147423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50" y="3298825"/>
              <a:ext cx="82550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4" name="Oval 80">
              <a:extLst>
                <a:ext uri="{FF2B5EF4-FFF2-40B4-BE49-F238E27FC236}">
                  <a16:creationId xmlns:a16="http://schemas.microsoft.com/office/drawing/2014/main" id="{ABC2E5BC-DBE3-4231-8A30-8EC5BA749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663" y="3379788"/>
              <a:ext cx="80962" cy="8731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5" name="Oval 81">
              <a:extLst>
                <a:ext uri="{FF2B5EF4-FFF2-40B4-BE49-F238E27FC236}">
                  <a16:creationId xmlns:a16="http://schemas.microsoft.com/office/drawing/2014/main" id="{B9B6C2C5-47E6-4640-BC2F-DED42DB3C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0413" y="3292475"/>
              <a:ext cx="80962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6" name="Oval 82">
              <a:extLst>
                <a:ext uri="{FF2B5EF4-FFF2-40B4-BE49-F238E27FC236}">
                  <a16:creationId xmlns:a16="http://schemas.microsoft.com/office/drawing/2014/main" id="{71D09AD5-29E3-4206-9CD6-BA98A254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775" y="3368675"/>
              <a:ext cx="80963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7" name="Oval 83">
              <a:extLst>
                <a:ext uri="{FF2B5EF4-FFF2-40B4-BE49-F238E27FC236}">
                  <a16:creationId xmlns:a16="http://schemas.microsoft.com/office/drawing/2014/main" id="{47CA2562-C70D-4E01-944D-7B12F52B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4700" y="3521075"/>
              <a:ext cx="80963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Oval 84">
              <a:extLst>
                <a:ext uri="{FF2B5EF4-FFF2-40B4-BE49-F238E27FC236}">
                  <a16:creationId xmlns:a16="http://schemas.microsoft.com/office/drawing/2014/main" id="{2B366BD7-285D-4093-A007-372DB5D52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863" y="3416300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9" name="Oval 85">
              <a:extLst>
                <a:ext uri="{FF2B5EF4-FFF2-40B4-BE49-F238E27FC236}">
                  <a16:creationId xmlns:a16="http://schemas.microsoft.com/office/drawing/2014/main" id="{7BD1386A-BC4D-4613-AD24-A3BF86AE8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863" y="3557588"/>
              <a:ext cx="80962" cy="8731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0" name="Oval 86">
              <a:extLst>
                <a:ext uri="{FF2B5EF4-FFF2-40B4-BE49-F238E27FC236}">
                  <a16:creationId xmlns:a16="http://schemas.microsoft.com/office/drawing/2014/main" id="{BBB88F8A-78EF-42E8-9C6C-02D3076A1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288" y="3451225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1" name="Oval 87">
              <a:extLst>
                <a:ext uri="{FF2B5EF4-FFF2-40B4-BE49-F238E27FC236}">
                  <a16:creationId xmlns:a16="http://schemas.microsoft.com/office/drawing/2014/main" id="{BB05322B-91A6-4115-A63C-F97BD1E96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3271838"/>
              <a:ext cx="80963" cy="8731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2" name="Oval 88">
              <a:extLst>
                <a:ext uri="{FF2B5EF4-FFF2-40B4-BE49-F238E27FC236}">
                  <a16:creationId xmlns:a16="http://schemas.microsoft.com/office/drawing/2014/main" id="{6DECC781-A599-45F4-924E-B9676F2C4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9925" y="3487738"/>
              <a:ext cx="80963" cy="8731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" name="Oval 89">
              <a:extLst>
                <a:ext uri="{FF2B5EF4-FFF2-40B4-BE49-F238E27FC236}">
                  <a16:creationId xmlns:a16="http://schemas.microsoft.com/office/drawing/2014/main" id="{32A445AC-B439-48A7-8C64-C74EDD480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263" y="3200400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4" name="Oval 90">
              <a:extLst>
                <a:ext uri="{FF2B5EF4-FFF2-40B4-BE49-F238E27FC236}">
                  <a16:creationId xmlns:a16="http://schemas.microsoft.com/office/drawing/2014/main" id="{0EB8E0FB-ED14-42B8-82E8-9AA7C7E45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50" y="3227388"/>
              <a:ext cx="82550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5" name="Oval 91">
              <a:extLst>
                <a:ext uri="{FF2B5EF4-FFF2-40B4-BE49-F238E27FC236}">
                  <a16:creationId xmlns:a16="http://schemas.microsoft.com/office/drawing/2014/main" id="{2C77FBE6-D7E7-42E9-8A92-B461FA076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3308350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Oval 92">
              <a:extLst>
                <a:ext uri="{FF2B5EF4-FFF2-40B4-BE49-F238E27FC236}">
                  <a16:creationId xmlns:a16="http://schemas.microsoft.com/office/drawing/2014/main" id="{2B99B75D-DA94-40C2-8C96-8771E1F6A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0413" y="3221038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7" name="Oval 93">
              <a:extLst>
                <a:ext uri="{FF2B5EF4-FFF2-40B4-BE49-F238E27FC236}">
                  <a16:creationId xmlns:a16="http://schemas.microsoft.com/office/drawing/2014/main" id="{594128E1-CBBB-462F-8C91-CC0C986BB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775" y="3297238"/>
              <a:ext cx="80963" cy="8731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8" name="Oval 94">
              <a:extLst>
                <a:ext uri="{FF2B5EF4-FFF2-40B4-BE49-F238E27FC236}">
                  <a16:creationId xmlns:a16="http://schemas.microsoft.com/office/drawing/2014/main" id="{4401C1F0-42C4-4A61-B8EB-82057C36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4700" y="3449638"/>
              <a:ext cx="80963" cy="8731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9" name="Oval 95">
              <a:extLst>
                <a:ext uri="{FF2B5EF4-FFF2-40B4-BE49-F238E27FC236}">
                  <a16:creationId xmlns:a16="http://schemas.microsoft.com/office/drawing/2014/main" id="{C103BD28-882C-43FD-ABE9-4CB52ADA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863" y="3344863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0" name="Oval 96">
              <a:extLst>
                <a:ext uri="{FF2B5EF4-FFF2-40B4-BE49-F238E27FC236}">
                  <a16:creationId xmlns:a16="http://schemas.microsoft.com/office/drawing/2014/main" id="{4A14FA85-B41C-4E2F-BEB0-7FD296864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863" y="3486150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1" name="Oval 97">
              <a:extLst>
                <a:ext uri="{FF2B5EF4-FFF2-40B4-BE49-F238E27FC236}">
                  <a16:creationId xmlns:a16="http://schemas.microsoft.com/office/drawing/2014/main" id="{10FECAFD-E613-4EA8-89D8-850FC5BE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288" y="3379788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2" name="Oval 98">
              <a:extLst>
                <a:ext uri="{FF2B5EF4-FFF2-40B4-BE49-F238E27FC236}">
                  <a16:creationId xmlns:a16="http://schemas.microsoft.com/office/drawing/2014/main" id="{1AF7D3CF-005E-4DA5-BA8D-4077E0EC2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3200400"/>
              <a:ext cx="80963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3" name="Oval 99">
              <a:extLst>
                <a:ext uri="{FF2B5EF4-FFF2-40B4-BE49-F238E27FC236}">
                  <a16:creationId xmlns:a16="http://schemas.microsoft.com/office/drawing/2014/main" id="{60C78255-8062-49D3-8EC4-621B19AB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9925" y="3416300"/>
              <a:ext cx="80963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4" name="Oval 100">
              <a:extLst>
                <a:ext uri="{FF2B5EF4-FFF2-40B4-BE49-F238E27FC236}">
                  <a16:creationId xmlns:a16="http://schemas.microsoft.com/office/drawing/2014/main" id="{67F8344C-E9A8-402C-83F8-CDB34E8B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263" y="3128963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5" name="Oval 101">
              <a:extLst>
                <a:ext uri="{FF2B5EF4-FFF2-40B4-BE49-F238E27FC236}">
                  <a16:creationId xmlns:a16="http://schemas.microsoft.com/office/drawing/2014/main" id="{C645B0AA-BEEB-4B02-9F53-F4E2DB568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50" y="3443288"/>
              <a:ext cx="82550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6" name="Oval 102">
              <a:extLst>
                <a:ext uri="{FF2B5EF4-FFF2-40B4-BE49-F238E27FC236}">
                  <a16:creationId xmlns:a16="http://schemas.microsoft.com/office/drawing/2014/main" id="{38A50906-8A12-4E36-A735-F449F21F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663" y="3524250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7" name="Oval 103">
              <a:extLst>
                <a:ext uri="{FF2B5EF4-FFF2-40B4-BE49-F238E27FC236}">
                  <a16:creationId xmlns:a16="http://schemas.microsoft.com/office/drawing/2014/main" id="{2CF560ED-48D2-408C-B76F-3C6532624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0413" y="3436938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8" name="Oval 104">
              <a:extLst>
                <a:ext uri="{FF2B5EF4-FFF2-40B4-BE49-F238E27FC236}">
                  <a16:creationId xmlns:a16="http://schemas.microsoft.com/office/drawing/2014/main" id="{10882D34-FCE2-4691-A387-E34FC4697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775" y="3513138"/>
              <a:ext cx="80963" cy="8731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9" name="Oval 105">
              <a:extLst>
                <a:ext uri="{FF2B5EF4-FFF2-40B4-BE49-F238E27FC236}">
                  <a16:creationId xmlns:a16="http://schemas.microsoft.com/office/drawing/2014/main" id="{BE0987A3-AC31-4B2B-9040-7C9F4227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4700" y="3665538"/>
              <a:ext cx="80963" cy="8731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0" name="Oval 106">
              <a:extLst>
                <a:ext uri="{FF2B5EF4-FFF2-40B4-BE49-F238E27FC236}">
                  <a16:creationId xmlns:a16="http://schemas.microsoft.com/office/drawing/2014/main" id="{AADDDAB7-10C5-4F05-A300-213206166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863" y="3560763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1" name="Oval 107">
              <a:extLst>
                <a:ext uri="{FF2B5EF4-FFF2-40B4-BE49-F238E27FC236}">
                  <a16:creationId xmlns:a16="http://schemas.microsoft.com/office/drawing/2014/main" id="{706F40A4-63A1-4A3E-9F89-7CD55E740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863" y="3702050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2" name="Oval 108">
              <a:extLst>
                <a:ext uri="{FF2B5EF4-FFF2-40B4-BE49-F238E27FC236}">
                  <a16:creationId xmlns:a16="http://schemas.microsoft.com/office/drawing/2014/main" id="{3FDA6C8E-9EF9-49A7-9E70-AEAC4DD4C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288" y="3595688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3" name="Oval 109">
              <a:extLst>
                <a:ext uri="{FF2B5EF4-FFF2-40B4-BE49-F238E27FC236}">
                  <a16:creationId xmlns:a16="http://schemas.microsoft.com/office/drawing/2014/main" id="{00AAB28D-5537-4F6A-BCAE-3338C27B0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3416300"/>
              <a:ext cx="80963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4" name="Oval 110">
              <a:extLst>
                <a:ext uri="{FF2B5EF4-FFF2-40B4-BE49-F238E27FC236}">
                  <a16:creationId xmlns:a16="http://schemas.microsoft.com/office/drawing/2014/main" id="{A3CBE1DF-E229-433B-B759-6DE8AD2DC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9925" y="3632200"/>
              <a:ext cx="80963" cy="8731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5" name="Oval 111">
              <a:extLst>
                <a:ext uri="{FF2B5EF4-FFF2-40B4-BE49-F238E27FC236}">
                  <a16:creationId xmlns:a16="http://schemas.microsoft.com/office/drawing/2014/main" id="{BD8EDECD-8A20-4D65-96EB-B414DE114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263" y="3344863"/>
              <a:ext cx="80962" cy="85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6" name="TextBox 113">
              <a:extLst>
                <a:ext uri="{FF2B5EF4-FFF2-40B4-BE49-F238E27FC236}">
                  <a16:creationId xmlns:a16="http://schemas.microsoft.com/office/drawing/2014/main" id="{CF2E62EA-467F-4C29-A11D-26480ABF6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611" y="2700338"/>
              <a:ext cx="11906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</a:t>
              </a:r>
            </a:p>
          </p:txBody>
        </p:sp>
        <p:sp>
          <p:nvSpPr>
            <p:cNvPr id="97" name="TextBox 114">
              <a:extLst>
                <a:ext uri="{FF2B5EF4-FFF2-40B4-BE49-F238E27FC236}">
                  <a16:creationId xmlns:a16="http://schemas.microsoft.com/office/drawing/2014/main" id="{428FCEBC-BD14-4E1D-A5BB-7922E50B2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1116" y="2492375"/>
              <a:ext cx="1298575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Crossover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117">
                  <a:extLst>
                    <a:ext uri="{FF2B5EF4-FFF2-40B4-BE49-F238E27FC236}">
                      <a16:creationId xmlns:a16="http://schemas.microsoft.com/office/drawing/2014/main" id="{FBB6C590-E760-4CD2-8561-BD9F858C7B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480" y="1978025"/>
                  <a:ext cx="259641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anose="05000000000000000000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anose="05000000000000000000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anose="02070309020205020404" pitchFamily="49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anose="02070309020205020404" pitchFamily="49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anose="02070309020205020404" pitchFamily="49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anose="02070309020205020404" pitchFamily="49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anose="02070309020205020404" pitchFamily="49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GB" alt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Population at generation </a:t>
                  </a:r>
                  <a14:m>
                    <m:oMath xmlns:m="http://schemas.openxmlformats.org/officeDocument/2006/math">
                      <m:r>
                        <a:rPr lang="en-GB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a14:m>
                  <a:endParaRPr lang="en-GB" alt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TextBox 117">
                  <a:extLst>
                    <a:ext uri="{FF2B5EF4-FFF2-40B4-BE49-F238E27FC236}">
                      <a16:creationId xmlns:a16="http://schemas.microsoft.com/office/drawing/2014/main" id="{FBB6C590-E760-4CD2-8561-BD9F858C7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480" y="1978025"/>
                  <a:ext cx="259641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08" t="-8197" b="-2459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120">
                  <a:extLst>
                    <a:ext uri="{FF2B5EF4-FFF2-40B4-BE49-F238E27FC236}">
                      <a16:creationId xmlns:a16="http://schemas.microsoft.com/office/drawing/2014/main" id="{D6DECFAF-F3E4-4E29-92BB-BCDBBB3A0B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1864" y="1989138"/>
                  <a:ext cx="300037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anose="05000000000000000000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anose="05000000000000000000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anose="02070309020205020404" pitchFamily="49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anose="02070309020205020404" pitchFamily="49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anose="02070309020205020404" pitchFamily="49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anose="02070309020205020404" pitchFamily="49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anose="02070309020205020404" pitchFamily="49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GB" alt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Population at generation </a:t>
                  </a:r>
                  <a14:m>
                    <m:oMath xmlns:m="http://schemas.openxmlformats.org/officeDocument/2006/math">
                      <m:r>
                        <a:rPr lang="en-GB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GB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a14:m>
                  <a:endParaRPr lang="en-GB" alt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" name="TextBox 120">
                  <a:extLst>
                    <a:ext uri="{FF2B5EF4-FFF2-40B4-BE49-F238E27FC236}">
                      <a16:creationId xmlns:a16="http://schemas.microsoft.com/office/drawing/2014/main" id="{D6DECFAF-F3E4-4E29-92BB-BCDBBB3A0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1864" y="1989138"/>
                  <a:ext cx="30003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20" t="-8197" b="-2459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121">
              <a:extLst>
                <a:ext uri="{FF2B5EF4-FFF2-40B4-BE49-F238E27FC236}">
                  <a16:creationId xmlns:a16="http://schemas.microsoft.com/office/drawing/2014/main" id="{710FE9DB-EEAE-4E13-B217-544461327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5828" y="1987550"/>
              <a:ext cx="1127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09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7913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Multiobjective evolutionary algorithms (MOEAs)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8BBF5D-79EF-46DF-8358-899143BF00FA}"/>
              </a:ext>
            </a:extLst>
          </p:cNvPr>
          <p:cNvGrpSpPr/>
          <p:nvPr/>
        </p:nvGrpSpPr>
        <p:grpSpPr>
          <a:xfrm>
            <a:off x="5821092" y="1317219"/>
            <a:ext cx="2531015" cy="1634259"/>
            <a:chOff x="3372377" y="1074016"/>
            <a:chExt cx="1529529" cy="1634259"/>
          </a:xfrm>
        </p:grpSpPr>
        <p:sp>
          <p:nvSpPr>
            <p:cNvPr id="102" name="Line 66">
              <a:extLst>
                <a:ext uri="{FF2B5EF4-FFF2-40B4-BE49-F238E27FC236}">
                  <a16:creationId xmlns:a16="http://schemas.microsoft.com/office/drawing/2014/main" id="{E8F04B5F-7D31-4C81-934F-0F15D8C79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370" y="2433503"/>
              <a:ext cx="1202829" cy="2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67">
              <a:extLst>
                <a:ext uri="{FF2B5EF4-FFF2-40B4-BE49-F238E27FC236}">
                  <a16:creationId xmlns:a16="http://schemas.microsoft.com/office/drawing/2014/main" id="{0220DE8C-197C-47C8-9374-C3A0E69C3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1606" y="1074016"/>
              <a:ext cx="14044" cy="1412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rc 68">
              <a:extLst>
                <a:ext uri="{FF2B5EF4-FFF2-40B4-BE49-F238E27FC236}">
                  <a16:creationId xmlns:a16="http://schemas.microsoft.com/office/drawing/2014/main" id="{3D53E46C-E29E-428A-9B03-E8348C802789}"/>
                </a:ext>
              </a:extLst>
            </p:cNvPr>
            <p:cNvSpPr/>
            <p:nvPr/>
          </p:nvSpPr>
          <p:spPr bwMode="auto">
            <a:xfrm rot="10555769">
              <a:off x="3704063" y="1329716"/>
              <a:ext cx="1197843" cy="957605"/>
            </a:xfrm>
            <a:custGeom>
              <a:avLst/>
              <a:gdLst>
                <a:gd name="T0" fmla="*/ 0 w 21600"/>
                <a:gd name="T1" fmla="*/ 0 h 24296"/>
                <a:gd name="T2" fmla="*/ 0 w 21600"/>
                <a:gd name="T3" fmla="*/ 0 h 24296"/>
                <a:gd name="T4" fmla="*/ 0 w 21600"/>
                <a:gd name="T5" fmla="*/ 0 h 242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296"/>
                <a:gd name="T11" fmla="*/ 21600 w 21600"/>
                <a:gd name="T12" fmla="*/ 24296 h 24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296" fill="none" extrusionOk="0">
                  <a:moveTo>
                    <a:pt x="5165" y="-1"/>
                  </a:moveTo>
                  <a:cubicBezTo>
                    <a:pt x="14816" y="2376"/>
                    <a:pt x="21600" y="11033"/>
                    <a:pt x="21600" y="20973"/>
                  </a:cubicBezTo>
                  <a:cubicBezTo>
                    <a:pt x="21600" y="22085"/>
                    <a:pt x="21514" y="23196"/>
                    <a:pt x="21342" y="24295"/>
                  </a:cubicBezTo>
                </a:path>
                <a:path w="21600" h="24296" stroke="0" extrusionOk="0">
                  <a:moveTo>
                    <a:pt x="5165" y="-1"/>
                  </a:moveTo>
                  <a:cubicBezTo>
                    <a:pt x="14816" y="2376"/>
                    <a:pt x="21600" y="11033"/>
                    <a:pt x="21600" y="20973"/>
                  </a:cubicBezTo>
                  <a:cubicBezTo>
                    <a:pt x="21600" y="22085"/>
                    <a:pt x="21514" y="23196"/>
                    <a:pt x="21342" y="24295"/>
                  </a:cubicBezTo>
                  <a:lnTo>
                    <a:pt x="0" y="20973"/>
                  </a:lnTo>
                  <a:lnTo>
                    <a:pt x="5165" y="-1"/>
                  </a:lnTo>
                  <a:close/>
                </a:path>
              </a:pathLst>
            </a:custGeom>
            <a:noFill/>
            <a:ln w="349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5" name="Object 69">
              <a:extLst>
                <a:ext uri="{FF2B5EF4-FFF2-40B4-BE49-F238E27FC236}">
                  <a16:creationId xmlns:a16="http://schemas.microsoft.com/office/drawing/2014/main" id="{AD5EE9B8-9967-4A31-8F98-A43BE98ECF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4022871"/>
                </p:ext>
              </p:extLst>
            </p:nvPr>
          </p:nvGraphicFramePr>
          <p:xfrm>
            <a:off x="3372377" y="1078426"/>
            <a:ext cx="201925" cy="209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800" imgH="215900" progId="Equation.3">
                    <p:embed/>
                  </p:oleObj>
                </mc:Choice>
                <mc:Fallback>
                  <p:oleObj name="Equation" r:id="rId3" imgW="177800" imgH="215900" progId="Equation.3">
                    <p:embed/>
                    <p:pic>
                      <p:nvPicPr>
                        <p:cNvPr id="14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2377" y="1078426"/>
                          <a:ext cx="201925" cy="2097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Oval 71">
              <a:extLst>
                <a:ext uri="{FF2B5EF4-FFF2-40B4-BE49-F238E27FC236}">
                  <a16:creationId xmlns:a16="http://schemas.microsoft.com/office/drawing/2014/main" id="{4F9C18F7-9464-4CA6-BC27-7490D93A5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424" y="1399630"/>
              <a:ext cx="76034" cy="13770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8" name="Oval 72">
              <a:extLst>
                <a:ext uri="{FF2B5EF4-FFF2-40B4-BE49-F238E27FC236}">
                  <a16:creationId xmlns:a16="http://schemas.microsoft.com/office/drawing/2014/main" id="{17991F97-2053-4154-85C3-A4DCD3315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063" y="1672929"/>
              <a:ext cx="76034" cy="13770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9" name="Oval 73">
              <a:extLst>
                <a:ext uri="{FF2B5EF4-FFF2-40B4-BE49-F238E27FC236}">
                  <a16:creationId xmlns:a16="http://schemas.microsoft.com/office/drawing/2014/main" id="{A1F6AA62-E162-447D-8490-068DFB14B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491" y="1880550"/>
              <a:ext cx="77280" cy="13770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0" name="Oval 74">
              <a:extLst>
                <a:ext uri="{FF2B5EF4-FFF2-40B4-BE49-F238E27FC236}">
                  <a16:creationId xmlns:a16="http://schemas.microsoft.com/office/drawing/2014/main" id="{CBF954D2-6F98-4B84-B17B-FFA46E6AE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558" y="2018258"/>
              <a:ext cx="76034" cy="13770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1" name="Oval 75">
              <a:extLst>
                <a:ext uri="{FF2B5EF4-FFF2-40B4-BE49-F238E27FC236}">
                  <a16:creationId xmlns:a16="http://schemas.microsoft.com/office/drawing/2014/main" id="{49F0FCE6-A6C8-421C-B23D-E2C82E3F4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625" y="2088172"/>
              <a:ext cx="77280" cy="13558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2" name="Oval 76">
              <a:extLst>
                <a:ext uri="{FF2B5EF4-FFF2-40B4-BE49-F238E27FC236}">
                  <a16:creationId xmlns:a16="http://schemas.microsoft.com/office/drawing/2014/main" id="{D471E624-2E93-4F42-B2B5-0CFB0D40D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333" y="2158086"/>
              <a:ext cx="76034" cy="13558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3" name="Oval 77">
              <a:extLst>
                <a:ext uri="{FF2B5EF4-FFF2-40B4-BE49-F238E27FC236}">
                  <a16:creationId xmlns:a16="http://schemas.microsoft.com/office/drawing/2014/main" id="{D96D39D5-CF59-4397-899A-0E3DFD20E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827" y="2158086"/>
              <a:ext cx="76034" cy="13558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q"/>
                <a:defRPr sz="24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rgbClr val="0000CC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graphicFrame>
          <p:nvGraphicFramePr>
            <p:cNvPr id="114" name="Object 78">
              <a:extLst>
                <a:ext uri="{FF2B5EF4-FFF2-40B4-BE49-F238E27FC236}">
                  <a16:creationId xmlns:a16="http://schemas.microsoft.com/office/drawing/2014/main" id="{958C3C06-F073-4AEE-B184-F38B056A14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5845903"/>
                </p:ext>
              </p:extLst>
            </p:nvPr>
          </p:nvGraphicFramePr>
          <p:xfrm>
            <a:off x="4559339" y="2501900"/>
            <a:ext cx="87301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65100" imgH="215900" progId="Equation.3">
                    <p:embed/>
                  </p:oleObj>
                </mc:Choice>
                <mc:Fallback>
                  <p:oleObj name="Equation" r:id="rId5" imgW="165100" imgH="215900" progId="Equation.3">
                    <p:embed/>
                    <p:pic>
                      <p:nvPicPr>
                        <p:cNvPr id="23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9339" y="2501900"/>
                          <a:ext cx="87301" cy="206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" name="Content Placeholder 3">
            <a:extLst>
              <a:ext uri="{FF2B5EF4-FFF2-40B4-BE49-F238E27FC236}">
                <a16:creationId xmlns:a16="http://schemas.microsoft.com/office/drawing/2014/main" id="{14198C00-FC3F-44F5-90C3-D2BAFBE5D8F5}"/>
              </a:ext>
            </a:extLst>
          </p:cNvPr>
          <p:cNvSpPr txBox="1">
            <a:spLocks/>
          </p:cNvSpPr>
          <p:nvPr/>
        </p:nvSpPr>
        <p:spPr>
          <a:xfrm>
            <a:off x="107057" y="3481847"/>
            <a:ext cx="8640960" cy="254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in computer science and many other engineering areas. </a:t>
            </a:r>
          </a:p>
          <a:p>
            <a:pPr marL="6858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Mainstream methodology in Multi-Criterion Decision Making. </a:t>
            </a:r>
          </a:p>
          <a:p>
            <a:pPr marL="6858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hottest research area in evolutionary computation field (over 15K research papers). 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5FAE35-7855-485A-9D4B-94B64D57A6E3}"/>
              </a:ext>
            </a:extLst>
          </p:cNvPr>
          <p:cNvSpPr/>
          <p:nvPr/>
        </p:nvSpPr>
        <p:spPr>
          <a:xfrm>
            <a:off x="622594" y="1317219"/>
            <a:ext cx="5022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of solutions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the PF (PS)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some other useful information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decision makers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how different objectives compromise with each other.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3E422-A6A8-40EA-AE5A-77D38EB2D140}"/>
              </a:ext>
            </a:extLst>
          </p:cNvPr>
          <p:cNvSpPr txBox="1"/>
          <p:nvPr/>
        </p:nvSpPr>
        <p:spPr>
          <a:xfrm>
            <a:off x="6952802" y="1290489"/>
            <a:ext cx="1162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6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509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What do we want from MOEA?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4938BC-9793-AA68-6312-EB03536E615A}"/>
              </a:ext>
            </a:extLst>
          </p:cNvPr>
          <p:cNvCxnSpPr>
            <a:cxnSpLocks/>
          </p:cNvCxnSpPr>
          <p:nvPr/>
        </p:nvCxnSpPr>
        <p:spPr>
          <a:xfrm flipV="1">
            <a:off x="462663" y="1791001"/>
            <a:ext cx="0" cy="3298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03842427-904C-8E5F-49F8-F2CBD77FC3F0}"/>
              </a:ext>
            </a:extLst>
          </p:cNvPr>
          <p:cNvCxnSpPr>
            <a:cxnSpLocks/>
          </p:cNvCxnSpPr>
          <p:nvPr/>
        </p:nvCxnSpPr>
        <p:spPr>
          <a:xfrm flipV="1">
            <a:off x="462663" y="5076609"/>
            <a:ext cx="3632612" cy="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11">
            <a:extLst>
              <a:ext uri="{FF2B5EF4-FFF2-40B4-BE49-F238E27FC236}">
                <a16:creationId xmlns:a16="http://schemas.microsoft.com/office/drawing/2014/main" id="{80363D8A-6A9D-AF94-9FB1-123D4DB20F58}"/>
              </a:ext>
            </a:extLst>
          </p:cNvPr>
          <p:cNvSpPr txBox="1"/>
          <p:nvPr/>
        </p:nvSpPr>
        <p:spPr>
          <a:xfrm>
            <a:off x="1380682" y="524961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025DE91B-2139-66C8-23B6-752AC098671A}"/>
                  </a:ext>
                </a:extLst>
              </p:cNvPr>
              <p:cNvSpPr txBox="1"/>
              <p:nvPr/>
            </p:nvSpPr>
            <p:spPr>
              <a:xfrm>
                <a:off x="3880184" y="5107138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025DE91B-2139-66C8-23B6-752AC0986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84" y="5107138"/>
                <a:ext cx="43018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5">
                <a:extLst>
                  <a:ext uri="{FF2B5EF4-FFF2-40B4-BE49-F238E27FC236}">
                    <a16:creationId xmlns:a16="http://schemas.microsoft.com/office/drawing/2014/main" id="{EB7C408E-63FC-A2D3-4ED9-ACB0F006DC60}"/>
                  </a:ext>
                </a:extLst>
              </p:cNvPr>
              <p:cNvSpPr txBox="1"/>
              <p:nvPr/>
            </p:nvSpPr>
            <p:spPr>
              <a:xfrm>
                <a:off x="311756" y="1370956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0" name="TextBox 15">
                <a:extLst>
                  <a:ext uri="{FF2B5EF4-FFF2-40B4-BE49-F238E27FC236}">
                    <a16:creationId xmlns:a16="http://schemas.microsoft.com/office/drawing/2014/main" id="{EB7C408E-63FC-A2D3-4ED9-ACB0F006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6" y="1370956"/>
                <a:ext cx="43550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CE1B2A68-5269-BECA-059C-F8E79642923B}"/>
              </a:ext>
            </a:extLst>
          </p:cNvPr>
          <p:cNvSpPr/>
          <p:nvPr/>
        </p:nvSpPr>
        <p:spPr>
          <a:xfrm>
            <a:off x="529508" y="2000925"/>
            <a:ext cx="3364342" cy="2996273"/>
          </a:xfrm>
          <a:custGeom>
            <a:avLst/>
            <a:gdLst>
              <a:gd name="connsiteX0" fmla="*/ 0 w 3137483"/>
              <a:gd name="connsiteY0" fmla="*/ 0 h 3129093"/>
              <a:gd name="connsiteX1" fmla="*/ 494951 w 3137483"/>
              <a:gd name="connsiteY1" fmla="*/ 1367405 h 3129093"/>
              <a:gd name="connsiteX2" fmla="*/ 1510019 w 3137483"/>
              <a:gd name="connsiteY2" fmla="*/ 1778466 h 3129093"/>
              <a:gd name="connsiteX3" fmla="*/ 2231472 w 3137483"/>
              <a:gd name="connsiteY3" fmla="*/ 2810312 h 3129093"/>
              <a:gd name="connsiteX4" fmla="*/ 3137483 w 3137483"/>
              <a:gd name="connsiteY4" fmla="*/ 3129093 h 3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7483" h="3129093">
                <a:moveTo>
                  <a:pt x="0" y="0"/>
                </a:moveTo>
                <a:cubicBezTo>
                  <a:pt x="121640" y="535497"/>
                  <a:pt x="243281" y="1070994"/>
                  <a:pt x="494951" y="1367405"/>
                </a:cubicBezTo>
                <a:cubicBezTo>
                  <a:pt x="746621" y="1663816"/>
                  <a:pt x="1220599" y="1537982"/>
                  <a:pt x="1510019" y="1778466"/>
                </a:cubicBezTo>
                <a:cubicBezTo>
                  <a:pt x="1799439" y="2018950"/>
                  <a:pt x="1960228" y="2585208"/>
                  <a:pt x="2231472" y="2810312"/>
                </a:cubicBezTo>
                <a:cubicBezTo>
                  <a:pt x="2502716" y="3035416"/>
                  <a:pt x="2820099" y="3082254"/>
                  <a:pt x="3137483" y="312909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79DD1B-8558-C5D4-37E2-DCD55681D0CA}"/>
              </a:ext>
            </a:extLst>
          </p:cNvPr>
          <p:cNvSpPr txBox="1"/>
          <p:nvPr/>
        </p:nvSpPr>
        <p:spPr>
          <a:xfrm>
            <a:off x="1456267" y="36452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82C6FD4-5D8C-A761-6C62-886F81B15A11}"/>
              </a:ext>
            </a:extLst>
          </p:cNvPr>
          <p:cNvSpPr/>
          <p:nvPr/>
        </p:nvSpPr>
        <p:spPr>
          <a:xfrm>
            <a:off x="480784" y="2073744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407D620-0B6B-DB47-5C92-D5FD6EF3E005}"/>
              </a:ext>
            </a:extLst>
          </p:cNvPr>
          <p:cNvSpPr/>
          <p:nvPr/>
        </p:nvSpPr>
        <p:spPr>
          <a:xfrm>
            <a:off x="709248" y="2778947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D403CC7-467B-1B5B-2921-7E37FD3B4568}"/>
              </a:ext>
            </a:extLst>
          </p:cNvPr>
          <p:cNvSpPr/>
          <p:nvPr/>
        </p:nvSpPr>
        <p:spPr>
          <a:xfrm>
            <a:off x="1200682" y="3358510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E3FB9DA-8F90-ED6F-17D7-EE65419521C1}"/>
              </a:ext>
            </a:extLst>
          </p:cNvPr>
          <p:cNvSpPr/>
          <p:nvPr/>
        </p:nvSpPr>
        <p:spPr>
          <a:xfrm>
            <a:off x="1895056" y="3515538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0BE9E74-0A47-D42B-713F-DD5DE333E530}"/>
              </a:ext>
            </a:extLst>
          </p:cNvPr>
          <p:cNvSpPr/>
          <p:nvPr/>
        </p:nvSpPr>
        <p:spPr>
          <a:xfrm>
            <a:off x="2383454" y="4014575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611804F-382B-7348-67BB-035DA959A677}"/>
              </a:ext>
            </a:extLst>
          </p:cNvPr>
          <p:cNvSpPr/>
          <p:nvPr/>
        </p:nvSpPr>
        <p:spPr>
          <a:xfrm>
            <a:off x="2868942" y="4613671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8F33BCE-9939-564D-BA52-2CE00605391D}"/>
              </a:ext>
            </a:extLst>
          </p:cNvPr>
          <p:cNvSpPr/>
          <p:nvPr/>
        </p:nvSpPr>
        <p:spPr>
          <a:xfrm>
            <a:off x="3636520" y="4878556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D1F804-B99F-7EDF-A7BA-7AE5E694D50E}"/>
              </a:ext>
            </a:extLst>
          </p:cNvPr>
          <p:cNvSpPr txBox="1"/>
          <p:nvPr/>
        </p:nvSpPr>
        <p:spPr>
          <a:xfrm>
            <a:off x="-7167" y="1001624"/>
            <a:ext cx="915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 finite number of </a:t>
            </a:r>
            <a:r>
              <a:rPr lang="en-US" altLang="zh-CN" dirty="0">
                <a:solidFill>
                  <a:srgbClr val="C00000"/>
                </a:solidFill>
              </a:rPr>
              <a:t>evenly distributed </a:t>
            </a:r>
            <a:r>
              <a:rPr lang="en-US" altLang="zh-CN" dirty="0"/>
              <a:t>Pareto optimal solutions that can well approximate the PF.</a:t>
            </a:r>
            <a:endParaRPr lang="zh-CN" altLang="en-US" dirty="0"/>
          </a:p>
        </p:txBody>
      </p:sp>
      <p:cxnSp>
        <p:nvCxnSpPr>
          <p:cNvPr id="32" name="Straight Arrow Connector 4">
            <a:extLst>
              <a:ext uri="{FF2B5EF4-FFF2-40B4-BE49-F238E27FC236}">
                <a16:creationId xmlns:a16="http://schemas.microsoft.com/office/drawing/2014/main" id="{034773C9-E013-B868-1DAD-3FB87C5D6989}"/>
              </a:ext>
            </a:extLst>
          </p:cNvPr>
          <p:cNvCxnSpPr>
            <a:cxnSpLocks/>
          </p:cNvCxnSpPr>
          <p:nvPr/>
        </p:nvCxnSpPr>
        <p:spPr>
          <a:xfrm flipV="1">
            <a:off x="4916517" y="1791001"/>
            <a:ext cx="0" cy="3298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">
            <a:extLst>
              <a:ext uri="{FF2B5EF4-FFF2-40B4-BE49-F238E27FC236}">
                <a16:creationId xmlns:a16="http://schemas.microsoft.com/office/drawing/2014/main" id="{5B5D1A01-E48F-E123-383C-DCAD5DF6C863}"/>
              </a:ext>
            </a:extLst>
          </p:cNvPr>
          <p:cNvCxnSpPr>
            <a:cxnSpLocks/>
          </p:cNvCxnSpPr>
          <p:nvPr/>
        </p:nvCxnSpPr>
        <p:spPr>
          <a:xfrm flipV="1">
            <a:off x="4916517" y="5076609"/>
            <a:ext cx="3632612" cy="1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11">
            <a:extLst>
              <a:ext uri="{FF2B5EF4-FFF2-40B4-BE49-F238E27FC236}">
                <a16:creationId xmlns:a16="http://schemas.microsoft.com/office/drawing/2014/main" id="{24A0D821-4691-26FA-65BB-802B252E00B5}"/>
              </a:ext>
            </a:extLst>
          </p:cNvPr>
          <p:cNvSpPr txBox="1"/>
          <p:nvPr/>
        </p:nvSpPr>
        <p:spPr>
          <a:xfrm>
            <a:off x="5834536" y="524961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Objective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2">
                <a:extLst>
                  <a:ext uri="{FF2B5EF4-FFF2-40B4-BE49-F238E27FC236}">
                    <a16:creationId xmlns:a16="http://schemas.microsoft.com/office/drawing/2014/main" id="{AC95F996-5CCA-A6DD-54B3-8ABE47AA036A}"/>
                  </a:ext>
                </a:extLst>
              </p:cNvPr>
              <p:cNvSpPr txBox="1"/>
              <p:nvPr/>
            </p:nvSpPr>
            <p:spPr>
              <a:xfrm>
                <a:off x="8334038" y="5107138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5" name="TextBox 12">
                <a:extLst>
                  <a:ext uri="{FF2B5EF4-FFF2-40B4-BE49-F238E27FC236}">
                    <a16:creationId xmlns:a16="http://schemas.microsoft.com/office/drawing/2014/main" id="{AC95F996-5CCA-A6DD-54B3-8ABE47AA0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038" y="5107138"/>
                <a:ext cx="43018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5">
                <a:extLst>
                  <a:ext uri="{FF2B5EF4-FFF2-40B4-BE49-F238E27FC236}">
                    <a16:creationId xmlns:a16="http://schemas.microsoft.com/office/drawing/2014/main" id="{DFA81008-CF91-6742-6F8E-5D5F23EB73BD}"/>
                  </a:ext>
                </a:extLst>
              </p:cNvPr>
              <p:cNvSpPr txBox="1"/>
              <p:nvPr/>
            </p:nvSpPr>
            <p:spPr>
              <a:xfrm>
                <a:off x="4765610" y="1370956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6" name="TextBox 15">
                <a:extLst>
                  <a:ext uri="{FF2B5EF4-FFF2-40B4-BE49-F238E27FC236}">
                    <a16:creationId xmlns:a16="http://schemas.microsoft.com/office/drawing/2014/main" id="{DFA81008-CF91-6742-6F8E-5D5F23EB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10" y="1370956"/>
                <a:ext cx="43550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13">
            <a:extLst>
              <a:ext uri="{FF2B5EF4-FFF2-40B4-BE49-F238E27FC236}">
                <a16:creationId xmlns:a16="http://schemas.microsoft.com/office/drawing/2014/main" id="{231A3A2C-1B40-BB63-5143-1383B63E21FF}"/>
              </a:ext>
            </a:extLst>
          </p:cNvPr>
          <p:cNvSpPr/>
          <p:nvPr/>
        </p:nvSpPr>
        <p:spPr>
          <a:xfrm>
            <a:off x="4983362" y="2000925"/>
            <a:ext cx="3364342" cy="2996273"/>
          </a:xfrm>
          <a:custGeom>
            <a:avLst/>
            <a:gdLst>
              <a:gd name="connsiteX0" fmla="*/ 0 w 3137483"/>
              <a:gd name="connsiteY0" fmla="*/ 0 h 3129093"/>
              <a:gd name="connsiteX1" fmla="*/ 494951 w 3137483"/>
              <a:gd name="connsiteY1" fmla="*/ 1367405 h 3129093"/>
              <a:gd name="connsiteX2" fmla="*/ 1510019 w 3137483"/>
              <a:gd name="connsiteY2" fmla="*/ 1778466 h 3129093"/>
              <a:gd name="connsiteX3" fmla="*/ 2231472 w 3137483"/>
              <a:gd name="connsiteY3" fmla="*/ 2810312 h 3129093"/>
              <a:gd name="connsiteX4" fmla="*/ 3137483 w 3137483"/>
              <a:gd name="connsiteY4" fmla="*/ 3129093 h 3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7483" h="3129093">
                <a:moveTo>
                  <a:pt x="0" y="0"/>
                </a:moveTo>
                <a:cubicBezTo>
                  <a:pt x="121640" y="535497"/>
                  <a:pt x="243281" y="1070994"/>
                  <a:pt x="494951" y="1367405"/>
                </a:cubicBezTo>
                <a:cubicBezTo>
                  <a:pt x="746621" y="1663816"/>
                  <a:pt x="1220599" y="1537982"/>
                  <a:pt x="1510019" y="1778466"/>
                </a:cubicBezTo>
                <a:cubicBezTo>
                  <a:pt x="1799439" y="2018950"/>
                  <a:pt x="1960228" y="2585208"/>
                  <a:pt x="2231472" y="2810312"/>
                </a:cubicBezTo>
                <a:cubicBezTo>
                  <a:pt x="2502716" y="3035416"/>
                  <a:pt x="2820099" y="3082254"/>
                  <a:pt x="3137483" y="312909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672D52-30F8-AF21-87EA-BB6E61BD335F}"/>
              </a:ext>
            </a:extLst>
          </p:cNvPr>
          <p:cNvSpPr txBox="1"/>
          <p:nvPr/>
        </p:nvSpPr>
        <p:spPr>
          <a:xfrm>
            <a:off x="5910121" y="36452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55D4ACA-56E5-4C37-FFCF-ECBEA854D279}"/>
              </a:ext>
            </a:extLst>
          </p:cNvPr>
          <p:cNvSpPr/>
          <p:nvPr/>
        </p:nvSpPr>
        <p:spPr>
          <a:xfrm>
            <a:off x="5385762" y="2554102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DBDFAE1-58C3-EF3F-2FE4-7883E3EB40DA}"/>
              </a:ext>
            </a:extLst>
          </p:cNvPr>
          <p:cNvSpPr/>
          <p:nvPr/>
        </p:nvSpPr>
        <p:spPr>
          <a:xfrm>
            <a:off x="6168910" y="3484254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8FC98B-B161-43B6-FA0C-A69EFAEB8881}"/>
              </a:ext>
            </a:extLst>
          </p:cNvPr>
          <p:cNvSpPr/>
          <p:nvPr/>
        </p:nvSpPr>
        <p:spPr>
          <a:xfrm>
            <a:off x="5984409" y="3425877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6EF5B74-FA33-6E87-7592-04139CA5706B}"/>
              </a:ext>
            </a:extLst>
          </p:cNvPr>
          <p:cNvSpPr/>
          <p:nvPr/>
        </p:nvSpPr>
        <p:spPr>
          <a:xfrm>
            <a:off x="6348910" y="3515538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A1BE69F-B4E2-8C75-00CC-3BD0A2EE389B}"/>
              </a:ext>
            </a:extLst>
          </p:cNvPr>
          <p:cNvSpPr/>
          <p:nvPr/>
        </p:nvSpPr>
        <p:spPr>
          <a:xfrm>
            <a:off x="7209840" y="4546791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75F374-FF94-3F58-9904-EF7934A88C05}"/>
              </a:ext>
            </a:extLst>
          </p:cNvPr>
          <p:cNvSpPr txBox="1"/>
          <p:nvPr/>
        </p:nvSpPr>
        <p:spPr>
          <a:xfrm>
            <a:off x="1618097" y="5875970"/>
            <a:ext cx="590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Intuitively, (a) approximates the PF more accurately than (b).  </a:t>
            </a:r>
            <a:endParaRPr lang="zh-CN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AFE383-7A5D-4F80-B14F-7AF54017FD47}"/>
              </a:ext>
            </a:extLst>
          </p:cNvPr>
          <p:cNvSpPr txBox="1"/>
          <p:nvPr/>
        </p:nvSpPr>
        <p:spPr>
          <a:xfrm>
            <a:off x="2932777" y="1771274"/>
            <a:ext cx="1162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44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8577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Other information to the decision makers: an example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949C7-F97C-4774-AA17-4C1B29E04519}"/>
              </a:ext>
            </a:extLst>
          </p:cNvPr>
          <p:cNvCxnSpPr>
            <a:cxnSpLocks/>
          </p:cNvCxnSpPr>
          <p:nvPr/>
        </p:nvCxnSpPr>
        <p:spPr>
          <a:xfrm flipV="1">
            <a:off x="5120924" y="1879558"/>
            <a:ext cx="0" cy="3298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47838FAC-DE05-4069-A6C7-AC30BFA096F2}"/>
              </a:ext>
            </a:extLst>
          </p:cNvPr>
          <p:cNvCxnSpPr>
            <a:cxnSpLocks/>
          </p:cNvCxnSpPr>
          <p:nvPr/>
        </p:nvCxnSpPr>
        <p:spPr>
          <a:xfrm flipV="1">
            <a:off x="5120924" y="5176435"/>
            <a:ext cx="3936812" cy="1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11">
            <a:extLst>
              <a:ext uri="{FF2B5EF4-FFF2-40B4-BE49-F238E27FC236}">
                <a16:creationId xmlns:a16="http://schemas.microsoft.com/office/drawing/2014/main" id="{0B278EA1-6C04-4955-BFB3-F0C56EF6DADF}"/>
              </a:ext>
            </a:extLst>
          </p:cNvPr>
          <p:cNvSpPr txBox="1"/>
          <p:nvPr/>
        </p:nvSpPr>
        <p:spPr>
          <a:xfrm>
            <a:off x="5762901" y="533817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2">
                <a:extLst>
                  <a:ext uri="{FF2B5EF4-FFF2-40B4-BE49-F238E27FC236}">
                    <a16:creationId xmlns:a16="http://schemas.microsoft.com/office/drawing/2014/main" id="{B5A140EC-9817-4085-869E-A4144D31CCB6}"/>
                  </a:ext>
                </a:extLst>
              </p:cNvPr>
              <p:cNvSpPr txBox="1"/>
              <p:nvPr/>
            </p:nvSpPr>
            <p:spPr>
              <a:xfrm>
                <a:off x="8492277" y="5285470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5" name="TextBox 12">
                <a:extLst>
                  <a:ext uri="{FF2B5EF4-FFF2-40B4-BE49-F238E27FC236}">
                    <a16:creationId xmlns:a16="http://schemas.microsoft.com/office/drawing/2014/main" id="{B5A140EC-9817-4085-869E-A4144D31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277" y="5285470"/>
                <a:ext cx="43018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5">
                <a:extLst>
                  <a:ext uri="{FF2B5EF4-FFF2-40B4-BE49-F238E27FC236}">
                    <a16:creationId xmlns:a16="http://schemas.microsoft.com/office/drawing/2014/main" id="{2CE8F0D9-5FBC-4ED9-AE8B-A7C4C62A17DA}"/>
                  </a:ext>
                </a:extLst>
              </p:cNvPr>
              <p:cNvSpPr txBox="1"/>
              <p:nvPr/>
            </p:nvSpPr>
            <p:spPr>
              <a:xfrm>
                <a:off x="4970017" y="1459513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6" name="TextBox 15">
                <a:extLst>
                  <a:ext uri="{FF2B5EF4-FFF2-40B4-BE49-F238E27FC236}">
                    <a16:creationId xmlns:a16="http://schemas.microsoft.com/office/drawing/2014/main" id="{2CE8F0D9-5FBC-4ED9-AE8B-A7C4C62A1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17" y="1459513"/>
                <a:ext cx="43550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3">
            <a:extLst>
              <a:ext uri="{FF2B5EF4-FFF2-40B4-BE49-F238E27FC236}">
                <a16:creationId xmlns:a16="http://schemas.microsoft.com/office/drawing/2014/main" id="{F39B44DC-557D-4313-B950-6F66C0655F5E}"/>
              </a:ext>
            </a:extLst>
          </p:cNvPr>
          <p:cNvSpPr/>
          <p:nvPr/>
        </p:nvSpPr>
        <p:spPr>
          <a:xfrm>
            <a:off x="5139045" y="2162301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4">
            <a:extLst>
              <a:ext uri="{FF2B5EF4-FFF2-40B4-BE49-F238E27FC236}">
                <a16:creationId xmlns:a16="http://schemas.microsoft.com/office/drawing/2014/main" id="{062EB27A-0D3D-4B63-A4F4-F70FFE635AE6}"/>
              </a:ext>
            </a:extLst>
          </p:cNvPr>
          <p:cNvSpPr/>
          <p:nvPr/>
        </p:nvSpPr>
        <p:spPr>
          <a:xfrm>
            <a:off x="5588837" y="2758126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5">
            <a:extLst>
              <a:ext uri="{FF2B5EF4-FFF2-40B4-BE49-F238E27FC236}">
                <a16:creationId xmlns:a16="http://schemas.microsoft.com/office/drawing/2014/main" id="{9F7FECC2-46FD-4576-9FB7-FEB1D7296B37}"/>
              </a:ext>
            </a:extLst>
          </p:cNvPr>
          <p:cNvSpPr/>
          <p:nvPr/>
        </p:nvSpPr>
        <p:spPr>
          <a:xfrm>
            <a:off x="5646990" y="349433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26">
            <a:extLst>
              <a:ext uri="{FF2B5EF4-FFF2-40B4-BE49-F238E27FC236}">
                <a16:creationId xmlns:a16="http://schemas.microsoft.com/office/drawing/2014/main" id="{4569E3A9-C37F-4A1A-8ED9-446BB7810CCC}"/>
              </a:ext>
            </a:extLst>
          </p:cNvPr>
          <p:cNvSpPr/>
          <p:nvPr/>
        </p:nvSpPr>
        <p:spPr>
          <a:xfrm>
            <a:off x="5968227" y="3670443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27">
            <a:extLst>
              <a:ext uri="{FF2B5EF4-FFF2-40B4-BE49-F238E27FC236}">
                <a16:creationId xmlns:a16="http://schemas.microsoft.com/office/drawing/2014/main" id="{143A2B6E-F364-4B81-9586-51668884DC3C}"/>
              </a:ext>
            </a:extLst>
          </p:cNvPr>
          <p:cNvSpPr/>
          <p:nvPr/>
        </p:nvSpPr>
        <p:spPr>
          <a:xfrm>
            <a:off x="8241716" y="4511744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29">
            <a:extLst>
              <a:ext uri="{FF2B5EF4-FFF2-40B4-BE49-F238E27FC236}">
                <a16:creationId xmlns:a16="http://schemas.microsoft.com/office/drawing/2014/main" id="{F36D6AF6-022D-4C29-8EBF-D62E0BAFA8AE}"/>
              </a:ext>
            </a:extLst>
          </p:cNvPr>
          <p:cNvSpPr/>
          <p:nvPr/>
        </p:nvSpPr>
        <p:spPr>
          <a:xfrm>
            <a:off x="8742459" y="4831339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24">
            <a:extLst>
              <a:ext uri="{FF2B5EF4-FFF2-40B4-BE49-F238E27FC236}">
                <a16:creationId xmlns:a16="http://schemas.microsoft.com/office/drawing/2014/main" id="{6199EC88-C1D6-4A6D-B143-8B043F29281D}"/>
              </a:ext>
            </a:extLst>
          </p:cNvPr>
          <p:cNvSpPr/>
          <p:nvPr/>
        </p:nvSpPr>
        <p:spPr>
          <a:xfrm>
            <a:off x="5410067" y="2418254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24">
            <a:extLst>
              <a:ext uri="{FF2B5EF4-FFF2-40B4-BE49-F238E27FC236}">
                <a16:creationId xmlns:a16="http://schemas.microsoft.com/office/drawing/2014/main" id="{4D289312-AC12-4B0C-8BE0-5384C206116C}"/>
              </a:ext>
            </a:extLst>
          </p:cNvPr>
          <p:cNvSpPr/>
          <p:nvPr/>
        </p:nvSpPr>
        <p:spPr>
          <a:xfrm>
            <a:off x="5646990" y="3141172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D6FF55-C706-437B-B584-6B43ABC34F14}"/>
                  </a:ext>
                </a:extLst>
              </p:cNvPr>
              <p:cNvSpPr txBox="1"/>
              <p:nvPr/>
            </p:nvSpPr>
            <p:spPr>
              <a:xfrm>
                <a:off x="221541" y="1561374"/>
                <a:ext cx="4558525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H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we have tried our best to find a dozen of non-dominated solutions, as is shown in the figure (minimization), then possible useful information includes:  </a:t>
                </a:r>
              </a:p>
              <a:p>
                <a:pPr marL="4320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be easier to optimize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marL="4320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may be no non-dominated solutions along the direction indicated by the blue arrow. </a:t>
                </a:r>
              </a:p>
              <a:p>
                <a:pPr marL="4320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marked in green may be a “key” solution.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D6FF55-C706-437B-B584-6B43ABC34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1" y="1561374"/>
                <a:ext cx="4558525" cy="3724096"/>
              </a:xfrm>
              <a:prstGeom prst="rect">
                <a:avLst/>
              </a:prstGeom>
              <a:blipFill>
                <a:blip r:embed="rId5"/>
                <a:stretch>
                  <a:fillRect l="-1337" t="-818" r="-1471" b="-16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00E0FA-5F63-4387-8371-6F72B356969E}"/>
              </a:ext>
            </a:extLst>
          </p:cNvPr>
          <p:cNvCxnSpPr>
            <a:cxnSpLocks/>
          </p:cNvCxnSpPr>
          <p:nvPr/>
        </p:nvCxnSpPr>
        <p:spPr>
          <a:xfrm flipV="1">
            <a:off x="5120924" y="3536829"/>
            <a:ext cx="3621534" cy="163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26">
            <a:extLst>
              <a:ext uri="{FF2B5EF4-FFF2-40B4-BE49-F238E27FC236}">
                <a16:creationId xmlns:a16="http://schemas.microsoft.com/office/drawing/2014/main" id="{76A6114B-B35F-4FF0-B26C-6FE24266075F}"/>
              </a:ext>
            </a:extLst>
          </p:cNvPr>
          <p:cNvSpPr/>
          <p:nvPr/>
        </p:nvSpPr>
        <p:spPr>
          <a:xfrm>
            <a:off x="6338178" y="3760443"/>
            <a:ext cx="180000" cy="18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B15F0A-F974-4AB6-B2DD-B860D8F0D14D}"/>
                  </a:ext>
                </a:extLst>
              </p:cNvPr>
              <p:cNvSpPr txBox="1"/>
              <p:nvPr/>
            </p:nvSpPr>
            <p:spPr>
              <a:xfrm>
                <a:off x="5445998" y="3651195"/>
                <a:ext cx="280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B15F0A-F974-4AB6-B2DD-B860D8F0D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998" y="3651195"/>
                <a:ext cx="28027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8FB0F43-565D-487C-9845-F201BA79CC79}"/>
              </a:ext>
            </a:extLst>
          </p:cNvPr>
          <p:cNvSpPr txBox="1"/>
          <p:nvPr/>
        </p:nvSpPr>
        <p:spPr>
          <a:xfrm>
            <a:off x="7895238" y="1714780"/>
            <a:ext cx="1162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50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394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Popular MOEA variants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DC70E3-2803-4352-AA66-903A236DEBE8}"/>
              </a:ext>
            </a:extLst>
          </p:cNvPr>
          <p:cNvSpPr txBox="1">
            <a:spLocks/>
          </p:cNvSpPr>
          <p:nvPr/>
        </p:nvSpPr>
        <p:spPr>
          <a:xfrm>
            <a:off x="484308" y="1142311"/>
            <a:ext cx="8175383" cy="488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MOEA/D</a:t>
            </a:r>
            <a:r>
              <a:rPr lang="en-GB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Decomposition-based MOEAs</a:t>
            </a:r>
          </a:p>
          <a:p>
            <a:pPr marL="540000" indent="-342900" algn="just">
              <a:buFont typeface="Wingdings" panose="05000000000000000000" pitchFamily="2" charset="2"/>
              <a:buChar char="Ø"/>
              <a:defRPr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decompose a MOP into several single-objective subproblems, and to approximate the PF by solving the subproblems collaboratively. 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en-GB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NSGA-II</a:t>
            </a:r>
            <a:r>
              <a:rPr lang="en-GB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Dominance-based MOEAs</a:t>
            </a:r>
          </a:p>
          <a:p>
            <a:pPr marL="540000" indent="-342900" algn="just">
              <a:buFont typeface="Wingdings" panose="05000000000000000000" pitchFamily="2" charset="2"/>
              <a:buChar char="Ø"/>
              <a:defRPr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iteratively select a new population based on 1) the Pareto-dominance relationship among solutions and 2) the distance in the objective space among solutions.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en-GB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IBEA</a:t>
            </a:r>
            <a:r>
              <a:rPr lang="en-GB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Indicator-based MOEAs</a:t>
            </a:r>
          </a:p>
          <a:p>
            <a:pPr marL="540000" indent="-342900" algn="just">
              <a:buFont typeface="Wingdings" panose="05000000000000000000" pitchFamily="2" charset="2"/>
              <a:buChar char="Ø"/>
              <a:defRPr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apply an indicator (e.g., hypervolume) to evaluate the quality of a set of solutions, and to iteratively select a new population based on the contribution of solutions to the indicator.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D791AD-605D-0D52-140D-52A029E2A01F}"/>
              </a:ext>
            </a:extLst>
          </p:cNvPr>
          <p:cNvSpPr txBox="1"/>
          <p:nvPr/>
        </p:nvSpPr>
        <p:spPr>
          <a:xfrm>
            <a:off x="484308" y="5814616"/>
            <a:ext cx="851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Q. Zhang, H. Li. "MOEA/D: A multiobjective evolutionary algorithm based on decomposition." IEEE TEVC, 2007, 11(6), 712-731.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Deb,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Kalyanmoy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 fast and elitist multiobjective genetic algorithm: NSGA-II." IEEE TEVC, 2002, 6(2), 182-197.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Zitzler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Eckart , and S.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Künzli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"Indicator-Based Selection in Multiobjective Search." PPSN, 2004.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432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The advantages of MOEAs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DC70E3-2803-4352-AA66-903A236DEBE8}"/>
              </a:ext>
            </a:extLst>
          </p:cNvPr>
          <p:cNvSpPr txBox="1">
            <a:spLocks/>
          </p:cNvSpPr>
          <p:nvPr/>
        </p:nvSpPr>
        <p:spPr>
          <a:xfrm>
            <a:off x="260059" y="1126348"/>
            <a:ext cx="4915948" cy="535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engineering: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 with the users’ preferences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may have specific preferences over the objectives;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MOEA presumes multiple possible preferences of the users and aligns the solutions to those preferences.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select solutions according to their own preferences.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A7013-64A6-4E75-93F1-5EA210315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521" y="1384183"/>
            <a:ext cx="3439421" cy="32124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B1C63B-19D5-49AC-940C-E805C39774A6}"/>
              </a:ext>
            </a:extLst>
          </p:cNvPr>
          <p:cNvSpPr/>
          <p:nvPr/>
        </p:nvSpPr>
        <p:spPr>
          <a:xfrm>
            <a:off x="5444521" y="4908489"/>
            <a:ext cx="36994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Qingfu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LI, Hui. MOEA/D: A multiobjective evolutionary algorithm based on decomposition. IEEE Transactions on evolutionary computation, 2007, 11.6: 712-731.</a:t>
            </a:r>
          </a:p>
        </p:txBody>
      </p:sp>
    </p:spTree>
    <p:extLst>
      <p:ext uri="{BB962C8B-B14F-4D97-AF65-F5344CB8AC3E}">
        <p14:creationId xmlns:p14="http://schemas.microsoft.com/office/powerpoint/2010/main" val="41034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768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Comparing solutions in constrained optimization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7" name="矩形 6"/>
          <p:cNvSpPr/>
          <p:nvPr/>
        </p:nvSpPr>
        <p:spPr>
          <a:xfrm>
            <a:off x="320400" y="1040400"/>
            <a:ext cx="874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Which solution is the best, and how to compare them?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975556"/>
                  </p:ext>
                </p:extLst>
              </p:nvPr>
            </p:nvGraphicFramePr>
            <p:xfrm>
              <a:off x="273092" y="3623599"/>
              <a:ext cx="386707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22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222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5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−1.5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297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493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−0.75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27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56303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975556"/>
                  </p:ext>
                </p:extLst>
              </p:nvPr>
            </p:nvGraphicFramePr>
            <p:xfrm>
              <a:off x="273092" y="3623599"/>
              <a:ext cx="386707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22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222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5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8" t="-1538" r="-21840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98" t="-1538" r="-11840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2222" t="-1538" r="-1709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8" t="-101538" r="-218408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98" t="-101538" r="-118408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2222" t="-101538" r="-1709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2970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8" t="-198485" r="-21840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98" t="-198485" r="-11840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2222" t="-198485" r="-170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4931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8" t="-303077" r="-218408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98" t="-303077" r="-118408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2222" t="-303077" r="-1709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9277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8" t="-403077" r="-218408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98" t="-403077" r="-118408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2222" t="-403077" r="-1709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563037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508500" y="2451100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90440" progId="Equation.DSMT4">
                  <p:embed/>
                </p:oleObj>
              </mc:Choice>
              <mc:Fallback>
                <p:oleObj name="Equation" r:id="rId5" imgW="126720" imgH="1904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8500" y="2451100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象 9"/>
              <p:cNvSpPr txBox="1"/>
              <p:nvPr/>
            </p:nvSpPr>
            <p:spPr>
              <a:xfrm>
                <a:off x="3495675" y="2089150"/>
                <a:ext cx="2701925" cy="9223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func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−1.5≥0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对象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675" y="2089150"/>
                <a:ext cx="2701925" cy="922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39">
            <a:extLst>
              <a:ext uri="{FF2B5EF4-FFF2-40B4-BE49-F238E27FC236}">
                <a16:creationId xmlns:a16="http://schemas.microsoft.com/office/drawing/2014/main" id="{E92EC6C9-FD0F-414F-F6B4-2B8A3111AB33}"/>
              </a:ext>
            </a:extLst>
          </p:cNvPr>
          <p:cNvGrpSpPr>
            <a:grpSpLocks/>
          </p:cNvGrpSpPr>
          <p:nvPr/>
        </p:nvGrpSpPr>
        <p:grpSpPr bwMode="auto">
          <a:xfrm>
            <a:off x="5104981" y="3537018"/>
            <a:ext cx="3963237" cy="2392423"/>
            <a:chOff x="1212167" y="3699602"/>
            <a:chExt cx="3963711" cy="2393694"/>
          </a:xfrm>
        </p:grpSpPr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BA65BC82-3D6F-98C9-22A1-2D9DD1064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9197" y="5249249"/>
              <a:ext cx="1181100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800" dirty="0"/>
                <a:t>g(x) </a:t>
              </a:r>
              <a:r>
                <a:rPr lang="zh-CN" altLang="en-US" sz="1800" dirty="0">
                  <a:ea typeface="宋体" pitchFamily="2" charset="-122"/>
                </a:rPr>
                <a:t>≥ </a:t>
              </a:r>
              <a:r>
                <a:rPr lang="en-US" altLang="zh-CN" sz="1800" i="0" dirty="0">
                  <a:ea typeface="宋体" pitchFamily="2" charset="-122"/>
                </a:rPr>
                <a:t>0</a:t>
              </a:r>
              <a:endParaRPr lang="en-GB" altLang="en-US" sz="1800" i="0" dirty="0"/>
            </a:p>
          </p:txBody>
        </p:sp>
        <p:cxnSp>
          <p:nvCxnSpPr>
            <p:cNvPr id="13" name="直接箭头连接符 6">
              <a:extLst>
                <a:ext uri="{FF2B5EF4-FFF2-40B4-BE49-F238E27FC236}">
                  <a16:creationId xmlns:a16="http://schemas.microsoft.com/office/drawing/2014/main" id="{FF7458CD-427B-1098-F957-DB53558F1E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54276" y="3920272"/>
              <a:ext cx="2952179" cy="223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箭头连接符 9">
              <a:extLst>
                <a:ext uri="{FF2B5EF4-FFF2-40B4-BE49-F238E27FC236}">
                  <a16:creationId xmlns:a16="http://schemas.microsoft.com/office/drawing/2014/main" id="{846FB677-6931-E3A0-8C70-789357328B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44131" y="3920272"/>
              <a:ext cx="10146" cy="21730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文本框 11">
              <a:extLst>
                <a:ext uri="{FF2B5EF4-FFF2-40B4-BE49-F238E27FC236}">
                  <a16:creationId xmlns:a16="http://schemas.microsoft.com/office/drawing/2014/main" id="{43061141-B1A5-2505-CBD4-960A19915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167" y="369960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1800" b="0" i="0" dirty="0">
                  <a:ea typeface="宋体" pitchFamily="2" charset="-122"/>
                </a:rPr>
                <a:t>0</a:t>
              </a:r>
              <a:endParaRPr lang="zh-CN" altLang="en-US" sz="1800" b="0" i="0" dirty="0">
                <a:ea typeface="宋体" pitchFamily="2" charset="-122"/>
              </a:endParaRPr>
            </a:p>
          </p:txBody>
        </p:sp>
        <p:cxnSp>
          <p:nvCxnSpPr>
            <p:cNvPr id="16" name="直接连接符 13">
              <a:extLst>
                <a:ext uri="{FF2B5EF4-FFF2-40B4-BE49-F238E27FC236}">
                  <a16:creationId xmlns:a16="http://schemas.microsoft.com/office/drawing/2014/main" id="{26FCE760-5592-DCB2-7624-B580F5C862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86175" y="3920272"/>
              <a:ext cx="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5">
              <a:extLst>
                <a:ext uri="{FF2B5EF4-FFF2-40B4-BE49-F238E27FC236}">
                  <a16:creationId xmlns:a16="http://schemas.microsoft.com/office/drawing/2014/main" id="{8159834A-53DE-825C-2117-12D79DE275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58183" y="3848264"/>
              <a:ext cx="0" cy="720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连接符 28">
              <a:extLst>
                <a:ext uri="{FF2B5EF4-FFF2-40B4-BE49-F238E27FC236}">
                  <a16:creationId xmlns:a16="http://schemas.microsoft.com/office/drawing/2014/main" id="{6571AF9F-C1F6-8AFE-3AF4-3F5C954479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62239" y="3848264"/>
              <a:ext cx="0" cy="720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20">
              <a:extLst>
                <a:ext uri="{FF2B5EF4-FFF2-40B4-BE49-F238E27FC236}">
                  <a16:creationId xmlns:a16="http://schemas.microsoft.com/office/drawing/2014/main" id="{E5E235DF-B903-2BAE-E5F1-AE3C571484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9108" y="3920272"/>
              <a:ext cx="7107" cy="16773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23">
              <a:extLst>
                <a:ext uri="{FF2B5EF4-FFF2-40B4-BE49-F238E27FC236}">
                  <a16:creationId xmlns:a16="http://schemas.microsoft.com/office/drawing/2014/main" id="{DAC3D393-2559-6500-1CD8-17A55B1D41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6091" y="5179177"/>
              <a:ext cx="498388" cy="4686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连接符 38">
              <a:extLst>
                <a:ext uri="{FF2B5EF4-FFF2-40B4-BE49-F238E27FC236}">
                  <a16:creationId xmlns:a16="http://schemas.microsoft.com/office/drawing/2014/main" id="{645F8E57-63AB-8FA0-BECA-35C9386053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6091" y="4844510"/>
              <a:ext cx="895631" cy="8033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直接连接符 40">
              <a:extLst>
                <a:ext uri="{FF2B5EF4-FFF2-40B4-BE49-F238E27FC236}">
                  <a16:creationId xmlns:a16="http://schemas.microsoft.com/office/drawing/2014/main" id="{EA941DEF-11E1-849E-B7CE-385B07EDF5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6091" y="4453854"/>
              <a:ext cx="1304917" cy="11939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连接符 42">
              <a:extLst>
                <a:ext uri="{FF2B5EF4-FFF2-40B4-BE49-F238E27FC236}">
                  <a16:creationId xmlns:a16="http://schemas.microsoft.com/office/drawing/2014/main" id="{B616348D-1689-34CF-8A94-9117070CD4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6091" y="4136296"/>
              <a:ext cx="1732690" cy="1471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接连接符 47">
              <a:extLst>
                <a:ext uri="{FF2B5EF4-FFF2-40B4-BE49-F238E27FC236}">
                  <a16:creationId xmlns:a16="http://schemas.microsoft.com/office/drawing/2014/main" id="{C3AED656-8AF2-3408-2E94-C70C8D2AC0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5285" y="3937687"/>
              <a:ext cx="1973012" cy="17259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接连接符 49">
              <a:extLst>
                <a:ext uri="{FF2B5EF4-FFF2-40B4-BE49-F238E27FC236}">
                  <a16:creationId xmlns:a16="http://schemas.microsoft.com/office/drawing/2014/main" id="{EAED0D2D-449A-0BC6-0148-E3CC8D5424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41192" y="3940763"/>
              <a:ext cx="2034686" cy="16626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FD5006D-DAAB-6B4E-90C0-2C46962CBDA1}"/>
                  </a:ext>
                </a:extLst>
              </p:cNvPr>
              <p:cNvSpPr txBox="1"/>
              <p:nvPr/>
            </p:nvSpPr>
            <p:spPr>
              <a:xfrm>
                <a:off x="4505313" y="3082852"/>
                <a:ext cx="508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FD5006D-DAAB-6B4E-90C0-2C46962CB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13" y="3082852"/>
                <a:ext cx="508281" cy="276999"/>
              </a:xfrm>
              <a:prstGeom prst="rect">
                <a:avLst/>
              </a:prstGeom>
              <a:blipFill>
                <a:blip r:embed="rId8"/>
                <a:stretch>
                  <a:fillRect l="-15663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EE06BC4-C82F-0299-DDE4-62B42093CA5D}"/>
                  </a:ext>
                </a:extLst>
              </p:cNvPr>
              <p:cNvSpPr txBox="1"/>
              <p:nvPr/>
            </p:nvSpPr>
            <p:spPr>
              <a:xfrm>
                <a:off x="8487881" y="3619071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EE06BC4-C82F-0299-DDE4-62B42093C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81" y="3619071"/>
                <a:ext cx="183319" cy="276999"/>
              </a:xfrm>
              <a:prstGeom prst="rect">
                <a:avLst/>
              </a:prstGeom>
              <a:blipFill>
                <a:blip r:embed="rId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BFF2B46-34D3-5E9B-4A39-D2496EA51690}"/>
                  </a:ext>
                </a:extLst>
              </p:cNvPr>
              <p:cNvSpPr txBox="1"/>
              <p:nvPr/>
            </p:nvSpPr>
            <p:spPr>
              <a:xfrm>
                <a:off x="6097481" y="3474732"/>
                <a:ext cx="2757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BFF2B46-34D3-5E9B-4A39-D2496EA51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81" y="3474732"/>
                <a:ext cx="275717" cy="215444"/>
              </a:xfrm>
              <a:prstGeom prst="rect">
                <a:avLst/>
              </a:prstGeom>
              <a:blipFill>
                <a:blip r:embed="rId10"/>
                <a:stretch>
                  <a:fillRect l="-15556" r="-17778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5B98C0EA-E27E-FF85-874A-91AC2B775E68}"/>
              </a:ext>
            </a:extLst>
          </p:cNvPr>
          <p:cNvSpPr/>
          <p:nvPr/>
        </p:nvSpPr>
        <p:spPr>
          <a:xfrm flipV="1">
            <a:off x="5013594" y="2891322"/>
            <a:ext cx="1880445" cy="1382126"/>
          </a:xfrm>
          <a:custGeom>
            <a:avLst/>
            <a:gdLst>
              <a:gd name="connsiteX0" fmla="*/ 0 w 897467"/>
              <a:gd name="connsiteY0" fmla="*/ 2192873 h 2201339"/>
              <a:gd name="connsiteX1" fmla="*/ 448734 w 897467"/>
              <a:gd name="connsiteY1" fmla="*/ 6 h 2201339"/>
              <a:gd name="connsiteX2" fmla="*/ 897467 w 897467"/>
              <a:gd name="connsiteY2" fmla="*/ 2167473 h 2201339"/>
              <a:gd name="connsiteX3" fmla="*/ 897467 w 897467"/>
              <a:gd name="connsiteY3" fmla="*/ 2167473 h 2201339"/>
              <a:gd name="connsiteX4" fmla="*/ 423334 w 897467"/>
              <a:gd name="connsiteY4" fmla="*/ 2201339 h 2201339"/>
              <a:gd name="connsiteX0" fmla="*/ 0 w 897467"/>
              <a:gd name="connsiteY0" fmla="*/ 2192873 h 2192873"/>
              <a:gd name="connsiteX1" fmla="*/ 448734 w 897467"/>
              <a:gd name="connsiteY1" fmla="*/ 6 h 2192873"/>
              <a:gd name="connsiteX2" fmla="*/ 897467 w 897467"/>
              <a:gd name="connsiteY2" fmla="*/ 2167473 h 2192873"/>
              <a:gd name="connsiteX3" fmla="*/ 897467 w 897467"/>
              <a:gd name="connsiteY3" fmla="*/ 2167473 h 219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467" h="2192873">
                <a:moveTo>
                  <a:pt x="0" y="2192873"/>
                </a:moveTo>
                <a:cubicBezTo>
                  <a:pt x="149578" y="1098556"/>
                  <a:pt x="299156" y="4239"/>
                  <a:pt x="448734" y="6"/>
                </a:cubicBezTo>
                <a:cubicBezTo>
                  <a:pt x="598312" y="-4227"/>
                  <a:pt x="897467" y="2167473"/>
                  <a:pt x="897467" y="2167473"/>
                </a:cubicBezTo>
                <a:lnTo>
                  <a:pt x="897467" y="2167473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34642FD-75D1-B259-E96B-80527332E290}"/>
              </a:ext>
            </a:extLst>
          </p:cNvPr>
          <p:cNvSpPr/>
          <p:nvPr/>
        </p:nvSpPr>
        <p:spPr>
          <a:xfrm>
            <a:off x="5395530" y="3703570"/>
            <a:ext cx="108000" cy="108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0FC1D54-FF99-6CBE-A0D8-3D65EF5634A2}"/>
              </a:ext>
            </a:extLst>
          </p:cNvPr>
          <p:cNvSpPr/>
          <p:nvPr/>
        </p:nvSpPr>
        <p:spPr>
          <a:xfrm>
            <a:off x="5904867" y="4220564"/>
            <a:ext cx="108000" cy="108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A8A399A-20C1-FC7E-BD3F-A31898F86034}"/>
              </a:ext>
            </a:extLst>
          </p:cNvPr>
          <p:cNvSpPr/>
          <p:nvPr/>
        </p:nvSpPr>
        <p:spPr>
          <a:xfrm>
            <a:off x="6174392" y="4005164"/>
            <a:ext cx="108000" cy="108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9B7B16-9DD8-B5C7-2E96-8F00C10C90BF}"/>
              </a:ext>
            </a:extLst>
          </p:cNvPr>
          <p:cNvSpPr/>
          <p:nvPr/>
        </p:nvSpPr>
        <p:spPr>
          <a:xfrm>
            <a:off x="6404466" y="3720276"/>
            <a:ext cx="108000" cy="108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D4DD79D-F1D1-7F8C-350A-5F8EE09318C7}"/>
                  </a:ext>
                </a:extLst>
              </p:cNvPr>
              <p:cNvSpPr txBox="1"/>
              <p:nvPr/>
            </p:nvSpPr>
            <p:spPr>
              <a:xfrm>
                <a:off x="5888014" y="3474732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D4DD79D-F1D1-7F8C-350A-5F8EE0931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014" y="3474732"/>
                <a:ext cx="139461" cy="215444"/>
              </a:xfrm>
              <a:prstGeom prst="rect">
                <a:avLst/>
              </a:prstGeom>
              <a:blipFill>
                <a:blip r:embed="rId11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EA65C6B-E066-A5EE-9142-21D61DE1C2AB}"/>
                  </a:ext>
                </a:extLst>
              </p:cNvPr>
              <p:cNvSpPr txBox="1"/>
              <p:nvPr/>
            </p:nvSpPr>
            <p:spPr>
              <a:xfrm>
                <a:off x="6405110" y="3466265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EA65C6B-E066-A5EE-9142-21D61DE1C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110" y="3466265"/>
                <a:ext cx="139462" cy="215444"/>
              </a:xfrm>
              <a:prstGeom prst="rect">
                <a:avLst/>
              </a:prstGeom>
              <a:blipFill>
                <a:blip r:embed="rId12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231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4543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The advantages of MOEA/D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DC70E3-2803-4352-AA66-903A236DEBE8}"/>
              </a:ext>
            </a:extLst>
          </p:cNvPr>
          <p:cNvSpPr txBox="1">
            <a:spLocks/>
          </p:cNvSpPr>
          <p:nvPr/>
        </p:nvSpPr>
        <p:spPr>
          <a:xfrm>
            <a:off x="260059" y="1104181"/>
            <a:ext cx="4915948" cy="5372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engineering: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distribution &amp; high optimization quality with a small-population: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size is usually limited to a small number, due to the cost of simulations;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 of decomposition helps on obtaining a more uniform distribution of the final solutions;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MOEA/D is superior to NSGA-II considering a small-population.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A7013-64A6-4E75-93F1-5EA210315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521" y="1384183"/>
            <a:ext cx="3439421" cy="32124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B1C63B-19D5-49AC-940C-E805C39774A6}"/>
              </a:ext>
            </a:extLst>
          </p:cNvPr>
          <p:cNvSpPr/>
          <p:nvPr/>
        </p:nvSpPr>
        <p:spPr>
          <a:xfrm>
            <a:off x="5444521" y="4908489"/>
            <a:ext cx="36994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Qingfu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LI, Hui. MOEA/D: A multiobjective evolutionary algorithm based on decomposition. IEEE Transactions on evolutionary computation, 2007, 11.6: 712-731.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C80F8-73DE-48F5-979A-F4E87C49B2DC}"/>
              </a:ext>
            </a:extLst>
          </p:cNvPr>
          <p:cNvSpPr txBox="1"/>
          <p:nvPr/>
        </p:nvSpPr>
        <p:spPr>
          <a:xfrm>
            <a:off x="7721443" y="1076406"/>
            <a:ext cx="1162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43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MOEA/D: decomposition + collaboration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DC70E3-2803-4352-AA66-903A236DEBE8}"/>
              </a:ext>
            </a:extLst>
          </p:cNvPr>
          <p:cNvSpPr txBox="1">
            <a:spLocks/>
          </p:cNvSpPr>
          <p:nvPr/>
        </p:nvSpPr>
        <p:spPr>
          <a:xfrm>
            <a:off x="545284" y="1409349"/>
            <a:ext cx="8053432" cy="488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(from traditional optimization theory) </a:t>
            </a:r>
          </a:p>
          <a:p>
            <a:pPr algn="just">
              <a:buFont typeface="Wingdings" pitchFamily="2" charset="2"/>
              <a:buNone/>
              <a:defRPr/>
            </a:pPr>
            <a:endParaRPr lang="en-GB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Decompose the task of approximating the PF into </a:t>
            </a:r>
            <a:r>
              <a:rPr lang="en-GB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subtasks. Each subproblem is usually single objective. </a:t>
            </a:r>
          </a:p>
          <a:p>
            <a:pPr algn="just">
              <a:buFont typeface="Wingdings" pitchFamily="2" charset="2"/>
              <a:buNone/>
              <a:defRPr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(from evolutionary computation)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None/>
              <a:defRPr/>
            </a:pPr>
            <a:endParaRPr lang="en-GB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GB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agents (procedures) are used.  Each agent is for a different subproblem. </a:t>
            </a:r>
          </a:p>
          <a:p>
            <a:pPr lvl="1" algn="just">
              <a:defRPr/>
            </a:pPr>
            <a:endParaRPr lang="en-GB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subproblems are related to one another. </a:t>
            </a:r>
            <a:r>
              <a:rPr lang="en-GB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agents can solve these subproblems in a collaborative manner.   </a:t>
            </a:r>
          </a:p>
        </p:txBody>
      </p:sp>
    </p:spTree>
    <p:extLst>
      <p:ext uri="{BB962C8B-B14F-4D97-AF65-F5344CB8AC3E}">
        <p14:creationId xmlns:p14="http://schemas.microsoft.com/office/powerpoint/2010/main" val="129208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563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What does a subproblem contain? 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C75D0E-205C-D2EB-F725-B0C2A1A8397F}"/>
                  </a:ext>
                </a:extLst>
              </p:cNvPr>
              <p:cNvSpPr txBox="1"/>
              <p:nvPr/>
            </p:nvSpPr>
            <p:spPr>
              <a:xfrm>
                <a:off x="1999212" y="2335602"/>
                <a:ext cx="5145576" cy="2710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Inputs: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decomposition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function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preference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vector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possibly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reference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point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eqAr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search</m:t>
                            </m:r>
                            <m: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space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best</m:t>
                            </m:r>
                            <m: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so</m:t>
                            </m:r>
                            <m: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far</m:t>
                            </m:r>
                            <m: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C75D0E-205C-D2EB-F725-B0C2A1A8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212" y="2335602"/>
                <a:ext cx="5145576" cy="2710486"/>
              </a:xfrm>
              <a:prstGeom prst="rect">
                <a:avLst/>
              </a:prstGeom>
              <a:blipFill>
                <a:blip r:embed="rId3"/>
                <a:stretch>
                  <a:fillRect l="-1896" b="-134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057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591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Objective decomposition in MOEA/D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2BBA4F1-C515-46B2-A54C-8B801B69840E}"/>
              </a:ext>
            </a:extLst>
          </p:cNvPr>
          <p:cNvGrpSpPr/>
          <p:nvPr/>
        </p:nvGrpSpPr>
        <p:grpSpPr>
          <a:xfrm>
            <a:off x="133956" y="1459513"/>
            <a:ext cx="4010383" cy="4247989"/>
            <a:chOff x="241180" y="1701787"/>
            <a:chExt cx="4010383" cy="424798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ECB345F-62BC-4C30-A7F8-38CC26E25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87" y="2121832"/>
              <a:ext cx="0" cy="329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BD9BD0D-05CF-4A06-A698-83357E586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87" y="5407440"/>
              <a:ext cx="3632612" cy="124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C18C0-5DEF-4262-813B-EEF46A6C60FC}"/>
                </a:ext>
              </a:extLst>
            </p:cNvPr>
            <p:cNvSpPr txBox="1"/>
            <p:nvPr/>
          </p:nvSpPr>
          <p:spPr>
            <a:xfrm>
              <a:off x="1310106" y="5580444"/>
              <a:ext cx="1661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31550A-111E-442C-8E9C-B453D848A326}"/>
                    </a:ext>
                  </a:extLst>
                </p:cNvPr>
                <p:cNvSpPr txBox="1"/>
                <p:nvPr/>
              </p:nvSpPr>
              <p:spPr>
                <a:xfrm>
                  <a:off x="3809608" y="5437969"/>
                  <a:ext cx="430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31550A-111E-442C-8E9C-B453D848A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608" y="5437969"/>
                  <a:ext cx="43018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2AF9C61-C6F9-4DCA-866E-83184955439C}"/>
                    </a:ext>
                  </a:extLst>
                </p:cNvPr>
                <p:cNvSpPr txBox="1"/>
                <p:nvPr/>
              </p:nvSpPr>
              <p:spPr>
                <a:xfrm>
                  <a:off x="241180" y="170178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2AF9C61-C6F9-4DCA-866E-831849554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0" y="1701787"/>
                  <a:ext cx="4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996064C-5D34-4307-9A1E-0766879C980E}"/>
                </a:ext>
              </a:extLst>
            </p:cNvPr>
            <p:cNvSpPr/>
            <p:nvPr/>
          </p:nvSpPr>
          <p:spPr>
            <a:xfrm>
              <a:off x="458932" y="2331756"/>
              <a:ext cx="3364342" cy="2996273"/>
            </a:xfrm>
            <a:custGeom>
              <a:avLst/>
              <a:gdLst>
                <a:gd name="connsiteX0" fmla="*/ 0 w 3137483"/>
                <a:gd name="connsiteY0" fmla="*/ 0 h 3129093"/>
                <a:gd name="connsiteX1" fmla="*/ 494951 w 3137483"/>
                <a:gd name="connsiteY1" fmla="*/ 1367405 h 3129093"/>
                <a:gd name="connsiteX2" fmla="*/ 1510019 w 3137483"/>
                <a:gd name="connsiteY2" fmla="*/ 1778466 h 3129093"/>
                <a:gd name="connsiteX3" fmla="*/ 2231472 w 3137483"/>
                <a:gd name="connsiteY3" fmla="*/ 2810312 h 3129093"/>
                <a:gd name="connsiteX4" fmla="*/ 3137483 w 3137483"/>
                <a:gd name="connsiteY4" fmla="*/ 3129093 h 312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7483" h="3129093">
                  <a:moveTo>
                    <a:pt x="0" y="0"/>
                  </a:moveTo>
                  <a:cubicBezTo>
                    <a:pt x="121640" y="535497"/>
                    <a:pt x="243281" y="1070994"/>
                    <a:pt x="494951" y="1367405"/>
                  </a:cubicBezTo>
                  <a:cubicBezTo>
                    <a:pt x="746621" y="1663816"/>
                    <a:pt x="1220599" y="1537982"/>
                    <a:pt x="1510019" y="1778466"/>
                  </a:cubicBezTo>
                  <a:cubicBezTo>
                    <a:pt x="1799439" y="2018950"/>
                    <a:pt x="1960228" y="2585208"/>
                    <a:pt x="2231472" y="2810312"/>
                  </a:cubicBezTo>
                  <a:cubicBezTo>
                    <a:pt x="2502716" y="3035416"/>
                    <a:pt x="2820099" y="3082254"/>
                    <a:pt x="3137483" y="3129093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E5271AB-BF26-44E2-A481-42BFA0708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87" y="2482830"/>
              <a:ext cx="615402" cy="2937087"/>
            </a:xfrm>
            <a:prstGeom prst="line">
              <a:avLst/>
            </a:prstGeom>
            <a:ln w="1905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30D16D-F51A-4DAB-A7B1-73C3DD4AA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84" y="2853031"/>
              <a:ext cx="1527490" cy="2559208"/>
            </a:xfrm>
            <a:prstGeom prst="line">
              <a:avLst/>
            </a:prstGeom>
            <a:ln w="1905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2739C1-898A-4ADC-85A8-18B8034768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85" y="3429000"/>
              <a:ext cx="2445805" cy="1978443"/>
            </a:xfrm>
            <a:prstGeom prst="line">
              <a:avLst/>
            </a:prstGeom>
            <a:ln w="1905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F6A37B-1A84-47EA-8D42-8B9DC498D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83" y="4199455"/>
              <a:ext cx="2940777" cy="1220464"/>
            </a:xfrm>
            <a:prstGeom prst="line">
              <a:avLst/>
            </a:prstGeom>
            <a:ln w="1905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6A12C4F-8DC5-456B-B52D-CC4ABC5B9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82" y="4969741"/>
              <a:ext cx="3103505" cy="437699"/>
            </a:xfrm>
            <a:prstGeom prst="line">
              <a:avLst/>
            </a:prstGeom>
            <a:ln w="1905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CBDFFE-B19C-4A41-A48A-55DB7CF08AD5}"/>
                </a:ext>
              </a:extLst>
            </p:cNvPr>
            <p:cNvSpPr txBox="1"/>
            <p:nvPr/>
          </p:nvSpPr>
          <p:spPr>
            <a:xfrm>
              <a:off x="1016204" y="2338523"/>
              <a:ext cx="1498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Subproblem 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E73D06-3FE3-44E9-A7AB-741A3449FDFE}"/>
                </a:ext>
              </a:extLst>
            </p:cNvPr>
            <p:cNvSpPr txBox="1"/>
            <p:nvPr/>
          </p:nvSpPr>
          <p:spPr>
            <a:xfrm>
              <a:off x="1887834" y="291689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Subproblem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C460903-EE1F-466D-8466-E073E5C78288}"/>
                    </a:ext>
                  </a:extLst>
                </p:cNvPr>
                <p:cNvSpPr txBox="1"/>
                <p:nvPr/>
              </p:nvSpPr>
              <p:spPr>
                <a:xfrm>
                  <a:off x="2713963" y="4598339"/>
                  <a:ext cx="1537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HK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Subproblem </a:t>
                  </a:r>
                  <a14:m>
                    <m:oMath xmlns:m="http://schemas.openxmlformats.org/officeDocument/2006/math">
                      <m:r>
                        <a:rPr lang="en-HK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a14:m>
                  <a:endParaRPr lang="en-HK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C460903-EE1F-466D-8466-E073E5C78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963" y="4598339"/>
                  <a:ext cx="15376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571" t="-10000" b="-26667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16A51E-66F3-464C-ABA4-953DDD603203}"/>
                </a:ext>
              </a:extLst>
            </p:cNvPr>
            <p:cNvSpPr txBox="1"/>
            <p:nvPr/>
          </p:nvSpPr>
          <p:spPr>
            <a:xfrm rot="3294641">
              <a:off x="3391682" y="3592475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4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A6E47F-B5F8-450B-8801-A44D65A3F6C9}"/>
                  </a:ext>
                </a:extLst>
              </p:cNvPr>
              <p:cNvSpPr txBox="1"/>
              <p:nvPr/>
            </p:nvSpPr>
            <p:spPr>
              <a:xfrm>
                <a:off x="4300387" y="882077"/>
                <a:ext cx="4802312" cy="537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Objectives can be aggregated to a single objective function (a subproblem).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they can be summed up with specified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HK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subject</m:t>
                      </m:r>
                      <m:r>
                        <a:rPr lang="en-HK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summing up the objectives with several different weights, the multiobjective problem is decomposed into several different subproblem.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example: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=.25∗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+.75∗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K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HK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.5∗</m:t>
                      </m:r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HK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.5∗</m:t>
                      </m:r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=.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HK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5∗</m:t>
                      </m:r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+.</m:t>
                      </m:r>
                      <m:r>
                        <a:rPr lang="en-HK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HK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5∗</m:t>
                      </m:r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A6E47F-B5F8-450B-8801-A44D65A3F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387" y="882077"/>
                <a:ext cx="4802312" cy="5379742"/>
              </a:xfrm>
              <a:prstGeom prst="rect">
                <a:avLst/>
              </a:prstGeom>
              <a:blipFill>
                <a:blip r:embed="rId6"/>
                <a:stretch>
                  <a:fillRect l="-1015" t="-680" r="-13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90A7E36-71C3-40E8-8BF0-B04A3246FC9A}"/>
              </a:ext>
            </a:extLst>
          </p:cNvPr>
          <p:cNvSpPr txBox="1"/>
          <p:nvPr/>
        </p:nvSpPr>
        <p:spPr>
          <a:xfrm>
            <a:off x="2807114" y="1520271"/>
            <a:ext cx="1162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87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510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Popular decomposition methods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F30D1C9-1663-4878-9C0A-104B422BA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059" y="1658312"/>
            <a:ext cx="8751882" cy="3541376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Weighted sum approach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altLang="zh-CN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Tchebycheff</a:t>
            </a:r>
            <a:r>
              <a:rPr lang="en-GB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3328896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B09DAD8-4CFD-4EDE-9294-047429B2DF2D}"/>
              </a:ext>
            </a:extLst>
          </p:cNvPr>
          <p:cNvGrpSpPr/>
          <p:nvPr/>
        </p:nvGrpSpPr>
        <p:grpSpPr>
          <a:xfrm>
            <a:off x="547828" y="1383679"/>
            <a:ext cx="2325147" cy="1321756"/>
            <a:chOff x="753016" y="2312542"/>
            <a:chExt cx="2325147" cy="1321756"/>
          </a:xfrm>
        </p:grpSpPr>
        <p:sp>
          <p:nvSpPr>
            <p:cNvPr id="90" name="Line 58">
              <a:extLst>
                <a:ext uri="{FF2B5EF4-FFF2-40B4-BE49-F238E27FC236}">
                  <a16:creationId xmlns:a16="http://schemas.microsoft.com/office/drawing/2014/main" id="{648644A2-71CB-4F0E-B5BE-45DBB541A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070" y="3403272"/>
              <a:ext cx="2088418" cy="33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59">
              <a:extLst>
                <a:ext uri="{FF2B5EF4-FFF2-40B4-BE49-F238E27FC236}">
                  <a16:creationId xmlns:a16="http://schemas.microsoft.com/office/drawing/2014/main" id="{AB83D71B-633C-49DA-A904-8DDCC9307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6026" y="2312542"/>
              <a:ext cx="44619" cy="10907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92" name="Object 61">
              <a:extLst>
                <a:ext uri="{FF2B5EF4-FFF2-40B4-BE49-F238E27FC236}">
                  <a16:creationId xmlns:a16="http://schemas.microsoft.com/office/drawing/2014/main" id="{CBBD1643-1145-4C11-B786-4E1BB63B98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0211669"/>
                </p:ext>
              </p:extLst>
            </p:nvPr>
          </p:nvGraphicFramePr>
          <p:xfrm>
            <a:off x="753016" y="2381032"/>
            <a:ext cx="245405" cy="162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569" imgH="215619" progId="Equation.3">
                    <p:embed/>
                  </p:oleObj>
                </mc:Choice>
                <mc:Fallback>
                  <p:oleObj name="Equation" r:id="rId3" imgW="177569" imgH="215619" progId="Equation.3">
                    <p:embed/>
                    <p:pic>
                      <p:nvPicPr>
                        <p:cNvPr id="14353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016" y="2381032"/>
                          <a:ext cx="245405" cy="162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62">
              <a:extLst>
                <a:ext uri="{FF2B5EF4-FFF2-40B4-BE49-F238E27FC236}">
                  <a16:creationId xmlns:a16="http://schemas.microsoft.com/office/drawing/2014/main" id="{E953344C-9784-4F38-82E1-25E7B18868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799719"/>
                </p:ext>
              </p:extLst>
            </p:nvPr>
          </p:nvGraphicFramePr>
          <p:xfrm>
            <a:off x="2850111" y="3470739"/>
            <a:ext cx="228052" cy="163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64885" imgH="215619" progId="Equation.3">
                    <p:embed/>
                  </p:oleObj>
                </mc:Choice>
                <mc:Fallback>
                  <p:oleObj name="Equation" r:id="rId5" imgW="164885" imgH="215619" progId="Equation.3">
                    <p:embed/>
                    <p:pic>
                      <p:nvPicPr>
                        <p:cNvPr id="14354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111" y="3470739"/>
                          <a:ext cx="228052" cy="163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Line 67">
              <a:extLst>
                <a:ext uri="{FF2B5EF4-FFF2-40B4-BE49-F238E27FC236}">
                  <a16:creationId xmlns:a16="http://schemas.microsoft.com/office/drawing/2014/main" id="{309F7367-372C-4BCD-A70B-A1AFBCA3A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621" y="2550723"/>
              <a:ext cx="0" cy="2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68">
              <a:extLst>
                <a:ext uri="{FF2B5EF4-FFF2-40B4-BE49-F238E27FC236}">
                  <a16:creationId xmlns:a16="http://schemas.microsoft.com/office/drawing/2014/main" id="{D0C34458-FF38-40A4-A3FF-97AEE2FEE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2481" y="3570919"/>
              <a:ext cx="280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" name="Line 75">
            <a:extLst>
              <a:ext uri="{FF2B5EF4-FFF2-40B4-BE49-F238E27FC236}">
                <a16:creationId xmlns:a16="http://schemas.microsoft.com/office/drawing/2014/main" id="{6A2B0AF8-8104-4088-9A70-D5D0B8A84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9526" y="1833574"/>
            <a:ext cx="1518287" cy="74214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3911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Weighted sum approach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graphicFrame>
        <p:nvGraphicFramePr>
          <p:cNvPr id="11" name="Object 28">
            <a:extLst>
              <a:ext uri="{FF2B5EF4-FFF2-40B4-BE49-F238E27FC236}">
                <a16:creationId xmlns:a16="http://schemas.microsoft.com/office/drawing/2014/main" id="{6883B22E-1413-4E82-ABC6-C31DBB5DC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502779"/>
              </p:ext>
            </p:extLst>
          </p:nvPr>
        </p:nvGraphicFramePr>
        <p:xfrm>
          <a:off x="3631968" y="1552984"/>
          <a:ext cx="45624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57400" imgH="457200" progId="Equation.3">
                  <p:embed/>
                </p:oleObj>
              </mc:Choice>
              <mc:Fallback>
                <p:oleObj name="Equation" r:id="rId7" imgW="2057400" imgH="457200" progId="Equation.3">
                  <p:embed/>
                  <p:pic>
                    <p:nvPicPr>
                      <p:cNvPr id="7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968" y="1552984"/>
                        <a:ext cx="45624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BFA29-46FF-4428-A915-25D619640D3A}"/>
              </a:ext>
            </a:extLst>
          </p:cNvPr>
          <p:cNvGrpSpPr/>
          <p:nvPr/>
        </p:nvGrpSpPr>
        <p:grpSpPr>
          <a:xfrm>
            <a:off x="-224950" y="-504143"/>
            <a:ext cx="9129237" cy="6373798"/>
            <a:chOff x="3651" y="2432"/>
            <a:chExt cx="9129237" cy="6373798"/>
          </a:xfrm>
        </p:grpSpPr>
        <p:graphicFrame>
          <p:nvGraphicFramePr>
            <p:cNvPr id="13" name="Object 3">
              <a:extLst>
                <a:ext uri="{FF2B5EF4-FFF2-40B4-BE49-F238E27FC236}">
                  <a16:creationId xmlns:a16="http://schemas.microsoft.com/office/drawing/2014/main" id="{B3532F58-0B73-4BF3-B738-861EE8B402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072174"/>
                </p:ext>
              </p:extLst>
            </p:nvPr>
          </p:nvGraphicFramePr>
          <p:xfrm>
            <a:off x="4406900" y="4784725"/>
            <a:ext cx="4725988" cy="153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720960" imgH="1218960" progId="Equation.3">
                    <p:embed/>
                  </p:oleObj>
                </mc:Choice>
                <mc:Fallback>
                  <p:oleObj name="Equation" r:id="rId9" imgW="3720960" imgH="1218960" progId="Equation.3">
                    <p:embed/>
                    <p:pic>
                      <p:nvPicPr>
                        <p:cNvPr id="1438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900" y="4784725"/>
                          <a:ext cx="4725988" cy="1535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Group 4">
              <a:extLst>
                <a:ext uri="{FF2B5EF4-FFF2-40B4-BE49-F238E27FC236}">
                  <a16:creationId xmlns:a16="http://schemas.microsoft.com/office/drawing/2014/main" id="{EBEADBC5-3A0F-49D6-9830-275DAB63F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432"/>
              <a:ext cx="1950" cy="1633"/>
              <a:chOff x="3651" y="2432"/>
              <a:chExt cx="1950" cy="1633"/>
            </a:xfrm>
          </p:grpSpPr>
          <p:grpSp>
            <p:nvGrpSpPr>
              <p:cNvPr id="40" name="Group 5">
                <a:extLst>
                  <a:ext uri="{FF2B5EF4-FFF2-40B4-BE49-F238E27FC236}">
                    <a16:creationId xmlns:a16="http://schemas.microsoft.com/office/drawing/2014/main" id="{1483C891-1D61-4812-88A2-B3D05BDEA6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1" y="2432"/>
                <a:ext cx="1950" cy="1633"/>
                <a:chOff x="3334" y="1298"/>
                <a:chExt cx="1950" cy="1633"/>
              </a:xfrm>
            </p:grpSpPr>
            <p:graphicFrame>
              <p:nvGraphicFramePr>
                <p:cNvPr id="45" name="Object 6">
                  <a:extLst>
                    <a:ext uri="{FF2B5EF4-FFF2-40B4-BE49-F238E27FC236}">
                      <a16:creationId xmlns:a16="http://schemas.microsoft.com/office/drawing/2014/main" id="{D9BB24EA-1D14-4F01-966D-B31AD403F99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10" y="2704"/>
                <a:ext cx="174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1" imgW="164885" imgH="215619" progId="Equation.3">
                        <p:embed/>
                      </p:oleObj>
                    </mc:Choice>
                    <mc:Fallback>
                      <p:oleObj name="Equation" r:id="rId11" imgW="164885" imgH="215619" progId="Equation.3">
                        <p:embed/>
                        <p:pic>
                          <p:nvPicPr>
                            <p:cNvPr id="14418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10" y="2704"/>
                              <a:ext cx="174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6" name="Group 7">
                  <a:extLst>
                    <a:ext uri="{FF2B5EF4-FFF2-40B4-BE49-F238E27FC236}">
                      <a16:creationId xmlns:a16="http://schemas.microsoft.com/office/drawing/2014/main" id="{7FBE811F-5263-44BF-A691-9F1E55E9F9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61" y="1434"/>
                  <a:ext cx="1714" cy="1270"/>
                  <a:chOff x="3902" y="1389"/>
                  <a:chExt cx="1714" cy="1270"/>
                </a:xfrm>
              </p:grpSpPr>
              <p:sp>
                <p:nvSpPr>
                  <p:cNvPr id="60" name="Line 8">
                    <a:extLst>
                      <a:ext uri="{FF2B5EF4-FFF2-40B4-BE49-F238E27FC236}">
                        <a16:creationId xmlns:a16="http://schemas.microsoft.com/office/drawing/2014/main" id="{3640C151-65F9-4BF9-9491-2B4682F673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2" y="2577"/>
                    <a:ext cx="1714" cy="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Line 9">
                    <a:extLst>
                      <a:ext uri="{FF2B5EF4-FFF2-40B4-BE49-F238E27FC236}">
                        <a16:creationId xmlns:a16="http://schemas.microsoft.com/office/drawing/2014/main" id="{DC186913-38DC-4C61-9F15-44A720108E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23" y="1389"/>
                    <a:ext cx="37" cy="121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Arc 10">
                    <a:extLst>
                      <a:ext uri="{FF2B5EF4-FFF2-40B4-BE49-F238E27FC236}">
                        <a16:creationId xmlns:a16="http://schemas.microsoft.com/office/drawing/2014/main" id="{8BEBE59F-8F45-4CF0-8841-72A33761E3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267717">
                    <a:off x="4014" y="1580"/>
                    <a:ext cx="1156" cy="1079"/>
                  </a:xfrm>
                  <a:custGeom>
                    <a:avLst/>
                    <a:gdLst>
                      <a:gd name="T0" fmla="*/ 0 w 21600"/>
                      <a:gd name="T1" fmla="*/ 0 h 25576"/>
                      <a:gd name="T2" fmla="*/ 0 w 21600"/>
                      <a:gd name="T3" fmla="*/ 0 h 25576"/>
                      <a:gd name="T4" fmla="*/ 0 w 21600"/>
                      <a:gd name="T5" fmla="*/ 0 h 2557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5576"/>
                      <a:gd name="T11" fmla="*/ 21600 w 21600"/>
                      <a:gd name="T12" fmla="*/ 25576 h 2557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5576" fill="none" extrusionOk="0">
                        <a:moveTo>
                          <a:pt x="2366" y="-1"/>
                        </a:moveTo>
                        <a:cubicBezTo>
                          <a:pt x="13313" y="1206"/>
                          <a:pt x="21600" y="10456"/>
                          <a:pt x="21600" y="21470"/>
                        </a:cubicBezTo>
                        <a:cubicBezTo>
                          <a:pt x="21600" y="22848"/>
                          <a:pt x="21468" y="24223"/>
                          <a:pt x="21206" y="25576"/>
                        </a:cubicBezTo>
                      </a:path>
                      <a:path w="21600" h="25576" stroke="0" extrusionOk="0">
                        <a:moveTo>
                          <a:pt x="2366" y="-1"/>
                        </a:moveTo>
                        <a:cubicBezTo>
                          <a:pt x="13313" y="1206"/>
                          <a:pt x="21600" y="10456"/>
                          <a:pt x="21600" y="21470"/>
                        </a:cubicBezTo>
                        <a:cubicBezTo>
                          <a:pt x="21600" y="22848"/>
                          <a:pt x="21468" y="24223"/>
                          <a:pt x="21206" y="25576"/>
                        </a:cubicBezTo>
                        <a:lnTo>
                          <a:pt x="0" y="21470"/>
                        </a:lnTo>
                        <a:lnTo>
                          <a:pt x="2366" y="-1"/>
                        </a:lnTo>
                        <a:close/>
                      </a:path>
                    </a:pathLst>
                  </a:custGeom>
                  <a:noFill/>
                  <a:ln w="349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" name="Oval 11">
                  <a:extLst>
                    <a:ext uri="{FF2B5EF4-FFF2-40B4-BE49-F238E27FC236}">
                      <a16:creationId xmlns:a16="http://schemas.microsoft.com/office/drawing/2014/main" id="{AECF05EE-E4F1-4425-BFDE-707ACDB01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6" y="1752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Oval 12">
                  <a:extLst>
                    <a:ext uri="{FF2B5EF4-FFF2-40B4-BE49-F238E27FC236}">
                      <a16:creationId xmlns:a16="http://schemas.microsoft.com/office/drawing/2014/main" id="{5BCD5A56-46F1-45F8-AB95-270085977D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6" y="1888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13">
                  <a:extLst>
                    <a:ext uri="{FF2B5EF4-FFF2-40B4-BE49-F238E27FC236}">
                      <a16:creationId xmlns:a16="http://schemas.microsoft.com/office/drawing/2014/main" id="{D18C8D57-42BA-4499-B949-A8BD5AEC9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1" y="2024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14">
                  <a:extLst>
                    <a:ext uri="{FF2B5EF4-FFF2-40B4-BE49-F238E27FC236}">
                      <a16:creationId xmlns:a16="http://schemas.microsoft.com/office/drawing/2014/main" id="{D993DFEA-C297-4677-B959-BC64AC061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7" y="2160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15">
                  <a:extLst>
                    <a:ext uri="{FF2B5EF4-FFF2-40B4-BE49-F238E27FC236}">
                      <a16:creationId xmlns:a16="http://schemas.microsoft.com/office/drawing/2014/main" id="{462110AC-1840-4304-A176-40173D5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8" y="2251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Oval 16">
                  <a:extLst>
                    <a:ext uri="{FF2B5EF4-FFF2-40B4-BE49-F238E27FC236}">
                      <a16:creationId xmlns:a16="http://schemas.microsoft.com/office/drawing/2014/main" id="{F21C049A-F580-4A52-9921-17EFBD22D9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2341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17">
                  <a:extLst>
                    <a:ext uri="{FF2B5EF4-FFF2-40B4-BE49-F238E27FC236}">
                      <a16:creationId xmlns:a16="http://schemas.microsoft.com/office/drawing/2014/main" id="{A226275B-78D3-4464-BAB6-1071D56DD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4" y="2432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18">
                  <a:extLst>
                    <a:ext uri="{FF2B5EF4-FFF2-40B4-BE49-F238E27FC236}">
                      <a16:creationId xmlns:a16="http://schemas.microsoft.com/office/drawing/2014/main" id="{0C14752C-7C13-4FCB-A9C3-08CB40D1F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0" y="2478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Oval 19">
                  <a:extLst>
                    <a:ext uri="{FF2B5EF4-FFF2-40B4-BE49-F238E27FC236}">
                      <a16:creationId xmlns:a16="http://schemas.microsoft.com/office/drawing/2014/main" id="{8EF26BF5-0B82-4EE6-B99B-4E97187B2D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6" y="2523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Oval 20">
                  <a:extLst>
                    <a:ext uri="{FF2B5EF4-FFF2-40B4-BE49-F238E27FC236}">
                      <a16:creationId xmlns:a16="http://schemas.microsoft.com/office/drawing/2014/main" id="{D6C47640-2CA1-4798-9245-1C552E743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2" y="2568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Oval 21">
                  <a:extLst>
                    <a:ext uri="{FF2B5EF4-FFF2-40B4-BE49-F238E27FC236}">
                      <a16:creationId xmlns:a16="http://schemas.microsoft.com/office/drawing/2014/main" id="{A162FEE1-891A-452C-9505-38DA617E1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2568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22">
                  <a:extLst>
                    <a:ext uri="{FF2B5EF4-FFF2-40B4-BE49-F238E27FC236}">
                      <a16:creationId xmlns:a16="http://schemas.microsoft.com/office/drawing/2014/main" id="{E8F0C52F-4044-4705-811F-DA6A4F7C70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5" y="2568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graphicFrame>
              <p:nvGraphicFramePr>
                <p:cNvPr id="59" name="Object 23">
                  <a:extLst>
                    <a:ext uri="{FF2B5EF4-FFF2-40B4-BE49-F238E27FC236}">
                      <a16:creationId xmlns:a16="http://schemas.microsoft.com/office/drawing/2014/main" id="{9F19706D-E554-4913-95F0-ABBB69DF825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34" y="1298"/>
                <a:ext cx="194" cy="2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3" imgW="177569" imgH="215619" progId="Equation.3">
                        <p:embed/>
                      </p:oleObj>
                    </mc:Choice>
                    <mc:Fallback>
                      <p:oleObj name="Equation" r:id="rId13" imgW="177569" imgH="215619" progId="Equation.3">
                        <p:embed/>
                        <p:pic>
                          <p:nvPicPr>
                            <p:cNvPr id="14432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34" y="1298"/>
                              <a:ext cx="194" cy="2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1" name="Object 24">
                <a:extLst>
                  <a:ext uri="{FF2B5EF4-FFF2-40B4-BE49-F238E27FC236}">
                    <a16:creationId xmlns:a16="http://schemas.microsoft.com/office/drawing/2014/main" id="{5EAD218F-07E8-4C7A-BE7F-7F1200C35A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71" y="3815"/>
              <a:ext cx="470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457200" imgH="228600" progId="Equation.3">
                      <p:embed/>
                    </p:oleObj>
                  </mc:Choice>
                  <mc:Fallback>
                    <p:oleObj name="Equation" r:id="rId15" imgW="457200" imgH="228600" progId="Equation.3">
                      <p:embed/>
                      <p:pic>
                        <p:nvPicPr>
                          <p:cNvPr id="14414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1" y="3815"/>
                            <a:ext cx="470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Line 26">
                <a:extLst>
                  <a:ext uri="{FF2B5EF4-FFF2-40B4-BE49-F238E27FC236}">
                    <a16:creationId xmlns:a16="http://schemas.microsoft.com/office/drawing/2014/main" id="{D2AB1F27-2A6C-4DC7-BEF6-2A89E294A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9" y="3158"/>
                <a:ext cx="273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44" name="Object 27">
                <a:extLst>
                  <a:ext uri="{FF2B5EF4-FFF2-40B4-BE49-F238E27FC236}">
                    <a16:creationId xmlns:a16="http://schemas.microsoft.com/office/drawing/2014/main" id="{8F0FCC84-1A72-4D1F-B773-560B703E30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6" y="2982"/>
              <a:ext cx="483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469696" imgH="215806" progId="Equation.3">
                      <p:embed/>
                    </p:oleObj>
                  </mc:Choice>
                  <mc:Fallback>
                    <p:oleObj name="Equation" r:id="rId17" imgW="469696" imgH="215806" progId="Equation.3">
                      <p:embed/>
                      <p:pic>
                        <p:nvPicPr>
                          <p:cNvPr id="14417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6" y="2982"/>
                            <a:ext cx="483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" name="Line 58">
              <a:extLst>
                <a:ext uri="{FF2B5EF4-FFF2-40B4-BE49-F238E27FC236}">
                  <a16:creationId xmlns:a16="http://schemas.microsoft.com/office/drawing/2014/main" id="{44F95B20-6CD1-404B-BABF-4931C2BA7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033" y="6149311"/>
              <a:ext cx="1995557" cy="6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59">
              <a:extLst>
                <a:ext uri="{FF2B5EF4-FFF2-40B4-BE49-F238E27FC236}">
                  <a16:creationId xmlns:a16="http://schemas.microsoft.com/office/drawing/2014/main" id="{4CC1A721-FE75-49C1-9BE3-924EB641A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844" y="4824097"/>
              <a:ext cx="8026" cy="1332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rc 60">
              <a:extLst>
                <a:ext uri="{FF2B5EF4-FFF2-40B4-BE49-F238E27FC236}">
                  <a16:creationId xmlns:a16="http://schemas.microsoft.com/office/drawing/2014/main" id="{AC6CDA1C-A0C5-416D-84EF-ADB60ACCCD72}"/>
                </a:ext>
              </a:extLst>
            </p:cNvPr>
            <p:cNvSpPr>
              <a:spLocks/>
            </p:cNvSpPr>
            <p:nvPr/>
          </p:nvSpPr>
          <p:spPr bwMode="auto">
            <a:xfrm rot="10267717">
              <a:off x="1063794" y="5051166"/>
              <a:ext cx="1503259" cy="1111079"/>
            </a:xfrm>
            <a:custGeom>
              <a:avLst/>
              <a:gdLst>
                <a:gd name="T0" fmla="*/ 0 w 21600"/>
                <a:gd name="T1" fmla="*/ 0 h 25576"/>
                <a:gd name="T2" fmla="*/ 0 w 21600"/>
                <a:gd name="T3" fmla="*/ 0 h 25576"/>
                <a:gd name="T4" fmla="*/ 0 w 21600"/>
                <a:gd name="T5" fmla="*/ 0 h 255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576"/>
                <a:gd name="T11" fmla="*/ 21600 w 21600"/>
                <a:gd name="T12" fmla="*/ 25576 h 25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576" fill="none" extrusionOk="0">
                  <a:moveTo>
                    <a:pt x="2366" y="-1"/>
                  </a:moveTo>
                  <a:cubicBezTo>
                    <a:pt x="13313" y="1206"/>
                    <a:pt x="21600" y="10456"/>
                    <a:pt x="21600" y="21470"/>
                  </a:cubicBezTo>
                  <a:cubicBezTo>
                    <a:pt x="21600" y="22848"/>
                    <a:pt x="21468" y="24223"/>
                    <a:pt x="21206" y="25576"/>
                  </a:cubicBezTo>
                </a:path>
                <a:path w="21600" h="25576" stroke="0" extrusionOk="0">
                  <a:moveTo>
                    <a:pt x="2366" y="-1"/>
                  </a:moveTo>
                  <a:cubicBezTo>
                    <a:pt x="13313" y="1206"/>
                    <a:pt x="21600" y="10456"/>
                    <a:pt x="21600" y="21470"/>
                  </a:cubicBezTo>
                  <a:cubicBezTo>
                    <a:pt x="21600" y="22848"/>
                    <a:pt x="21468" y="24223"/>
                    <a:pt x="21206" y="25576"/>
                  </a:cubicBezTo>
                  <a:lnTo>
                    <a:pt x="0" y="21470"/>
                  </a:lnTo>
                  <a:lnTo>
                    <a:pt x="2366" y="-1"/>
                  </a:lnTo>
                  <a:close/>
                </a:path>
              </a:pathLst>
            </a:cu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" name="Object 61">
              <a:extLst>
                <a:ext uri="{FF2B5EF4-FFF2-40B4-BE49-F238E27FC236}">
                  <a16:creationId xmlns:a16="http://schemas.microsoft.com/office/drawing/2014/main" id="{3C2CBF87-BD74-4CB6-A4D0-F6A4867DDB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1584034"/>
                </p:ext>
              </p:extLst>
            </p:nvPr>
          </p:nvGraphicFramePr>
          <p:xfrm>
            <a:off x="585426" y="4831009"/>
            <a:ext cx="262011" cy="186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77569" imgH="215619" progId="Equation.3">
                    <p:embed/>
                  </p:oleObj>
                </mc:Choice>
                <mc:Fallback>
                  <p:oleObj name="Equation" r:id="rId19" imgW="177569" imgH="215619" progId="Equation.3">
                    <p:embed/>
                    <p:pic>
                      <p:nvPicPr>
                        <p:cNvPr id="14393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426" y="4831009"/>
                          <a:ext cx="262011" cy="186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62">
              <a:extLst>
                <a:ext uri="{FF2B5EF4-FFF2-40B4-BE49-F238E27FC236}">
                  <a16:creationId xmlns:a16="http://schemas.microsoft.com/office/drawing/2014/main" id="{0173DA96-52AE-4E76-B3EB-52444DA5A6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1486599"/>
                </p:ext>
              </p:extLst>
            </p:nvPr>
          </p:nvGraphicFramePr>
          <p:xfrm>
            <a:off x="2707322" y="6188111"/>
            <a:ext cx="243485" cy="188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4885" imgH="215619" progId="Equation.3">
                    <p:embed/>
                  </p:oleObj>
                </mc:Choice>
                <mc:Fallback>
                  <p:oleObj name="Equation" r:id="rId20" imgW="164885" imgH="215619" progId="Equation.3">
                    <p:embed/>
                    <p:pic>
                      <p:nvPicPr>
                        <p:cNvPr id="14394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322" y="6188111"/>
                          <a:ext cx="243485" cy="188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12B90199-0DD6-4721-BE45-BF33D812E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941" y="5051628"/>
              <a:ext cx="0" cy="2668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8">
              <a:extLst>
                <a:ext uri="{FF2B5EF4-FFF2-40B4-BE49-F238E27FC236}">
                  <a16:creationId xmlns:a16="http://schemas.microsoft.com/office/drawing/2014/main" id="{24938016-B611-4011-A9E5-827855818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0905" y="6303334"/>
              <a:ext cx="299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80">
              <a:extLst>
                <a:ext uri="{FF2B5EF4-FFF2-40B4-BE49-F238E27FC236}">
                  <a16:creationId xmlns:a16="http://schemas.microsoft.com/office/drawing/2014/main" id="{644D85F4-9642-4407-BADB-7330A1308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295" y="5131580"/>
              <a:ext cx="120419" cy="1069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sz="2400">
                  <a:solidFill>
                    <a:srgbClr val="0000CC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ü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6" name="Oval 80">
              <a:extLst>
                <a:ext uri="{FF2B5EF4-FFF2-40B4-BE49-F238E27FC236}">
                  <a16:creationId xmlns:a16="http://schemas.microsoft.com/office/drawing/2014/main" id="{1FB05B5B-0819-492E-BF49-341D10B53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295" y="5312720"/>
              <a:ext cx="120419" cy="1069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sz="2400">
                  <a:solidFill>
                    <a:srgbClr val="0000CC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ü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Oval 80">
              <a:extLst>
                <a:ext uri="{FF2B5EF4-FFF2-40B4-BE49-F238E27FC236}">
                  <a16:creationId xmlns:a16="http://schemas.microsoft.com/office/drawing/2014/main" id="{D630C443-51A4-4755-95ED-FF97E9CC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544" y="5995979"/>
              <a:ext cx="120419" cy="1069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sz="2400">
                  <a:solidFill>
                    <a:srgbClr val="0000CC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ü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Oval 80">
              <a:extLst>
                <a:ext uri="{FF2B5EF4-FFF2-40B4-BE49-F238E27FC236}">
                  <a16:creationId xmlns:a16="http://schemas.microsoft.com/office/drawing/2014/main" id="{28F83095-A00D-46FF-B85A-BFCF798B8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822" y="5995979"/>
              <a:ext cx="120419" cy="1069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sz="2400">
                  <a:solidFill>
                    <a:srgbClr val="0000CC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ü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80">
              <a:extLst>
                <a:ext uri="{FF2B5EF4-FFF2-40B4-BE49-F238E27FC236}">
                  <a16:creationId xmlns:a16="http://schemas.microsoft.com/office/drawing/2014/main" id="{60F3C702-7391-4910-8E3E-5F1DD219B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47" y="5600853"/>
              <a:ext cx="120419" cy="1069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sz="2400">
                  <a:solidFill>
                    <a:srgbClr val="0000CC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ü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Oval 80">
              <a:extLst>
                <a:ext uri="{FF2B5EF4-FFF2-40B4-BE49-F238E27FC236}">
                  <a16:creationId xmlns:a16="http://schemas.microsoft.com/office/drawing/2014/main" id="{8AA3A549-D94C-4E48-ADF8-44CD8F99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664" y="5744920"/>
              <a:ext cx="120419" cy="1069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sz="2400">
                  <a:solidFill>
                    <a:srgbClr val="0000CC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ü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80">
              <a:extLst>
                <a:ext uri="{FF2B5EF4-FFF2-40B4-BE49-F238E27FC236}">
                  <a16:creationId xmlns:a16="http://schemas.microsoft.com/office/drawing/2014/main" id="{0A5B325E-3477-45E5-BB7A-19818AE4B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182" y="5833727"/>
              <a:ext cx="120419" cy="1069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sz="2400">
                  <a:solidFill>
                    <a:srgbClr val="0000CC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ü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Oval 80">
              <a:extLst>
                <a:ext uri="{FF2B5EF4-FFF2-40B4-BE49-F238E27FC236}">
                  <a16:creationId xmlns:a16="http://schemas.microsoft.com/office/drawing/2014/main" id="{0CDC6785-6D90-4CC0-841A-6A80842E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562" y="5888986"/>
              <a:ext cx="120419" cy="1069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sz="2400">
                  <a:solidFill>
                    <a:srgbClr val="0000CC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ü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80">
              <a:extLst>
                <a:ext uri="{FF2B5EF4-FFF2-40B4-BE49-F238E27FC236}">
                  <a16:creationId xmlns:a16="http://schemas.microsoft.com/office/drawing/2014/main" id="{65C00D3B-0B6D-46A7-8641-A598721A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840" y="5961019"/>
              <a:ext cx="120419" cy="1069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sz="2400">
                  <a:solidFill>
                    <a:srgbClr val="0000CC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ü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Oval 80">
              <a:extLst>
                <a:ext uri="{FF2B5EF4-FFF2-40B4-BE49-F238E27FC236}">
                  <a16:creationId xmlns:a16="http://schemas.microsoft.com/office/drawing/2014/main" id="{A48F3201-E04F-4F9A-8740-9E348A97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692" y="5995979"/>
              <a:ext cx="120419" cy="1069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sz="2400">
                  <a:solidFill>
                    <a:srgbClr val="0000CC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ü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Oval 80">
              <a:extLst>
                <a:ext uri="{FF2B5EF4-FFF2-40B4-BE49-F238E27FC236}">
                  <a16:creationId xmlns:a16="http://schemas.microsoft.com/office/drawing/2014/main" id="{F61379D8-0D98-472C-B365-515E45073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721" y="5456787"/>
              <a:ext cx="120419" cy="1069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sz="2400">
                  <a:solidFill>
                    <a:srgbClr val="0000CC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ü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101">
              <a:extLst>
                <a:ext uri="{FF2B5EF4-FFF2-40B4-BE49-F238E27FC236}">
                  <a16:creationId xmlns:a16="http://schemas.microsoft.com/office/drawing/2014/main" id="{D3CD2D07-704F-44FC-BE21-9721124450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63910" y="4980583"/>
              <a:ext cx="3200992" cy="185956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103">
              <a:extLst>
                <a:ext uri="{FF2B5EF4-FFF2-40B4-BE49-F238E27FC236}">
                  <a16:creationId xmlns:a16="http://schemas.microsoft.com/office/drawing/2014/main" id="{1D8ED2BB-848A-4269-A686-B09B274C1A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64584" y="5263387"/>
              <a:ext cx="3125892" cy="8910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105">
              <a:extLst>
                <a:ext uri="{FF2B5EF4-FFF2-40B4-BE49-F238E27FC236}">
                  <a16:creationId xmlns:a16="http://schemas.microsoft.com/office/drawing/2014/main" id="{ADF1F0A5-C798-40B3-98D6-1E278C2CE6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596884" y="6049474"/>
              <a:ext cx="1693591" cy="12553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107">
              <a:extLst>
                <a:ext uri="{FF2B5EF4-FFF2-40B4-BE49-F238E27FC236}">
                  <a16:creationId xmlns:a16="http://schemas.microsoft.com/office/drawing/2014/main" id="{62481BF8-E6A3-47D1-987E-F59B82394E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28963" y="5886872"/>
              <a:ext cx="2035939" cy="7414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8" name="Arc 60">
            <a:extLst>
              <a:ext uri="{FF2B5EF4-FFF2-40B4-BE49-F238E27FC236}">
                <a16:creationId xmlns:a16="http://schemas.microsoft.com/office/drawing/2014/main" id="{EA83E933-668F-47DF-A522-6DEDEFDD891B}"/>
              </a:ext>
            </a:extLst>
          </p:cNvPr>
          <p:cNvSpPr>
            <a:spLocks/>
          </p:cNvSpPr>
          <p:nvPr/>
        </p:nvSpPr>
        <p:spPr bwMode="auto">
          <a:xfrm rot="10267717">
            <a:off x="1123896" y="1549173"/>
            <a:ext cx="1407978" cy="966016"/>
          </a:xfrm>
          <a:custGeom>
            <a:avLst/>
            <a:gdLst>
              <a:gd name="T0" fmla="*/ 0 w 21600"/>
              <a:gd name="T1" fmla="*/ 0 h 25576"/>
              <a:gd name="T2" fmla="*/ 0 w 21600"/>
              <a:gd name="T3" fmla="*/ 0 h 25576"/>
              <a:gd name="T4" fmla="*/ 0 w 21600"/>
              <a:gd name="T5" fmla="*/ 0 h 25576"/>
              <a:gd name="T6" fmla="*/ 0 60000 65536"/>
              <a:gd name="T7" fmla="*/ 0 60000 65536"/>
              <a:gd name="T8" fmla="*/ 0 60000 65536"/>
              <a:gd name="T9" fmla="*/ 0 w 21600"/>
              <a:gd name="T10" fmla="*/ 0 h 25576"/>
              <a:gd name="T11" fmla="*/ 21600 w 21600"/>
              <a:gd name="T12" fmla="*/ 25576 h 25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576" fill="none" extrusionOk="0">
                <a:moveTo>
                  <a:pt x="2366" y="-1"/>
                </a:moveTo>
                <a:cubicBezTo>
                  <a:pt x="13313" y="1206"/>
                  <a:pt x="21600" y="10456"/>
                  <a:pt x="21600" y="21470"/>
                </a:cubicBezTo>
                <a:cubicBezTo>
                  <a:pt x="21600" y="22848"/>
                  <a:pt x="21468" y="24223"/>
                  <a:pt x="21206" y="25576"/>
                </a:cubicBezTo>
              </a:path>
              <a:path w="21600" h="25576" stroke="0" extrusionOk="0">
                <a:moveTo>
                  <a:pt x="2366" y="-1"/>
                </a:moveTo>
                <a:cubicBezTo>
                  <a:pt x="13313" y="1206"/>
                  <a:pt x="21600" y="10456"/>
                  <a:pt x="21600" y="21470"/>
                </a:cubicBezTo>
                <a:cubicBezTo>
                  <a:pt x="21600" y="22848"/>
                  <a:pt x="21468" y="24223"/>
                  <a:pt x="21206" y="25576"/>
                </a:cubicBezTo>
                <a:lnTo>
                  <a:pt x="0" y="21470"/>
                </a:lnTo>
                <a:lnTo>
                  <a:pt x="2366" y="-1"/>
                </a:lnTo>
                <a:close/>
              </a:path>
            </a:pathLst>
          </a:cu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75">
            <a:extLst>
              <a:ext uri="{FF2B5EF4-FFF2-40B4-BE49-F238E27FC236}">
                <a16:creationId xmlns:a16="http://schemas.microsoft.com/office/drawing/2014/main" id="{B2F6BFEE-07CB-47AA-AAF4-F8A94AF26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3357" y="1352959"/>
            <a:ext cx="1518287" cy="74214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FD1D222-846A-4390-8339-877C9B4FC3FA}"/>
              </a:ext>
            </a:extLst>
          </p:cNvPr>
          <p:cNvGrpSpPr/>
          <p:nvPr/>
        </p:nvGrpSpPr>
        <p:grpSpPr>
          <a:xfrm>
            <a:off x="1555940" y="1120936"/>
            <a:ext cx="1152128" cy="1431444"/>
            <a:chOff x="1619672" y="1988517"/>
            <a:chExt cx="1152128" cy="1431444"/>
          </a:xfrm>
        </p:grpSpPr>
        <p:sp>
          <p:nvSpPr>
            <p:cNvPr id="99" name="Line 76">
              <a:extLst>
                <a:ext uri="{FF2B5EF4-FFF2-40B4-BE49-F238E27FC236}">
                  <a16:creationId xmlns:a16="http://schemas.microsoft.com/office/drawing/2014/main" id="{BD6697FA-829D-4CAA-8133-54E91EA5F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9672" y="1988517"/>
              <a:ext cx="645220" cy="14314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0" name="Object 77">
              <a:extLst>
                <a:ext uri="{FF2B5EF4-FFF2-40B4-BE49-F238E27FC236}">
                  <a16:creationId xmlns:a16="http://schemas.microsoft.com/office/drawing/2014/main" id="{7ABEDB48-43C2-44DA-BF61-60695D7589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5603135"/>
                </p:ext>
              </p:extLst>
            </p:nvPr>
          </p:nvGraphicFramePr>
          <p:xfrm>
            <a:off x="2273325" y="2071761"/>
            <a:ext cx="498475" cy="204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634680" imgH="317160" progId="Equation.3">
                    <p:embed/>
                  </p:oleObj>
                </mc:Choice>
                <mc:Fallback>
                  <p:oleObj name="Equation" r:id="rId21" imgW="634680" imgH="317160" progId="Equation.3">
                    <p:embed/>
                    <p:pic>
                      <p:nvPicPr>
                        <p:cNvPr id="1436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3325" y="2071761"/>
                          <a:ext cx="498475" cy="204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" name="Line 79">
            <a:extLst>
              <a:ext uri="{FF2B5EF4-FFF2-40B4-BE49-F238E27FC236}">
                <a16:creationId xmlns:a16="http://schemas.microsoft.com/office/drawing/2014/main" id="{438FDDFB-8523-421D-994D-4F5B57BEF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675" y="2002081"/>
            <a:ext cx="1518287" cy="74214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80">
            <a:extLst>
              <a:ext uri="{FF2B5EF4-FFF2-40B4-BE49-F238E27FC236}">
                <a16:creationId xmlns:a16="http://schemas.microsoft.com/office/drawing/2014/main" id="{4BBA2352-94D8-47F0-B956-4F56015E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32" y="2280130"/>
            <a:ext cx="112787" cy="93024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sz="2400">
                <a:solidFill>
                  <a:srgbClr val="0000CC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o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03" name="Line 82">
            <a:extLst>
              <a:ext uri="{FF2B5EF4-FFF2-40B4-BE49-F238E27FC236}">
                <a16:creationId xmlns:a16="http://schemas.microsoft.com/office/drawing/2014/main" id="{9E20EC11-E076-469E-8766-EF1548400C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0425" y="2420178"/>
            <a:ext cx="57013" cy="5652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TextBox 109">
            <a:extLst>
              <a:ext uri="{FF2B5EF4-FFF2-40B4-BE49-F238E27FC236}">
                <a16:creationId xmlns:a16="http://schemas.microsoft.com/office/drawing/2014/main" id="{13171069-1FAD-426B-8E88-DE607A3BD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01" y="2890797"/>
            <a:ext cx="2106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sz="2400">
                <a:solidFill>
                  <a:srgbClr val="0000CC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o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Pareto optimal solution</a:t>
            </a:r>
          </a:p>
        </p:txBody>
      </p:sp>
      <p:sp>
        <p:nvSpPr>
          <p:cNvPr id="105" name="TextBox 111">
            <a:extLst>
              <a:ext uri="{FF2B5EF4-FFF2-40B4-BE49-F238E27FC236}">
                <a16:creationId xmlns:a16="http://schemas.microsoft.com/office/drawing/2014/main" id="{BE7CBBE8-DAC6-4CF4-B628-0535EFD3C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85" y="3412338"/>
            <a:ext cx="2499402" cy="369332"/>
          </a:xfrm>
          <a:prstGeom prst="rect">
            <a:avLst/>
          </a:prstGeom>
          <a:noFill/>
          <a:ln w="9525">
            <a:solidFill>
              <a:srgbClr val="FF0000">
                <a:alpha val="96077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sz="2400">
                <a:solidFill>
                  <a:srgbClr val="0000CC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o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the PF</a:t>
            </a:r>
          </a:p>
        </p:txBody>
      </p:sp>
      <p:sp>
        <p:nvSpPr>
          <p:cNvPr id="106" name="Right Arrow 112">
            <a:extLst>
              <a:ext uri="{FF2B5EF4-FFF2-40B4-BE49-F238E27FC236}">
                <a16:creationId xmlns:a16="http://schemas.microsoft.com/office/drawing/2014/main" id="{29D6EC7E-CAD1-4762-BE50-ECACEA83D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679" y="3519316"/>
            <a:ext cx="428130" cy="157401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sz="2400">
                <a:solidFill>
                  <a:srgbClr val="0000CC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o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07" name="TextBox 113">
            <a:extLst>
              <a:ext uri="{FF2B5EF4-FFF2-40B4-BE49-F238E27FC236}">
                <a16:creationId xmlns:a16="http://schemas.microsoft.com/office/drawing/2014/main" id="{DB8EF38D-75F0-4668-BA1D-204D543C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816" y="3411785"/>
            <a:ext cx="4326827" cy="369332"/>
          </a:xfrm>
          <a:prstGeom prst="rect">
            <a:avLst/>
          </a:prstGeom>
          <a:noFill/>
          <a:ln w="9525">
            <a:solidFill>
              <a:srgbClr val="FF0000">
                <a:alpha val="96077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sz="2400">
                <a:solidFill>
                  <a:srgbClr val="0000CC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o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ü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rgbClr val="0000CC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CC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objective optimization subproblems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83FA00A-FD5B-4C66-A948-79318D934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806" y="2436256"/>
            <a:ext cx="24028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works for convex PF.</a:t>
            </a:r>
          </a:p>
        </p:txBody>
      </p:sp>
      <p:sp>
        <p:nvSpPr>
          <p:cNvPr id="109" name="Line 75">
            <a:extLst>
              <a:ext uri="{FF2B5EF4-FFF2-40B4-BE49-F238E27FC236}">
                <a16:creationId xmlns:a16="http://schemas.microsoft.com/office/drawing/2014/main" id="{FC71680F-05FE-40DE-B772-A1965239A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5900" y="1505359"/>
            <a:ext cx="1518287" cy="74214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75">
            <a:extLst>
              <a:ext uri="{FF2B5EF4-FFF2-40B4-BE49-F238E27FC236}">
                <a16:creationId xmlns:a16="http://schemas.microsoft.com/office/drawing/2014/main" id="{FC5A0CBF-2462-4513-9B61-DBE2A2A46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399" y="1681873"/>
            <a:ext cx="1518287" cy="74214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3FA109-D6D5-417B-A634-97316482859A}"/>
                  </a:ext>
                </a:extLst>
              </p:cNvPr>
              <p:cNvSpPr txBox="1"/>
              <p:nvPr/>
            </p:nvSpPr>
            <p:spPr>
              <a:xfrm>
                <a:off x="3013745" y="2497096"/>
                <a:ext cx="2760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Contour line. Points on the same contour have the identical </a:t>
                </a:r>
                <a14:m>
                  <m:oMath xmlns:m="http://schemas.openxmlformats.org/officeDocument/2006/math">
                    <m:r>
                      <a:rPr lang="en-HK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HK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3FA109-D6D5-417B-A634-973164828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745" y="2497096"/>
                <a:ext cx="2760899" cy="523220"/>
              </a:xfrm>
              <a:prstGeom prst="rect">
                <a:avLst/>
              </a:prstGeom>
              <a:blipFill>
                <a:blip r:embed="rId24"/>
                <a:stretch>
                  <a:fillRect l="-662" t="-2353" r="-883" b="-1176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Line 82">
            <a:extLst>
              <a:ext uri="{FF2B5EF4-FFF2-40B4-BE49-F238E27FC236}">
                <a16:creationId xmlns:a16="http://schemas.microsoft.com/office/drawing/2014/main" id="{CD76E1C7-7AE6-4E80-B747-22FFC9513A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78562" y="2149451"/>
            <a:ext cx="208086" cy="460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8A63E5-2675-490B-B002-3ECA26CA5406}"/>
              </a:ext>
            </a:extLst>
          </p:cNvPr>
          <p:cNvSpPr txBox="1"/>
          <p:nvPr/>
        </p:nvSpPr>
        <p:spPr>
          <a:xfrm>
            <a:off x="1957456" y="795655"/>
            <a:ext cx="1162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A824AF-5F43-4A56-8970-8DC104CA763E}"/>
              </a:ext>
            </a:extLst>
          </p:cNvPr>
          <p:cNvSpPr txBox="1"/>
          <p:nvPr/>
        </p:nvSpPr>
        <p:spPr>
          <a:xfrm>
            <a:off x="1955833" y="3868778"/>
            <a:ext cx="1162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97" grpId="0" animBg="1"/>
      <p:bldP spid="101" grpId="0" animBg="1"/>
      <p:bldP spid="102" grpId="0" animBg="1"/>
      <p:bldP spid="103" grpId="0" animBg="1"/>
      <p:bldP spid="104" grpId="0"/>
      <p:bldP spid="105" grpId="0" animBg="1"/>
      <p:bldP spid="106" grpId="0" animBg="1"/>
      <p:bldP spid="107" grpId="0" animBg="1"/>
      <p:bldP spid="108" grpId="0"/>
      <p:bldP spid="109" grpId="0" animBg="1"/>
      <p:bldP spid="111" grpId="0" animBg="1"/>
      <p:bldP spid="1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3586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Tchebycheff approach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B7371C1D-EDFB-42CF-821F-F709A9C136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0520" y="2309539"/>
                <a:ext cx="4117698" cy="154708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5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Pareto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is 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optimal to the above problem.</a:t>
                </a: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B7371C1D-EDFB-42CF-821F-F709A9C1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20" y="2309539"/>
                <a:ext cx="4117698" cy="1547081"/>
              </a:xfrm>
              <a:prstGeom prst="rect">
                <a:avLst/>
              </a:prstGeom>
              <a:blipFill>
                <a:blip r:embed="rId4"/>
                <a:stretch>
                  <a:fillRect l="-2370" t="-5512" r="-22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4" name="Object 30">
            <a:extLst>
              <a:ext uri="{FF2B5EF4-FFF2-40B4-BE49-F238E27FC236}">
                <a16:creationId xmlns:a16="http://schemas.microsoft.com/office/drawing/2014/main" id="{0543F62D-9B7C-4F53-A91F-DA3039C0F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70111"/>
              </p:ext>
            </p:extLst>
          </p:nvPr>
        </p:nvGraphicFramePr>
        <p:xfrm>
          <a:off x="1019175" y="4660900"/>
          <a:ext cx="7132638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68680" imgH="761760" progId="Equation.3">
                  <p:embed/>
                </p:oleObj>
              </mc:Choice>
              <mc:Fallback>
                <p:oleObj name="Equation" r:id="rId5" imgW="3568680" imgH="761760" progId="Equation.3">
                  <p:embed/>
                  <p:pic>
                    <p:nvPicPr>
                      <p:cNvPr id="7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4660900"/>
                        <a:ext cx="7132638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293A239-57B1-4F4D-BD2E-CA77CC4DFC0E}"/>
              </a:ext>
            </a:extLst>
          </p:cNvPr>
          <p:cNvGrpSpPr/>
          <p:nvPr/>
        </p:nvGrpSpPr>
        <p:grpSpPr>
          <a:xfrm>
            <a:off x="549854" y="1358609"/>
            <a:ext cx="3197971" cy="2875862"/>
            <a:chOff x="606211" y="2179932"/>
            <a:chExt cx="3197971" cy="2875862"/>
          </a:xfrm>
        </p:grpSpPr>
        <p:sp>
          <p:nvSpPr>
            <p:cNvPr id="118" name="Line 57">
              <a:extLst>
                <a:ext uri="{FF2B5EF4-FFF2-40B4-BE49-F238E27FC236}">
                  <a16:creationId xmlns:a16="http://schemas.microsoft.com/office/drawing/2014/main" id="{604F950B-FD72-4F7B-974B-2390D05FF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5975" y="4779931"/>
              <a:ext cx="2733388" cy="123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58">
              <a:extLst>
                <a:ext uri="{FF2B5EF4-FFF2-40B4-BE49-F238E27FC236}">
                  <a16:creationId xmlns:a16="http://schemas.microsoft.com/office/drawing/2014/main" id="{CE4650B7-E00E-4D83-AF4F-C5D3141EE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55975" y="2670698"/>
              <a:ext cx="0" cy="21215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Arc 59">
              <a:extLst>
                <a:ext uri="{FF2B5EF4-FFF2-40B4-BE49-F238E27FC236}">
                  <a16:creationId xmlns:a16="http://schemas.microsoft.com/office/drawing/2014/main" id="{8FA599B3-8FB1-4358-B7CF-7013C77E51F7}"/>
                </a:ext>
              </a:extLst>
            </p:cNvPr>
            <p:cNvSpPr>
              <a:spLocks/>
            </p:cNvSpPr>
            <p:nvPr/>
          </p:nvSpPr>
          <p:spPr bwMode="auto">
            <a:xfrm rot="10267717">
              <a:off x="1514843" y="3182212"/>
              <a:ext cx="1847421" cy="1452320"/>
            </a:xfrm>
            <a:custGeom>
              <a:avLst/>
              <a:gdLst>
                <a:gd name="T0" fmla="*/ 0 w 21600"/>
                <a:gd name="T1" fmla="*/ 0 h 23799"/>
                <a:gd name="T2" fmla="*/ 0 w 21600"/>
                <a:gd name="T3" fmla="*/ 0 h 23799"/>
                <a:gd name="T4" fmla="*/ 0 w 21600"/>
                <a:gd name="T5" fmla="*/ 0 h 237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799"/>
                <a:gd name="T11" fmla="*/ 21600 w 21600"/>
                <a:gd name="T12" fmla="*/ 23799 h 237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799" fill="none" extrusionOk="0">
                  <a:moveTo>
                    <a:pt x="4061" y="0"/>
                  </a:moveTo>
                  <a:cubicBezTo>
                    <a:pt x="14240" y="1949"/>
                    <a:pt x="21600" y="10851"/>
                    <a:pt x="21600" y="21215"/>
                  </a:cubicBezTo>
                  <a:cubicBezTo>
                    <a:pt x="21600" y="22078"/>
                    <a:pt x="21548" y="22941"/>
                    <a:pt x="21444" y="23798"/>
                  </a:cubicBezTo>
                </a:path>
                <a:path w="21600" h="23799" stroke="0" extrusionOk="0">
                  <a:moveTo>
                    <a:pt x="4061" y="0"/>
                  </a:moveTo>
                  <a:cubicBezTo>
                    <a:pt x="14240" y="1949"/>
                    <a:pt x="21600" y="10851"/>
                    <a:pt x="21600" y="21215"/>
                  </a:cubicBezTo>
                  <a:cubicBezTo>
                    <a:pt x="21600" y="22078"/>
                    <a:pt x="21548" y="22941"/>
                    <a:pt x="21444" y="23798"/>
                  </a:cubicBezTo>
                  <a:lnTo>
                    <a:pt x="0" y="21215"/>
                  </a:lnTo>
                  <a:lnTo>
                    <a:pt x="4061" y="0"/>
                  </a:lnTo>
                  <a:close/>
                </a:path>
              </a:pathLst>
            </a:cu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1" name="Object 60">
              <a:extLst>
                <a:ext uri="{FF2B5EF4-FFF2-40B4-BE49-F238E27FC236}">
                  <a16:creationId xmlns:a16="http://schemas.microsoft.com/office/drawing/2014/main" id="{BE717C9B-C7DD-404E-9418-1C03A8A14B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0019312"/>
                </p:ext>
              </p:extLst>
            </p:nvPr>
          </p:nvGraphicFramePr>
          <p:xfrm>
            <a:off x="606211" y="2679927"/>
            <a:ext cx="314252" cy="252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77569" imgH="215619" progId="Equation.3">
                    <p:embed/>
                  </p:oleObj>
                </mc:Choice>
                <mc:Fallback>
                  <p:oleObj name="Equation" r:id="rId7" imgW="177569" imgH="215619" progId="Equation.3">
                    <p:embed/>
                    <p:pic>
                      <p:nvPicPr>
                        <p:cNvPr id="14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211" y="2679927"/>
                          <a:ext cx="314252" cy="252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Object 61">
              <a:extLst>
                <a:ext uri="{FF2B5EF4-FFF2-40B4-BE49-F238E27FC236}">
                  <a16:creationId xmlns:a16="http://schemas.microsoft.com/office/drawing/2014/main" id="{11CF59E4-235F-4EE7-9878-48746FD13C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579087"/>
                </p:ext>
              </p:extLst>
            </p:nvPr>
          </p:nvGraphicFramePr>
          <p:xfrm>
            <a:off x="3512149" y="4801836"/>
            <a:ext cx="292032" cy="253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885" imgH="215619" progId="Equation.3">
                    <p:embed/>
                  </p:oleObj>
                </mc:Choice>
                <mc:Fallback>
                  <p:oleObj name="Equation" r:id="rId9" imgW="164885" imgH="215619" progId="Equation.3">
                    <p:embed/>
                    <p:pic>
                      <p:nvPicPr>
                        <p:cNvPr id="15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149" y="4801836"/>
                          <a:ext cx="292032" cy="253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" name="Line 63">
              <a:extLst>
                <a:ext uri="{FF2B5EF4-FFF2-40B4-BE49-F238E27FC236}">
                  <a16:creationId xmlns:a16="http://schemas.microsoft.com/office/drawing/2014/main" id="{490E2A1D-4A52-474D-838D-1B67E856A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480" y="2967911"/>
              <a:ext cx="0" cy="360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64">
              <a:extLst>
                <a:ext uri="{FF2B5EF4-FFF2-40B4-BE49-F238E27FC236}">
                  <a16:creationId xmlns:a16="http://schemas.microsoft.com/office/drawing/2014/main" id="{92E057A1-B399-4BEA-8E93-57DCC8D35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192" y="4911802"/>
              <a:ext cx="3586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65">
              <a:extLst>
                <a:ext uri="{FF2B5EF4-FFF2-40B4-BE49-F238E27FC236}">
                  <a16:creationId xmlns:a16="http://schemas.microsoft.com/office/drawing/2014/main" id="{D94DCD80-A1D0-4EA1-B94F-8E31BC310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013" y="3889863"/>
              <a:ext cx="1382087" cy="14541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66">
              <a:extLst>
                <a:ext uri="{FF2B5EF4-FFF2-40B4-BE49-F238E27FC236}">
                  <a16:creationId xmlns:a16="http://schemas.microsoft.com/office/drawing/2014/main" id="{5E98FFCE-E3B6-4C7C-9B1D-EDBB58354C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554" y="3393049"/>
              <a:ext cx="2469628" cy="112522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68">
              <a:extLst>
                <a:ext uri="{FF2B5EF4-FFF2-40B4-BE49-F238E27FC236}">
                  <a16:creationId xmlns:a16="http://schemas.microsoft.com/office/drawing/2014/main" id="{16B7C21B-46CA-4FCD-9405-9DF9F913B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8993" y="4182281"/>
              <a:ext cx="720558" cy="941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69">
              <a:extLst>
                <a:ext uri="{FF2B5EF4-FFF2-40B4-BE49-F238E27FC236}">
                  <a16:creationId xmlns:a16="http://schemas.microsoft.com/office/drawing/2014/main" id="{3530FBFA-3D6A-4EA5-84B9-5C80EC868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42" y="4120268"/>
              <a:ext cx="144429" cy="14443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sz="2400">
                  <a:solidFill>
                    <a:srgbClr val="0000CC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ü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1" name="Line 70">
              <a:extLst>
                <a:ext uri="{FF2B5EF4-FFF2-40B4-BE49-F238E27FC236}">
                  <a16:creationId xmlns:a16="http://schemas.microsoft.com/office/drawing/2014/main" id="{C0C2030F-B4A7-4A4B-86BD-DEB58B4E2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925" y="2570457"/>
              <a:ext cx="243233" cy="15024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2" name="Object 71">
              <a:extLst>
                <a:ext uri="{FF2B5EF4-FFF2-40B4-BE49-F238E27FC236}">
                  <a16:creationId xmlns:a16="http://schemas.microsoft.com/office/drawing/2014/main" id="{718D0A1D-A1E5-4B84-A5E0-2E7F4992D8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3835714"/>
                </p:ext>
              </p:extLst>
            </p:nvPr>
          </p:nvGraphicFramePr>
          <p:xfrm>
            <a:off x="1202653" y="2179932"/>
            <a:ext cx="12604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36560" imgH="228600" progId="Equation.3">
                    <p:embed/>
                  </p:oleObj>
                </mc:Choice>
                <mc:Fallback>
                  <p:oleObj name="Equation" r:id="rId11" imgW="736560" imgH="228600" progId="Equation.3">
                    <p:embed/>
                    <p:pic>
                      <p:nvPicPr>
                        <p:cNvPr id="2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653" y="2179932"/>
                          <a:ext cx="126047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" name="Line 112">
              <a:extLst>
                <a:ext uri="{FF2B5EF4-FFF2-40B4-BE49-F238E27FC236}">
                  <a16:creationId xmlns:a16="http://schemas.microsoft.com/office/drawing/2014/main" id="{69AB923A-E773-48D2-9D8B-EA790852D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552" y="4271068"/>
              <a:ext cx="0" cy="29084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113">
              <a:extLst>
                <a:ext uri="{FF2B5EF4-FFF2-40B4-BE49-F238E27FC236}">
                  <a16:creationId xmlns:a16="http://schemas.microsoft.com/office/drawing/2014/main" id="{96EFA147-FCB4-4295-B705-1B36F5AB4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5512" y="3904403"/>
              <a:ext cx="1587" cy="657509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5" name="Object 114">
              <a:extLst>
                <a:ext uri="{FF2B5EF4-FFF2-40B4-BE49-F238E27FC236}">
                  <a16:creationId xmlns:a16="http://schemas.microsoft.com/office/drawing/2014/main" id="{9ACE3A51-7F70-484F-9934-4AB293EBB7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8280230"/>
                </p:ext>
              </p:extLst>
            </p:nvPr>
          </p:nvGraphicFramePr>
          <p:xfrm>
            <a:off x="984155" y="4359002"/>
            <a:ext cx="259953" cy="399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4880" imgH="253800" progId="Equation.3">
                    <p:embed/>
                  </p:oleObj>
                </mc:Choice>
                <mc:Fallback>
                  <p:oleObj name="Equation" r:id="rId13" imgW="164880" imgH="253800" progId="Equation.3">
                    <p:embed/>
                    <p:pic>
                      <p:nvPicPr>
                        <p:cNvPr id="28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155" y="4359002"/>
                          <a:ext cx="259953" cy="399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6" name="Straight Connector 2">
              <a:extLst>
                <a:ext uri="{FF2B5EF4-FFF2-40B4-BE49-F238E27FC236}">
                  <a16:creationId xmlns:a16="http://schemas.microsoft.com/office/drawing/2014/main" id="{E5767CEA-AF54-4DC4-905C-E5B99F22BE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98993" y="3048447"/>
              <a:ext cx="0" cy="150355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Straight Connector 78">
              <a:extLst>
                <a:ext uri="{FF2B5EF4-FFF2-40B4-BE49-F238E27FC236}">
                  <a16:creationId xmlns:a16="http://schemas.microsoft.com/office/drawing/2014/main" id="{AC6876FA-3180-4E3D-A67C-9CA7743B97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98993" y="4561912"/>
              <a:ext cx="1931673" cy="1454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" name="Oval 69">
              <a:extLst>
                <a:ext uri="{FF2B5EF4-FFF2-40B4-BE49-F238E27FC236}">
                  <a16:creationId xmlns:a16="http://schemas.microsoft.com/office/drawing/2014/main" id="{127B147D-80C9-4AED-B36F-568830860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282" y="4479379"/>
              <a:ext cx="144429" cy="1444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q"/>
                <a:defRPr sz="2400">
                  <a:solidFill>
                    <a:srgbClr val="0000CC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o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ü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rgbClr val="0000CC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Ø"/>
                <a:defRPr sz="2000">
                  <a:solidFill>
                    <a:srgbClr val="0000CC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D8C84F-25F9-4E5C-8A32-0E7367793B9D}"/>
              </a:ext>
            </a:extLst>
          </p:cNvPr>
          <p:cNvSpPr txBox="1"/>
          <p:nvPr/>
        </p:nvSpPr>
        <p:spPr>
          <a:xfrm>
            <a:off x="2744750" y="1553871"/>
            <a:ext cx="1162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8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563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What does a subproblem contain? 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C75D0E-205C-D2EB-F725-B0C2A1A8397F}"/>
                  </a:ext>
                </a:extLst>
              </p:cNvPr>
              <p:cNvSpPr txBox="1"/>
              <p:nvPr/>
            </p:nvSpPr>
            <p:spPr>
              <a:xfrm>
                <a:off x="1999212" y="2335602"/>
                <a:ext cx="5145576" cy="2710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Inputs: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decomposition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function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preference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vector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possibly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reference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point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eqAr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search</m:t>
                            </m:r>
                            <m: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space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best</m:t>
                            </m:r>
                            <m: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so</m:t>
                            </m:r>
                            <m: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far</m:t>
                            </m:r>
                            <m: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HK" altLang="zh-CN" sz="2400" b="0" i="0" smtClean="0"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C75D0E-205C-D2EB-F725-B0C2A1A8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212" y="2335602"/>
                <a:ext cx="5145576" cy="2710486"/>
              </a:xfrm>
              <a:prstGeom prst="rect">
                <a:avLst/>
              </a:prstGeom>
              <a:blipFill>
                <a:blip r:embed="rId3"/>
                <a:stretch>
                  <a:fillRect l="-1896" b="-134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430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691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Collaboration of neighboring subproblems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5967B2-EF8F-45B4-9F93-CAA6D73236C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162" y="1166812"/>
            <a:ext cx="9083675" cy="206271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define the relationship among subproblems</a:t>
            </a:r>
          </a:p>
          <a:p>
            <a:pPr marL="540000" lvl="2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subproblems are </a:t>
            </a: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their weight vectors are close.</a:t>
            </a:r>
          </a:p>
          <a:p>
            <a:pPr marL="540000" lvl="2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GB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Neighboring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subproblems should have similar objective functions and thus similar optimal solutions with high probability.        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C48209-4A57-416B-B5EA-E8426FDE0513}"/>
              </a:ext>
            </a:extLst>
          </p:cNvPr>
          <p:cNvGrpSpPr/>
          <p:nvPr/>
        </p:nvGrpSpPr>
        <p:grpSpPr>
          <a:xfrm>
            <a:off x="493416" y="3429000"/>
            <a:ext cx="7984739" cy="2543175"/>
            <a:chOff x="900113" y="3284538"/>
            <a:chExt cx="7984739" cy="2543175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8417A758-4C6D-4EFA-B006-5CBB33728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113" y="3284538"/>
              <a:ext cx="5175855" cy="2543175"/>
              <a:chOff x="633704" y="2132855"/>
              <a:chExt cx="5809512" cy="2543205"/>
            </a:xfrm>
          </p:grpSpPr>
          <p:grpSp>
            <p:nvGrpSpPr>
              <p:cNvPr id="14" name="Group 114">
                <a:extLst>
                  <a:ext uri="{FF2B5EF4-FFF2-40B4-BE49-F238E27FC236}">
                    <a16:creationId xmlns:a16="http://schemas.microsoft.com/office/drawing/2014/main" id="{462F4F0D-5FC4-4C6E-AFC9-27F6357EB0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3704" y="2319333"/>
                <a:ext cx="4586368" cy="2356727"/>
                <a:chOff x="657990" y="4702738"/>
                <a:chExt cx="4437261" cy="2355902"/>
              </a:xfrm>
            </p:grpSpPr>
            <p:grpSp>
              <p:nvGrpSpPr>
                <p:cNvPr id="23" name="Group 4">
                  <a:extLst>
                    <a:ext uri="{FF2B5EF4-FFF2-40B4-BE49-F238E27FC236}">
                      <a16:creationId xmlns:a16="http://schemas.microsoft.com/office/drawing/2014/main" id="{108DE994-56A6-497A-A36C-2DD32BD976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18078" y="5276300"/>
                  <a:ext cx="0" cy="0"/>
                  <a:chOff x="3651" y="2432"/>
                  <a:chExt cx="1950" cy="1633"/>
                </a:xfrm>
              </p:grpSpPr>
              <p:grpSp>
                <p:nvGrpSpPr>
                  <p:cNvPr id="46" name="Group 5">
                    <a:extLst>
                      <a:ext uri="{FF2B5EF4-FFF2-40B4-BE49-F238E27FC236}">
                        <a16:creationId xmlns:a16="http://schemas.microsoft.com/office/drawing/2014/main" id="{FAF77B6C-21A9-485E-9E70-E7FD37C6C9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51" y="2432"/>
                    <a:ext cx="1950" cy="1633"/>
                    <a:chOff x="3334" y="1298"/>
                    <a:chExt cx="1950" cy="1633"/>
                  </a:xfrm>
                </p:grpSpPr>
                <p:graphicFrame>
                  <p:nvGraphicFramePr>
                    <p:cNvPr id="51" name="Object 6">
                      <a:extLst>
                        <a:ext uri="{FF2B5EF4-FFF2-40B4-BE49-F238E27FC236}">
                          <a16:creationId xmlns:a16="http://schemas.microsoft.com/office/drawing/2014/main" id="{6838D099-7AEB-462D-A2B2-FAD887403DFC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5110" y="2704"/>
                    <a:ext cx="174" cy="22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3" imgW="164885" imgH="215619" progId="Equation.3">
                            <p:embed/>
                          </p:oleObj>
                        </mc:Choice>
                        <mc:Fallback>
                          <p:oleObj name="Equation" r:id="rId3" imgW="164885" imgH="215619" progId="Equation.3">
                            <p:embed/>
                            <p:pic>
                              <p:nvPicPr>
                                <p:cNvPr id="18474" name="Object 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10" y="2704"/>
                                  <a:ext cx="174" cy="22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52" name="Group 7">
                      <a:extLst>
                        <a:ext uri="{FF2B5EF4-FFF2-40B4-BE49-F238E27FC236}">
                          <a16:creationId xmlns:a16="http://schemas.microsoft.com/office/drawing/2014/main" id="{92BF7310-0C1E-495B-915A-4450E658EC7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61" y="1434"/>
                      <a:ext cx="1714" cy="1270"/>
                      <a:chOff x="3902" y="1389"/>
                      <a:chExt cx="1714" cy="1270"/>
                    </a:xfrm>
                  </p:grpSpPr>
                  <p:sp>
                    <p:nvSpPr>
                      <p:cNvPr id="66" name="Line 8">
                        <a:extLst>
                          <a:ext uri="{FF2B5EF4-FFF2-40B4-BE49-F238E27FC236}">
                            <a16:creationId xmlns:a16="http://schemas.microsoft.com/office/drawing/2014/main" id="{D3664B90-1C3E-4C90-951A-444C2491598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02" y="2577"/>
                        <a:ext cx="1714" cy="3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" name="Line 9">
                        <a:extLst>
                          <a:ext uri="{FF2B5EF4-FFF2-40B4-BE49-F238E27FC236}">
                            <a16:creationId xmlns:a16="http://schemas.microsoft.com/office/drawing/2014/main" id="{CB2BC9B0-3DF3-4BE1-AE00-7CEEF986665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23" y="1389"/>
                        <a:ext cx="37" cy="121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" name="Arc 10">
                        <a:extLst>
                          <a:ext uri="{FF2B5EF4-FFF2-40B4-BE49-F238E27FC236}">
                            <a16:creationId xmlns:a16="http://schemas.microsoft.com/office/drawing/2014/main" id="{623E6598-878F-4287-A527-6A10A2E4196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10267717">
                        <a:off x="4014" y="1580"/>
                        <a:ext cx="1156" cy="1079"/>
                      </a:xfrm>
                      <a:custGeom>
                        <a:avLst/>
                        <a:gdLst>
                          <a:gd name="T0" fmla="*/ 0 w 21600"/>
                          <a:gd name="T1" fmla="*/ 0 h 25576"/>
                          <a:gd name="T2" fmla="*/ 0 w 21600"/>
                          <a:gd name="T3" fmla="*/ 0 h 25576"/>
                          <a:gd name="T4" fmla="*/ 0 w 21600"/>
                          <a:gd name="T5" fmla="*/ 0 h 25576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5576"/>
                          <a:gd name="T11" fmla="*/ 21600 w 21600"/>
                          <a:gd name="T12" fmla="*/ 25576 h 2557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5576" fill="none" extrusionOk="0">
                            <a:moveTo>
                              <a:pt x="2366" y="-1"/>
                            </a:moveTo>
                            <a:cubicBezTo>
                              <a:pt x="13313" y="1206"/>
                              <a:pt x="21600" y="10456"/>
                              <a:pt x="21600" y="21470"/>
                            </a:cubicBezTo>
                            <a:cubicBezTo>
                              <a:pt x="21600" y="22848"/>
                              <a:pt x="21468" y="24223"/>
                              <a:pt x="21206" y="25576"/>
                            </a:cubicBezTo>
                          </a:path>
                          <a:path w="21600" h="25576" stroke="0" extrusionOk="0">
                            <a:moveTo>
                              <a:pt x="2366" y="-1"/>
                            </a:moveTo>
                            <a:cubicBezTo>
                              <a:pt x="13313" y="1206"/>
                              <a:pt x="21600" y="10456"/>
                              <a:pt x="21600" y="21470"/>
                            </a:cubicBezTo>
                            <a:cubicBezTo>
                              <a:pt x="21600" y="22848"/>
                              <a:pt x="21468" y="24223"/>
                              <a:pt x="21206" y="25576"/>
                            </a:cubicBezTo>
                            <a:lnTo>
                              <a:pt x="0" y="21470"/>
                            </a:lnTo>
                            <a:lnTo>
                              <a:pt x="2366" y="-1"/>
                            </a:lnTo>
                            <a:close/>
                          </a:path>
                        </a:pathLst>
                      </a:custGeom>
                      <a:noFill/>
                      <a:ln w="349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53" name="Oval 11">
                      <a:extLst>
                        <a:ext uri="{FF2B5EF4-FFF2-40B4-BE49-F238E27FC236}">
                          <a16:creationId xmlns:a16="http://schemas.microsoft.com/office/drawing/2014/main" id="{7170B13B-DC15-4E69-85A8-F43E289D57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6" y="1752"/>
                      <a:ext cx="91" cy="9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buChar char="q"/>
                        <a:defRPr sz="24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o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ü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§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Oval 12">
                      <a:extLst>
                        <a:ext uri="{FF2B5EF4-FFF2-40B4-BE49-F238E27FC236}">
                          <a16:creationId xmlns:a16="http://schemas.microsoft.com/office/drawing/2014/main" id="{A2E8410D-3F56-4D81-BD1A-92FA8695C3D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6" y="1888"/>
                      <a:ext cx="91" cy="9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buChar char="q"/>
                        <a:defRPr sz="24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o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ü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§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Oval 13">
                      <a:extLst>
                        <a:ext uri="{FF2B5EF4-FFF2-40B4-BE49-F238E27FC236}">
                          <a16:creationId xmlns:a16="http://schemas.microsoft.com/office/drawing/2014/main" id="{61DC67B1-DD6E-4408-8434-6F182DC081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2024"/>
                      <a:ext cx="91" cy="9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buChar char="q"/>
                        <a:defRPr sz="24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o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ü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§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6" name="Oval 14">
                      <a:extLst>
                        <a:ext uri="{FF2B5EF4-FFF2-40B4-BE49-F238E27FC236}">
                          <a16:creationId xmlns:a16="http://schemas.microsoft.com/office/drawing/2014/main" id="{4468A4E0-0ADC-4B57-93BD-4E4415159E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7" y="2160"/>
                      <a:ext cx="91" cy="9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buChar char="q"/>
                        <a:defRPr sz="24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o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ü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§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Oval 15">
                      <a:extLst>
                        <a:ext uri="{FF2B5EF4-FFF2-40B4-BE49-F238E27FC236}">
                          <a16:creationId xmlns:a16="http://schemas.microsoft.com/office/drawing/2014/main" id="{BCA93D13-91D2-4362-9A92-F129D0E1CA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8" y="2251"/>
                      <a:ext cx="91" cy="9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buChar char="q"/>
                        <a:defRPr sz="24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o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ü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§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Oval 16">
                      <a:extLst>
                        <a:ext uri="{FF2B5EF4-FFF2-40B4-BE49-F238E27FC236}">
                          <a16:creationId xmlns:a16="http://schemas.microsoft.com/office/drawing/2014/main" id="{43FBCE41-6245-4E8C-A818-B5C3744389F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78" y="2341"/>
                      <a:ext cx="91" cy="9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buChar char="q"/>
                        <a:defRPr sz="24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o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ü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§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Oval 17">
                      <a:extLst>
                        <a:ext uri="{FF2B5EF4-FFF2-40B4-BE49-F238E27FC236}">
                          <a16:creationId xmlns:a16="http://schemas.microsoft.com/office/drawing/2014/main" id="{4BCD0FAD-07A3-44B2-9E37-FC3BD1EADE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4" y="2432"/>
                      <a:ext cx="91" cy="9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buChar char="q"/>
                        <a:defRPr sz="24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o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ü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§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0" name="Oval 18">
                      <a:extLst>
                        <a:ext uri="{FF2B5EF4-FFF2-40B4-BE49-F238E27FC236}">
                          <a16:creationId xmlns:a16="http://schemas.microsoft.com/office/drawing/2014/main" id="{E18B19FD-2766-4D4D-BF05-A7696FB101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50" y="2478"/>
                      <a:ext cx="91" cy="9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buChar char="q"/>
                        <a:defRPr sz="24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o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ü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§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1" name="Oval 19">
                      <a:extLst>
                        <a:ext uri="{FF2B5EF4-FFF2-40B4-BE49-F238E27FC236}">
                          <a16:creationId xmlns:a16="http://schemas.microsoft.com/office/drawing/2014/main" id="{18ED1D36-DE8C-4B2F-A923-618D569473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86" y="2523"/>
                      <a:ext cx="91" cy="9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buChar char="q"/>
                        <a:defRPr sz="24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o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ü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§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2" name="Oval 20">
                      <a:extLst>
                        <a:ext uri="{FF2B5EF4-FFF2-40B4-BE49-F238E27FC236}">
                          <a16:creationId xmlns:a16="http://schemas.microsoft.com/office/drawing/2014/main" id="{D3B979C2-32DE-4C10-A32C-1B7984B5A5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2" y="2568"/>
                      <a:ext cx="91" cy="9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buChar char="q"/>
                        <a:defRPr sz="24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o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ü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§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3" name="Oval 21">
                      <a:extLst>
                        <a:ext uri="{FF2B5EF4-FFF2-40B4-BE49-F238E27FC236}">
                          <a16:creationId xmlns:a16="http://schemas.microsoft.com/office/drawing/2014/main" id="{AA990559-8479-402E-8C60-B1E7ED3700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58" y="2568"/>
                      <a:ext cx="91" cy="9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buChar char="q"/>
                        <a:defRPr sz="24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o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ü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§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4" name="Oval 22">
                      <a:extLst>
                        <a:ext uri="{FF2B5EF4-FFF2-40B4-BE49-F238E27FC236}">
                          <a16:creationId xmlns:a16="http://schemas.microsoft.com/office/drawing/2014/main" id="{E6D9CFD8-1219-4F0F-A970-9904E89C42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5" y="2568"/>
                      <a:ext cx="91" cy="9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buChar char="q"/>
                        <a:defRPr sz="24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o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ü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§"/>
                        <a:defRPr sz="2000">
                          <a:solidFill>
                            <a:srgbClr val="0000CC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000">
                          <a:solidFill>
                            <a:srgbClr val="0000CC"/>
                          </a:solidFill>
                          <a:latin typeface="Courier New" pitchFamily="49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1800">
                        <a:solidFill>
                          <a:schemeClr val="tx1"/>
                        </a:solidFill>
                      </a:endParaRPr>
                    </a:p>
                  </p:txBody>
                </p:sp>
                <p:graphicFrame>
                  <p:nvGraphicFramePr>
                    <p:cNvPr id="65" name="Object 23">
                      <a:extLst>
                        <a:ext uri="{FF2B5EF4-FFF2-40B4-BE49-F238E27FC236}">
                          <a16:creationId xmlns:a16="http://schemas.microsoft.com/office/drawing/2014/main" id="{C69EBAFE-46C4-431F-928E-EDBE7F53A316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3334" y="1298"/>
                    <a:ext cx="194" cy="23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5" imgW="177569" imgH="215619" progId="Equation.3">
                            <p:embed/>
                          </p:oleObj>
                        </mc:Choice>
                        <mc:Fallback>
                          <p:oleObj name="Equation" r:id="rId5" imgW="177569" imgH="215619" progId="Equation.3">
                            <p:embed/>
                            <p:pic>
                              <p:nvPicPr>
                                <p:cNvPr id="18488" name="Object 2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334" y="1298"/>
                                  <a:ext cx="194" cy="23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47" name="Object 24">
                    <a:extLst>
                      <a:ext uri="{FF2B5EF4-FFF2-40B4-BE49-F238E27FC236}">
                        <a16:creationId xmlns:a16="http://schemas.microsoft.com/office/drawing/2014/main" id="{9BADA10B-C3E7-4B3E-BB90-52CEAD08CD8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771" y="3815"/>
                  <a:ext cx="470" cy="23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7" imgW="457200" imgH="228600" progId="Equation.3">
                          <p:embed/>
                        </p:oleObj>
                      </mc:Choice>
                      <mc:Fallback>
                        <p:oleObj name="Equation" r:id="rId7" imgW="457200" imgH="228600" progId="Equation.3">
                          <p:embed/>
                          <p:pic>
                            <p:nvPicPr>
                              <p:cNvPr id="18470" name="Object 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71" y="3815"/>
                                <a:ext cx="470" cy="23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8" name="Oval 25">
                    <a:extLst>
                      <a:ext uri="{FF2B5EF4-FFF2-40B4-BE49-F238E27FC236}">
                        <a16:creationId xmlns:a16="http://schemas.microsoft.com/office/drawing/2014/main" id="{1EAF684F-33D4-4081-B22E-1FF6E4C09B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8" y="3702"/>
                    <a:ext cx="91" cy="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FF0000"/>
                      </a:buClr>
                      <a:buFont typeface="Wingdings" pitchFamily="2" charset="2"/>
                      <a:buChar char="q"/>
                      <a:defRPr sz="2400">
                        <a:solidFill>
                          <a:srgbClr val="0000CC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o"/>
                      <a:defRPr sz="2000">
                        <a:solidFill>
                          <a:srgbClr val="0000CC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Wingdings" pitchFamily="2" charset="2"/>
                      <a:buChar char="ü"/>
                      <a:defRPr sz="2000">
                        <a:solidFill>
                          <a:srgbClr val="0000CC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000">
                        <a:solidFill>
                          <a:srgbClr val="0000CC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Wingdings" pitchFamily="2" charset="2"/>
                      <a:buChar char="Ø"/>
                      <a:defRPr sz="2000">
                        <a:solidFill>
                          <a:srgbClr val="0000CC"/>
                        </a:solidFill>
                        <a:latin typeface="Courier New" pitchFamily="49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000">
                        <a:solidFill>
                          <a:srgbClr val="0000CC"/>
                        </a:solidFill>
                        <a:latin typeface="Courier New" pitchFamily="49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000">
                        <a:solidFill>
                          <a:srgbClr val="0000CC"/>
                        </a:solidFill>
                        <a:latin typeface="Courier New" pitchFamily="49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000">
                        <a:solidFill>
                          <a:srgbClr val="0000CC"/>
                        </a:solidFill>
                        <a:latin typeface="Courier New" pitchFamily="49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000">
                        <a:solidFill>
                          <a:srgbClr val="0000CC"/>
                        </a:solidFill>
                        <a:latin typeface="Courier New" pitchFamily="49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1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Line 26">
                    <a:extLst>
                      <a:ext uri="{FF2B5EF4-FFF2-40B4-BE49-F238E27FC236}">
                        <a16:creationId xmlns:a16="http://schemas.microsoft.com/office/drawing/2014/main" id="{EA890A41-F7B7-4EBB-BFBA-53456A8E22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59" y="3158"/>
                    <a:ext cx="273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50" name="Object 27">
                    <a:extLst>
                      <a:ext uri="{FF2B5EF4-FFF2-40B4-BE49-F238E27FC236}">
                        <a16:creationId xmlns:a16="http://schemas.microsoft.com/office/drawing/2014/main" id="{060BBAB1-FB58-4F03-A48F-B9CEB9C3594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326" y="2982"/>
                  <a:ext cx="483" cy="22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9" imgW="469696" imgH="215806" progId="Equation.3">
                          <p:embed/>
                        </p:oleObj>
                      </mc:Choice>
                      <mc:Fallback>
                        <p:oleObj name="Equation" r:id="rId9" imgW="469696" imgH="215806" progId="Equation.3">
                          <p:embed/>
                          <p:pic>
                            <p:nvPicPr>
                              <p:cNvPr id="18473" name="Object 2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26" y="2982"/>
                                <a:ext cx="483" cy="22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4" name="Line 58">
                  <a:extLst>
                    <a:ext uri="{FF2B5EF4-FFF2-40B4-BE49-F238E27FC236}">
                      <a16:creationId xmlns:a16="http://schemas.microsoft.com/office/drawing/2014/main" id="{97B712BA-2FE5-49D8-ADFD-359A0FAA16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664" y="6759815"/>
                  <a:ext cx="2157305" cy="387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59">
                  <a:extLst>
                    <a:ext uri="{FF2B5EF4-FFF2-40B4-BE49-F238E27FC236}">
                      <a16:creationId xmlns:a16="http://schemas.microsoft.com/office/drawing/2014/main" id="{1C84F37A-ADCE-4C94-B469-EE6AFF761E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98686" y="4702738"/>
                  <a:ext cx="46091" cy="207199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Arc 60">
                  <a:extLst>
                    <a:ext uri="{FF2B5EF4-FFF2-40B4-BE49-F238E27FC236}">
                      <a16:creationId xmlns:a16="http://schemas.microsoft.com/office/drawing/2014/main" id="{5852F9FA-6179-4B9E-9C22-0F3DA6791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267717">
                  <a:off x="1285236" y="4913704"/>
                  <a:ext cx="1205426" cy="1775609"/>
                </a:xfrm>
                <a:custGeom>
                  <a:avLst/>
                  <a:gdLst>
                    <a:gd name="T0" fmla="*/ 0 w 21600"/>
                    <a:gd name="T1" fmla="*/ 0 h 25576"/>
                    <a:gd name="T2" fmla="*/ 0 w 21600"/>
                    <a:gd name="T3" fmla="*/ 0 h 25576"/>
                    <a:gd name="T4" fmla="*/ 0 w 21600"/>
                    <a:gd name="T5" fmla="*/ 0 h 2557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576"/>
                    <a:gd name="T11" fmla="*/ 21600 w 21600"/>
                    <a:gd name="T12" fmla="*/ 25576 h 25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576" fill="none" extrusionOk="0">
                      <a:moveTo>
                        <a:pt x="2366" y="-1"/>
                      </a:moveTo>
                      <a:cubicBezTo>
                        <a:pt x="13313" y="1206"/>
                        <a:pt x="21600" y="10456"/>
                        <a:pt x="21600" y="21470"/>
                      </a:cubicBezTo>
                      <a:cubicBezTo>
                        <a:pt x="21600" y="22848"/>
                        <a:pt x="21468" y="24223"/>
                        <a:pt x="21206" y="25576"/>
                      </a:cubicBezTo>
                    </a:path>
                    <a:path w="21600" h="25576" stroke="0" extrusionOk="0">
                      <a:moveTo>
                        <a:pt x="2366" y="-1"/>
                      </a:moveTo>
                      <a:cubicBezTo>
                        <a:pt x="13313" y="1206"/>
                        <a:pt x="21600" y="10456"/>
                        <a:pt x="21600" y="21470"/>
                      </a:cubicBezTo>
                      <a:cubicBezTo>
                        <a:pt x="21600" y="22848"/>
                        <a:pt x="21468" y="24223"/>
                        <a:pt x="21206" y="25576"/>
                      </a:cubicBezTo>
                      <a:lnTo>
                        <a:pt x="0" y="21470"/>
                      </a:lnTo>
                      <a:lnTo>
                        <a:pt x="2366" y="-1"/>
                      </a:lnTo>
                      <a:close/>
                    </a:path>
                  </a:pathLst>
                </a:custGeom>
                <a:noFill/>
                <a:ln w="349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aphicFrame>
              <p:nvGraphicFramePr>
                <p:cNvPr id="27" name="Object 61">
                  <a:extLst>
                    <a:ext uri="{FF2B5EF4-FFF2-40B4-BE49-F238E27FC236}">
                      <a16:creationId xmlns:a16="http://schemas.microsoft.com/office/drawing/2014/main" id="{BC69CCFD-DC0A-42F3-B805-455201AE52B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7990" y="4807119"/>
                <a:ext cx="253499" cy="1868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1" imgW="177569" imgH="215619" progId="Equation.3">
                        <p:embed/>
                      </p:oleObj>
                    </mc:Choice>
                    <mc:Fallback>
                      <p:oleObj name="Equation" r:id="rId11" imgW="177569" imgH="215619" progId="Equation.3">
                        <p:embed/>
                        <p:pic>
                          <p:nvPicPr>
                            <p:cNvPr id="18450" name="Object 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7990" y="4807119"/>
                              <a:ext cx="253499" cy="1868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62">
                  <a:extLst>
                    <a:ext uri="{FF2B5EF4-FFF2-40B4-BE49-F238E27FC236}">
                      <a16:creationId xmlns:a16="http://schemas.microsoft.com/office/drawing/2014/main" id="{E030924F-E82E-42F2-8066-F2F72C99297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719090" y="6870587"/>
                <a:ext cx="235575" cy="1880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3" imgW="164885" imgH="215619" progId="Equation.3">
                        <p:embed/>
                      </p:oleObj>
                    </mc:Choice>
                    <mc:Fallback>
                      <p:oleObj name="Equation" r:id="rId13" imgW="164885" imgH="215619" progId="Equation.3">
                        <p:embed/>
                        <p:pic>
                          <p:nvPicPr>
                            <p:cNvPr id="18451" name="Object 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19090" y="6870587"/>
                              <a:ext cx="235575" cy="1880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" name="Line 67">
                  <a:extLst>
                    <a:ext uri="{FF2B5EF4-FFF2-40B4-BE49-F238E27FC236}">
                      <a16:creationId xmlns:a16="http://schemas.microsoft.com/office/drawing/2014/main" id="{35AB841D-1E7C-4BA7-A0B9-7B076BBBD8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6088" y="5092147"/>
                  <a:ext cx="0" cy="2668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68">
                  <a:extLst>
                    <a:ext uri="{FF2B5EF4-FFF2-40B4-BE49-F238E27FC236}">
                      <a16:creationId xmlns:a16="http://schemas.microsoft.com/office/drawing/2014/main" id="{1D5CCEFD-3196-4CB9-92B1-3B020C774A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40423" y="6942570"/>
                  <a:ext cx="2893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Oval 80">
                  <a:extLst>
                    <a:ext uri="{FF2B5EF4-FFF2-40B4-BE49-F238E27FC236}">
                      <a16:creationId xmlns:a16="http://schemas.microsoft.com/office/drawing/2014/main" id="{FF28F267-2FCD-4D7C-AE17-6EFCCA9A9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2046" y="4978229"/>
                  <a:ext cx="116507" cy="10695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80">
                  <a:extLst>
                    <a:ext uri="{FF2B5EF4-FFF2-40B4-BE49-F238E27FC236}">
                      <a16:creationId xmlns:a16="http://schemas.microsoft.com/office/drawing/2014/main" id="{DCED9706-2BCC-48A8-BAA6-EF4F422170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9244" y="5143000"/>
                  <a:ext cx="116507" cy="10695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80">
                  <a:extLst>
                    <a:ext uri="{FF2B5EF4-FFF2-40B4-BE49-F238E27FC236}">
                      <a16:creationId xmlns:a16="http://schemas.microsoft.com/office/drawing/2014/main" id="{F8179F2A-1EAB-4963-88FD-719C4452BE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1755" y="6475701"/>
                  <a:ext cx="116507" cy="10695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Oval 80">
                  <a:extLst>
                    <a:ext uri="{FF2B5EF4-FFF2-40B4-BE49-F238E27FC236}">
                      <a16:creationId xmlns:a16="http://schemas.microsoft.com/office/drawing/2014/main" id="{7C48AD06-4A6F-4BF1-8F0E-9795A5F1E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0756" y="6475701"/>
                  <a:ext cx="116507" cy="10695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80">
                  <a:extLst>
                    <a:ext uri="{FF2B5EF4-FFF2-40B4-BE49-F238E27FC236}">
                      <a16:creationId xmlns:a16="http://schemas.microsoft.com/office/drawing/2014/main" id="{19143652-3508-4F40-A813-36A416D0F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084" y="5447338"/>
                  <a:ext cx="116507" cy="10695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Oval 80">
                  <a:extLst>
                    <a:ext uri="{FF2B5EF4-FFF2-40B4-BE49-F238E27FC236}">
                      <a16:creationId xmlns:a16="http://schemas.microsoft.com/office/drawing/2014/main" id="{01647E06-D0F4-42B2-86EB-B2CF4AAC91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5751" y="5646879"/>
                  <a:ext cx="116507" cy="10695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Oval 80">
                  <a:extLst>
                    <a:ext uri="{FF2B5EF4-FFF2-40B4-BE49-F238E27FC236}">
                      <a16:creationId xmlns:a16="http://schemas.microsoft.com/office/drawing/2014/main" id="{54E98475-1321-417A-94AB-73D96AB3F1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5085" y="5899839"/>
                  <a:ext cx="116507" cy="10695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Oval 80">
                  <a:extLst>
                    <a:ext uri="{FF2B5EF4-FFF2-40B4-BE49-F238E27FC236}">
                      <a16:creationId xmlns:a16="http://schemas.microsoft.com/office/drawing/2014/main" id="{BCAB3873-8C11-4345-A1B6-18B28D1CEC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7246" y="6115787"/>
                  <a:ext cx="116507" cy="10695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Oval 80">
                  <a:extLst>
                    <a:ext uri="{FF2B5EF4-FFF2-40B4-BE49-F238E27FC236}">
                      <a16:creationId xmlns:a16="http://schemas.microsoft.com/office/drawing/2014/main" id="{B206588B-DAD8-44E7-8297-295BFB4C5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753" y="6259753"/>
                  <a:ext cx="116507" cy="10695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Oval 80">
                  <a:extLst>
                    <a:ext uri="{FF2B5EF4-FFF2-40B4-BE49-F238E27FC236}">
                      <a16:creationId xmlns:a16="http://schemas.microsoft.com/office/drawing/2014/main" id="{B9BE5463-594D-41A8-B702-31EA1645B4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2754" y="6403718"/>
                  <a:ext cx="116507" cy="10695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Oval 80">
                  <a:extLst>
                    <a:ext uri="{FF2B5EF4-FFF2-40B4-BE49-F238E27FC236}">
                      <a16:creationId xmlns:a16="http://schemas.microsoft.com/office/drawing/2014/main" id="{E4574D84-46B2-43AE-AB0D-2E4A398C75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054" y="5303322"/>
                  <a:ext cx="116507" cy="10695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itchFamily="2" charset="2"/>
                    <a:buChar char="q"/>
                    <a:defRPr sz="24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o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Wingdings" pitchFamily="2" charset="2"/>
                    <a:buChar char="ü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>
                      <a:solidFill>
                        <a:srgbClr val="0000CC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000">
                      <a:solidFill>
                        <a:srgbClr val="0000CC"/>
                      </a:solidFill>
                      <a:latin typeface="Courier New" pitchFamily="49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Straight Arrow Connector 101">
                  <a:extLst>
                    <a:ext uri="{FF2B5EF4-FFF2-40B4-BE49-F238E27FC236}">
                      <a16:creationId xmlns:a16="http://schemas.microsoft.com/office/drawing/2014/main" id="{49BC0784-9C66-4D9F-9A61-1168DF50099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344365" y="4702738"/>
                  <a:ext cx="3681218" cy="64016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3" name="Straight Arrow Connector 103">
                  <a:extLst>
                    <a:ext uri="{FF2B5EF4-FFF2-40B4-BE49-F238E27FC236}">
                      <a16:creationId xmlns:a16="http://schemas.microsoft.com/office/drawing/2014/main" id="{AEF7F158-9A3E-4022-A2DA-7D5B71546A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394574" y="5092147"/>
                  <a:ext cx="3700677" cy="37002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" name="Straight Arrow Connector 105">
                  <a:extLst>
                    <a:ext uri="{FF2B5EF4-FFF2-40B4-BE49-F238E27FC236}">
                      <a16:creationId xmlns:a16="http://schemas.microsoft.com/office/drawing/2014/main" id="{B3FADB53-6EBA-43D7-BE2F-756D7B1F8F0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718079" y="6126325"/>
                  <a:ext cx="3307504" cy="277393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Straight Arrow Connector 107">
                  <a:extLst>
                    <a:ext uri="{FF2B5EF4-FFF2-40B4-BE49-F238E27FC236}">
                      <a16:creationId xmlns:a16="http://schemas.microsoft.com/office/drawing/2014/main" id="{73B37ACB-BB50-4630-A093-FAB04274F05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541172" y="5936900"/>
                  <a:ext cx="3554079" cy="1641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5" name="Straight Arrow Connector 7">
                <a:extLst>
                  <a:ext uri="{FF2B5EF4-FFF2-40B4-BE49-F238E27FC236}">
                    <a16:creationId xmlns:a16="http://schemas.microsoft.com/office/drawing/2014/main" id="{4A8EE724-707F-4294-B421-A602E273DA3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462618" y="3182917"/>
                <a:ext cx="3757454" cy="96673"/>
              </a:xfrm>
              <a:prstGeom prst="straightConnector1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16" name="Object 3">
                <a:extLst>
                  <a:ext uri="{FF2B5EF4-FFF2-40B4-BE49-F238E27FC236}">
                    <a16:creationId xmlns:a16="http://schemas.microsoft.com/office/drawing/2014/main" id="{3D7A7735-5356-443F-AE25-2337B8D7EA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00216" y="3048446"/>
              <a:ext cx="1143000" cy="236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901440" imgH="228600" progId="Equation.3">
                      <p:embed/>
                    </p:oleObj>
                  </mc:Choice>
                  <mc:Fallback>
                    <p:oleObj name="Equation" r:id="rId15" imgW="901440" imgH="228600" progId="Equation.3">
                      <p:embed/>
                      <p:pic>
                        <p:nvPicPr>
                          <p:cNvPr id="18439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0216" y="3048446"/>
                            <a:ext cx="1143000" cy="236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3">
                <a:extLst>
                  <a:ext uri="{FF2B5EF4-FFF2-40B4-BE49-F238E27FC236}">
                    <a16:creationId xmlns:a16="http://schemas.microsoft.com/office/drawing/2014/main" id="{F6E2A988-B773-40BA-A63A-5864210940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6865" y="2149400"/>
              <a:ext cx="1127125" cy="236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888840" imgH="228600" progId="Equation.3">
                      <p:embed/>
                    </p:oleObj>
                  </mc:Choice>
                  <mc:Fallback>
                    <p:oleObj name="Equation" r:id="rId17" imgW="888840" imgH="228600" progId="Equation.3">
                      <p:embed/>
                      <p:pic>
                        <p:nvPicPr>
                          <p:cNvPr id="1844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6865" y="2149400"/>
                            <a:ext cx="1127125" cy="2365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3">
                <a:extLst>
                  <a:ext uri="{FF2B5EF4-FFF2-40B4-BE49-F238E27FC236}">
                    <a16:creationId xmlns:a16="http://schemas.microsoft.com/office/drawing/2014/main" id="{D8AD369E-E55A-4541-97FB-3A2DC0D7C6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28208" y="2595885"/>
              <a:ext cx="1143000" cy="236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901440" imgH="228600" progId="Equation.3">
                      <p:embed/>
                    </p:oleObj>
                  </mc:Choice>
                  <mc:Fallback>
                    <p:oleObj name="Equation" r:id="rId19" imgW="901440" imgH="228600" progId="Equation.3">
                      <p:embed/>
                      <p:pic>
                        <p:nvPicPr>
                          <p:cNvPr id="18441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8208" y="2595885"/>
                            <a:ext cx="1143000" cy="236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1">
                <a:extLst>
                  <a:ext uri="{FF2B5EF4-FFF2-40B4-BE49-F238E27FC236}">
                    <a16:creationId xmlns:a16="http://schemas.microsoft.com/office/drawing/2014/main" id="{D41BFE85-3439-452E-83F2-362FC80A081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1088" y="3480494"/>
              <a:ext cx="1143000" cy="236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901440" imgH="228600" progId="Equation.3">
                      <p:embed/>
                    </p:oleObj>
                  </mc:Choice>
                  <mc:Fallback>
                    <p:oleObj name="Equation" r:id="rId21" imgW="901440" imgH="228600" progId="Equation.3">
                      <p:embed/>
                      <p:pic>
                        <p:nvPicPr>
                          <p:cNvPr id="18442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1088" y="3480494"/>
                            <a:ext cx="1143000" cy="2365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2">
                <a:extLst>
                  <a:ext uri="{FF2B5EF4-FFF2-40B4-BE49-F238E27FC236}">
                    <a16:creationId xmlns:a16="http://schemas.microsoft.com/office/drawing/2014/main" id="{04D01710-F809-4448-8D2C-0F8936A340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28208" y="3912542"/>
              <a:ext cx="1143000" cy="236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901440" imgH="228600" progId="Equation.3">
                      <p:embed/>
                    </p:oleObj>
                  </mc:Choice>
                  <mc:Fallback>
                    <p:oleObj name="Equation" r:id="rId23" imgW="901440" imgH="228600" progId="Equation.3">
                      <p:embed/>
                      <p:pic>
                        <p:nvPicPr>
                          <p:cNvPr id="1844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8208" y="3912542"/>
                            <a:ext cx="1143000" cy="2365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Rounded Rectangle 14">
                <a:extLst>
                  <a:ext uri="{FF2B5EF4-FFF2-40B4-BE49-F238E27FC236}">
                    <a16:creationId xmlns:a16="http://schemas.microsoft.com/office/drawing/2014/main" id="{59B3AEBD-6AD0-4F69-8CC3-5FABB7516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2132855"/>
                <a:ext cx="1120428" cy="206705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18823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sp>
          <p:nvSpPr>
            <p:cNvPr id="12" name="Rounded Rectangle 1">
              <a:extLst>
                <a:ext uri="{FF2B5EF4-FFF2-40B4-BE49-F238E27FC236}">
                  <a16:creationId xmlns:a16="http://schemas.microsoft.com/office/drawing/2014/main" id="{E46508FA-75E1-486D-9C67-0B684417D9A8}"/>
                </a:ext>
              </a:extLst>
            </p:cNvPr>
            <p:cNvSpPr/>
            <p:nvPr/>
          </p:nvSpPr>
          <p:spPr bwMode="auto">
            <a:xfrm rot="19906198">
              <a:off x="1408360" y="3982892"/>
              <a:ext cx="581007" cy="1079415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4FE49D-04FC-45CA-9C1B-88D556D08A22}"/>
                </a:ext>
              </a:extLst>
            </p:cNvPr>
            <p:cNvSpPr txBox="1"/>
            <p:nvPr/>
          </p:nvSpPr>
          <p:spPr>
            <a:xfrm>
              <a:off x="6056193" y="4139788"/>
              <a:ext cx="2828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Neighborhood of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5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3657398-262E-4803-9E26-E9FBB6198C8F}"/>
              </a:ext>
            </a:extLst>
          </p:cNvPr>
          <p:cNvSpPr txBox="1"/>
          <p:nvPr/>
        </p:nvSpPr>
        <p:spPr>
          <a:xfrm>
            <a:off x="1793007" y="3328324"/>
            <a:ext cx="1162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3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to collaborate?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B770509-6963-4F6E-9A9E-49B3F1217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1737486"/>
                  </p:ext>
                </p:extLst>
              </p:nvPr>
            </p:nvGraphicFramePr>
            <p:xfrm>
              <a:off x="836801" y="2391792"/>
              <a:ext cx="54864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0482710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0458296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56321026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94673157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0985685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2322355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98940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68660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8358137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0308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B770509-6963-4F6E-9A9E-49B3F1217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1737486"/>
                  </p:ext>
                </p:extLst>
              </p:nvPr>
            </p:nvGraphicFramePr>
            <p:xfrm>
              <a:off x="836801" y="2391792"/>
              <a:ext cx="54864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0482710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0458296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56321026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94673157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0985685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2322355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98940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68660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8358137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" t="-1613" r="-803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00" t="-1613" r="-703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000" t="-1613" r="-603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000" t="-1613" r="-503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030" t="-1613" r="-39802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000" t="-1613" r="-302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2000" t="-1613" r="-202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2000" t="-1613" r="-102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2000" t="-1613" r="-2000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03081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065A7C51-4227-441A-B74A-93FBD8853C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341004"/>
                  </p:ext>
                </p:extLst>
              </p:nvPr>
            </p:nvGraphicFramePr>
            <p:xfrm>
              <a:off x="836801" y="3315907"/>
              <a:ext cx="54864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0482710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0458296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56321026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94673157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0985685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2322355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98940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68660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8358137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0000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0000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0000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0000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0000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0000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0000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0000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0000">
                            <a:alpha val="8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0308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065A7C51-4227-441A-B74A-93FBD8853C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341004"/>
                  </p:ext>
                </p:extLst>
              </p:nvPr>
            </p:nvGraphicFramePr>
            <p:xfrm>
              <a:off x="836801" y="3315907"/>
              <a:ext cx="54864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0482710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0458296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56321026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94673157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0985685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2322355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98940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68660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8358137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" t="-1613" r="-803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000" t="-1613" r="-703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000" t="-1613" r="-603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000" t="-1613" r="-503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030" t="-1613" r="-39802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2000" t="-1613" r="-302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2000" t="-1613" r="-202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2000" t="-1613" r="-102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2000" t="-1613" r="-2000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03081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AF8A868D-24FE-4626-B13D-B10C3B1B4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218936"/>
                  </p:ext>
                </p:extLst>
              </p:nvPr>
            </p:nvGraphicFramePr>
            <p:xfrm>
              <a:off x="836801" y="5228604"/>
              <a:ext cx="54864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0482710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0458296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56321026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94673157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0985685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2322355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98940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68660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8358137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0000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0000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0000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00000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36699">
                            <a:alpha val="8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0308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AF8A868D-24FE-4626-B13D-B10C3B1B4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218936"/>
                  </p:ext>
                </p:extLst>
              </p:nvPr>
            </p:nvGraphicFramePr>
            <p:xfrm>
              <a:off x="836801" y="5228604"/>
              <a:ext cx="54864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0482710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0458296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56321026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94673157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0985685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2322355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98940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68660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8358137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" t="-1613" r="-803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000" t="-1613" r="-703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000" t="-1613" r="-603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1000" t="-1613" r="-503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030" t="-1613" r="-39802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2000" t="-1613" r="-302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02000" t="-1613" r="-202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2000" t="-1613" r="-102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02000" t="-1613" r="-2000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03081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C5FD0CE-6BF2-4095-9DD3-32C6562CEE19}"/>
              </a:ext>
            </a:extLst>
          </p:cNvPr>
          <p:cNvSpPr txBox="1"/>
          <p:nvPr/>
        </p:nvSpPr>
        <p:spPr>
          <a:xfrm>
            <a:off x="285226" y="1020091"/>
            <a:ext cx="8313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way is by crossover between a subproblem and its neighbours </a:t>
            </a: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01AD1C60-A01B-4D1B-B7DD-18408D0F60FC}"/>
              </a:ext>
            </a:extLst>
          </p:cNvPr>
          <p:cNvSpPr/>
          <p:nvPr/>
        </p:nvSpPr>
        <p:spPr>
          <a:xfrm>
            <a:off x="3303164" y="3906863"/>
            <a:ext cx="553673" cy="102345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16CAC9-E505-4621-B487-21C275B23E00}"/>
              </a:ext>
            </a:extLst>
          </p:cNvPr>
          <p:cNvSpPr txBox="1"/>
          <p:nvPr/>
        </p:nvSpPr>
        <p:spPr>
          <a:xfrm>
            <a:off x="6656371" y="2106897"/>
            <a:ext cx="238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best-so-far solution for the subproblem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C5A53A-1D4D-462F-B09F-31842F743683}"/>
              </a:ext>
            </a:extLst>
          </p:cNvPr>
          <p:cNvSpPr txBox="1"/>
          <p:nvPr/>
        </p:nvSpPr>
        <p:spPr>
          <a:xfrm>
            <a:off x="6656371" y="3419966"/>
            <a:ext cx="232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best-so-far solution randomly selected from one of its neighbours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EAB50E-63C7-4323-9582-28EB8BC4B8AE}"/>
              </a:ext>
            </a:extLst>
          </p:cNvPr>
          <p:cNvSpPr txBox="1"/>
          <p:nvPr/>
        </p:nvSpPr>
        <p:spPr>
          <a:xfrm>
            <a:off x="6656370" y="5228604"/>
            <a:ext cx="232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reproduced offspring solution</a:t>
            </a:r>
          </a:p>
        </p:txBody>
      </p:sp>
    </p:spTree>
    <p:extLst>
      <p:ext uri="{BB962C8B-B14F-4D97-AF65-F5344CB8AC3E}">
        <p14:creationId xmlns:p14="http://schemas.microsoft.com/office/powerpoint/2010/main" val="35208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Objectives and constraints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20400" y="1029600"/>
            <a:ext cx="817245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b="1" dirty="0">
                <a:solidFill>
                  <a:schemeClr val="tx1"/>
                </a:solidFill>
                <a:cs typeface="Times New Roman" pitchFamily="18" charset="0"/>
              </a:rPr>
              <a:t>What is the difference between objective functions and constraints?</a:t>
            </a:r>
            <a:endParaRPr lang="en-GB" altLang="en-US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lang="en-GB" altLang="en-US" sz="2400" b="0" i="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sz="2400" b="1" i="0" dirty="0">
                <a:solidFill>
                  <a:schemeClr val="tx1"/>
                </a:solidFill>
                <a:cs typeface="Times New Roman" pitchFamily="18" charset="0"/>
              </a:rPr>
              <a:t>Objective</a:t>
            </a:r>
            <a:r>
              <a:rPr lang="en-GB" altLang="en-US" sz="2400" b="0" i="0" dirty="0">
                <a:solidFill>
                  <a:schemeClr val="tx1"/>
                </a:solidFill>
                <a:cs typeface="Times New Roman" pitchFamily="18" charset="0"/>
              </a:rPr>
              <a:t>: the smaller the better (considering a minimization problem, how about maximization?)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GB" altLang="en-US" sz="2400" b="0" i="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sz="2400" b="1" i="0" dirty="0">
                <a:solidFill>
                  <a:schemeClr val="tx1"/>
                </a:solidFill>
                <a:cs typeface="Times New Roman" pitchFamily="18" charset="0"/>
              </a:rPr>
              <a:t>Constraint</a:t>
            </a:r>
            <a:r>
              <a:rPr lang="en-GB" altLang="en-US" sz="2400" b="0" i="0" dirty="0">
                <a:solidFill>
                  <a:schemeClr val="tx1"/>
                </a:solidFill>
                <a:cs typeface="Times New Roman" pitchFamily="18" charset="0"/>
              </a:rPr>
              <a:t>: only feasible or infeasible: 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sz="2400" b="0" i="0" dirty="0">
                <a:solidFill>
                  <a:schemeClr val="tx1"/>
                </a:solidFill>
                <a:cs typeface="Times New Roman" pitchFamily="18" charset="0"/>
              </a:rPr>
              <a:t>feasible solutions are considered the same. 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sz="2400" b="0" i="0" dirty="0">
                <a:solidFill>
                  <a:schemeClr val="tx1"/>
                </a:solidFill>
                <a:cs typeface="Times New Roman" pitchFamily="18" charset="0"/>
              </a:rPr>
              <a:t>infeasible solutions have different quality. </a:t>
            </a:r>
          </a:p>
          <a:p>
            <a:pPr>
              <a:spcBef>
                <a:spcPct val="0"/>
              </a:spcBef>
              <a:defRPr/>
            </a:pPr>
            <a:endParaRPr lang="en-GB" alt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5532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overall procedure of MOEA/D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6D58BA-5BBF-44A0-91A7-B22720423A7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6019"/>
            <a:ext cx="7839512" cy="4525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 algn="just"/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each generation, each subproblem does the following:</a:t>
            </a:r>
          </a:p>
          <a:p>
            <a:pPr marL="381000" indent="-381000" algn="just"/>
            <a:endPara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0" lvl="1" indent="-381000" algn="just">
              <a:buFontTx/>
              <a:buAutoNum type="arabicPeriod"/>
            </a:pPr>
            <a:r>
              <a:rPr lang="en-GB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Mating pool selection: 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the current solutions (i.e., best so far) of some </a:t>
            </a:r>
            <a:r>
              <a:rPr lang="en-GB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781050" lvl="1" indent="-381000" algn="just">
              <a:buFontTx/>
              <a:buNone/>
            </a:pPr>
            <a:endPara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0" lvl="1" indent="-381000" algn="just">
              <a:buFontTx/>
              <a:buNone/>
            </a:pPr>
            <a:r>
              <a:rPr lang="en-GB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Reproduction: 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 new solution by applying crossover and mutation. </a:t>
            </a:r>
          </a:p>
          <a:p>
            <a:pPr marL="781050" lvl="1" indent="-381000" algn="just">
              <a:buFontTx/>
              <a:buNone/>
            </a:pPr>
            <a:endPara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0" lvl="1" indent="-381000" algn="just">
              <a:buFontTx/>
              <a:buAutoNum type="arabicPeriod" startAt="3"/>
            </a:pPr>
            <a:r>
              <a:rPr lang="en-GB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Replacement: 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80000" lvl="2" indent="-457200" algn="just">
              <a:buFont typeface="+mj-lt"/>
              <a:buAutoNum type="alphaLcParenR"/>
            </a:pP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its old solution by the new one if the new one is better in terms of its objective. </a:t>
            </a:r>
          </a:p>
          <a:p>
            <a:pPr marL="1080000" lvl="2" indent="-457200" algn="just">
              <a:buFont typeface="+mj-lt"/>
              <a:buAutoNum type="alphaLcParenR"/>
            </a:pP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the new solution to some of its neighbours, each of whom replaces its old solution by this new one if it is better in terms of their own objectives. (</a:t>
            </a:r>
            <a:r>
              <a:rPr lang="en-GB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collaboration, </a:t>
            </a:r>
            <a:r>
              <a:rPr lang="en-GB" altLang="en-US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400050" lvl="1" algn="just"/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2601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Illustration of MOEA/D</a:t>
            </a:r>
          </a:p>
        </p:txBody>
      </p:sp>
      <p:sp>
        <p:nvSpPr>
          <p:cNvPr id="2" name="Text Box 45">
            <a:extLst>
              <a:ext uri="{FF2B5EF4-FFF2-40B4-BE49-F238E27FC236}">
                <a16:creationId xmlns:a16="http://schemas.microsoft.com/office/drawing/2014/main" id="{2858F503-7F13-2C40-247A-A92102AE7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1" y="729814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Space</a:t>
            </a:r>
            <a:endParaRPr lang="en-C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47">
            <a:extLst>
              <a:ext uri="{FF2B5EF4-FFF2-40B4-BE49-F238E27FC236}">
                <a16:creationId xmlns:a16="http://schemas.microsoft.com/office/drawing/2014/main" id="{93E10838-F602-D907-F52F-3E21AE72B90E}"/>
              </a:ext>
            </a:extLst>
          </p:cNvPr>
          <p:cNvSpPr>
            <a:spLocks/>
          </p:cNvSpPr>
          <p:nvPr/>
        </p:nvSpPr>
        <p:spPr bwMode="auto">
          <a:xfrm>
            <a:off x="1930124" y="837674"/>
            <a:ext cx="6899707" cy="859165"/>
          </a:xfrm>
          <a:custGeom>
            <a:avLst/>
            <a:gdLst>
              <a:gd name="T0" fmla="*/ 144 w 2752"/>
              <a:gd name="T1" fmla="*/ 256 h 1472"/>
              <a:gd name="T2" fmla="*/ 0 w 2752"/>
              <a:gd name="T3" fmla="*/ 400 h 1472"/>
              <a:gd name="T4" fmla="*/ 144 w 2752"/>
              <a:gd name="T5" fmla="*/ 688 h 1472"/>
              <a:gd name="T6" fmla="*/ 240 w 2752"/>
              <a:gd name="T7" fmla="*/ 736 h 1472"/>
              <a:gd name="T8" fmla="*/ 384 w 2752"/>
              <a:gd name="T9" fmla="*/ 928 h 1472"/>
              <a:gd name="T10" fmla="*/ 480 w 2752"/>
              <a:gd name="T11" fmla="*/ 1216 h 1472"/>
              <a:gd name="T12" fmla="*/ 672 w 2752"/>
              <a:gd name="T13" fmla="*/ 1360 h 1472"/>
              <a:gd name="T14" fmla="*/ 1104 w 2752"/>
              <a:gd name="T15" fmla="*/ 1456 h 1472"/>
              <a:gd name="T16" fmla="*/ 1680 w 2752"/>
              <a:gd name="T17" fmla="*/ 1456 h 1472"/>
              <a:gd name="T18" fmla="*/ 2112 w 2752"/>
              <a:gd name="T19" fmla="*/ 1408 h 1472"/>
              <a:gd name="T20" fmla="*/ 2400 w 2752"/>
              <a:gd name="T21" fmla="*/ 1168 h 1472"/>
              <a:gd name="T22" fmla="*/ 2592 w 2752"/>
              <a:gd name="T23" fmla="*/ 1024 h 1472"/>
              <a:gd name="T24" fmla="*/ 2736 w 2752"/>
              <a:gd name="T25" fmla="*/ 736 h 1472"/>
              <a:gd name="T26" fmla="*/ 2688 w 2752"/>
              <a:gd name="T27" fmla="*/ 448 h 1472"/>
              <a:gd name="T28" fmla="*/ 2400 w 2752"/>
              <a:gd name="T29" fmla="*/ 400 h 1472"/>
              <a:gd name="T30" fmla="*/ 2208 w 2752"/>
              <a:gd name="T31" fmla="*/ 160 h 1472"/>
              <a:gd name="T32" fmla="*/ 2016 w 2752"/>
              <a:gd name="T33" fmla="*/ 16 h 1472"/>
              <a:gd name="T34" fmla="*/ 1488 w 2752"/>
              <a:gd name="T35" fmla="*/ 64 h 1472"/>
              <a:gd name="T36" fmla="*/ 1104 w 2752"/>
              <a:gd name="T37" fmla="*/ 64 h 1472"/>
              <a:gd name="T38" fmla="*/ 720 w 2752"/>
              <a:gd name="T39" fmla="*/ 160 h 1472"/>
              <a:gd name="T40" fmla="*/ 144 w 2752"/>
              <a:gd name="T41" fmla="*/ 256 h 147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connsiteX0" fmla="*/ 523 w 9966"/>
              <a:gd name="connsiteY0" fmla="*/ 1650 h 9865"/>
              <a:gd name="connsiteX1" fmla="*/ 0 w 9966"/>
              <a:gd name="connsiteY1" fmla="*/ 2628 h 9865"/>
              <a:gd name="connsiteX2" fmla="*/ 523 w 9966"/>
              <a:gd name="connsiteY2" fmla="*/ 4585 h 9865"/>
              <a:gd name="connsiteX3" fmla="*/ 872 w 9966"/>
              <a:gd name="connsiteY3" fmla="*/ 4911 h 9865"/>
              <a:gd name="connsiteX4" fmla="*/ 1395 w 9966"/>
              <a:gd name="connsiteY4" fmla="*/ 6215 h 9865"/>
              <a:gd name="connsiteX5" fmla="*/ 1744 w 9966"/>
              <a:gd name="connsiteY5" fmla="*/ 8172 h 9865"/>
              <a:gd name="connsiteX6" fmla="*/ 2442 w 9966"/>
              <a:gd name="connsiteY6" fmla="*/ 9150 h 9865"/>
              <a:gd name="connsiteX7" fmla="*/ 4012 w 9966"/>
              <a:gd name="connsiteY7" fmla="*/ 9802 h 9865"/>
              <a:gd name="connsiteX8" fmla="*/ 6105 w 9966"/>
              <a:gd name="connsiteY8" fmla="*/ 9802 h 9865"/>
              <a:gd name="connsiteX9" fmla="*/ 7674 w 9966"/>
              <a:gd name="connsiteY9" fmla="*/ 9476 h 9865"/>
              <a:gd name="connsiteX10" fmla="*/ 8721 w 9966"/>
              <a:gd name="connsiteY10" fmla="*/ 7846 h 9865"/>
              <a:gd name="connsiteX11" fmla="*/ 9419 w 9966"/>
              <a:gd name="connsiteY11" fmla="*/ 6868 h 9865"/>
              <a:gd name="connsiteX12" fmla="*/ 9942 w 9966"/>
              <a:gd name="connsiteY12" fmla="*/ 4911 h 9865"/>
              <a:gd name="connsiteX13" fmla="*/ 9767 w 9966"/>
              <a:gd name="connsiteY13" fmla="*/ 2954 h 9865"/>
              <a:gd name="connsiteX14" fmla="*/ 8765 w 9966"/>
              <a:gd name="connsiteY14" fmla="*/ 1861 h 9865"/>
              <a:gd name="connsiteX15" fmla="*/ 8023 w 9966"/>
              <a:gd name="connsiteY15" fmla="*/ 998 h 9865"/>
              <a:gd name="connsiteX16" fmla="*/ 7326 w 9966"/>
              <a:gd name="connsiteY16" fmla="*/ 20 h 9865"/>
              <a:gd name="connsiteX17" fmla="*/ 5407 w 9966"/>
              <a:gd name="connsiteY17" fmla="*/ 346 h 9865"/>
              <a:gd name="connsiteX18" fmla="*/ 4012 w 9966"/>
              <a:gd name="connsiteY18" fmla="*/ 346 h 9865"/>
              <a:gd name="connsiteX19" fmla="*/ 2616 w 9966"/>
              <a:gd name="connsiteY19" fmla="*/ 998 h 9865"/>
              <a:gd name="connsiteX20" fmla="*/ 523 w 9966"/>
              <a:gd name="connsiteY20" fmla="*/ 1650 h 9865"/>
              <a:gd name="connsiteX0" fmla="*/ 525 w 10000"/>
              <a:gd name="connsiteY0" fmla="*/ 1656 h 9983"/>
              <a:gd name="connsiteX1" fmla="*/ 0 w 10000"/>
              <a:gd name="connsiteY1" fmla="*/ 2647 h 9983"/>
              <a:gd name="connsiteX2" fmla="*/ 525 w 10000"/>
              <a:gd name="connsiteY2" fmla="*/ 4631 h 9983"/>
              <a:gd name="connsiteX3" fmla="*/ 875 w 10000"/>
              <a:gd name="connsiteY3" fmla="*/ 4961 h 9983"/>
              <a:gd name="connsiteX4" fmla="*/ 1400 w 10000"/>
              <a:gd name="connsiteY4" fmla="*/ 6283 h 9983"/>
              <a:gd name="connsiteX5" fmla="*/ 1750 w 10000"/>
              <a:gd name="connsiteY5" fmla="*/ 8267 h 9983"/>
              <a:gd name="connsiteX6" fmla="*/ 2450 w 10000"/>
              <a:gd name="connsiteY6" fmla="*/ 9258 h 9983"/>
              <a:gd name="connsiteX7" fmla="*/ 4026 w 10000"/>
              <a:gd name="connsiteY7" fmla="*/ 9919 h 9983"/>
              <a:gd name="connsiteX8" fmla="*/ 6126 w 10000"/>
              <a:gd name="connsiteY8" fmla="*/ 9919 h 9983"/>
              <a:gd name="connsiteX9" fmla="*/ 7700 w 10000"/>
              <a:gd name="connsiteY9" fmla="*/ 9589 h 9983"/>
              <a:gd name="connsiteX10" fmla="*/ 8751 w 10000"/>
              <a:gd name="connsiteY10" fmla="*/ 7936 h 9983"/>
              <a:gd name="connsiteX11" fmla="*/ 9451 w 10000"/>
              <a:gd name="connsiteY11" fmla="*/ 6945 h 9983"/>
              <a:gd name="connsiteX12" fmla="*/ 9976 w 10000"/>
              <a:gd name="connsiteY12" fmla="*/ 4961 h 9983"/>
              <a:gd name="connsiteX13" fmla="*/ 9800 w 10000"/>
              <a:gd name="connsiteY13" fmla="*/ 2977 h 9983"/>
              <a:gd name="connsiteX14" fmla="*/ 8795 w 10000"/>
              <a:gd name="connsiteY14" fmla="*/ 1869 h 9983"/>
              <a:gd name="connsiteX15" fmla="*/ 8105 w 10000"/>
              <a:gd name="connsiteY15" fmla="*/ 529 h 9983"/>
              <a:gd name="connsiteX16" fmla="*/ 7351 w 10000"/>
              <a:gd name="connsiteY16" fmla="*/ 3 h 9983"/>
              <a:gd name="connsiteX17" fmla="*/ 5425 w 10000"/>
              <a:gd name="connsiteY17" fmla="*/ 334 h 9983"/>
              <a:gd name="connsiteX18" fmla="*/ 4026 w 10000"/>
              <a:gd name="connsiteY18" fmla="*/ 334 h 9983"/>
              <a:gd name="connsiteX19" fmla="*/ 2625 w 10000"/>
              <a:gd name="connsiteY19" fmla="*/ 995 h 9983"/>
              <a:gd name="connsiteX20" fmla="*/ 525 w 10000"/>
              <a:gd name="connsiteY20" fmla="*/ 1656 h 9983"/>
              <a:gd name="connsiteX0" fmla="*/ 525 w 10000"/>
              <a:gd name="connsiteY0" fmla="*/ 1659 h 10000"/>
              <a:gd name="connsiteX1" fmla="*/ 0 w 10000"/>
              <a:gd name="connsiteY1" fmla="*/ 2652 h 10000"/>
              <a:gd name="connsiteX2" fmla="*/ 525 w 10000"/>
              <a:gd name="connsiteY2" fmla="*/ 4639 h 10000"/>
              <a:gd name="connsiteX3" fmla="*/ 875 w 10000"/>
              <a:gd name="connsiteY3" fmla="*/ 4969 h 10000"/>
              <a:gd name="connsiteX4" fmla="*/ 1289 w 10000"/>
              <a:gd name="connsiteY4" fmla="*/ 6839 h 10000"/>
              <a:gd name="connsiteX5" fmla="*/ 1750 w 10000"/>
              <a:gd name="connsiteY5" fmla="*/ 8281 h 10000"/>
              <a:gd name="connsiteX6" fmla="*/ 2450 w 10000"/>
              <a:gd name="connsiteY6" fmla="*/ 9274 h 10000"/>
              <a:gd name="connsiteX7" fmla="*/ 4026 w 10000"/>
              <a:gd name="connsiteY7" fmla="*/ 9936 h 10000"/>
              <a:gd name="connsiteX8" fmla="*/ 6126 w 10000"/>
              <a:gd name="connsiteY8" fmla="*/ 9936 h 10000"/>
              <a:gd name="connsiteX9" fmla="*/ 7700 w 10000"/>
              <a:gd name="connsiteY9" fmla="*/ 9605 h 10000"/>
              <a:gd name="connsiteX10" fmla="*/ 8751 w 10000"/>
              <a:gd name="connsiteY10" fmla="*/ 7950 h 10000"/>
              <a:gd name="connsiteX11" fmla="*/ 9451 w 10000"/>
              <a:gd name="connsiteY11" fmla="*/ 6957 h 10000"/>
              <a:gd name="connsiteX12" fmla="*/ 9976 w 10000"/>
              <a:gd name="connsiteY12" fmla="*/ 4969 h 10000"/>
              <a:gd name="connsiteX13" fmla="*/ 9800 w 10000"/>
              <a:gd name="connsiteY13" fmla="*/ 2982 h 10000"/>
              <a:gd name="connsiteX14" fmla="*/ 8795 w 10000"/>
              <a:gd name="connsiteY14" fmla="*/ 1872 h 10000"/>
              <a:gd name="connsiteX15" fmla="*/ 8105 w 10000"/>
              <a:gd name="connsiteY15" fmla="*/ 530 h 10000"/>
              <a:gd name="connsiteX16" fmla="*/ 7351 w 10000"/>
              <a:gd name="connsiteY16" fmla="*/ 3 h 10000"/>
              <a:gd name="connsiteX17" fmla="*/ 5425 w 10000"/>
              <a:gd name="connsiteY17" fmla="*/ 335 h 10000"/>
              <a:gd name="connsiteX18" fmla="*/ 4026 w 10000"/>
              <a:gd name="connsiteY18" fmla="*/ 335 h 10000"/>
              <a:gd name="connsiteX19" fmla="*/ 2625 w 10000"/>
              <a:gd name="connsiteY19" fmla="*/ 997 h 10000"/>
              <a:gd name="connsiteX20" fmla="*/ 525 w 10000"/>
              <a:gd name="connsiteY20" fmla="*/ 1659 h 10000"/>
              <a:gd name="connsiteX0" fmla="*/ 525 w 10000"/>
              <a:gd name="connsiteY0" fmla="*/ 1659 h 10000"/>
              <a:gd name="connsiteX1" fmla="*/ 0 w 10000"/>
              <a:gd name="connsiteY1" fmla="*/ 2652 h 10000"/>
              <a:gd name="connsiteX2" fmla="*/ 525 w 10000"/>
              <a:gd name="connsiteY2" fmla="*/ 4639 h 10000"/>
              <a:gd name="connsiteX3" fmla="*/ 875 w 10000"/>
              <a:gd name="connsiteY3" fmla="*/ 5514 h 10000"/>
              <a:gd name="connsiteX4" fmla="*/ 1289 w 10000"/>
              <a:gd name="connsiteY4" fmla="*/ 6839 h 10000"/>
              <a:gd name="connsiteX5" fmla="*/ 1750 w 10000"/>
              <a:gd name="connsiteY5" fmla="*/ 8281 h 10000"/>
              <a:gd name="connsiteX6" fmla="*/ 2450 w 10000"/>
              <a:gd name="connsiteY6" fmla="*/ 9274 h 10000"/>
              <a:gd name="connsiteX7" fmla="*/ 4026 w 10000"/>
              <a:gd name="connsiteY7" fmla="*/ 9936 h 10000"/>
              <a:gd name="connsiteX8" fmla="*/ 6126 w 10000"/>
              <a:gd name="connsiteY8" fmla="*/ 9936 h 10000"/>
              <a:gd name="connsiteX9" fmla="*/ 7700 w 10000"/>
              <a:gd name="connsiteY9" fmla="*/ 9605 h 10000"/>
              <a:gd name="connsiteX10" fmla="*/ 8751 w 10000"/>
              <a:gd name="connsiteY10" fmla="*/ 7950 h 10000"/>
              <a:gd name="connsiteX11" fmla="*/ 9451 w 10000"/>
              <a:gd name="connsiteY11" fmla="*/ 6957 h 10000"/>
              <a:gd name="connsiteX12" fmla="*/ 9976 w 10000"/>
              <a:gd name="connsiteY12" fmla="*/ 4969 h 10000"/>
              <a:gd name="connsiteX13" fmla="*/ 9800 w 10000"/>
              <a:gd name="connsiteY13" fmla="*/ 2982 h 10000"/>
              <a:gd name="connsiteX14" fmla="*/ 8795 w 10000"/>
              <a:gd name="connsiteY14" fmla="*/ 1872 h 10000"/>
              <a:gd name="connsiteX15" fmla="*/ 8105 w 10000"/>
              <a:gd name="connsiteY15" fmla="*/ 530 h 10000"/>
              <a:gd name="connsiteX16" fmla="*/ 7351 w 10000"/>
              <a:gd name="connsiteY16" fmla="*/ 3 h 10000"/>
              <a:gd name="connsiteX17" fmla="*/ 5425 w 10000"/>
              <a:gd name="connsiteY17" fmla="*/ 335 h 10000"/>
              <a:gd name="connsiteX18" fmla="*/ 4026 w 10000"/>
              <a:gd name="connsiteY18" fmla="*/ 335 h 10000"/>
              <a:gd name="connsiteX19" fmla="*/ 2625 w 10000"/>
              <a:gd name="connsiteY19" fmla="*/ 997 h 10000"/>
              <a:gd name="connsiteX20" fmla="*/ 525 w 10000"/>
              <a:gd name="connsiteY20" fmla="*/ 1659 h 10000"/>
              <a:gd name="connsiteX0" fmla="*/ 528 w 10003"/>
              <a:gd name="connsiteY0" fmla="*/ 1659 h 10000"/>
              <a:gd name="connsiteX1" fmla="*/ 3 w 10003"/>
              <a:gd name="connsiteY1" fmla="*/ 2652 h 10000"/>
              <a:gd name="connsiteX2" fmla="*/ 328 w 10003"/>
              <a:gd name="connsiteY2" fmla="*/ 5573 h 10000"/>
              <a:gd name="connsiteX3" fmla="*/ 878 w 10003"/>
              <a:gd name="connsiteY3" fmla="*/ 5514 h 10000"/>
              <a:gd name="connsiteX4" fmla="*/ 1292 w 10003"/>
              <a:gd name="connsiteY4" fmla="*/ 6839 h 10000"/>
              <a:gd name="connsiteX5" fmla="*/ 1753 w 10003"/>
              <a:gd name="connsiteY5" fmla="*/ 8281 h 10000"/>
              <a:gd name="connsiteX6" fmla="*/ 2453 w 10003"/>
              <a:gd name="connsiteY6" fmla="*/ 9274 h 10000"/>
              <a:gd name="connsiteX7" fmla="*/ 4029 w 10003"/>
              <a:gd name="connsiteY7" fmla="*/ 9936 h 10000"/>
              <a:gd name="connsiteX8" fmla="*/ 6129 w 10003"/>
              <a:gd name="connsiteY8" fmla="*/ 9936 h 10000"/>
              <a:gd name="connsiteX9" fmla="*/ 7703 w 10003"/>
              <a:gd name="connsiteY9" fmla="*/ 9605 h 10000"/>
              <a:gd name="connsiteX10" fmla="*/ 8754 w 10003"/>
              <a:gd name="connsiteY10" fmla="*/ 7950 h 10000"/>
              <a:gd name="connsiteX11" fmla="*/ 9454 w 10003"/>
              <a:gd name="connsiteY11" fmla="*/ 6957 h 10000"/>
              <a:gd name="connsiteX12" fmla="*/ 9979 w 10003"/>
              <a:gd name="connsiteY12" fmla="*/ 4969 h 10000"/>
              <a:gd name="connsiteX13" fmla="*/ 9803 w 10003"/>
              <a:gd name="connsiteY13" fmla="*/ 2982 h 10000"/>
              <a:gd name="connsiteX14" fmla="*/ 8798 w 10003"/>
              <a:gd name="connsiteY14" fmla="*/ 1872 h 10000"/>
              <a:gd name="connsiteX15" fmla="*/ 8108 w 10003"/>
              <a:gd name="connsiteY15" fmla="*/ 530 h 10000"/>
              <a:gd name="connsiteX16" fmla="*/ 7354 w 10003"/>
              <a:gd name="connsiteY16" fmla="*/ 3 h 10000"/>
              <a:gd name="connsiteX17" fmla="*/ 5428 w 10003"/>
              <a:gd name="connsiteY17" fmla="*/ 335 h 10000"/>
              <a:gd name="connsiteX18" fmla="*/ 4029 w 10003"/>
              <a:gd name="connsiteY18" fmla="*/ 335 h 10000"/>
              <a:gd name="connsiteX19" fmla="*/ 2628 w 10003"/>
              <a:gd name="connsiteY19" fmla="*/ 997 h 10000"/>
              <a:gd name="connsiteX20" fmla="*/ 528 w 10003"/>
              <a:gd name="connsiteY20" fmla="*/ 165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003" h="10000">
                <a:moveTo>
                  <a:pt x="528" y="1659"/>
                </a:moveTo>
                <a:cubicBezTo>
                  <a:pt x="90" y="1934"/>
                  <a:pt x="36" y="2000"/>
                  <a:pt x="3" y="2652"/>
                </a:cubicBezTo>
                <a:cubicBezTo>
                  <a:pt x="-30" y="3304"/>
                  <a:pt x="182" y="5096"/>
                  <a:pt x="328" y="5573"/>
                </a:cubicBezTo>
                <a:cubicBezTo>
                  <a:pt x="474" y="6050"/>
                  <a:pt x="717" y="5303"/>
                  <a:pt x="878" y="5514"/>
                </a:cubicBezTo>
                <a:cubicBezTo>
                  <a:pt x="1039" y="5725"/>
                  <a:pt x="1146" y="6378"/>
                  <a:pt x="1292" y="6839"/>
                </a:cubicBezTo>
                <a:cubicBezTo>
                  <a:pt x="1438" y="7300"/>
                  <a:pt x="1560" y="7875"/>
                  <a:pt x="1753" y="8281"/>
                </a:cubicBezTo>
                <a:cubicBezTo>
                  <a:pt x="1946" y="8687"/>
                  <a:pt x="2074" y="8997"/>
                  <a:pt x="2453" y="9274"/>
                </a:cubicBezTo>
                <a:cubicBezTo>
                  <a:pt x="2833" y="9550"/>
                  <a:pt x="3416" y="9827"/>
                  <a:pt x="4029" y="9936"/>
                </a:cubicBezTo>
                <a:cubicBezTo>
                  <a:pt x="4641" y="10047"/>
                  <a:pt x="5516" y="9992"/>
                  <a:pt x="6129" y="9936"/>
                </a:cubicBezTo>
                <a:cubicBezTo>
                  <a:pt x="6741" y="9881"/>
                  <a:pt x="7266" y="9936"/>
                  <a:pt x="7703" y="9605"/>
                </a:cubicBezTo>
                <a:cubicBezTo>
                  <a:pt x="8141" y="9274"/>
                  <a:pt x="8462" y="8391"/>
                  <a:pt x="8754" y="7950"/>
                </a:cubicBezTo>
                <a:cubicBezTo>
                  <a:pt x="9046" y="7508"/>
                  <a:pt x="9249" y="7454"/>
                  <a:pt x="9454" y="6957"/>
                </a:cubicBezTo>
                <a:cubicBezTo>
                  <a:pt x="9658" y="6459"/>
                  <a:pt x="9921" y="5632"/>
                  <a:pt x="9979" y="4969"/>
                </a:cubicBezTo>
                <a:cubicBezTo>
                  <a:pt x="10037" y="4307"/>
                  <a:pt x="10000" y="3498"/>
                  <a:pt x="9803" y="2982"/>
                </a:cubicBezTo>
                <a:cubicBezTo>
                  <a:pt x="9607" y="2466"/>
                  <a:pt x="9080" y="2281"/>
                  <a:pt x="8798" y="1872"/>
                </a:cubicBezTo>
                <a:cubicBezTo>
                  <a:pt x="8516" y="1463"/>
                  <a:pt x="8349" y="841"/>
                  <a:pt x="8108" y="530"/>
                </a:cubicBezTo>
                <a:cubicBezTo>
                  <a:pt x="7868" y="217"/>
                  <a:pt x="7801" y="35"/>
                  <a:pt x="7354" y="3"/>
                </a:cubicBezTo>
                <a:cubicBezTo>
                  <a:pt x="6907" y="-29"/>
                  <a:pt x="5982" y="278"/>
                  <a:pt x="5428" y="335"/>
                </a:cubicBezTo>
                <a:cubicBezTo>
                  <a:pt x="4875" y="389"/>
                  <a:pt x="4495" y="223"/>
                  <a:pt x="4029" y="335"/>
                </a:cubicBezTo>
                <a:cubicBezTo>
                  <a:pt x="3562" y="444"/>
                  <a:pt x="3212" y="776"/>
                  <a:pt x="2628" y="997"/>
                </a:cubicBezTo>
                <a:cubicBezTo>
                  <a:pt x="2045" y="1217"/>
                  <a:pt x="965" y="1382"/>
                  <a:pt x="528" y="16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3FB02DD0-98D8-04EE-D099-45307E14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843" y="857772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74AB3CAB-766B-50D0-8B6B-4F0F4C0B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139" y="945220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>
            <a:extLst>
              <a:ext uri="{FF2B5EF4-FFF2-40B4-BE49-F238E27FC236}">
                <a16:creationId xmlns:a16="http://schemas.microsoft.com/office/drawing/2014/main" id="{E3DFC771-38FB-FD08-B1F6-DF8B2158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4853" y="915570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1">
            <a:extLst>
              <a:ext uri="{FF2B5EF4-FFF2-40B4-BE49-F238E27FC236}">
                <a16:creationId xmlns:a16="http://schemas.microsoft.com/office/drawing/2014/main" id="{ED478F51-A499-6184-AF8A-14A5E9D36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570" y="1209092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2">
            <a:extLst>
              <a:ext uri="{FF2B5EF4-FFF2-40B4-BE49-F238E27FC236}">
                <a16:creationId xmlns:a16="http://schemas.microsoft.com/office/drawing/2014/main" id="{816C14C8-5A7D-8C93-8E22-35F77A16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763" y="989233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6B5C3F86-D585-2D55-A4D0-2844847CF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945" y="1256634"/>
            <a:ext cx="58913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4">
            <a:extLst>
              <a:ext uri="{FF2B5EF4-FFF2-40B4-BE49-F238E27FC236}">
                <a16:creationId xmlns:a16="http://schemas.microsoft.com/office/drawing/2014/main" id="{71E4F087-A6FC-A969-5FF0-AD679991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410" y="1285065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55">
            <a:extLst>
              <a:ext uri="{FF2B5EF4-FFF2-40B4-BE49-F238E27FC236}">
                <a16:creationId xmlns:a16="http://schemas.microsoft.com/office/drawing/2014/main" id="{CF778EE6-7260-DC18-0E02-BF74AAB2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994" y="1048172"/>
            <a:ext cx="73202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7">
            <a:extLst>
              <a:ext uri="{FF2B5EF4-FFF2-40B4-BE49-F238E27FC236}">
                <a16:creationId xmlns:a16="http://schemas.microsoft.com/office/drawing/2014/main" id="{3415436D-AC65-E126-C02B-FADC4B1B1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510" y="914391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58">
            <a:extLst>
              <a:ext uri="{FF2B5EF4-FFF2-40B4-BE49-F238E27FC236}">
                <a16:creationId xmlns:a16="http://schemas.microsoft.com/office/drawing/2014/main" id="{3080DD09-83D7-AD45-95BD-0CC834D6C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242" y="1263103"/>
            <a:ext cx="73202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59">
            <a:extLst>
              <a:ext uri="{FF2B5EF4-FFF2-40B4-BE49-F238E27FC236}">
                <a16:creationId xmlns:a16="http://schemas.microsoft.com/office/drawing/2014/main" id="{249389EC-35D2-CD44-82B4-979C70359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654" y="907481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60">
            <a:extLst>
              <a:ext uri="{FF2B5EF4-FFF2-40B4-BE49-F238E27FC236}">
                <a16:creationId xmlns:a16="http://schemas.microsoft.com/office/drawing/2014/main" id="{59430ADC-5AC8-5C98-175F-EB61D0B36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611" y="1215725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61">
            <a:extLst>
              <a:ext uri="{FF2B5EF4-FFF2-40B4-BE49-F238E27FC236}">
                <a16:creationId xmlns:a16="http://schemas.microsoft.com/office/drawing/2014/main" id="{7F372960-CE32-A8A8-B8B9-8FD737C1D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651" y="898058"/>
            <a:ext cx="73202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62">
            <a:extLst>
              <a:ext uri="{FF2B5EF4-FFF2-40B4-BE49-F238E27FC236}">
                <a16:creationId xmlns:a16="http://schemas.microsoft.com/office/drawing/2014/main" id="{0916D64B-E5A8-57FF-8829-D470BBFFE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489" y="925240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63">
            <a:extLst>
              <a:ext uri="{FF2B5EF4-FFF2-40B4-BE49-F238E27FC236}">
                <a16:creationId xmlns:a16="http://schemas.microsoft.com/office/drawing/2014/main" id="{8717DC4B-6777-5568-5CE0-457A90B42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014" y="1222168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64">
            <a:extLst>
              <a:ext uri="{FF2B5EF4-FFF2-40B4-BE49-F238E27FC236}">
                <a16:creationId xmlns:a16="http://schemas.microsoft.com/office/drawing/2014/main" id="{F43BD83A-087E-3210-002B-5D6AC0D0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247" y="1247753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4">
                <a:extLst>
                  <a:ext uri="{FF2B5EF4-FFF2-40B4-BE49-F238E27FC236}">
                    <a16:creationId xmlns:a16="http://schemas.microsoft.com/office/drawing/2014/main" id="{1A6E686B-BD59-1FD4-D7A8-6C4CA0BFF0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2270" y="2950392"/>
              <a:ext cx="1350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4">
                <a:extLst>
                  <a:ext uri="{FF2B5EF4-FFF2-40B4-BE49-F238E27FC236}">
                    <a16:creationId xmlns:a16="http://schemas.microsoft.com/office/drawing/2014/main" id="{1A6E686B-BD59-1FD4-D7A8-6C4CA0BFF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947194"/>
                  </p:ext>
                </p:extLst>
              </p:nvPr>
            </p:nvGraphicFramePr>
            <p:xfrm>
              <a:off x="382270" y="2950392"/>
              <a:ext cx="1350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471" r="-201471" b="-5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4638" r="-98551" b="-5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941" b="-5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53">
            <a:extLst>
              <a:ext uri="{FF2B5EF4-FFF2-40B4-BE49-F238E27FC236}">
                <a16:creationId xmlns:a16="http://schemas.microsoft.com/office/drawing/2014/main" id="{82545E4A-DB01-4BBE-E72B-0A292F33B2CE}"/>
              </a:ext>
            </a:extLst>
          </p:cNvPr>
          <p:cNvSpPr txBox="1"/>
          <p:nvPr/>
        </p:nvSpPr>
        <p:spPr>
          <a:xfrm>
            <a:off x="219497" y="2455544"/>
            <a:ext cx="159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Population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7FAD0A-66DA-8D39-583D-7AD5B401CB77}"/>
              </a:ext>
            </a:extLst>
          </p:cNvPr>
          <p:cNvSpPr txBox="1"/>
          <p:nvPr/>
        </p:nvSpPr>
        <p:spPr>
          <a:xfrm>
            <a:off x="204117" y="4868333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 ID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3F8F338-3519-19FC-F987-4E573C0E2D34}"/>
              </a:ext>
            </a:extLst>
          </p:cNvPr>
          <p:cNvCxnSpPr/>
          <p:nvPr/>
        </p:nvCxnSpPr>
        <p:spPr>
          <a:xfrm flipV="1">
            <a:off x="457200" y="4230552"/>
            <a:ext cx="0" cy="63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29">
            <a:extLst>
              <a:ext uri="{FF2B5EF4-FFF2-40B4-BE49-F238E27FC236}">
                <a16:creationId xmlns:a16="http://schemas.microsoft.com/office/drawing/2014/main" id="{CD556638-4F1E-7C33-C05A-5EE6F55049BF}"/>
              </a:ext>
            </a:extLst>
          </p:cNvPr>
          <p:cNvSpPr/>
          <p:nvPr/>
        </p:nvSpPr>
        <p:spPr>
          <a:xfrm>
            <a:off x="204117" y="2362200"/>
            <a:ext cx="1607088" cy="227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035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Illustration of MOEA/D</a:t>
            </a:r>
          </a:p>
        </p:txBody>
      </p:sp>
      <p:sp>
        <p:nvSpPr>
          <p:cNvPr id="2" name="Text Box 45">
            <a:extLst>
              <a:ext uri="{FF2B5EF4-FFF2-40B4-BE49-F238E27FC236}">
                <a16:creationId xmlns:a16="http://schemas.microsoft.com/office/drawing/2014/main" id="{2858F503-7F13-2C40-247A-A92102AE7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1" y="729814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Space</a:t>
            </a:r>
            <a:endParaRPr lang="en-C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47">
            <a:extLst>
              <a:ext uri="{FF2B5EF4-FFF2-40B4-BE49-F238E27FC236}">
                <a16:creationId xmlns:a16="http://schemas.microsoft.com/office/drawing/2014/main" id="{93E10838-F602-D907-F52F-3E21AE72B90E}"/>
              </a:ext>
            </a:extLst>
          </p:cNvPr>
          <p:cNvSpPr>
            <a:spLocks/>
          </p:cNvSpPr>
          <p:nvPr/>
        </p:nvSpPr>
        <p:spPr bwMode="auto">
          <a:xfrm>
            <a:off x="1930124" y="837674"/>
            <a:ext cx="6899707" cy="859165"/>
          </a:xfrm>
          <a:custGeom>
            <a:avLst/>
            <a:gdLst>
              <a:gd name="T0" fmla="*/ 144 w 2752"/>
              <a:gd name="T1" fmla="*/ 256 h 1472"/>
              <a:gd name="T2" fmla="*/ 0 w 2752"/>
              <a:gd name="T3" fmla="*/ 400 h 1472"/>
              <a:gd name="T4" fmla="*/ 144 w 2752"/>
              <a:gd name="T5" fmla="*/ 688 h 1472"/>
              <a:gd name="T6" fmla="*/ 240 w 2752"/>
              <a:gd name="T7" fmla="*/ 736 h 1472"/>
              <a:gd name="T8" fmla="*/ 384 w 2752"/>
              <a:gd name="T9" fmla="*/ 928 h 1472"/>
              <a:gd name="T10" fmla="*/ 480 w 2752"/>
              <a:gd name="T11" fmla="*/ 1216 h 1472"/>
              <a:gd name="T12" fmla="*/ 672 w 2752"/>
              <a:gd name="T13" fmla="*/ 1360 h 1472"/>
              <a:gd name="T14" fmla="*/ 1104 w 2752"/>
              <a:gd name="T15" fmla="*/ 1456 h 1472"/>
              <a:gd name="T16" fmla="*/ 1680 w 2752"/>
              <a:gd name="T17" fmla="*/ 1456 h 1472"/>
              <a:gd name="T18" fmla="*/ 2112 w 2752"/>
              <a:gd name="T19" fmla="*/ 1408 h 1472"/>
              <a:gd name="T20" fmla="*/ 2400 w 2752"/>
              <a:gd name="T21" fmla="*/ 1168 h 1472"/>
              <a:gd name="T22" fmla="*/ 2592 w 2752"/>
              <a:gd name="T23" fmla="*/ 1024 h 1472"/>
              <a:gd name="T24" fmla="*/ 2736 w 2752"/>
              <a:gd name="T25" fmla="*/ 736 h 1472"/>
              <a:gd name="T26" fmla="*/ 2688 w 2752"/>
              <a:gd name="T27" fmla="*/ 448 h 1472"/>
              <a:gd name="T28" fmla="*/ 2400 w 2752"/>
              <a:gd name="T29" fmla="*/ 400 h 1472"/>
              <a:gd name="T30" fmla="*/ 2208 w 2752"/>
              <a:gd name="T31" fmla="*/ 160 h 1472"/>
              <a:gd name="T32" fmla="*/ 2016 w 2752"/>
              <a:gd name="T33" fmla="*/ 16 h 1472"/>
              <a:gd name="T34" fmla="*/ 1488 w 2752"/>
              <a:gd name="T35" fmla="*/ 64 h 1472"/>
              <a:gd name="T36" fmla="*/ 1104 w 2752"/>
              <a:gd name="T37" fmla="*/ 64 h 1472"/>
              <a:gd name="T38" fmla="*/ 720 w 2752"/>
              <a:gd name="T39" fmla="*/ 160 h 1472"/>
              <a:gd name="T40" fmla="*/ 144 w 2752"/>
              <a:gd name="T41" fmla="*/ 256 h 147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connsiteX0" fmla="*/ 523 w 9966"/>
              <a:gd name="connsiteY0" fmla="*/ 1650 h 9865"/>
              <a:gd name="connsiteX1" fmla="*/ 0 w 9966"/>
              <a:gd name="connsiteY1" fmla="*/ 2628 h 9865"/>
              <a:gd name="connsiteX2" fmla="*/ 523 w 9966"/>
              <a:gd name="connsiteY2" fmla="*/ 4585 h 9865"/>
              <a:gd name="connsiteX3" fmla="*/ 872 w 9966"/>
              <a:gd name="connsiteY3" fmla="*/ 4911 h 9865"/>
              <a:gd name="connsiteX4" fmla="*/ 1395 w 9966"/>
              <a:gd name="connsiteY4" fmla="*/ 6215 h 9865"/>
              <a:gd name="connsiteX5" fmla="*/ 1744 w 9966"/>
              <a:gd name="connsiteY5" fmla="*/ 8172 h 9865"/>
              <a:gd name="connsiteX6" fmla="*/ 2442 w 9966"/>
              <a:gd name="connsiteY6" fmla="*/ 9150 h 9865"/>
              <a:gd name="connsiteX7" fmla="*/ 4012 w 9966"/>
              <a:gd name="connsiteY7" fmla="*/ 9802 h 9865"/>
              <a:gd name="connsiteX8" fmla="*/ 6105 w 9966"/>
              <a:gd name="connsiteY8" fmla="*/ 9802 h 9865"/>
              <a:gd name="connsiteX9" fmla="*/ 7674 w 9966"/>
              <a:gd name="connsiteY9" fmla="*/ 9476 h 9865"/>
              <a:gd name="connsiteX10" fmla="*/ 8721 w 9966"/>
              <a:gd name="connsiteY10" fmla="*/ 7846 h 9865"/>
              <a:gd name="connsiteX11" fmla="*/ 9419 w 9966"/>
              <a:gd name="connsiteY11" fmla="*/ 6868 h 9865"/>
              <a:gd name="connsiteX12" fmla="*/ 9942 w 9966"/>
              <a:gd name="connsiteY12" fmla="*/ 4911 h 9865"/>
              <a:gd name="connsiteX13" fmla="*/ 9767 w 9966"/>
              <a:gd name="connsiteY13" fmla="*/ 2954 h 9865"/>
              <a:gd name="connsiteX14" fmla="*/ 8765 w 9966"/>
              <a:gd name="connsiteY14" fmla="*/ 1861 h 9865"/>
              <a:gd name="connsiteX15" fmla="*/ 8023 w 9966"/>
              <a:gd name="connsiteY15" fmla="*/ 998 h 9865"/>
              <a:gd name="connsiteX16" fmla="*/ 7326 w 9966"/>
              <a:gd name="connsiteY16" fmla="*/ 20 h 9865"/>
              <a:gd name="connsiteX17" fmla="*/ 5407 w 9966"/>
              <a:gd name="connsiteY17" fmla="*/ 346 h 9865"/>
              <a:gd name="connsiteX18" fmla="*/ 4012 w 9966"/>
              <a:gd name="connsiteY18" fmla="*/ 346 h 9865"/>
              <a:gd name="connsiteX19" fmla="*/ 2616 w 9966"/>
              <a:gd name="connsiteY19" fmla="*/ 998 h 9865"/>
              <a:gd name="connsiteX20" fmla="*/ 523 w 9966"/>
              <a:gd name="connsiteY20" fmla="*/ 1650 h 9865"/>
              <a:gd name="connsiteX0" fmla="*/ 525 w 10000"/>
              <a:gd name="connsiteY0" fmla="*/ 1656 h 9983"/>
              <a:gd name="connsiteX1" fmla="*/ 0 w 10000"/>
              <a:gd name="connsiteY1" fmla="*/ 2647 h 9983"/>
              <a:gd name="connsiteX2" fmla="*/ 525 w 10000"/>
              <a:gd name="connsiteY2" fmla="*/ 4631 h 9983"/>
              <a:gd name="connsiteX3" fmla="*/ 875 w 10000"/>
              <a:gd name="connsiteY3" fmla="*/ 4961 h 9983"/>
              <a:gd name="connsiteX4" fmla="*/ 1400 w 10000"/>
              <a:gd name="connsiteY4" fmla="*/ 6283 h 9983"/>
              <a:gd name="connsiteX5" fmla="*/ 1750 w 10000"/>
              <a:gd name="connsiteY5" fmla="*/ 8267 h 9983"/>
              <a:gd name="connsiteX6" fmla="*/ 2450 w 10000"/>
              <a:gd name="connsiteY6" fmla="*/ 9258 h 9983"/>
              <a:gd name="connsiteX7" fmla="*/ 4026 w 10000"/>
              <a:gd name="connsiteY7" fmla="*/ 9919 h 9983"/>
              <a:gd name="connsiteX8" fmla="*/ 6126 w 10000"/>
              <a:gd name="connsiteY8" fmla="*/ 9919 h 9983"/>
              <a:gd name="connsiteX9" fmla="*/ 7700 w 10000"/>
              <a:gd name="connsiteY9" fmla="*/ 9589 h 9983"/>
              <a:gd name="connsiteX10" fmla="*/ 8751 w 10000"/>
              <a:gd name="connsiteY10" fmla="*/ 7936 h 9983"/>
              <a:gd name="connsiteX11" fmla="*/ 9451 w 10000"/>
              <a:gd name="connsiteY11" fmla="*/ 6945 h 9983"/>
              <a:gd name="connsiteX12" fmla="*/ 9976 w 10000"/>
              <a:gd name="connsiteY12" fmla="*/ 4961 h 9983"/>
              <a:gd name="connsiteX13" fmla="*/ 9800 w 10000"/>
              <a:gd name="connsiteY13" fmla="*/ 2977 h 9983"/>
              <a:gd name="connsiteX14" fmla="*/ 8795 w 10000"/>
              <a:gd name="connsiteY14" fmla="*/ 1869 h 9983"/>
              <a:gd name="connsiteX15" fmla="*/ 8105 w 10000"/>
              <a:gd name="connsiteY15" fmla="*/ 529 h 9983"/>
              <a:gd name="connsiteX16" fmla="*/ 7351 w 10000"/>
              <a:gd name="connsiteY16" fmla="*/ 3 h 9983"/>
              <a:gd name="connsiteX17" fmla="*/ 5425 w 10000"/>
              <a:gd name="connsiteY17" fmla="*/ 334 h 9983"/>
              <a:gd name="connsiteX18" fmla="*/ 4026 w 10000"/>
              <a:gd name="connsiteY18" fmla="*/ 334 h 9983"/>
              <a:gd name="connsiteX19" fmla="*/ 2625 w 10000"/>
              <a:gd name="connsiteY19" fmla="*/ 995 h 9983"/>
              <a:gd name="connsiteX20" fmla="*/ 525 w 10000"/>
              <a:gd name="connsiteY20" fmla="*/ 1656 h 9983"/>
              <a:gd name="connsiteX0" fmla="*/ 525 w 10000"/>
              <a:gd name="connsiteY0" fmla="*/ 1659 h 10000"/>
              <a:gd name="connsiteX1" fmla="*/ 0 w 10000"/>
              <a:gd name="connsiteY1" fmla="*/ 2652 h 10000"/>
              <a:gd name="connsiteX2" fmla="*/ 525 w 10000"/>
              <a:gd name="connsiteY2" fmla="*/ 4639 h 10000"/>
              <a:gd name="connsiteX3" fmla="*/ 875 w 10000"/>
              <a:gd name="connsiteY3" fmla="*/ 4969 h 10000"/>
              <a:gd name="connsiteX4" fmla="*/ 1289 w 10000"/>
              <a:gd name="connsiteY4" fmla="*/ 6839 h 10000"/>
              <a:gd name="connsiteX5" fmla="*/ 1750 w 10000"/>
              <a:gd name="connsiteY5" fmla="*/ 8281 h 10000"/>
              <a:gd name="connsiteX6" fmla="*/ 2450 w 10000"/>
              <a:gd name="connsiteY6" fmla="*/ 9274 h 10000"/>
              <a:gd name="connsiteX7" fmla="*/ 4026 w 10000"/>
              <a:gd name="connsiteY7" fmla="*/ 9936 h 10000"/>
              <a:gd name="connsiteX8" fmla="*/ 6126 w 10000"/>
              <a:gd name="connsiteY8" fmla="*/ 9936 h 10000"/>
              <a:gd name="connsiteX9" fmla="*/ 7700 w 10000"/>
              <a:gd name="connsiteY9" fmla="*/ 9605 h 10000"/>
              <a:gd name="connsiteX10" fmla="*/ 8751 w 10000"/>
              <a:gd name="connsiteY10" fmla="*/ 7950 h 10000"/>
              <a:gd name="connsiteX11" fmla="*/ 9451 w 10000"/>
              <a:gd name="connsiteY11" fmla="*/ 6957 h 10000"/>
              <a:gd name="connsiteX12" fmla="*/ 9976 w 10000"/>
              <a:gd name="connsiteY12" fmla="*/ 4969 h 10000"/>
              <a:gd name="connsiteX13" fmla="*/ 9800 w 10000"/>
              <a:gd name="connsiteY13" fmla="*/ 2982 h 10000"/>
              <a:gd name="connsiteX14" fmla="*/ 8795 w 10000"/>
              <a:gd name="connsiteY14" fmla="*/ 1872 h 10000"/>
              <a:gd name="connsiteX15" fmla="*/ 8105 w 10000"/>
              <a:gd name="connsiteY15" fmla="*/ 530 h 10000"/>
              <a:gd name="connsiteX16" fmla="*/ 7351 w 10000"/>
              <a:gd name="connsiteY16" fmla="*/ 3 h 10000"/>
              <a:gd name="connsiteX17" fmla="*/ 5425 w 10000"/>
              <a:gd name="connsiteY17" fmla="*/ 335 h 10000"/>
              <a:gd name="connsiteX18" fmla="*/ 4026 w 10000"/>
              <a:gd name="connsiteY18" fmla="*/ 335 h 10000"/>
              <a:gd name="connsiteX19" fmla="*/ 2625 w 10000"/>
              <a:gd name="connsiteY19" fmla="*/ 997 h 10000"/>
              <a:gd name="connsiteX20" fmla="*/ 525 w 10000"/>
              <a:gd name="connsiteY20" fmla="*/ 1659 h 10000"/>
              <a:gd name="connsiteX0" fmla="*/ 525 w 10000"/>
              <a:gd name="connsiteY0" fmla="*/ 1659 h 10000"/>
              <a:gd name="connsiteX1" fmla="*/ 0 w 10000"/>
              <a:gd name="connsiteY1" fmla="*/ 2652 h 10000"/>
              <a:gd name="connsiteX2" fmla="*/ 525 w 10000"/>
              <a:gd name="connsiteY2" fmla="*/ 4639 h 10000"/>
              <a:gd name="connsiteX3" fmla="*/ 875 w 10000"/>
              <a:gd name="connsiteY3" fmla="*/ 5514 h 10000"/>
              <a:gd name="connsiteX4" fmla="*/ 1289 w 10000"/>
              <a:gd name="connsiteY4" fmla="*/ 6839 h 10000"/>
              <a:gd name="connsiteX5" fmla="*/ 1750 w 10000"/>
              <a:gd name="connsiteY5" fmla="*/ 8281 h 10000"/>
              <a:gd name="connsiteX6" fmla="*/ 2450 w 10000"/>
              <a:gd name="connsiteY6" fmla="*/ 9274 h 10000"/>
              <a:gd name="connsiteX7" fmla="*/ 4026 w 10000"/>
              <a:gd name="connsiteY7" fmla="*/ 9936 h 10000"/>
              <a:gd name="connsiteX8" fmla="*/ 6126 w 10000"/>
              <a:gd name="connsiteY8" fmla="*/ 9936 h 10000"/>
              <a:gd name="connsiteX9" fmla="*/ 7700 w 10000"/>
              <a:gd name="connsiteY9" fmla="*/ 9605 h 10000"/>
              <a:gd name="connsiteX10" fmla="*/ 8751 w 10000"/>
              <a:gd name="connsiteY10" fmla="*/ 7950 h 10000"/>
              <a:gd name="connsiteX11" fmla="*/ 9451 w 10000"/>
              <a:gd name="connsiteY11" fmla="*/ 6957 h 10000"/>
              <a:gd name="connsiteX12" fmla="*/ 9976 w 10000"/>
              <a:gd name="connsiteY12" fmla="*/ 4969 h 10000"/>
              <a:gd name="connsiteX13" fmla="*/ 9800 w 10000"/>
              <a:gd name="connsiteY13" fmla="*/ 2982 h 10000"/>
              <a:gd name="connsiteX14" fmla="*/ 8795 w 10000"/>
              <a:gd name="connsiteY14" fmla="*/ 1872 h 10000"/>
              <a:gd name="connsiteX15" fmla="*/ 8105 w 10000"/>
              <a:gd name="connsiteY15" fmla="*/ 530 h 10000"/>
              <a:gd name="connsiteX16" fmla="*/ 7351 w 10000"/>
              <a:gd name="connsiteY16" fmla="*/ 3 h 10000"/>
              <a:gd name="connsiteX17" fmla="*/ 5425 w 10000"/>
              <a:gd name="connsiteY17" fmla="*/ 335 h 10000"/>
              <a:gd name="connsiteX18" fmla="*/ 4026 w 10000"/>
              <a:gd name="connsiteY18" fmla="*/ 335 h 10000"/>
              <a:gd name="connsiteX19" fmla="*/ 2625 w 10000"/>
              <a:gd name="connsiteY19" fmla="*/ 997 h 10000"/>
              <a:gd name="connsiteX20" fmla="*/ 525 w 10000"/>
              <a:gd name="connsiteY20" fmla="*/ 1659 h 10000"/>
              <a:gd name="connsiteX0" fmla="*/ 528 w 10003"/>
              <a:gd name="connsiteY0" fmla="*/ 1659 h 10000"/>
              <a:gd name="connsiteX1" fmla="*/ 3 w 10003"/>
              <a:gd name="connsiteY1" fmla="*/ 2652 h 10000"/>
              <a:gd name="connsiteX2" fmla="*/ 328 w 10003"/>
              <a:gd name="connsiteY2" fmla="*/ 5573 h 10000"/>
              <a:gd name="connsiteX3" fmla="*/ 878 w 10003"/>
              <a:gd name="connsiteY3" fmla="*/ 5514 h 10000"/>
              <a:gd name="connsiteX4" fmla="*/ 1292 w 10003"/>
              <a:gd name="connsiteY4" fmla="*/ 6839 h 10000"/>
              <a:gd name="connsiteX5" fmla="*/ 1753 w 10003"/>
              <a:gd name="connsiteY5" fmla="*/ 8281 h 10000"/>
              <a:gd name="connsiteX6" fmla="*/ 2453 w 10003"/>
              <a:gd name="connsiteY6" fmla="*/ 9274 h 10000"/>
              <a:gd name="connsiteX7" fmla="*/ 4029 w 10003"/>
              <a:gd name="connsiteY7" fmla="*/ 9936 h 10000"/>
              <a:gd name="connsiteX8" fmla="*/ 6129 w 10003"/>
              <a:gd name="connsiteY8" fmla="*/ 9936 h 10000"/>
              <a:gd name="connsiteX9" fmla="*/ 7703 w 10003"/>
              <a:gd name="connsiteY9" fmla="*/ 9605 h 10000"/>
              <a:gd name="connsiteX10" fmla="*/ 8754 w 10003"/>
              <a:gd name="connsiteY10" fmla="*/ 7950 h 10000"/>
              <a:gd name="connsiteX11" fmla="*/ 9454 w 10003"/>
              <a:gd name="connsiteY11" fmla="*/ 6957 h 10000"/>
              <a:gd name="connsiteX12" fmla="*/ 9979 w 10003"/>
              <a:gd name="connsiteY12" fmla="*/ 4969 h 10000"/>
              <a:gd name="connsiteX13" fmla="*/ 9803 w 10003"/>
              <a:gd name="connsiteY13" fmla="*/ 2982 h 10000"/>
              <a:gd name="connsiteX14" fmla="*/ 8798 w 10003"/>
              <a:gd name="connsiteY14" fmla="*/ 1872 h 10000"/>
              <a:gd name="connsiteX15" fmla="*/ 8108 w 10003"/>
              <a:gd name="connsiteY15" fmla="*/ 530 h 10000"/>
              <a:gd name="connsiteX16" fmla="*/ 7354 w 10003"/>
              <a:gd name="connsiteY16" fmla="*/ 3 h 10000"/>
              <a:gd name="connsiteX17" fmla="*/ 5428 w 10003"/>
              <a:gd name="connsiteY17" fmla="*/ 335 h 10000"/>
              <a:gd name="connsiteX18" fmla="*/ 4029 w 10003"/>
              <a:gd name="connsiteY18" fmla="*/ 335 h 10000"/>
              <a:gd name="connsiteX19" fmla="*/ 2628 w 10003"/>
              <a:gd name="connsiteY19" fmla="*/ 997 h 10000"/>
              <a:gd name="connsiteX20" fmla="*/ 528 w 10003"/>
              <a:gd name="connsiteY20" fmla="*/ 165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003" h="10000">
                <a:moveTo>
                  <a:pt x="528" y="1659"/>
                </a:moveTo>
                <a:cubicBezTo>
                  <a:pt x="90" y="1934"/>
                  <a:pt x="36" y="2000"/>
                  <a:pt x="3" y="2652"/>
                </a:cubicBezTo>
                <a:cubicBezTo>
                  <a:pt x="-30" y="3304"/>
                  <a:pt x="182" y="5096"/>
                  <a:pt x="328" y="5573"/>
                </a:cubicBezTo>
                <a:cubicBezTo>
                  <a:pt x="474" y="6050"/>
                  <a:pt x="717" y="5303"/>
                  <a:pt x="878" y="5514"/>
                </a:cubicBezTo>
                <a:cubicBezTo>
                  <a:pt x="1039" y="5725"/>
                  <a:pt x="1146" y="6378"/>
                  <a:pt x="1292" y="6839"/>
                </a:cubicBezTo>
                <a:cubicBezTo>
                  <a:pt x="1438" y="7300"/>
                  <a:pt x="1560" y="7875"/>
                  <a:pt x="1753" y="8281"/>
                </a:cubicBezTo>
                <a:cubicBezTo>
                  <a:pt x="1946" y="8687"/>
                  <a:pt x="2074" y="8997"/>
                  <a:pt x="2453" y="9274"/>
                </a:cubicBezTo>
                <a:cubicBezTo>
                  <a:pt x="2833" y="9550"/>
                  <a:pt x="3416" y="9827"/>
                  <a:pt x="4029" y="9936"/>
                </a:cubicBezTo>
                <a:cubicBezTo>
                  <a:pt x="4641" y="10047"/>
                  <a:pt x="5516" y="9992"/>
                  <a:pt x="6129" y="9936"/>
                </a:cubicBezTo>
                <a:cubicBezTo>
                  <a:pt x="6741" y="9881"/>
                  <a:pt x="7266" y="9936"/>
                  <a:pt x="7703" y="9605"/>
                </a:cubicBezTo>
                <a:cubicBezTo>
                  <a:pt x="8141" y="9274"/>
                  <a:pt x="8462" y="8391"/>
                  <a:pt x="8754" y="7950"/>
                </a:cubicBezTo>
                <a:cubicBezTo>
                  <a:pt x="9046" y="7508"/>
                  <a:pt x="9249" y="7454"/>
                  <a:pt x="9454" y="6957"/>
                </a:cubicBezTo>
                <a:cubicBezTo>
                  <a:pt x="9658" y="6459"/>
                  <a:pt x="9921" y="5632"/>
                  <a:pt x="9979" y="4969"/>
                </a:cubicBezTo>
                <a:cubicBezTo>
                  <a:pt x="10037" y="4307"/>
                  <a:pt x="10000" y="3498"/>
                  <a:pt x="9803" y="2982"/>
                </a:cubicBezTo>
                <a:cubicBezTo>
                  <a:pt x="9607" y="2466"/>
                  <a:pt x="9080" y="2281"/>
                  <a:pt x="8798" y="1872"/>
                </a:cubicBezTo>
                <a:cubicBezTo>
                  <a:pt x="8516" y="1463"/>
                  <a:pt x="8349" y="841"/>
                  <a:pt x="8108" y="530"/>
                </a:cubicBezTo>
                <a:cubicBezTo>
                  <a:pt x="7868" y="217"/>
                  <a:pt x="7801" y="35"/>
                  <a:pt x="7354" y="3"/>
                </a:cubicBezTo>
                <a:cubicBezTo>
                  <a:pt x="6907" y="-29"/>
                  <a:pt x="5982" y="278"/>
                  <a:pt x="5428" y="335"/>
                </a:cubicBezTo>
                <a:cubicBezTo>
                  <a:pt x="4875" y="389"/>
                  <a:pt x="4495" y="223"/>
                  <a:pt x="4029" y="335"/>
                </a:cubicBezTo>
                <a:cubicBezTo>
                  <a:pt x="3562" y="444"/>
                  <a:pt x="3212" y="776"/>
                  <a:pt x="2628" y="997"/>
                </a:cubicBezTo>
                <a:cubicBezTo>
                  <a:pt x="2045" y="1217"/>
                  <a:pt x="965" y="1382"/>
                  <a:pt x="528" y="16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3FB02DD0-98D8-04EE-D099-45307E14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843" y="857772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74AB3CAB-766B-50D0-8B6B-4F0F4C0B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139" y="945220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>
            <a:extLst>
              <a:ext uri="{FF2B5EF4-FFF2-40B4-BE49-F238E27FC236}">
                <a16:creationId xmlns:a16="http://schemas.microsoft.com/office/drawing/2014/main" id="{E3DFC771-38FB-FD08-B1F6-DF8B2158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4853" y="915570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1">
            <a:extLst>
              <a:ext uri="{FF2B5EF4-FFF2-40B4-BE49-F238E27FC236}">
                <a16:creationId xmlns:a16="http://schemas.microsoft.com/office/drawing/2014/main" id="{ED478F51-A499-6184-AF8A-14A5E9D36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570" y="1209092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2">
            <a:extLst>
              <a:ext uri="{FF2B5EF4-FFF2-40B4-BE49-F238E27FC236}">
                <a16:creationId xmlns:a16="http://schemas.microsoft.com/office/drawing/2014/main" id="{816C14C8-5A7D-8C93-8E22-35F77A16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763" y="989233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6B5C3F86-D585-2D55-A4D0-2844847CF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945" y="1256634"/>
            <a:ext cx="58913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4">
            <a:extLst>
              <a:ext uri="{FF2B5EF4-FFF2-40B4-BE49-F238E27FC236}">
                <a16:creationId xmlns:a16="http://schemas.microsoft.com/office/drawing/2014/main" id="{71E4F087-A6FC-A969-5FF0-AD679991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410" y="1285065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55">
            <a:extLst>
              <a:ext uri="{FF2B5EF4-FFF2-40B4-BE49-F238E27FC236}">
                <a16:creationId xmlns:a16="http://schemas.microsoft.com/office/drawing/2014/main" id="{CF778EE6-7260-DC18-0E02-BF74AAB2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994" y="1048172"/>
            <a:ext cx="73202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7">
            <a:extLst>
              <a:ext uri="{FF2B5EF4-FFF2-40B4-BE49-F238E27FC236}">
                <a16:creationId xmlns:a16="http://schemas.microsoft.com/office/drawing/2014/main" id="{3415436D-AC65-E126-C02B-FADC4B1B1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510" y="914391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58">
            <a:extLst>
              <a:ext uri="{FF2B5EF4-FFF2-40B4-BE49-F238E27FC236}">
                <a16:creationId xmlns:a16="http://schemas.microsoft.com/office/drawing/2014/main" id="{3080DD09-83D7-AD45-95BD-0CC834D6C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242" y="1263103"/>
            <a:ext cx="73202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59">
            <a:extLst>
              <a:ext uri="{FF2B5EF4-FFF2-40B4-BE49-F238E27FC236}">
                <a16:creationId xmlns:a16="http://schemas.microsoft.com/office/drawing/2014/main" id="{249389EC-35D2-CD44-82B4-979C70359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654" y="907481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60">
            <a:extLst>
              <a:ext uri="{FF2B5EF4-FFF2-40B4-BE49-F238E27FC236}">
                <a16:creationId xmlns:a16="http://schemas.microsoft.com/office/drawing/2014/main" id="{59430ADC-5AC8-5C98-175F-EB61D0B36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611" y="1215725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61">
            <a:extLst>
              <a:ext uri="{FF2B5EF4-FFF2-40B4-BE49-F238E27FC236}">
                <a16:creationId xmlns:a16="http://schemas.microsoft.com/office/drawing/2014/main" id="{7F372960-CE32-A8A8-B8B9-8FD737C1D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651" y="898058"/>
            <a:ext cx="73202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62">
            <a:extLst>
              <a:ext uri="{FF2B5EF4-FFF2-40B4-BE49-F238E27FC236}">
                <a16:creationId xmlns:a16="http://schemas.microsoft.com/office/drawing/2014/main" id="{0916D64B-E5A8-57FF-8829-D470BBFFE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489" y="925240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63">
            <a:extLst>
              <a:ext uri="{FF2B5EF4-FFF2-40B4-BE49-F238E27FC236}">
                <a16:creationId xmlns:a16="http://schemas.microsoft.com/office/drawing/2014/main" id="{8717DC4B-6777-5568-5CE0-457A90B42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014" y="1222168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64">
            <a:extLst>
              <a:ext uri="{FF2B5EF4-FFF2-40B4-BE49-F238E27FC236}">
                <a16:creationId xmlns:a16="http://schemas.microsoft.com/office/drawing/2014/main" id="{F43BD83A-087E-3210-002B-5D6AC0D0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247" y="1247753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4">
                <a:extLst>
                  <a:ext uri="{FF2B5EF4-FFF2-40B4-BE49-F238E27FC236}">
                    <a16:creationId xmlns:a16="http://schemas.microsoft.com/office/drawing/2014/main" id="{1A6E686B-BD59-1FD4-D7A8-6C4CA0BFF0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2270" y="2950392"/>
              <a:ext cx="1350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4">
                <a:extLst>
                  <a:ext uri="{FF2B5EF4-FFF2-40B4-BE49-F238E27FC236}">
                    <a16:creationId xmlns:a16="http://schemas.microsoft.com/office/drawing/2014/main" id="{1A6E686B-BD59-1FD4-D7A8-6C4CA0BFF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947194"/>
                  </p:ext>
                </p:extLst>
              </p:nvPr>
            </p:nvGraphicFramePr>
            <p:xfrm>
              <a:off x="382270" y="2950392"/>
              <a:ext cx="1350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471" r="-201471" b="-5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4638" r="-98551" b="-5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941" b="-5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53">
            <a:extLst>
              <a:ext uri="{FF2B5EF4-FFF2-40B4-BE49-F238E27FC236}">
                <a16:creationId xmlns:a16="http://schemas.microsoft.com/office/drawing/2014/main" id="{82545E4A-DB01-4BBE-E72B-0A292F33B2CE}"/>
              </a:ext>
            </a:extLst>
          </p:cNvPr>
          <p:cNvSpPr txBox="1"/>
          <p:nvPr/>
        </p:nvSpPr>
        <p:spPr>
          <a:xfrm>
            <a:off x="219497" y="2455544"/>
            <a:ext cx="159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Population</a:t>
            </a: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C722DB3A-6C1A-3177-2022-068DC85380C2}"/>
              </a:ext>
            </a:extLst>
          </p:cNvPr>
          <p:cNvSpPr/>
          <p:nvPr/>
        </p:nvSpPr>
        <p:spPr>
          <a:xfrm>
            <a:off x="1811205" y="3208867"/>
            <a:ext cx="246195" cy="592666"/>
          </a:xfrm>
          <a:prstGeom prst="rightBrace">
            <a:avLst>
              <a:gd name="adj1" fmla="val 22089"/>
              <a:gd name="adj2" fmla="val 50000"/>
            </a:avLst>
          </a:prstGeom>
          <a:ln>
            <a:solidFill>
              <a:srgbClr val="00356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B730F7F-F3D9-AE5F-0CF1-D2AA85FF0852}"/>
              </a:ext>
            </a:extLst>
          </p:cNvPr>
          <p:cNvSpPr txBox="1"/>
          <p:nvPr/>
        </p:nvSpPr>
        <p:spPr>
          <a:xfrm>
            <a:off x="1515790" y="1770613"/>
            <a:ext cx="2075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subproblem 1, the neighborhood is (1, 2, 3). So we randomly pick two from the three solutions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0">
            <a:extLst>
              <a:ext uri="{FF2B5EF4-FFF2-40B4-BE49-F238E27FC236}">
                <a16:creationId xmlns:a16="http://schemas.microsoft.com/office/drawing/2014/main" id="{D65B63E1-B815-E342-374E-E2C83ED4975B}"/>
              </a:ext>
            </a:extLst>
          </p:cNvPr>
          <p:cNvSpPr/>
          <p:nvPr/>
        </p:nvSpPr>
        <p:spPr>
          <a:xfrm>
            <a:off x="3439872" y="1894920"/>
            <a:ext cx="1024271" cy="1325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rrow: Right 35">
            <a:extLst>
              <a:ext uri="{FF2B5EF4-FFF2-40B4-BE49-F238E27FC236}">
                <a16:creationId xmlns:a16="http://schemas.microsoft.com/office/drawing/2014/main" id="{C90FDC5E-45EF-328D-2E7E-95B26D7DD2DF}"/>
              </a:ext>
            </a:extLst>
          </p:cNvPr>
          <p:cNvSpPr/>
          <p:nvPr/>
        </p:nvSpPr>
        <p:spPr>
          <a:xfrm rot="20382118">
            <a:off x="2161401" y="3029753"/>
            <a:ext cx="1262672" cy="17340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54">
            <a:extLst>
              <a:ext uri="{FF2B5EF4-FFF2-40B4-BE49-F238E27FC236}">
                <a16:creationId xmlns:a16="http://schemas.microsoft.com/office/drawing/2014/main" id="{691D6326-CD0E-AFA0-48FB-F657AC759E4C}"/>
              </a:ext>
            </a:extLst>
          </p:cNvPr>
          <p:cNvSpPr txBox="1"/>
          <p:nvPr/>
        </p:nvSpPr>
        <p:spPr>
          <a:xfrm>
            <a:off x="3437643" y="1981151"/>
            <a:ext cx="1024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Parents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D9C8AD-5F46-8E9C-37A2-0CE9F84BCB3A}"/>
              </a:ext>
            </a:extLst>
          </p:cNvPr>
          <p:cNvSpPr/>
          <p:nvPr/>
        </p:nvSpPr>
        <p:spPr>
          <a:xfrm>
            <a:off x="3663354" y="243395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</a:p>
        </p:txBody>
      </p:sp>
      <p:sp>
        <p:nvSpPr>
          <p:cNvPr id="38" name="Rectangle 40">
            <a:extLst>
              <a:ext uri="{FF2B5EF4-FFF2-40B4-BE49-F238E27FC236}">
                <a16:creationId xmlns:a16="http://schemas.microsoft.com/office/drawing/2014/main" id="{A1FD163F-858E-A725-47AD-A5BE7CD193C4}"/>
              </a:ext>
            </a:extLst>
          </p:cNvPr>
          <p:cNvSpPr/>
          <p:nvPr/>
        </p:nvSpPr>
        <p:spPr>
          <a:xfrm>
            <a:off x="5003340" y="1824646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|01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01|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C31D9F13-4EE4-5543-4DBA-B56B065A212E}"/>
              </a:ext>
            </a:extLst>
          </p:cNvPr>
          <p:cNvSpPr/>
          <p:nvPr/>
        </p:nvSpPr>
        <p:spPr>
          <a:xfrm>
            <a:off x="5825731" y="1934314"/>
            <a:ext cx="572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10|11</a:t>
            </a:r>
          </a:p>
        </p:txBody>
      </p:sp>
      <p:sp>
        <p:nvSpPr>
          <p:cNvPr id="40" name="Rectangle 42">
            <a:extLst>
              <a:ext uri="{FF2B5EF4-FFF2-40B4-BE49-F238E27FC236}">
                <a16:creationId xmlns:a16="http://schemas.microsoft.com/office/drawing/2014/main" id="{5BD746C4-AF03-6736-888D-70A2922E8B53}"/>
              </a:ext>
            </a:extLst>
          </p:cNvPr>
          <p:cNvSpPr/>
          <p:nvPr/>
        </p:nvSpPr>
        <p:spPr>
          <a:xfrm>
            <a:off x="5840029" y="252981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Arrow: Right 45">
            <a:extLst>
              <a:ext uri="{FF2B5EF4-FFF2-40B4-BE49-F238E27FC236}">
                <a16:creationId xmlns:a16="http://schemas.microsoft.com/office/drawing/2014/main" id="{7A408EF2-44CA-FF86-477A-95D0004560E8}"/>
              </a:ext>
            </a:extLst>
          </p:cNvPr>
          <p:cNvSpPr/>
          <p:nvPr/>
        </p:nvSpPr>
        <p:spPr>
          <a:xfrm rot="5400000">
            <a:off x="5983004" y="2339426"/>
            <a:ext cx="264299" cy="11969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7">
            <a:extLst>
              <a:ext uri="{FF2B5EF4-FFF2-40B4-BE49-F238E27FC236}">
                <a16:creationId xmlns:a16="http://schemas.microsoft.com/office/drawing/2014/main" id="{06208098-19A7-5380-76E6-0013477F454B}"/>
              </a:ext>
            </a:extLst>
          </p:cNvPr>
          <p:cNvSpPr txBox="1"/>
          <p:nvPr/>
        </p:nvSpPr>
        <p:spPr>
          <a:xfrm>
            <a:off x="5653038" y="169399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</a:p>
        </p:txBody>
      </p:sp>
      <p:sp>
        <p:nvSpPr>
          <p:cNvPr id="44" name="TextBox 49">
            <a:extLst>
              <a:ext uri="{FF2B5EF4-FFF2-40B4-BE49-F238E27FC236}">
                <a16:creationId xmlns:a16="http://schemas.microsoft.com/office/drawing/2014/main" id="{C5D019E0-AD6B-DA4C-46DF-4705B5BDA2D2}"/>
              </a:ext>
            </a:extLst>
          </p:cNvPr>
          <p:cNvSpPr txBox="1"/>
          <p:nvPr/>
        </p:nvSpPr>
        <p:spPr>
          <a:xfrm>
            <a:off x="5097321" y="2513041"/>
            <a:ext cx="86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</a:p>
        </p:txBody>
      </p:sp>
      <p:sp>
        <p:nvSpPr>
          <p:cNvPr id="45" name="Arrow: Right 50">
            <a:extLst>
              <a:ext uri="{FF2B5EF4-FFF2-40B4-BE49-F238E27FC236}">
                <a16:creationId xmlns:a16="http://schemas.microsoft.com/office/drawing/2014/main" id="{0E9C3523-2FE8-B818-414E-56B0ACCA2C78}"/>
              </a:ext>
            </a:extLst>
          </p:cNvPr>
          <p:cNvSpPr/>
          <p:nvPr/>
        </p:nvSpPr>
        <p:spPr>
          <a:xfrm rot="20344286" flipV="1">
            <a:off x="4513158" y="2163476"/>
            <a:ext cx="540000" cy="1080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rrow: Right 51">
            <a:extLst>
              <a:ext uri="{FF2B5EF4-FFF2-40B4-BE49-F238E27FC236}">
                <a16:creationId xmlns:a16="http://schemas.microsoft.com/office/drawing/2014/main" id="{1B4BC084-3EBB-CA3D-F6BB-743884E3EF5B}"/>
              </a:ext>
            </a:extLst>
          </p:cNvPr>
          <p:cNvSpPr/>
          <p:nvPr/>
        </p:nvSpPr>
        <p:spPr>
          <a:xfrm rot="5400000" flipV="1">
            <a:off x="5967898" y="2936818"/>
            <a:ext cx="288000" cy="1080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7FAD0A-66DA-8D39-583D-7AD5B401CB77}"/>
              </a:ext>
            </a:extLst>
          </p:cNvPr>
          <p:cNvSpPr txBox="1"/>
          <p:nvPr/>
        </p:nvSpPr>
        <p:spPr>
          <a:xfrm>
            <a:off x="204117" y="4868333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 ID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3F8F338-3519-19FC-F987-4E573C0E2D34}"/>
              </a:ext>
            </a:extLst>
          </p:cNvPr>
          <p:cNvCxnSpPr/>
          <p:nvPr/>
        </p:nvCxnSpPr>
        <p:spPr>
          <a:xfrm flipV="1">
            <a:off x="457200" y="4230552"/>
            <a:ext cx="0" cy="63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Right 45">
            <a:extLst>
              <a:ext uri="{FF2B5EF4-FFF2-40B4-BE49-F238E27FC236}">
                <a16:creationId xmlns:a16="http://schemas.microsoft.com/office/drawing/2014/main" id="{0B7FCBD0-E63E-D991-FEE1-9FD4CC865708}"/>
              </a:ext>
            </a:extLst>
          </p:cNvPr>
          <p:cNvSpPr/>
          <p:nvPr/>
        </p:nvSpPr>
        <p:spPr>
          <a:xfrm>
            <a:off x="5582345" y="2011717"/>
            <a:ext cx="264299" cy="11969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CD556638-4F1E-7C33-C05A-5EE6F55049BF}"/>
              </a:ext>
            </a:extLst>
          </p:cNvPr>
          <p:cNvSpPr/>
          <p:nvPr/>
        </p:nvSpPr>
        <p:spPr>
          <a:xfrm>
            <a:off x="204117" y="2362200"/>
            <a:ext cx="1607088" cy="227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51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Illustration of MOEA/D</a:t>
            </a:r>
          </a:p>
        </p:txBody>
      </p:sp>
      <p:sp>
        <p:nvSpPr>
          <p:cNvPr id="2" name="Text Box 45">
            <a:extLst>
              <a:ext uri="{FF2B5EF4-FFF2-40B4-BE49-F238E27FC236}">
                <a16:creationId xmlns:a16="http://schemas.microsoft.com/office/drawing/2014/main" id="{2858F503-7F13-2C40-247A-A92102AE7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1" y="729814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Space</a:t>
            </a:r>
            <a:endParaRPr lang="en-C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47">
            <a:extLst>
              <a:ext uri="{FF2B5EF4-FFF2-40B4-BE49-F238E27FC236}">
                <a16:creationId xmlns:a16="http://schemas.microsoft.com/office/drawing/2014/main" id="{93E10838-F602-D907-F52F-3E21AE72B90E}"/>
              </a:ext>
            </a:extLst>
          </p:cNvPr>
          <p:cNvSpPr>
            <a:spLocks/>
          </p:cNvSpPr>
          <p:nvPr/>
        </p:nvSpPr>
        <p:spPr bwMode="auto">
          <a:xfrm>
            <a:off x="1930124" y="837674"/>
            <a:ext cx="6899707" cy="859165"/>
          </a:xfrm>
          <a:custGeom>
            <a:avLst/>
            <a:gdLst>
              <a:gd name="T0" fmla="*/ 144 w 2752"/>
              <a:gd name="T1" fmla="*/ 256 h 1472"/>
              <a:gd name="T2" fmla="*/ 0 w 2752"/>
              <a:gd name="T3" fmla="*/ 400 h 1472"/>
              <a:gd name="T4" fmla="*/ 144 w 2752"/>
              <a:gd name="T5" fmla="*/ 688 h 1472"/>
              <a:gd name="T6" fmla="*/ 240 w 2752"/>
              <a:gd name="T7" fmla="*/ 736 h 1472"/>
              <a:gd name="T8" fmla="*/ 384 w 2752"/>
              <a:gd name="T9" fmla="*/ 928 h 1472"/>
              <a:gd name="T10" fmla="*/ 480 w 2752"/>
              <a:gd name="T11" fmla="*/ 1216 h 1472"/>
              <a:gd name="T12" fmla="*/ 672 w 2752"/>
              <a:gd name="T13" fmla="*/ 1360 h 1472"/>
              <a:gd name="T14" fmla="*/ 1104 w 2752"/>
              <a:gd name="T15" fmla="*/ 1456 h 1472"/>
              <a:gd name="T16" fmla="*/ 1680 w 2752"/>
              <a:gd name="T17" fmla="*/ 1456 h 1472"/>
              <a:gd name="T18" fmla="*/ 2112 w 2752"/>
              <a:gd name="T19" fmla="*/ 1408 h 1472"/>
              <a:gd name="T20" fmla="*/ 2400 w 2752"/>
              <a:gd name="T21" fmla="*/ 1168 h 1472"/>
              <a:gd name="T22" fmla="*/ 2592 w 2752"/>
              <a:gd name="T23" fmla="*/ 1024 h 1472"/>
              <a:gd name="T24" fmla="*/ 2736 w 2752"/>
              <a:gd name="T25" fmla="*/ 736 h 1472"/>
              <a:gd name="T26" fmla="*/ 2688 w 2752"/>
              <a:gd name="T27" fmla="*/ 448 h 1472"/>
              <a:gd name="T28" fmla="*/ 2400 w 2752"/>
              <a:gd name="T29" fmla="*/ 400 h 1472"/>
              <a:gd name="T30" fmla="*/ 2208 w 2752"/>
              <a:gd name="T31" fmla="*/ 160 h 1472"/>
              <a:gd name="T32" fmla="*/ 2016 w 2752"/>
              <a:gd name="T33" fmla="*/ 16 h 1472"/>
              <a:gd name="T34" fmla="*/ 1488 w 2752"/>
              <a:gd name="T35" fmla="*/ 64 h 1472"/>
              <a:gd name="T36" fmla="*/ 1104 w 2752"/>
              <a:gd name="T37" fmla="*/ 64 h 1472"/>
              <a:gd name="T38" fmla="*/ 720 w 2752"/>
              <a:gd name="T39" fmla="*/ 160 h 1472"/>
              <a:gd name="T40" fmla="*/ 144 w 2752"/>
              <a:gd name="T41" fmla="*/ 256 h 147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connsiteX0" fmla="*/ 523 w 9966"/>
              <a:gd name="connsiteY0" fmla="*/ 1650 h 9865"/>
              <a:gd name="connsiteX1" fmla="*/ 0 w 9966"/>
              <a:gd name="connsiteY1" fmla="*/ 2628 h 9865"/>
              <a:gd name="connsiteX2" fmla="*/ 523 w 9966"/>
              <a:gd name="connsiteY2" fmla="*/ 4585 h 9865"/>
              <a:gd name="connsiteX3" fmla="*/ 872 w 9966"/>
              <a:gd name="connsiteY3" fmla="*/ 4911 h 9865"/>
              <a:gd name="connsiteX4" fmla="*/ 1395 w 9966"/>
              <a:gd name="connsiteY4" fmla="*/ 6215 h 9865"/>
              <a:gd name="connsiteX5" fmla="*/ 1744 w 9966"/>
              <a:gd name="connsiteY5" fmla="*/ 8172 h 9865"/>
              <a:gd name="connsiteX6" fmla="*/ 2442 w 9966"/>
              <a:gd name="connsiteY6" fmla="*/ 9150 h 9865"/>
              <a:gd name="connsiteX7" fmla="*/ 4012 w 9966"/>
              <a:gd name="connsiteY7" fmla="*/ 9802 h 9865"/>
              <a:gd name="connsiteX8" fmla="*/ 6105 w 9966"/>
              <a:gd name="connsiteY8" fmla="*/ 9802 h 9865"/>
              <a:gd name="connsiteX9" fmla="*/ 7674 w 9966"/>
              <a:gd name="connsiteY9" fmla="*/ 9476 h 9865"/>
              <a:gd name="connsiteX10" fmla="*/ 8721 w 9966"/>
              <a:gd name="connsiteY10" fmla="*/ 7846 h 9865"/>
              <a:gd name="connsiteX11" fmla="*/ 9419 w 9966"/>
              <a:gd name="connsiteY11" fmla="*/ 6868 h 9865"/>
              <a:gd name="connsiteX12" fmla="*/ 9942 w 9966"/>
              <a:gd name="connsiteY12" fmla="*/ 4911 h 9865"/>
              <a:gd name="connsiteX13" fmla="*/ 9767 w 9966"/>
              <a:gd name="connsiteY13" fmla="*/ 2954 h 9865"/>
              <a:gd name="connsiteX14" fmla="*/ 8765 w 9966"/>
              <a:gd name="connsiteY14" fmla="*/ 1861 h 9865"/>
              <a:gd name="connsiteX15" fmla="*/ 8023 w 9966"/>
              <a:gd name="connsiteY15" fmla="*/ 998 h 9865"/>
              <a:gd name="connsiteX16" fmla="*/ 7326 w 9966"/>
              <a:gd name="connsiteY16" fmla="*/ 20 h 9865"/>
              <a:gd name="connsiteX17" fmla="*/ 5407 w 9966"/>
              <a:gd name="connsiteY17" fmla="*/ 346 h 9865"/>
              <a:gd name="connsiteX18" fmla="*/ 4012 w 9966"/>
              <a:gd name="connsiteY18" fmla="*/ 346 h 9865"/>
              <a:gd name="connsiteX19" fmla="*/ 2616 w 9966"/>
              <a:gd name="connsiteY19" fmla="*/ 998 h 9865"/>
              <a:gd name="connsiteX20" fmla="*/ 523 w 9966"/>
              <a:gd name="connsiteY20" fmla="*/ 1650 h 9865"/>
              <a:gd name="connsiteX0" fmla="*/ 525 w 10000"/>
              <a:gd name="connsiteY0" fmla="*/ 1656 h 9983"/>
              <a:gd name="connsiteX1" fmla="*/ 0 w 10000"/>
              <a:gd name="connsiteY1" fmla="*/ 2647 h 9983"/>
              <a:gd name="connsiteX2" fmla="*/ 525 w 10000"/>
              <a:gd name="connsiteY2" fmla="*/ 4631 h 9983"/>
              <a:gd name="connsiteX3" fmla="*/ 875 w 10000"/>
              <a:gd name="connsiteY3" fmla="*/ 4961 h 9983"/>
              <a:gd name="connsiteX4" fmla="*/ 1400 w 10000"/>
              <a:gd name="connsiteY4" fmla="*/ 6283 h 9983"/>
              <a:gd name="connsiteX5" fmla="*/ 1750 w 10000"/>
              <a:gd name="connsiteY5" fmla="*/ 8267 h 9983"/>
              <a:gd name="connsiteX6" fmla="*/ 2450 w 10000"/>
              <a:gd name="connsiteY6" fmla="*/ 9258 h 9983"/>
              <a:gd name="connsiteX7" fmla="*/ 4026 w 10000"/>
              <a:gd name="connsiteY7" fmla="*/ 9919 h 9983"/>
              <a:gd name="connsiteX8" fmla="*/ 6126 w 10000"/>
              <a:gd name="connsiteY8" fmla="*/ 9919 h 9983"/>
              <a:gd name="connsiteX9" fmla="*/ 7700 w 10000"/>
              <a:gd name="connsiteY9" fmla="*/ 9589 h 9983"/>
              <a:gd name="connsiteX10" fmla="*/ 8751 w 10000"/>
              <a:gd name="connsiteY10" fmla="*/ 7936 h 9983"/>
              <a:gd name="connsiteX11" fmla="*/ 9451 w 10000"/>
              <a:gd name="connsiteY11" fmla="*/ 6945 h 9983"/>
              <a:gd name="connsiteX12" fmla="*/ 9976 w 10000"/>
              <a:gd name="connsiteY12" fmla="*/ 4961 h 9983"/>
              <a:gd name="connsiteX13" fmla="*/ 9800 w 10000"/>
              <a:gd name="connsiteY13" fmla="*/ 2977 h 9983"/>
              <a:gd name="connsiteX14" fmla="*/ 8795 w 10000"/>
              <a:gd name="connsiteY14" fmla="*/ 1869 h 9983"/>
              <a:gd name="connsiteX15" fmla="*/ 8105 w 10000"/>
              <a:gd name="connsiteY15" fmla="*/ 529 h 9983"/>
              <a:gd name="connsiteX16" fmla="*/ 7351 w 10000"/>
              <a:gd name="connsiteY16" fmla="*/ 3 h 9983"/>
              <a:gd name="connsiteX17" fmla="*/ 5425 w 10000"/>
              <a:gd name="connsiteY17" fmla="*/ 334 h 9983"/>
              <a:gd name="connsiteX18" fmla="*/ 4026 w 10000"/>
              <a:gd name="connsiteY18" fmla="*/ 334 h 9983"/>
              <a:gd name="connsiteX19" fmla="*/ 2625 w 10000"/>
              <a:gd name="connsiteY19" fmla="*/ 995 h 9983"/>
              <a:gd name="connsiteX20" fmla="*/ 525 w 10000"/>
              <a:gd name="connsiteY20" fmla="*/ 1656 h 9983"/>
              <a:gd name="connsiteX0" fmla="*/ 525 w 10000"/>
              <a:gd name="connsiteY0" fmla="*/ 1659 h 10000"/>
              <a:gd name="connsiteX1" fmla="*/ 0 w 10000"/>
              <a:gd name="connsiteY1" fmla="*/ 2652 h 10000"/>
              <a:gd name="connsiteX2" fmla="*/ 525 w 10000"/>
              <a:gd name="connsiteY2" fmla="*/ 4639 h 10000"/>
              <a:gd name="connsiteX3" fmla="*/ 875 w 10000"/>
              <a:gd name="connsiteY3" fmla="*/ 4969 h 10000"/>
              <a:gd name="connsiteX4" fmla="*/ 1289 w 10000"/>
              <a:gd name="connsiteY4" fmla="*/ 6839 h 10000"/>
              <a:gd name="connsiteX5" fmla="*/ 1750 w 10000"/>
              <a:gd name="connsiteY5" fmla="*/ 8281 h 10000"/>
              <a:gd name="connsiteX6" fmla="*/ 2450 w 10000"/>
              <a:gd name="connsiteY6" fmla="*/ 9274 h 10000"/>
              <a:gd name="connsiteX7" fmla="*/ 4026 w 10000"/>
              <a:gd name="connsiteY7" fmla="*/ 9936 h 10000"/>
              <a:gd name="connsiteX8" fmla="*/ 6126 w 10000"/>
              <a:gd name="connsiteY8" fmla="*/ 9936 h 10000"/>
              <a:gd name="connsiteX9" fmla="*/ 7700 w 10000"/>
              <a:gd name="connsiteY9" fmla="*/ 9605 h 10000"/>
              <a:gd name="connsiteX10" fmla="*/ 8751 w 10000"/>
              <a:gd name="connsiteY10" fmla="*/ 7950 h 10000"/>
              <a:gd name="connsiteX11" fmla="*/ 9451 w 10000"/>
              <a:gd name="connsiteY11" fmla="*/ 6957 h 10000"/>
              <a:gd name="connsiteX12" fmla="*/ 9976 w 10000"/>
              <a:gd name="connsiteY12" fmla="*/ 4969 h 10000"/>
              <a:gd name="connsiteX13" fmla="*/ 9800 w 10000"/>
              <a:gd name="connsiteY13" fmla="*/ 2982 h 10000"/>
              <a:gd name="connsiteX14" fmla="*/ 8795 w 10000"/>
              <a:gd name="connsiteY14" fmla="*/ 1872 h 10000"/>
              <a:gd name="connsiteX15" fmla="*/ 8105 w 10000"/>
              <a:gd name="connsiteY15" fmla="*/ 530 h 10000"/>
              <a:gd name="connsiteX16" fmla="*/ 7351 w 10000"/>
              <a:gd name="connsiteY16" fmla="*/ 3 h 10000"/>
              <a:gd name="connsiteX17" fmla="*/ 5425 w 10000"/>
              <a:gd name="connsiteY17" fmla="*/ 335 h 10000"/>
              <a:gd name="connsiteX18" fmla="*/ 4026 w 10000"/>
              <a:gd name="connsiteY18" fmla="*/ 335 h 10000"/>
              <a:gd name="connsiteX19" fmla="*/ 2625 w 10000"/>
              <a:gd name="connsiteY19" fmla="*/ 997 h 10000"/>
              <a:gd name="connsiteX20" fmla="*/ 525 w 10000"/>
              <a:gd name="connsiteY20" fmla="*/ 1659 h 10000"/>
              <a:gd name="connsiteX0" fmla="*/ 525 w 10000"/>
              <a:gd name="connsiteY0" fmla="*/ 1659 h 10000"/>
              <a:gd name="connsiteX1" fmla="*/ 0 w 10000"/>
              <a:gd name="connsiteY1" fmla="*/ 2652 h 10000"/>
              <a:gd name="connsiteX2" fmla="*/ 525 w 10000"/>
              <a:gd name="connsiteY2" fmla="*/ 4639 h 10000"/>
              <a:gd name="connsiteX3" fmla="*/ 875 w 10000"/>
              <a:gd name="connsiteY3" fmla="*/ 5514 h 10000"/>
              <a:gd name="connsiteX4" fmla="*/ 1289 w 10000"/>
              <a:gd name="connsiteY4" fmla="*/ 6839 h 10000"/>
              <a:gd name="connsiteX5" fmla="*/ 1750 w 10000"/>
              <a:gd name="connsiteY5" fmla="*/ 8281 h 10000"/>
              <a:gd name="connsiteX6" fmla="*/ 2450 w 10000"/>
              <a:gd name="connsiteY6" fmla="*/ 9274 h 10000"/>
              <a:gd name="connsiteX7" fmla="*/ 4026 w 10000"/>
              <a:gd name="connsiteY7" fmla="*/ 9936 h 10000"/>
              <a:gd name="connsiteX8" fmla="*/ 6126 w 10000"/>
              <a:gd name="connsiteY8" fmla="*/ 9936 h 10000"/>
              <a:gd name="connsiteX9" fmla="*/ 7700 w 10000"/>
              <a:gd name="connsiteY9" fmla="*/ 9605 h 10000"/>
              <a:gd name="connsiteX10" fmla="*/ 8751 w 10000"/>
              <a:gd name="connsiteY10" fmla="*/ 7950 h 10000"/>
              <a:gd name="connsiteX11" fmla="*/ 9451 w 10000"/>
              <a:gd name="connsiteY11" fmla="*/ 6957 h 10000"/>
              <a:gd name="connsiteX12" fmla="*/ 9976 w 10000"/>
              <a:gd name="connsiteY12" fmla="*/ 4969 h 10000"/>
              <a:gd name="connsiteX13" fmla="*/ 9800 w 10000"/>
              <a:gd name="connsiteY13" fmla="*/ 2982 h 10000"/>
              <a:gd name="connsiteX14" fmla="*/ 8795 w 10000"/>
              <a:gd name="connsiteY14" fmla="*/ 1872 h 10000"/>
              <a:gd name="connsiteX15" fmla="*/ 8105 w 10000"/>
              <a:gd name="connsiteY15" fmla="*/ 530 h 10000"/>
              <a:gd name="connsiteX16" fmla="*/ 7351 w 10000"/>
              <a:gd name="connsiteY16" fmla="*/ 3 h 10000"/>
              <a:gd name="connsiteX17" fmla="*/ 5425 w 10000"/>
              <a:gd name="connsiteY17" fmla="*/ 335 h 10000"/>
              <a:gd name="connsiteX18" fmla="*/ 4026 w 10000"/>
              <a:gd name="connsiteY18" fmla="*/ 335 h 10000"/>
              <a:gd name="connsiteX19" fmla="*/ 2625 w 10000"/>
              <a:gd name="connsiteY19" fmla="*/ 997 h 10000"/>
              <a:gd name="connsiteX20" fmla="*/ 525 w 10000"/>
              <a:gd name="connsiteY20" fmla="*/ 1659 h 10000"/>
              <a:gd name="connsiteX0" fmla="*/ 528 w 10003"/>
              <a:gd name="connsiteY0" fmla="*/ 1659 h 10000"/>
              <a:gd name="connsiteX1" fmla="*/ 3 w 10003"/>
              <a:gd name="connsiteY1" fmla="*/ 2652 h 10000"/>
              <a:gd name="connsiteX2" fmla="*/ 328 w 10003"/>
              <a:gd name="connsiteY2" fmla="*/ 5573 h 10000"/>
              <a:gd name="connsiteX3" fmla="*/ 878 w 10003"/>
              <a:gd name="connsiteY3" fmla="*/ 5514 h 10000"/>
              <a:gd name="connsiteX4" fmla="*/ 1292 w 10003"/>
              <a:gd name="connsiteY4" fmla="*/ 6839 h 10000"/>
              <a:gd name="connsiteX5" fmla="*/ 1753 w 10003"/>
              <a:gd name="connsiteY5" fmla="*/ 8281 h 10000"/>
              <a:gd name="connsiteX6" fmla="*/ 2453 w 10003"/>
              <a:gd name="connsiteY6" fmla="*/ 9274 h 10000"/>
              <a:gd name="connsiteX7" fmla="*/ 4029 w 10003"/>
              <a:gd name="connsiteY7" fmla="*/ 9936 h 10000"/>
              <a:gd name="connsiteX8" fmla="*/ 6129 w 10003"/>
              <a:gd name="connsiteY8" fmla="*/ 9936 h 10000"/>
              <a:gd name="connsiteX9" fmla="*/ 7703 w 10003"/>
              <a:gd name="connsiteY9" fmla="*/ 9605 h 10000"/>
              <a:gd name="connsiteX10" fmla="*/ 8754 w 10003"/>
              <a:gd name="connsiteY10" fmla="*/ 7950 h 10000"/>
              <a:gd name="connsiteX11" fmla="*/ 9454 w 10003"/>
              <a:gd name="connsiteY11" fmla="*/ 6957 h 10000"/>
              <a:gd name="connsiteX12" fmla="*/ 9979 w 10003"/>
              <a:gd name="connsiteY12" fmla="*/ 4969 h 10000"/>
              <a:gd name="connsiteX13" fmla="*/ 9803 w 10003"/>
              <a:gd name="connsiteY13" fmla="*/ 2982 h 10000"/>
              <a:gd name="connsiteX14" fmla="*/ 8798 w 10003"/>
              <a:gd name="connsiteY14" fmla="*/ 1872 h 10000"/>
              <a:gd name="connsiteX15" fmla="*/ 8108 w 10003"/>
              <a:gd name="connsiteY15" fmla="*/ 530 h 10000"/>
              <a:gd name="connsiteX16" fmla="*/ 7354 w 10003"/>
              <a:gd name="connsiteY16" fmla="*/ 3 h 10000"/>
              <a:gd name="connsiteX17" fmla="*/ 5428 w 10003"/>
              <a:gd name="connsiteY17" fmla="*/ 335 h 10000"/>
              <a:gd name="connsiteX18" fmla="*/ 4029 w 10003"/>
              <a:gd name="connsiteY18" fmla="*/ 335 h 10000"/>
              <a:gd name="connsiteX19" fmla="*/ 2628 w 10003"/>
              <a:gd name="connsiteY19" fmla="*/ 997 h 10000"/>
              <a:gd name="connsiteX20" fmla="*/ 528 w 10003"/>
              <a:gd name="connsiteY20" fmla="*/ 165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003" h="10000">
                <a:moveTo>
                  <a:pt x="528" y="1659"/>
                </a:moveTo>
                <a:cubicBezTo>
                  <a:pt x="90" y="1934"/>
                  <a:pt x="36" y="2000"/>
                  <a:pt x="3" y="2652"/>
                </a:cubicBezTo>
                <a:cubicBezTo>
                  <a:pt x="-30" y="3304"/>
                  <a:pt x="182" y="5096"/>
                  <a:pt x="328" y="5573"/>
                </a:cubicBezTo>
                <a:cubicBezTo>
                  <a:pt x="474" y="6050"/>
                  <a:pt x="717" y="5303"/>
                  <a:pt x="878" y="5514"/>
                </a:cubicBezTo>
                <a:cubicBezTo>
                  <a:pt x="1039" y="5725"/>
                  <a:pt x="1146" y="6378"/>
                  <a:pt x="1292" y="6839"/>
                </a:cubicBezTo>
                <a:cubicBezTo>
                  <a:pt x="1438" y="7300"/>
                  <a:pt x="1560" y="7875"/>
                  <a:pt x="1753" y="8281"/>
                </a:cubicBezTo>
                <a:cubicBezTo>
                  <a:pt x="1946" y="8687"/>
                  <a:pt x="2074" y="8997"/>
                  <a:pt x="2453" y="9274"/>
                </a:cubicBezTo>
                <a:cubicBezTo>
                  <a:pt x="2833" y="9550"/>
                  <a:pt x="3416" y="9827"/>
                  <a:pt x="4029" y="9936"/>
                </a:cubicBezTo>
                <a:cubicBezTo>
                  <a:pt x="4641" y="10047"/>
                  <a:pt x="5516" y="9992"/>
                  <a:pt x="6129" y="9936"/>
                </a:cubicBezTo>
                <a:cubicBezTo>
                  <a:pt x="6741" y="9881"/>
                  <a:pt x="7266" y="9936"/>
                  <a:pt x="7703" y="9605"/>
                </a:cubicBezTo>
                <a:cubicBezTo>
                  <a:pt x="8141" y="9274"/>
                  <a:pt x="8462" y="8391"/>
                  <a:pt x="8754" y="7950"/>
                </a:cubicBezTo>
                <a:cubicBezTo>
                  <a:pt x="9046" y="7508"/>
                  <a:pt x="9249" y="7454"/>
                  <a:pt x="9454" y="6957"/>
                </a:cubicBezTo>
                <a:cubicBezTo>
                  <a:pt x="9658" y="6459"/>
                  <a:pt x="9921" y="5632"/>
                  <a:pt x="9979" y="4969"/>
                </a:cubicBezTo>
                <a:cubicBezTo>
                  <a:pt x="10037" y="4307"/>
                  <a:pt x="10000" y="3498"/>
                  <a:pt x="9803" y="2982"/>
                </a:cubicBezTo>
                <a:cubicBezTo>
                  <a:pt x="9607" y="2466"/>
                  <a:pt x="9080" y="2281"/>
                  <a:pt x="8798" y="1872"/>
                </a:cubicBezTo>
                <a:cubicBezTo>
                  <a:pt x="8516" y="1463"/>
                  <a:pt x="8349" y="841"/>
                  <a:pt x="8108" y="530"/>
                </a:cubicBezTo>
                <a:cubicBezTo>
                  <a:pt x="7868" y="217"/>
                  <a:pt x="7801" y="35"/>
                  <a:pt x="7354" y="3"/>
                </a:cubicBezTo>
                <a:cubicBezTo>
                  <a:pt x="6907" y="-29"/>
                  <a:pt x="5982" y="278"/>
                  <a:pt x="5428" y="335"/>
                </a:cubicBezTo>
                <a:cubicBezTo>
                  <a:pt x="4875" y="389"/>
                  <a:pt x="4495" y="223"/>
                  <a:pt x="4029" y="335"/>
                </a:cubicBezTo>
                <a:cubicBezTo>
                  <a:pt x="3562" y="444"/>
                  <a:pt x="3212" y="776"/>
                  <a:pt x="2628" y="997"/>
                </a:cubicBezTo>
                <a:cubicBezTo>
                  <a:pt x="2045" y="1217"/>
                  <a:pt x="965" y="1382"/>
                  <a:pt x="528" y="16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3FB02DD0-98D8-04EE-D099-45307E14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843" y="857772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74AB3CAB-766B-50D0-8B6B-4F0F4C0B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139" y="945220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>
            <a:extLst>
              <a:ext uri="{FF2B5EF4-FFF2-40B4-BE49-F238E27FC236}">
                <a16:creationId xmlns:a16="http://schemas.microsoft.com/office/drawing/2014/main" id="{E3DFC771-38FB-FD08-B1F6-DF8B2158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4853" y="915570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1">
            <a:extLst>
              <a:ext uri="{FF2B5EF4-FFF2-40B4-BE49-F238E27FC236}">
                <a16:creationId xmlns:a16="http://schemas.microsoft.com/office/drawing/2014/main" id="{ED478F51-A499-6184-AF8A-14A5E9D36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570" y="1209092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2">
            <a:extLst>
              <a:ext uri="{FF2B5EF4-FFF2-40B4-BE49-F238E27FC236}">
                <a16:creationId xmlns:a16="http://schemas.microsoft.com/office/drawing/2014/main" id="{816C14C8-5A7D-8C93-8E22-35F77A16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763" y="989233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6B5C3F86-D585-2D55-A4D0-2844847CF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945" y="1256634"/>
            <a:ext cx="58913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4">
            <a:extLst>
              <a:ext uri="{FF2B5EF4-FFF2-40B4-BE49-F238E27FC236}">
                <a16:creationId xmlns:a16="http://schemas.microsoft.com/office/drawing/2014/main" id="{71E4F087-A6FC-A969-5FF0-AD679991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410" y="1285065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55">
            <a:extLst>
              <a:ext uri="{FF2B5EF4-FFF2-40B4-BE49-F238E27FC236}">
                <a16:creationId xmlns:a16="http://schemas.microsoft.com/office/drawing/2014/main" id="{CF778EE6-7260-DC18-0E02-BF74AAB2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994" y="1048172"/>
            <a:ext cx="73202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7">
            <a:extLst>
              <a:ext uri="{FF2B5EF4-FFF2-40B4-BE49-F238E27FC236}">
                <a16:creationId xmlns:a16="http://schemas.microsoft.com/office/drawing/2014/main" id="{3415436D-AC65-E126-C02B-FADC4B1B1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510" y="914391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58">
            <a:extLst>
              <a:ext uri="{FF2B5EF4-FFF2-40B4-BE49-F238E27FC236}">
                <a16:creationId xmlns:a16="http://schemas.microsoft.com/office/drawing/2014/main" id="{3080DD09-83D7-AD45-95BD-0CC834D6C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242" y="1263103"/>
            <a:ext cx="73202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59">
            <a:extLst>
              <a:ext uri="{FF2B5EF4-FFF2-40B4-BE49-F238E27FC236}">
                <a16:creationId xmlns:a16="http://schemas.microsoft.com/office/drawing/2014/main" id="{249389EC-35D2-CD44-82B4-979C70359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654" y="907481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60">
            <a:extLst>
              <a:ext uri="{FF2B5EF4-FFF2-40B4-BE49-F238E27FC236}">
                <a16:creationId xmlns:a16="http://schemas.microsoft.com/office/drawing/2014/main" id="{59430ADC-5AC8-5C98-175F-EB61D0B36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611" y="1215725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61">
            <a:extLst>
              <a:ext uri="{FF2B5EF4-FFF2-40B4-BE49-F238E27FC236}">
                <a16:creationId xmlns:a16="http://schemas.microsoft.com/office/drawing/2014/main" id="{7F372960-CE32-A8A8-B8B9-8FD737C1D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651" y="898058"/>
            <a:ext cx="73202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62">
            <a:extLst>
              <a:ext uri="{FF2B5EF4-FFF2-40B4-BE49-F238E27FC236}">
                <a16:creationId xmlns:a16="http://schemas.microsoft.com/office/drawing/2014/main" id="{0916D64B-E5A8-57FF-8829-D470BBFFE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489" y="925240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63">
            <a:extLst>
              <a:ext uri="{FF2B5EF4-FFF2-40B4-BE49-F238E27FC236}">
                <a16:creationId xmlns:a16="http://schemas.microsoft.com/office/drawing/2014/main" id="{8717DC4B-6777-5568-5CE0-457A90B42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014" y="1222168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64">
            <a:extLst>
              <a:ext uri="{FF2B5EF4-FFF2-40B4-BE49-F238E27FC236}">
                <a16:creationId xmlns:a16="http://schemas.microsoft.com/office/drawing/2014/main" id="{F43BD83A-087E-3210-002B-5D6AC0D0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247" y="1247753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4">
                <a:extLst>
                  <a:ext uri="{FF2B5EF4-FFF2-40B4-BE49-F238E27FC236}">
                    <a16:creationId xmlns:a16="http://schemas.microsoft.com/office/drawing/2014/main" id="{1A6E686B-BD59-1FD4-D7A8-6C4CA0BFF0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2270" y="2950392"/>
              <a:ext cx="1350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4">
                <a:extLst>
                  <a:ext uri="{FF2B5EF4-FFF2-40B4-BE49-F238E27FC236}">
                    <a16:creationId xmlns:a16="http://schemas.microsoft.com/office/drawing/2014/main" id="{1A6E686B-BD59-1FD4-D7A8-6C4CA0BFF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947194"/>
                  </p:ext>
                </p:extLst>
              </p:nvPr>
            </p:nvGraphicFramePr>
            <p:xfrm>
              <a:off x="382270" y="2950392"/>
              <a:ext cx="1350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471" r="-201471" b="-5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4638" r="-98551" b="-5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941" b="-5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53">
            <a:extLst>
              <a:ext uri="{FF2B5EF4-FFF2-40B4-BE49-F238E27FC236}">
                <a16:creationId xmlns:a16="http://schemas.microsoft.com/office/drawing/2014/main" id="{82545E4A-DB01-4BBE-E72B-0A292F33B2CE}"/>
              </a:ext>
            </a:extLst>
          </p:cNvPr>
          <p:cNvSpPr txBox="1"/>
          <p:nvPr/>
        </p:nvSpPr>
        <p:spPr>
          <a:xfrm>
            <a:off x="219497" y="2455544"/>
            <a:ext cx="159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Population</a:t>
            </a: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C722DB3A-6C1A-3177-2022-068DC85380C2}"/>
              </a:ext>
            </a:extLst>
          </p:cNvPr>
          <p:cNvSpPr/>
          <p:nvPr/>
        </p:nvSpPr>
        <p:spPr>
          <a:xfrm>
            <a:off x="1811205" y="3208867"/>
            <a:ext cx="246195" cy="592666"/>
          </a:xfrm>
          <a:prstGeom prst="rightBrace">
            <a:avLst>
              <a:gd name="adj1" fmla="val 22089"/>
              <a:gd name="adj2" fmla="val 50000"/>
            </a:avLst>
          </a:prstGeom>
          <a:ln>
            <a:solidFill>
              <a:srgbClr val="00356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B730F7F-F3D9-AE5F-0CF1-D2AA85FF0852}"/>
              </a:ext>
            </a:extLst>
          </p:cNvPr>
          <p:cNvSpPr txBox="1"/>
          <p:nvPr/>
        </p:nvSpPr>
        <p:spPr>
          <a:xfrm>
            <a:off x="1515790" y="1770613"/>
            <a:ext cx="2075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subproblem 1, the neighborhood is (1, 2, 3). So we randomly pick two from the three solutions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0">
            <a:extLst>
              <a:ext uri="{FF2B5EF4-FFF2-40B4-BE49-F238E27FC236}">
                <a16:creationId xmlns:a16="http://schemas.microsoft.com/office/drawing/2014/main" id="{D65B63E1-B815-E342-374E-E2C83ED4975B}"/>
              </a:ext>
            </a:extLst>
          </p:cNvPr>
          <p:cNvSpPr/>
          <p:nvPr/>
        </p:nvSpPr>
        <p:spPr>
          <a:xfrm>
            <a:off x="3439872" y="1894920"/>
            <a:ext cx="1024271" cy="1325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rrow: Right 35">
            <a:extLst>
              <a:ext uri="{FF2B5EF4-FFF2-40B4-BE49-F238E27FC236}">
                <a16:creationId xmlns:a16="http://schemas.microsoft.com/office/drawing/2014/main" id="{C90FDC5E-45EF-328D-2E7E-95B26D7DD2DF}"/>
              </a:ext>
            </a:extLst>
          </p:cNvPr>
          <p:cNvSpPr/>
          <p:nvPr/>
        </p:nvSpPr>
        <p:spPr>
          <a:xfrm rot="20382118">
            <a:off x="2161401" y="3029753"/>
            <a:ext cx="1262672" cy="17340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54">
            <a:extLst>
              <a:ext uri="{FF2B5EF4-FFF2-40B4-BE49-F238E27FC236}">
                <a16:creationId xmlns:a16="http://schemas.microsoft.com/office/drawing/2014/main" id="{691D6326-CD0E-AFA0-48FB-F657AC759E4C}"/>
              </a:ext>
            </a:extLst>
          </p:cNvPr>
          <p:cNvSpPr txBox="1"/>
          <p:nvPr/>
        </p:nvSpPr>
        <p:spPr>
          <a:xfrm>
            <a:off x="3437643" y="1981151"/>
            <a:ext cx="1024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Parents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D9C8AD-5F46-8E9C-37A2-0CE9F84BCB3A}"/>
              </a:ext>
            </a:extLst>
          </p:cNvPr>
          <p:cNvSpPr/>
          <p:nvPr/>
        </p:nvSpPr>
        <p:spPr>
          <a:xfrm>
            <a:off x="3663354" y="243395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</a:p>
        </p:txBody>
      </p:sp>
      <p:sp>
        <p:nvSpPr>
          <p:cNvPr id="38" name="Rectangle 40">
            <a:extLst>
              <a:ext uri="{FF2B5EF4-FFF2-40B4-BE49-F238E27FC236}">
                <a16:creationId xmlns:a16="http://schemas.microsoft.com/office/drawing/2014/main" id="{A1FD163F-858E-A725-47AD-A5BE7CD193C4}"/>
              </a:ext>
            </a:extLst>
          </p:cNvPr>
          <p:cNvSpPr/>
          <p:nvPr/>
        </p:nvSpPr>
        <p:spPr>
          <a:xfrm>
            <a:off x="5003340" y="1824646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|01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01|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C31D9F13-4EE4-5543-4DBA-B56B065A212E}"/>
              </a:ext>
            </a:extLst>
          </p:cNvPr>
          <p:cNvSpPr/>
          <p:nvPr/>
        </p:nvSpPr>
        <p:spPr>
          <a:xfrm>
            <a:off x="5825731" y="1934314"/>
            <a:ext cx="572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10|11</a:t>
            </a:r>
          </a:p>
        </p:txBody>
      </p:sp>
      <p:sp>
        <p:nvSpPr>
          <p:cNvPr id="40" name="Rectangle 42">
            <a:extLst>
              <a:ext uri="{FF2B5EF4-FFF2-40B4-BE49-F238E27FC236}">
                <a16:creationId xmlns:a16="http://schemas.microsoft.com/office/drawing/2014/main" id="{5BD746C4-AF03-6736-888D-70A2922E8B53}"/>
              </a:ext>
            </a:extLst>
          </p:cNvPr>
          <p:cNvSpPr/>
          <p:nvPr/>
        </p:nvSpPr>
        <p:spPr>
          <a:xfrm>
            <a:off x="5840029" y="252981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Arrow: Right 45">
            <a:extLst>
              <a:ext uri="{FF2B5EF4-FFF2-40B4-BE49-F238E27FC236}">
                <a16:creationId xmlns:a16="http://schemas.microsoft.com/office/drawing/2014/main" id="{7A408EF2-44CA-FF86-477A-95D0004560E8}"/>
              </a:ext>
            </a:extLst>
          </p:cNvPr>
          <p:cNvSpPr/>
          <p:nvPr/>
        </p:nvSpPr>
        <p:spPr>
          <a:xfrm rot="5400000">
            <a:off x="5983004" y="2339426"/>
            <a:ext cx="264299" cy="11969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7">
            <a:extLst>
              <a:ext uri="{FF2B5EF4-FFF2-40B4-BE49-F238E27FC236}">
                <a16:creationId xmlns:a16="http://schemas.microsoft.com/office/drawing/2014/main" id="{06208098-19A7-5380-76E6-0013477F454B}"/>
              </a:ext>
            </a:extLst>
          </p:cNvPr>
          <p:cNvSpPr txBox="1"/>
          <p:nvPr/>
        </p:nvSpPr>
        <p:spPr>
          <a:xfrm>
            <a:off x="5653038" y="169399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</a:p>
        </p:txBody>
      </p:sp>
      <p:sp>
        <p:nvSpPr>
          <p:cNvPr id="44" name="TextBox 49">
            <a:extLst>
              <a:ext uri="{FF2B5EF4-FFF2-40B4-BE49-F238E27FC236}">
                <a16:creationId xmlns:a16="http://schemas.microsoft.com/office/drawing/2014/main" id="{C5D019E0-AD6B-DA4C-46DF-4705B5BDA2D2}"/>
              </a:ext>
            </a:extLst>
          </p:cNvPr>
          <p:cNvSpPr txBox="1"/>
          <p:nvPr/>
        </p:nvSpPr>
        <p:spPr>
          <a:xfrm>
            <a:off x="5097321" y="2513041"/>
            <a:ext cx="86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</a:p>
        </p:txBody>
      </p:sp>
      <p:sp>
        <p:nvSpPr>
          <p:cNvPr id="45" name="Arrow: Right 50">
            <a:extLst>
              <a:ext uri="{FF2B5EF4-FFF2-40B4-BE49-F238E27FC236}">
                <a16:creationId xmlns:a16="http://schemas.microsoft.com/office/drawing/2014/main" id="{0E9C3523-2FE8-B818-414E-56B0ACCA2C78}"/>
              </a:ext>
            </a:extLst>
          </p:cNvPr>
          <p:cNvSpPr/>
          <p:nvPr/>
        </p:nvSpPr>
        <p:spPr>
          <a:xfrm rot="20344286" flipV="1">
            <a:off x="4513158" y="2163476"/>
            <a:ext cx="540000" cy="1080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rrow: Right 51">
            <a:extLst>
              <a:ext uri="{FF2B5EF4-FFF2-40B4-BE49-F238E27FC236}">
                <a16:creationId xmlns:a16="http://schemas.microsoft.com/office/drawing/2014/main" id="{1B4BC084-3EBB-CA3D-F6BB-743884E3EF5B}"/>
              </a:ext>
            </a:extLst>
          </p:cNvPr>
          <p:cNvSpPr/>
          <p:nvPr/>
        </p:nvSpPr>
        <p:spPr>
          <a:xfrm rot="5400000" flipV="1">
            <a:off x="5967898" y="2936818"/>
            <a:ext cx="288000" cy="1080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7FAD0A-66DA-8D39-583D-7AD5B401CB77}"/>
              </a:ext>
            </a:extLst>
          </p:cNvPr>
          <p:cNvSpPr txBox="1"/>
          <p:nvPr/>
        </p:nvSpPr>
        <p:spPr>
          <a:xfrm>
            <a:off x="204117" y="4868333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 ID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3F8F338-3519-19FC-F987-4E573C0E2D34}"/>
              </a:ext>
            </a:extLst>
          </p:cNvPr>
          <p:cNvCxnSpPr/>
          <p:nvPr/>
        </p:nvCxnSpPr>
        <p:spPr>
          <a:xfrm flipV="1">
            <a:off x="457200" y="4230552"/>
            <a:ext cx="0" cy="63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Right 45">
            <a:extLst>
              <a:ext uri="{FF2B5EF4-FFF2-40B4-BE49-F238E27FC236}">
                <a16:creationId xmlns:a16="http://schemas.microsoft.com/office/drawing/2014/main" id="{0B7FCBD0-E63E-D991-FEE1-9FD4CC865708}"/>
              </a:ext>
            </a:extLst>
          </p:cNvPr>
          <p:cNvSpPr/>
          <p:nvPr/>
        </p:nvSpPr>
        <p:spPr>
          <a:xfrm>
            <a:off x="5582345" y="2011717"/>
            <a:ext cx="264299" cy="11969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30">
            <a:extLst>
              <a:ext uri="{FF2B5EF4-FFF2-40B4-BE49-F238E27FC236}">
                <a16:creationId xmlns:a16="http://schemas.microsoft.com/office/drawing/2014/main" id="{9A580160-BB9D-E9D7-F676-E241CA9A9EC7}"/>
              </a:ext>
            </a:extLst>
          </p:cNvPr>
          <p:cNvSpPr/>
          <p:nvPr/>
        </p:nvSpPr>
        <p:spPr>
          <a:xfrm>
            <a:off x="3431647" y="4656317"/>
            <a:ext cx="1024271" cy="1325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CFA0C3-2B4C-BB54-5105-E8782FA2BE29}"/>
              </a:ext>
            </a:extLst>
          </p:cNvPr>
          <p:cNvSpPr txBox="1"/>
          <p:nvPr/>
        </p:nvSpPr>
        <p:spPr>
          <a:xfrm>
            <a:off x="3421202" y="4760510"/>
            <a:ext cx="1024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Parents</a:t>
            </a:r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id="{93F04E41-DD09-4E76-BE71-D5BC006E7E86}"/>
              </a:ext>
            </a:extLst>
          </p:cNvPr>
          <p:cNvSpPr/>
          <p:nvPr/>
        </p:nvSpPr>
        <p:spPr>
          <a:xfrm>
            <a:off x="3655129" y="519535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5F10F557-B274-1B79-821B-570A4653E347}"/>
              </a:ext>
            </a:extLst>
          </p:cNvPr>
          <p:cNvSpPr/>
          <p:nvPr/>
        </p:nvSpPr>
        <p:spPr>
          <a:xfrm>
            <a:off x="1771945" y="3637886"/>
            <a:ext cx="246195" cy="592666"/>
          </a:xfrm>
          <a:prstGeom prst="rightBrace">
            <a:avLst>
              <a:gd name="adj1" fmla="val 22089"/>
              <a:gd name="adj2" fmla="val 50000"/>
            </a:avLst>
          </a:prstGeom>
          <a:ln>
            <a:solidFill>
              <a:srgbClr val="00356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rrow: Right 35">
            <a:extLst>
              <a:ext uri="{FF2B5EF4-FFF2-40B4-BE49-F238E27FC236}">
                <a16:creationId xmlns:a16="http://schemas.microsoft.com/office/drawing/2014/main" id="{10DE2742-B74E-29A5-6D12-A5BA9837AAE0}"/>
              </a:ext>
            </a:extLst>
          </p:cNvPr>
          <p:cNvSpPr/>
          <p:nvPr/>
        </p:nvSpPr>
        <p:spPr>
          <a:xfrm rot="1849522">
            <a:off x="2144544" y="4498074"/>
            <a:ext cx="1262672" cy="17340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A49A9CDC-9967-B074-C480-E78EB4976D40}"/>
              </a:ext>
            </a:extLst>
          </p:cNvPr>
          <p:cNvSpPr/>
          <p:nvPr/>
        </p:nvSpPr>
        <p:spPr>
          <a:xfrm>
            <a:off x="4957184" y="5705521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|11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10|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9" name="Rectangle 41">
            <a:extLst>
              <a:ext uri="{FF2B5EF4-FFF2-40B4-BE49-F238E27FC236}">
                <a16:creationId xmlns:a16="http://schemas.microsoft.com/office/drawing/2014/main" id="{7289A9D1-6F21-0EA5-9AC1-24AFB0510821}"/>
              </a:ext>
            </a:extLst>
          </p:cNvPr>
          <p:cNvSpPr/>
          <p:nvPr/>
        </p:nvSpPr>
        <p:spPr>
          <a:xfrm>
            <a:off x="5772527" y="5833339"/>
            <a:ext cx="579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01|10</a:t>
            </a:r>
          </a:p>
        </p:txBody>
      </p:sp>
      <p:sp>
        <p:nvSpPr>
          <p:cNvPr id="30" name="Rectangle 42">
            <a:extLst>
              <a:ext uri="{FF2B5EF4-FFF2-40B4-BE49-F238E27FC236}">
                <a16:creationId xmlns:a16="http://schemas.microsoft.com/office/drawing/2014/main" id="{F232CB63-34F1-4427-B4F6-37D64BBB3265}"/>
              </a:ext>
            </a:extLst>
          </p:cNvPr>
          <p:cNvSpPr/>
          <p:nvPr/>
        </p:nvSpPr>
        <p:spPr>
          <a:xfrm>
            <a:off x="5767037" y="5259397"/>
            <a:ext cx="530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rrow: Right 45">
            <a:extLst>
              <a:ext uri="{FF2B5EF4-FFF2-40B4-BE49-F238E27FC236}">
                <a16:creationId xmlns:a16="http://schemas.microsoft.com/office/drawing/2014/main" id="{E53A1C4E-D511-DD36-EF31-A564DE5846D7}"/>
              </a:ext>
            </a:extLst>
          </p:cNvPr>
          <p:cNvSpPr/>
          <p:nvPr/>
        </p:nvSpPr>
        <p:spPr>
          <a:xfrm rot="16200000">
            <a:off x="5922611" y="5633665"/>
            <a:ext cx="264299" cy="11969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EF908D-FFB6-FBC6-1810-7221EA7F1EEF}"/>
              </a:ext>
            </a:extLst>
          </p:cNvPr>
          <p:cNvSpPr txBox="1"/>
          <p:nvPr/>
        </p:nvSpPr>
        <p:spPr>
          <a:xfrm>
            <a:off x="5567765" y="6151062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</a:p>
        </p:txBody>
      </p:sp>
      <p:sp>
        <p:nvSpPr>
          <p:cNvPr id="51" name="TextBox 49">
            <a:extLst>
              <a:ext uri="{FF2B5EF4-FFF2-40B4-BE49-F238E27FC236}">
                <a16:creationId xmlns:a16="http://schemas.microsoft.com/office/drawing/2014/main" id="{C2B4B716-F5D7-E849-0DD9-072E9DAF5D71}"/>
              </a:ext>
            </a:extLst>
          </p:cNvPr>
          <p:cNvSpPr txBox="1"/>
          <p:nvPr/>
        </p:nvSpPr>
        <p:spPr>
          <a:xfrm>
            <a:off x="5033536" y="5250058"/>
            <a:ext cx="86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</a:p>
        </p:txBody>
      </p:sp>
      <p:sp>
        <p:nvSpPr>
          <p:cNvPr id="52" name="Arrow: Right 50">
            <a:extLst>
              <a:ext uri="{FF2B5EF4-FFF2-40B4-BE49-F238E27FC236}">
                <a16:creationId xmlns:a16="http://schemas.microsoft.com/office/drawing/2014/main" id="{7A3B5D42-7C14-819C-6D28-29DB8DF90397}"/>
              </a:ext>
            </a:extLst>
          </p:cNvPr>
          <p:cNvSpPr/>
          <p:nvPr/>
        </p:nvSpPr>
        <p:spPr>
          <a:xfrm rot="1919536" flipV="1">
            <a:off x="4466414" y="5543200"/>
            <a:ext cx="562692" cy="129127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Arrow: Right 51">
            <a:extLst>
              <a:ext uri="{FF2B5EF4-FFF2-40B4-BE49-F238E27FC236}">
                <a16:creationId xmlns:a16="http://schemas.microsoft.com/office/drawing/2014/main" id="{7B409A4F-9C11-EFC0-26F6-BA1B55E771E1}"/>
              </a:ext>
            </a:extLst>
          </p:cNvPr>
          <p:cNvSpPr/>
          <p:nvPr/>
        </p:nvSpPr>
        <p:spPr>
          <a:xfrm rot="16200000" flipV="1">
            <a:off x="5921701" y="5082593"/>
            <a:ext cx="288000" cy="1080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Arrow: Right 45">
            <a:extLst>
              <a:ext uri="{FF2B5EF4-FFF2-40B4-BE49-F238E27FC236}">
                <a16:creationId xmlns:a16="http://schemas.microsoft.com/office/drawing/2014/main" id="{FBFA697F-8AFA-1707-CF01-26BE168C89CE}"/>
              </a:ext>
            </a:extLst>
          </p:cNvPr>
          <p:cNvSpPr/>
          <p:nvPr/>
        </p:nvSpPr>
        <p:spPr>
          <a:xfrm>
            <a:off x="5512690" y="5903905"/>
            <a:ext cx="264299" cy="11969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5BC1E0F-BE3D-E989-B418-3BDA10758D93}"/>
              </a:ext>
            </a:extLst>
          </p:cNvPr>
          <p:cNvSpPr txBox="1"/>
          <p:nvPr/>
        </p:nvSpPr>
        <p:spPr>
          <a:xfrm>
            <a:off x="2244892" y="3661340"/>
            <a:ext cx="164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 the same for subproblems 2 to 5.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FA6600A-130B-E677-F216-890F8562D4E1}"/>
              </a:ext>
            </a:extLst>
          </p:cNvPr>
          <p:cNvSpPr txBox="1"/>
          <p:nvPr/>
        </p:nvSpPr>
        <p:spPr>
          <a:xfrm>
            <a:off x="4075093" y="334442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…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4">
                <a:extLst>
                  <a:ext uri="{FF2B5EF4-FFF2-40B4-BE49-F238E27FC236}">
                    <a16:creationId xmlns:a16="http://schemas.microsoft.com/office/drawing/2014/main" id="{C47FD280-C857-EE6E-27B5-8F757BC7AC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75598" y="3554485"/>
              <a:ext cx="1422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1’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2’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3’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HK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0" marR="0" marT="0" marB="0" vert="eaVert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5’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4">
                <a:extLst>
                  <a:ext uri="{FF2B5EF4-FFF2-40B4-BE49-F238E27FC236}">
                    <a16:creationId xmlns:a16="http://schemas.microsoft.com/office/drawing/2014/main" id="{C47FD280-C857-EE6E-27B5-8F757BC7AC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4079450"/>
                  </p:ext>
                </p:extLst>
              </p:nvPr>
            </p:nvGraphicFramePr>
            <p:xfrm>
              <a:off x="4975598" y="3554485"/>
              <a:ext cx="1422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588" r="-200000" b="-5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70588" r="-100000" b="-5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0588" b="-5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1’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2’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3’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HK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0" marR="0" marT="0" marB="0" vert="eaVert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5’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2" name="TextBox 53">
            <a:extLst>
              <a:ext uri="{FF2B5EF4-FFF2-40B4-BE49-F238E27FC236}">
                <a16:creationId xmlns:a16="http://schemas.microsoft.com/office/drawing/2014/main" id="{59F6936D-0578-6C3E-36C9-3CB84B0BBAD1}"/>
              </a:ext>
            </a:extLst>
          </p:cNvPr>
          <p:cNvSpPr txBox="1"/>
          <p:nvPr/>
        </p:nvSpPr>
        <p:spPr>
          <a:xfrm>
            <a:off x="4874625" y="3219281"/>
            <a:ext cx="1591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Population</a:t>
            </a:r>
          </a:p>
        </p:txBody>
      </p:sp>
      <p:sp>
        <p:nvSpPr>
          <p:cNvPr id="63" name="Oval 29">
            <a:extLst>
              <a:ext uri="{FF2B5EF4-FFF2-40B4-BE49-F238E27FC236}">
                <a16:creationId xmlns:a16="http://schemas.microsoft.com/office/drawing/2014/main" id="{8A72018C-E8EF-67CE-406A-04219FCBFE91}"/>
              </a:ext>
            </a:extLst>
          </p:cNvPr>
          <p:cNvSpPr/>
          <p:nvPr/>
        </p:nvSpPr>
        <p:spPr>
          <a:xfrm>
            <a:off x="4831314" y="3235557"/>
            <a:ext cx="1642709" cy="1665439"/>
          </a:xfrm>
          <a:prstGeom prst="roundRect">
            <a:avLst>
              <a:gd name="adj" fmla="val 237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CD556638-4F1E-7C33-C05A-5EE6F55049BF}"/>
              </a:ext>
            </a:extLst>
          </p:cNvPr>
          <p:cNvSpPr/>
          <p:nvPr/>
        </p:nvSpPr>
        <p:spPr>
          <a:xfrm>
            <a:off x="204117" y="2362200"/>
            <a:ext cx="1607088" cy="227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68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Illustration of MOEA/D</a:t>
            </a:r>
          </a:p>
        </p:txBody>
      </p:sp>
      <p:sp>
        <p:nvSpPr>
          <p:cNvPr id="2" name="Text Box 45">
            <a:extLst>
              <a:ext uri="{FF2B5EF4-FFF2-40B4-BE49-F238E27FC236}">
                <a16:creationId xmlns:a16="http://schemas.microsoft.com/office/drawing/2014/main" id="{2858F503-7F13-2C40-247A-A92102AE7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1" y="729814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Space</a:t>
            </a:r>
            <a:endParaRPr lang="en-C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47">
            <a:extLst>
              <a:ext uri="{FF2B5EF4-FFF2-40B4-BE49-F238E27FC236}">
                <a16:creationId xmlns:a16="http://schemas.microsoft.com/office/drawing/2014/main" id="{93E10838-F602-D907-F52F-3E21AE72B90E}"/>
              </a:ext>
            </a:extLst>
          </p:cNvPr>
          <p:cNvSpPr>
            <a:spLocks/>
          </p:cNvSpPr>
          <p:nvPr/>
        </p:nvSpPr>
        <p:spPr bwMode="auto">
          <a:xfrm>
            <a:off x="1930124" y="837674"/>
            <a:ext cx="6899707" cy="859165"/>
          </a:xfrm>
          <a:custGeom>
            <a:avLst/>
            <a:gdLst>
              <a:gd name="T0" fmla="*/ 144 w 2752"/>
              <a:gd name="T1" fmla="*/ 256 h 1472"/>
              <a:gd name="T2" fmla="*/ 0 w 2752"/>
              <a:gd name="T3" fmla="*/ 400 h 1472"/>
              <a:gd name="T4" fmla="*/ 144 w 2752"/>
              <a:gd name="T5" fmla="*/ 688 h 1472"/>
              <a:gd name="T6" fmla="*/ 240 w 2752"/>
              <a:gd name="T7" fmla="*/ 736 h 1472"/>
              <a:gd name="T8" fmla="*/ 384 w 2752"/>
              <a:gd name="T9" fmla="*/ 928 h 1472"/>
              <a:gd name="T10" fmla="*/ 480 w 2752"/>
              <a:gd name="T11" fmla="*/ 1216 h 1472"/>
              <a:gd name="T12" fmla="*/ 672 w 2752"/>
              <a:gd name="T13" fmla="*/ 1360 h 1472"/>
              <a:gd name="T14" fmla="*/ 1104 w 2752"/>
              <a:gd name="T15" fmla="*/ 1456 h 1472"/>
              <a:gd name="T16" fmla="*/ 1680 w 2752"/>
              <a:gd name="T17" fmla="*/ 1456 h 1472"/>
              <a:gd name="T18" fmla="*/ 2112 w 2752"/>
              <a:gd name="T19" fmla="*/ 1408 h 1472"/>
              <a:gd name="T20" fmla="*/ 2400 w 2752"/>
              <a:gd name="T21" fmla="*/ 1168 h 1472"/>
              <a:gd name="T22" fmla="*/ 2592 w 2752"/>
              <a:gd name="T23" fmla="*/ 1024 h 1472"/>
              <a:gd name="T24" fmla="*/ 2736 w 2752"/>
              <a:gd name="T25" fmla="*/ 736 h 1472"/>
              <a:gd name="T26" fmla="*/ 2688 w 2752"/>
              <a:gd name="T27" fmla="*/ 448 h 1472"/>
              <a:gd name="T28" fmla="*/ 2400 w 2752"/>
              <a:gd name="T29" fmla="*/ 400 h 1472"/>
              <a:gd name="T30" fmla="*/ 2208 w 2752"/>
              <a:gd name="T31" fmla="*/ 160 h 1472"/>
              <a:gd name="T32" fmla="*/ 2016 w 2752"/>
              <a:gd name="T33" fmla="*/ 16 h 1472"/>
              <a:gd name="T34" fmla="*/ 1488 w 2752"/>
              <a:gd name="T35" fmla="*/ 64 h 1472"/>
              <a:gd name="T36" fmla="*/ 1104 w 2752"/>
              <a:gd name="T37" fmla="*/ 64 h 1472"/>
              <a:gd name="T38" fmla="*/ 720 w 2752"/>
              <a:gd name="T39" fmla="*/ 160 h 1472"/>
              <a:gd name="T40" fmla="*/ 144 w 2752"/>
              <a:gd name="T41" fmla="*/ 256 h 147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connsiteX0" fmla="*/ 523 w 9966"/>
              <a:gd name="connsiteY0" fmla="*/ 1650 h 9865"/>
              <a:gd name="connsiteX1" fmla="*/ 0 w 9966"/>
              <a:gd name="connsiteY1" fmla="*/ 2628 h 9865"/>
              <a:gd name="connsiteX2" fmla="*/ 523 w 9966"/>
              <a:gd name="connsiteY2" fmla="*/ 4585 h 9865"/>
              <a:gd name="connsiteX3" fmla="*/ 872 w 9966"/>
              <a:gd name="connsiteY3" fmla="*/ 4911 h 9865"/>
              <a:gd name="connsiteX4" fmla="*/ 1395 w 9966"/>
              <a:gd name="connsiteY4" fmla="*/ 6215 h 9865"/>
              <a:gd name="connsiteX5" fmla="*/ 1744 w 9966"/>
              <a:gd name="connsiteY5" fmla="*/ 8172 h 9865"/>
              <a:gd name="connsiteX6" fmla="*/ 2442 w 9966"/>
              <a:gd name="connsiteY6" fmla="*/ 9150 h 9865"/>
              <a:gd name="connsiteX7" fmla="*/ 4012 w 9966"/>
              <a:gd name="connsiteY7" fmla="*/ 9802 h 9865"/>
              <a:gd name="connsiteX8" fmla="*/ 6105 w 9966"/>
              <a:gd name="connsiteY8" fmla="*/ 9802 h 9865"/>
              <a:gd name="connsiteX9" fmla="*/ 7674 w 9966"/>
              <a:gd name="connsiteY9" fmla="*/ 9476 h 9865"/>
              <a:gd name="connsiteX10" fmla="*/ 8721 w 9966"/>
              <a:gd name="connsiteY10" fmla="*/ 7846 h 9865"/>
              <a:gd name="connsiteX11" fmla="*/ 9419 w 9966"/>
              <a:gd name="connsiteY11" fmla="*/ 6868 h 9865"/>
              <a:gd name="connsiteX12" fmla="*/ 9942 w 9966"/>
              <a:gd name="connsiteY12" fmla="*/ 4911 h 9865"/>
              <a:gd name="connsiteX13" fmla="*/ 9767 w 9966"/>
              <a:gd name="connsiteY13" fmla="*/ 2954 h 9865"/>
              <a:gd name="connsiteX14" fmla="*/ 8765 w 9966"/>
              <a:gd name="connsiteY14" fmla="*/ 1861 h 9865"/>
              <a:gd name="connsiteX15" fmla="*/ 8023 w 9966"/>
              <a:gd name="connsiteY15" fmla="*/ 998 h 9865"/>
              <a:gd name="connsiteX16" fmla="*/ 7326 w 9966"/>
              <a:gd name="connsiteY16" fmla="*/ 20 h 9865"/>
              <a:gd name="connsiteX17" fmla="*/ 5407 w 9966"/>
              <a:gd name="connsiteY17" fmla="*/ 346 h 9865"/>
              <a:gd name="connsiteX18" fmla="*/ 4012 w 9966"/>
              <a:gd name="connsiteY18" fmla="*/ 346 h 9865"/>
              <a:gd name="connsiteX19" fmla="*/ 2616 w 9966"/>
              <a:gd name="connsiteY19" fmla="*/ 998 h 9865"/>
              <a:gd name="connsiteX20" fmla="*/ 523 w 9966"/>
              <a:gd name="connsiteY20" fmla="*/ 1650 h 9865"/>
              <a:gd name="connsiteX0" fmla="*/ 525 w 10000"/>
              <a:gd name="connsiteY0" fmla="*/ 1656 h 9983"/>
              <a:gd name="connsiteX1" fmla="*/ 0 w 10000"/>
              <a:gd name="connsiteY1" fmla="*/ 2647 h 9983"/>
              <a:gd name="connsiteX2" fmla="*/ 525 w 10000"/>
              <a:gd name="connsiteY2" fmla="*/ 4631 h 9983"/>
              <a:gd name="connsiteX3" fmla="*/ 875 w 10000"/>
              <a:gd name="connsiteY3" fmla="*/ 4961 h 9983"/>
              <a:gd name="connsiteX4" fmla="*/ 1400 w 10000"/>
              <a:gd name="connsiteY4" fmla="*/ 6283 h 9983"/>
              <a:gd name="connsiteX5" fmla="*/ 1750 w 10000"/>
              <a:gd name="connsiteY5" fmla="*/ 8267 h 9983"/>
              <a:gd name="connsiteX6" fmla="*/ 2450 w 10000"/>
              <a:gd name="connsiteY6" fmla="*/ 9258 h 9983"/>
              <a:gd name="connsiteX7" fmla="*/ 4026 w 10000"/>
              <a:gd name="connsiteY7" fmla="*/ 9919 h 9983"/>
              <a:gd name="connsiteX8" fmla="*/ 6126 w 10000"/>
              <a:gd name="connsiteY8" fmla="*/ 9919 h 9983"/>
              <a:gd name="connsiteX9" fmla="*/ 7700 w 10000"/>
              <a:gd name="connsiteY9" fmla="*/ 9589 h 9983"/>
              <a:gd name="connsiteX10" fmla="*/ 8751 w 10000"/>
              <a:gd name="connsiteY10" fmla="*/ 7936 h 9983"/>
              <a:gd name="connsiteX11" fmla="*/ 9451 w 10000"/>
              <a:gd name="connsiteY11" fmla="*/ 6945 h 9983"/>
              <a:gd name="connsiteX12" fmla="*/ 9976 w 10000"/>
              <a:gd name="connsiteY12" fmla="*/ 4961 h 9983"/>
              <a:gd name="connsiteX13" fmla="*/ 9800 w 10000"/>
              <a:gd name="connsiteY13" fmla="*/ 2977 h 9983"/>
              <a:gd name="connsiteX14" fmla="*/ 8795 w 10000"/>
              <a:gd name="connsiteY14" fmla="*/ 1869 h 9983"/>
              <a:gd name="connsiteX15" fmla="*/ 8105 w 10000"/>
              <a:gd name="connsiteY15" fmla="*/ 529 h 9983"/>
              <a:gd name="connsiteX16" fmla="*/ 7351 w 10000"/>
              <a:gd name="connsiteY16" fmla="*/ 3 h 9983"/>
              <a:gd name="connsiteX17" fmla="*/ 5425 w 10000"/>
              <a:gd name="connsiteY17" fmla="*/ 334 h 9983"/>
              <a:gd name="connsiteX18" fmla="*/ 4026 w 10000"/>
              <a:gd name="connsiteY18" fmla="*/ 334 h 9983"/>
              <a:gd name="connsiteX19" fmla="*/ 2625 w 10000"/>
              <a:gd name="connsiteY19" fmla="*/ 995 h 9983"/>
              <a:gd name="connsiteX20" fmla="*/ 525 w 10000"/>
              <a:gd name="connsiteY20" fmla="*/ 1656 h 9983"/>
              <a:gd name="connsiteX0" fmla="*/ 525 w 10000"/>
              <a:gd name="connsiteY0" fmla="*/ 1659 h 10000"/>
              <a:gd name="connsiteX1" fmla="*/ 0 w 10000"/>
              <a:gd name="connsiteY1" fmla="*/ 2652 h 10000"/>
              <a:gd name="connsiteX2" fmla="*/ 525 w 10000"/>
              <a:gd name="connsiteY2" fmla="*/ 4639 h 10000"/>
              <a:gd name="connsiteX3" fmla="*/ 875 w 10000"/>
              <a:gd name="connsiteY3" fmla="*/ 4969 h 10000"/>
              <a:gd name="connsiteX4" fmla="*/ 1289 w 10000"/>
              <a:gd name="connsiteY4" fmla="*/ 6839 h 10000"/>
              <a:gd name="connsiteX5" fmla="*/ 1750 w 10000"/>
              <a:gd name="connsiteY5" fmla="*/ 8281 h 10000"/>
              <a:gd name="connsiteX6" fmla="*/ 2450 w 10000"/>
              <a:gd name="connsiteY6" fmla="*/ 9274 h 10000"/>
              <a:gd name="connsiteX7" fmla="*/ 4026 w 10000"/>
              <a:gd name="connsiteY7" fmla="*/ 9936 h 10000"/>
              <a:gd name="connsiteX8" fmla="*/ 6126 w 10000"/>
              <a:gd name="connsiteY8" fmla="*/ 9936 h 10000"/>
              <a:gd name="connsiteX9" fmla="*/ 7700 w 10000"/>
              <a:gd name="connsiteY9" fmla="*/ 9605 h 10000"/>
              <a:gd name="connsiteX10" fmla="*/ 8751 w 10000"/>
              <a:gd name="connsiteY10" fmla="*/ 7950 h 10000"/>
              <a:gd name="connsiteX11" fmla="*/ 9451 w 10000"/>
              <a:gd name="connsiteY11" fmla="*/ 6957 h 10000"/>
              <a:gd name="connsiteX12" fmla="*/ 9976 w 10000"/>
              <a:gd name="connsiteY12" fmla="*/ 4969 h 10000"/>
              <a:gd name="connsiteX13" fmla="*/ 9800 w 10000"/>
              <a:gd name="connsiteY13" fmla="*/ 2982 h 10000"/>
              <a:gd name="connsiteX14" fmla="*/ 8795 w 10000"/>
              <a:gd name="connsiteY14" fmla="*/ 1872 h 10000"/>
              <a:gd name="connsiteX15" fmla="*/ 8105 w 10000"/>
              <a:gd name="connsiteY15" fmla="*/ 530 h 10000"/>
              <a:gd name="connsiteX16" fmla="*/ 7351 w 10000"/>
              <a:gd name="connsiteY16" fmla="*/ 3 h 10000"/>
              <a:gd name="connsiteX17" fmla="*/ 5425 w 10000"/>
              <a:gd name="connsiteY17" fmla="*/ 335 h 10000"/>
              <a:gd name="connsiteX18" fmla="*/ 4026 w 10000"/>
              <a:gd name="connsiteY18" fmla="*/ 335 h 10000"/>
              <a:gd name="connsiteX19" fmla="*/ 2625 w 10000"/>
              <a:gd name="connsiteY19" fmla="*/ 997 h 10000"/>
              <a:gd name="connsiteX20" fmla="*/ 525 w 10000"/>
              <a:gd name="connsiteY20" fmla="*/ 1659 h 10000"/>
              <a:gd name="connsiteX0" fmla="*/ 525 w 10000"/>
              <a:gd name="connsiteY0" fmla="*/ 1659 h 10000"/>
              <a:gd name="connsiteX1" fmla="*/ 0 w 10000"/>
              <a:gd name="connsiteY1" fmla="*/ 2652 h 10000"/>
              <a:gd name="connsiteX2" fmla="*/ 525 w 10000"/>
              <a:gd name="connsiteY2" fmla="*/ 4639 h 10000"/>
              <a:gd name="connsiteX3" fmla="*/ 875 w 10000"/>
              <a:gd name="connsiteY3" fmla="*/ 5514 h 10000"/>
              <a:gd name="connsiteX4" fmla="*/ 1289 w 10000"/>
              <a:gd name="connsiteY4" fmla="*/ 6839 h 10000"/>
              <a:gd name="connsiteX5" fmla="*/ 1750 w 10000"/>
              <a:gd name="connsiteY5" fmla="*/ 8281 h 10000"/>
              <a:gd name="connsiteX6" fmla="*/ 2450 w 10000"/>
              <a:gd name="connsiteY6" fmla="*/ 9274 h 10000"/>
              <a:gd name="connsiteX7" fmla="*/ 4026 w 10000"/>
              <a:gd name="connsiteY7" fmla="*/ 9936 h 10000"/>
              <a:gd name="connsiteX8" fmla="*/ 6126 w 10000"/>
              <a:gd name="connsiteY8" fmla="*/ 9936 h 10000"/>
              <a:gd name="connsiteX9" fmla="*/ 7700 w 10000"/>
              <a:gd name="connsiteY9" fmla="*/ 9605 h 10000"/>
              <a:gd name="connsiteX10" fmla="*/ 8751 w 10000"/>
              <a:gd name="connsiteY10" fmla="*/ 7950 h 10000"/>
              <a:gd name="connsiteX11" fmla="*/ 9451 w 10000"/>
              <a:gd name="connsiteY11" fmla="*/ 6957 h 10000"/>
              <a:gd name="connsiteX12" fmla="*/ 9976 w 10000"/>
              <a:gd name="connsiteY12" fmla="*/ 4969 h 10000"/>
              <a:gd name="connsiteX13" fmla="*/ 9800 w 10000"/>
              <a:gd name="connsiteY13" fmla="*/ 2982 h 10000"/>
              <a:gd name="connsiteX14" fmla="*/ 8795 w 10000"/>
              <a:gd name="connsiteY14" fmla="*/ 1872 h 10000"/>
              <a:gd name="connsiteX15" fmla="*/ 8105 w 10000"/>
              <a:gd name="connsiteY15" fmla="*/ 530 h 10000"/>
              <a:gd name="connsiteX16" fmla="*/ 7351 w 10000"/>
              <a:gd name="connsiteY16" fmla="*/ 3 h 10000"/>
              <a:gd name="connsiteX17" fmla="*/ 5425 w 10000"/>
              <a:gd name="connsiteY17" fmla="*/ 335 h 10000"/>
              <a:gd name="connsiteX18" fmla="*/ 4026 w 10000"/>
              <a:gd name="connsiteY18" fmla="*/ 335 h 10000"/>
              <a:gd name="connsiteX19" fmla="*/ 2625 w 10000"/>
              <a:gd name="connsiteY19" fmla="*/ 997 h 10000"/>
              <a:gd name="connsiteX20" fmla="*/ 525 w 10000"/>
              <a:gd name="connsiteY20" fmla="*/ 1659 h 10000"/>
              <a:gd name="connsiteX0" fmla="*/ 528 w 10003"/>
              <a:gd name="connsiteY0" fmla="*/ 1659 h 10000"/>
              <a:gd name="connsiteX1" fmla="*/ 3 w 10003"/>
              <a:gd name="connsiteY1" fmla="*/ 2652 h 10000"/>
              <a:gd name="connsiteX2" fmla="*/ 328 w 10003"/>
              <a:gd name="connsiteY2" fmla="*/ 5573 h 10000"/>
              <a:gd name="connsiteX3" fmla="*/ 878 w 10003"/>
              <a:gd name="connsiteY3" fmla="*/ 5514 h 10000"/>
              <a:gd name="connsiteX4" fmla="*/ 1292 w 10003"/>
              <a:gd name="connsiteY4" fmla="*/ 6839 h 10000"/>
              <a:gd name="connsiteX5" fmla="*/ 1753 w 10003"/>
              <a:gd name="connsiteY5" fmla="*/ 8281 h 10000"/>
              <a:gd name="connsiteX6" fmla="*/ 2453 w 10003"/>
              <a:gd name="connsiteY6" fmla="*/ 9274 h 10000"/>
              <a:gd name="connsiteX7" fmla="*/ 4029 w 10003"/>
              <a:gd name="connsiteY7" fmla="*/ 9936 h 10000"/>
              <a:gd name="connsiteX8" fmla="*/ 6129 w 10003"/>
              <a:gd name="connsiteY8" fmla="*/ 9936 h 10000"/>
              <a:gd name="connsiteX9" fmla="*/ 7703 w 10003"/>
              <a:gd name="connsiteY9" fmla="*/ 9605 h 10000"/>
              <a:gd name="connsiteX10" fmla="*/ 8754 w 10003"/>
              <a:gd name="connsiteY10" fmla="*/ 7950 h 10000"/>
              <a:gd name="connsiteX11" fmla="*/ 9454 w 10003"/>
              <a:gd name="connsiteY11" fmla="*/ 6957 h 10000"/>
              <a:gd name="connsiteX12" fmla="*/ 9979 w 10003"/>
              <a:gd name="connsiteY12" fmla="*/ 4969 h 10000"/>
              <a:gd name="connsiteX13" fmla="*/ 9803 w 10003"/>
              <a:gd name="connsiteY13" fmla="*/ 2982 h 10000"/>
              <a:gd name="connsiteX14" fmla="*/ 8798 w 10003"/>
              <a:gd name="connsiteY14" fmla="*/ 1872 h 10000"/>
              <a:gd name="connsiteX15" fmla="*/ 8108 w 10003"/>
              <a:gd name="connsiteY15" fmla="*/ 530 h 10000"/>
              <a:gd name="connsiteX16" fmla="*/ 7354 w 10003"/>
              <a:gd name="connsiteY16" fmla="*/ 3 h 10000"/>
              <a:gd name="connsiteX17" fmla="*/ 5428 w 10003"/>
              <a:gd name="connsiteY17" fmla="*/ 335 h 10000"/>
              <a:gd name="connsiteX18" fmla="*/ 4029 w 10003"/>
              <a:gd name="connsiteY18" fmla="*/ 335 h 10000"/>
              <a:gd name="connsiteX19" fmla="*/ 2628 w 10003"/>
              <a:gd name="connsiteY19" fmla="*/ 997 h 10000"/>
              <a:gd name="connsiteX20" fmla="*/ 528 w 10003"/>
              <a:gd name="connsiteY20" fmla="*/ 165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003" h="10000">
                <a:moveTo>
                  <a:pt x="528" y="1659"/>
                </a:moveTo>
                <a:cubicBezTo>
                  <a:pt x="90" y="1934"/>
                  <a:pt x="36" y="2000"/>
                  <a:pt x="3" y="2652"/>
                </a:cubicBezTo>
                <a:cubicBezTo>
                  <a:pt x="-30" y="3304"/>
                  <a:pt x="182" y="5096"/>
                  <a:pt x="328" y="5573"/>
                </a:cubicBezTo>
                <a:cubicBezTo>
                  <a:pt x="474" y="6050"/>
                  <a:pt x="717" y="5303"/>
                  <a:pt x="878" y="5514"/>
                </a:cubicBezTo>
                <a:cubicBezTo>
                  <a:pt x="1039" y="5725"/>
                  <a:pt x="1146" y="6378"/>
                  <a:pt x="1292" y="6839"/>
                </a:cubicBezTo>
                <a:cubicBezTo>
                  <a:pt x="1438" y="7300"/>
                  <a:pt x="1560" y="7875"/>
                  <a:pt x="1753" y="8281"/>
                </a:cubicBezTo>
                <a:cubicBezTo>
                  <a:pt x="1946" y="8687"/>
                  <a:pt x="2074" y="8997"/>
                  <a:pt x="2453" y="9274"/>
                </a:cubicBezTo>
                <a:cubicBezTo>
                  <a:pt x="2833" y="9550"/>
                  <a:pt x="3416" y="9827"/>
                  <a:pt x="4029" y="9936"/>
                </a:cubicBezTo>
                <a:cubicBezTo>
                  <a:pt x="4641" y="10047"/>
                  <a:pt x="5516" y="9992"/>
                  <a:pt x="6129" y="9936"/>
                </a:cubicBezTo>
                <a:cubicBezTo>
                  <a:pt x="6741" y="9881"/>
                  <a:pt x="7266" y="9936"/>
                  <a:pt x="7703" y="9605"/>
                </a:cubicBezTo>
                <a:cubicBezTo>
                  <a:pt x="8141" y="9274"/>
                  <a:pt x="8462" y="8391"/>
                  <a:pt x="8754" y="7950"/>
                </a:cubicBezTo>
                <a:cubicBezTo>
                  <a:pt x="9046" y="7508"/>
                  <a:pt x="9249" y="7454"/>
                  <a:pt x="9454" y="6957"/>
                </a:cubicBezTo>
                <a:cubicBezTo>
                  <a:pt x="9658" y="6459"/>
                  <a:pt x="9921" y="5632"/>
                  <a:pt x="9979" y="4969"/>
                </a:cubicBezTo>
                <a:cubicBezTo>
                  <a:pt x="10037" y="4307"/>
                  <a:pt x="10000" y="3498"/>
                  <a:pt x="9803" y="2982"/>
                </a:cubicBezTo>
                <a:cubicBezTo>
                  <a:pt x="9607" y="2466"/>
                  <a:pt x="9080" y="2281"/>
                  <a:pt x="8798" y="1872"/>
                </a:cubicBezTo>
                <a:cubicBezTo>
                  <a:pt x="8516" y="1463"/>
                  <a:pt x="8349" y="841"/>
                  <a:pt x="8108" y="530"/>
                </a:cubicBezTo>
                <a:cubicBezTo>
                  <a:pt x="7868" y="217"/>
                  <a:pt x="7801" y="35"/>
                  <a:pt x="7354" y="3"/>
                </a:cubicBezTo>
                <a:cubicBezTo>
                  <a:pt x="6907" y="-29"/>
                  <a:pt x="5982" y="278"/>
                  <a:pt x="5428" y="335"/>
                </a:cubicBezTo>
                <a:cubicBezTo>
                  <a:pt x="4875" y="389"/>
                  <a:pt x="4495" y="223"/>
                  <a:pt x="4029" y="335"/>
                </a:cubicBezTo>
                <a:cubicBezTo>
                  <a:pt x="3562" y="444"/>
                  <a:pt x="3212" y="776"/>
                  <a:pt x="2628" y="997"/>
                </a:cubicBezTo>
                <a:cubicBezTo>
                  <a:pt x="2045" y="1217"/>
                  <a:pt x="965" y="1382"/>
                  <a:pt x="528" y="16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3FB02DD0-98D8-04EE-D099-45307E14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843" y="857772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74AB3CAB-766B-50D0-8B6B-4F0F4C0B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139" y="945220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>
            <a:extLst>
              <a:ext uri="{FF2B5EF4-FFF2-40B4-BE49-F238E27FC236}">
                <a16:creationId xmlns:a16="http://schemas.microsoft.com/office/drawing/2014/main" id="{E3DFC771-38FB-FD08-B1F6-DF8B2158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4853" y="915570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1">
            <a:extLst>
              <a:ext uri="{FF2B5EF4-FFF2-40B4-BE49-F238E27FC236}">
                <a16:creationId xmlns:a16="http://schemas.microsoft.com/office/drawing/2014/main" id="{ED478F51-A499-6184-AF8A-14A5E9D36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570" y="1209092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2">
            <a:extLst>
              <a:ext uri="{FF2B5EF4-FFF2-40B4-BE49-F238E27FC236}">
                <a16:creationId xmlns:a16="http://schemas.microsoft.com/office/drawing/2014/main" id="{816C14C8-5A7D-8C93-8E22-35F77A16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763" y="989233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6B5C3F86-D585-2D55-A4D0-2844847CF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945" y="1256634"/>
            <a:ext cx="58913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4">
            <a:extLst>
              <a:ext uri="{FF2B5EF4-FFF2-40B4-BE49-F238E27FC236}">
                <a16:creationId xmlns:a16="http://schemas.microsoft.com/office/drawing/2014/main" id="{71E4F087-A6FC-A969-5FF0-AD679991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410" y="1285065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55">
            <a:extLst>
              <a:ext uri="{FF2B5EF4-FFF2-40B4-BE49-F238E27FC236}">
                <a16:creationId xmlns:a16="http://schemas.microsoft.com/office/drawing/2014/main" id="{CF778EE6-7260-DC18-0E02-BF74AAB2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994" y="1048172"/>
            <a:ext cx="73202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7">
            <a:extLst>
              <a:ext uri="{FF2B5EF4-FFF2-40B4-BE49-F238E27FC236}">
                <a16:creationId xmlns:a16="http://schemas.microsoft.com/office/drawing/2014/main" id="{3415436D-AC65-E126-C02B-FADC4B1B1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510" y="914391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58">
            <a:extLst>
              <a:ext uri="{FF2B5EF4-FFF2-40B4-BE49-F238E27FC236}">
                <a16:creationId xmlns:a16="http://schemas.microsoft.com/office/drawing/2014/main" id="{3080DD09-83D7-AD45-95BD-0CC834D6C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242" y="1263103"/>
            <a:ext cx="73202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59">
            <a:extLst>
              <a:ext uri="{FF2B5EF4-FFF2-40B4-BE49-F238E27FC236}">
                <a16:creationId xmlns:a16="http://schemas.microsoft.com/office/drawing/2014/main" id="{249389EC-35D2-CD44-82B4-979C70359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654" y="907481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60">
            <a:extLst>
              <a:ext uri="{FF2B5EF4-FFF2-40B4-BE49-F238E27FC236}">
                <a16:creationId xmlns:a16="http://schemas.microsoft.com/office/drawing/2014/main" id="{59430ADC-5AC8-5C98-175F-EB61D0B36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611" y="1215725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61">
            <a:extLst>
              <a:ext uri="{FF2B5EF4-FFF2-40B4-BE49-F238E27FC236}">
                <a16:creationId xmlns:a16="http://schemas.microsoft.com/office/drawing/2014/main" id="{7F372960-CE32-A8A8-B8B9-8FD737C1D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651" y="898058"/>
            <a:ext cx="73202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62">
            <a:extLst>
              <a:ext uri="{FF2B5EF4-FFF2-40B4-BE49-F238E27FC236}">
                <a16:creationId xmlns:a16="http://schemas.microsoft.com/office/drawing/2014/main" id="{0916D64B-E5A8-57FF-8829-D470BBFFE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489" y="925240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63">
            <a:extLst>
              <a:ext uri="{FF2B5EF4-FFF2-40B4-BE49-F238E27FC236}">
                <a16:creationId xmlns:a16="http://schemas.microsoft.com/office/drawing/2014/main" id="{8717DC4B-6777-5568-5CE0-457A90B42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014" y="1222168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64">
            <a:extLst>
              <a:ext uri="{FF2B5EF4-FFF2-40B4-BE49-F238E27FC236}">
                <a16:creationId xmlns:a16="http://schemas.microsoft.com/office/drawing/2014/main" id="{F43BD83A-087E-3210-002B-5D6AC0D0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247" y="1247753"/>
            <a:ext cx="73355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1110</a:t>
            </a:r>
            <a:endParaRPr lang="en-CA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4">
                <a:extLst>
                  <a:ext uri="{FF2B5EF4-FFF2-40B4-BE49-F238E27FC236}">
                    <a16:creationId xmlns:a16="http://schemas.microsoft.com/office/drawing/2014/main" id="{1A6E686B-BD59-1FD4-D7A8-6C4CA0BFF0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2270" y="2950392"/>
              <a:ext cx="1350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4">
                <a:extLst>
                  <a:ext uri="{FF2B5EF4-FFF2-40B4-BE49-F238E27FC236}">
                    <a16:creationId xmlns:a16="http://schemas.microsoft.com/office/drawing/2014/main" id="{1A6E686B-BD59-1FD4-D7A8-6C4CA0BFF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947194"/>
                  </p:ext>
                </p:extLst>
              </p:nvPr>
            </p:nvGraphicFramePr>
            <p:xfrm>
              <a:off x="382270" y="2950392"/>
              <a:ext cx="1350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471" r="-201471" b="-5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4638" r="-98551" b="-5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941" b="-5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53">
            <a:extLst>
              <a:ext uri="{FF2B5EF4-FFF2-40B4-BE49-F238E27FC236}">
                <a16:creationId xmlns:a16="http://schemas.microsoft.com/office/drawing/2014/main" id="{82545E4A-DB01-4BBE-E72B-0A292F33B2CE}"/>
              </a:ext>
            </a:extLst>
          </p:cNvPr>
          <p:cNvSpPr txBox="1"/>
          <p:nvPr/>
        </p:nvSpPr>
        <p:spPr>
          <a:xfrm>
            <a:off x="219497" y="2455544"/>
            <a:ext cx="159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Population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7FAD0A-66DA-8D39-583D-7AD5B401CB77}"/>
              </a:ext>
            </a:extLst>
          </p:cNvPr>
          <p:cNvSpPr txBox="1"/>
          <p:nvPr/>
        </p:nvSpPr>
        <p:spPr>
          <a:xfrm>
            <a:off x="204117" y="4868333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 ID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3F8F338-3519-19FC-F987-4E573C0E2D34}"/>
              </a:ext>
            </a:extLst>
          </p:cNvPr>
          <p:cNvCxnSpPr/>
          <p:nvPr/>
        </p:nvCxnSpPr>
        <p:spPr>
          <a:xfrm flipV="1">
            <a:off x="457200" y="4230552"/>
            <a:ext cx="0" cy="63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4">
                <a:extLst>
                  <a:ext uri="{FF2B5EF4-FFF2-40B4-BE49-F238E27FC236}">
                    <a16:creationId xmlns:a16="http://schemas.microsoft.com/office/drawing/2014/main" id="{C47FD280-C857-EE6E-27B5-8F757BC7AC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75598" y="3554485"/>
              <a:ext cx="1422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1’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2’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3’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HK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0" marR="0" marT="0" marB="0" vert="eaVert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5’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4">
                <a:extLst>
                  <a:ext uri="{FF2B5EF4-FFF2-40B4-BE49-F238E27FC236}">
                    <a16:creationId xmlns:a16="http://schemas.microsoft.com/office/drawing/2014/main" id="{C47FD280-C857-EE6E-27B5-8F757BC7AC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4079450"/>
                  </p:ext>
                </p:extLst>
              </p:nvPr>
            </p:nvGraphicFramePr>
            <p:xfrm>
              <a:off x="4975598" y="3554485"/>
              <a:ext cx="1422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588" r="-200000" b="-5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70588" r="-100000" b="-5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0588" b="-5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1’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2’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3’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HK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marL="0" marR="0" marT="0" marB="0" vert="eaVert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5’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2" name="TextBox 53">
            <a:extLst>
              <a:ext uri="{FF2B5EF4-FFF2-40B4-BE49-F238E27FC236}">
                <a16:creationId xmlns:a16="http://schemas.microsoft.com/office/drawing/2014/main" id="{59F6936D-0578-6C3E-36C9-3CB84B0BBAD1}"/>
              </a:ext>
            </a:extLst>
          </p:cNvPr>
          <p:cNvSpPr txBox="1"/>
          <p:nvPr/>
        </p:nvSpPr>
        <p:spPr>
          <a:xfrm>
            <a:off x="4874625" y="3219281"/>
            <a:ext cx="1591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Population</a:t>
            </a:r>
          </a:p>
        </p:txBody>
      </p:sp>
      <p:sp>
        <p:nvSpPr>
          <p:cNvPr id="63" name="Oval 29">
            <a:extLst>
              <a:ext uri="{FF2B5EF4-FFF2-40B4-BE49-F238E27FC236}">
                <a16:creationId xmlns:a16="http://schemas.microsoft.com/office/drawing/2014/main" id="{8A72018C-E8EF-67CE-406A-04219FCBFE91}"/>
              </a:ext>
            </a:extLst>
          </p:cNvPr>
          <p:cNvSpPr/>
          <p:nvPr/>
        </p:nvSpPr>
        <p:spPr>
          <a:xfrm>
            <a:off x="4831314" y="3235557"/>
            <a:ext cx="1642709" cy="1665439"/>
          </a:xfrm>
          <a:prstGeom prst="roundRect">
            <a:avLst>
              <a:gd name="adj" fmla="val 237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8424E0B-FA7D-C721-C4F5-B7E987408F7D}"/>
                  </a:ext>
                </a:extLst>
              </p:cNvPr>
              <p:cNvSpPr txBox="1"/>
              <p:nvPr/>
            </p:nvSpPr>
            <p:spPr>
              <a:xfrm>
                <a:off x="6739764" y="1704518"/>
                <a:ext cx="217880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subproblem 1, compare the new solutions indexed 1’, 2’, 3’ with the old solution indexed 1. </a:t>
                </a:r>
              </a:p>
              <a:p>
                <a:pPr algn="just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the corresponding weight vector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subproblem 1, and we use weighted sum as the  decomposition. </a:t>
                </a:r>
              </a:p>
              <a:p>
                <a:pPr algn="just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have: </a:t>
                </a:r>
              </a:p>
              <a:p>
                <a:pPr algn="just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8424E0B-FA7D-C721-C4F5-B7E98740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764" y="1704518"/>
                <a:ext cx="2178800" cy="2462213"/>
              </a:xfrm>
              <a:prstGeom prst="rect">
                <a:avLst/>
              </a:prstGeom>
              <a:blipFill>
                <a:blip r:embed="rId6"/>
                <a:stretch>
                  <a:fillRect l="-840" t="-495" r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组合 71">
            <a:extLst>
              <a:ext uri="{FF2B5EF4-FFF2-40B4-BE49-F238E27FC236}">
                <a16:creationId xmlns:a16="http://schemas.microsoft.com/office/drawing/2014/main" id="{3AFD8BFC-0796-51C6-7B80-9F2501CC05D4}"/>
              </a:ext>
            </a:extLst>
          </p:cNvPr>
          <p:cNvGrpSpPr/>
          <p:nvPr/>
        </p:nvGrpSpPr>
        <p:grpSpPr>
          <a:xfrm>
            <a:off x="6280953" y="3797440"/>
            <a:ext cx="426185" cy="574777"/>
            <a:chOff x="6531777" y="3759922"/>
            <a:chExt cx="426185" cy="574777"/>
          </a:xfrm>
        </p:grpSpPr>
        <p:sp>
          <p:nvSpPr>
            <p:cNvPr id="64" name="右大括号 63">
              <a:extLst>
                <a:ext uri="{FF2B5EF4-FFF2-40B4-BE49-F238E27FC236}">
                  <a16:creationId xmlns:a16="http://schemas.microsoft.com/office/drawing/2014/main" id="{ACB3D47C-EDFE-FF76-1396-EEFBA656B42D}"/>
                </a:ext>
              </a:extLst>
            </p:cNvPr>
            <p:cNvSpPr/>
            <p:nvPr/>
          </p:nvSpPr>
          <p:spPr>
            <a:xfrm>
              <a:off x="6531777" y="3759922"/>
              <a:ext cx="160444" cy="574777"/>
            </a:xfrm>
            <a:prstGeom prst="rightBrace">
              <a:avLst>
                <a:gd name="adj1" fmla="val 22089"/>
                <a:gd name="adj2" fmla="val 50000"/>
              </a:avLst>
            </a:prstGeom>
            <a:ln>
              <a:solidFill>
                <a:srgbClr val="C0000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3231E06-05DA-7CB6-443E-6233456F16FC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V="1">
              <a:off x="6692221" y="3823282"/>
              <a:ext cx="265741" cy="224029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表格 75">
                <a:extLst>
                  <a:ext uri="{FF2B5EF4-FFF2-40B4-BE49-F238E27FC236}">
                    <a16:creationId xmlns:a16="http://schemas.microsoft.com/office/drawing/2014/main" id="{327A819D-19CD-EF91-F4CA-9B23331CDB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37908" y="3968841"/>
              <a:ext cx="14760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491">
                      <a:extLst>
                        <a:ext uri="{9D8B030D-6E8A-4147-A177-3AD203B41FA5}">
                          <a16:colId xmlns:a16="http://schemas.microsoft.com/office/drawing/2014/main" val="1577781090"/>
                        </a:ext>
                      </a:extLst>
                    </a:gridCol>
                    <a:gridCol w="504491">
                      <a:extLst>
                        <a:ext uri="{9D8B030D-6E8A-4147-A177-3AD203B41FA5}">
                          <a16:colId xmlns:a16="http://schemas.microsoft.com/office/drawing/2014/main" val="1731282114"/>
                        </a:ext>
                      </a:extLst>
                    </a:gridCol>
                    <a:gridCol w="467018">
                      <a:extLst>
                        <a:ext uri="{9D8B030D-6E8A-4147-A177-3AD203B41FA5}">
                          <a16:colId xmlns:a16="http://schemas.microsoft.com/office/drawing/2014/main" val="773523106"/>
                        </a:ext>
                      </a:extLst>
                    </a:gridCol>
                  </a:tblGrid>
                  <a:tr h="19340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3650747"/>
                      </a:ext>
                    </a:extLst>
                  </a:tr>
                  <a:tr h="1934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1000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343414"/>
                      </a:ext>
                    </a:extLst>
                  </a:tr>
                  <a:tr h="1934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1’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1001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4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8211836"/>
                      </a:ext>
                    </a:extLst>
                  </a:tr>
                  <a:tr h="1934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2’</a:t>
                          </a:r>
                          <a:endParaRPr lang="zh-CN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1110</a:t>
                          </a:r>
                          <a:endParaRPr lang="zh-CN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</a:t>
                          </a:r>
                          <a:endParaRPr lang="zh-CN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345447"/>
                      </a:ext>
                    </a:extLst>
                  </a:tr>
                  <a:tr h="1934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3’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1100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9858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表格 75">
                <a:extLst>
                  <a:ext uri="{FF2B5EF4-FFF2-40B4-BE49-F238E27FC236}">
                    <a16:creationId xmlns:a16="http://schemas.microsoft.com/office/drawing/2014/main" id="{327A819D-19CD-EF91-F4CA-9B23331CDB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37870"/>
                  </p:ext>
                </p:extLst>
              </p:nvPr>
            </p:nvGraphicFramePr>
            <p:xfrm>
              <a:off x="7137908" y="3968841"/>
              <a:ext cx="14760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491">
                      <a:extLst>
                        <a:ext uri="{9D8B030D-6E8A-4147-A177-3AD203B41FA5}">
                          <a16:colId xmlns:a16="http://schemas.microsoft.com/office/drawing/2014/main" val="1577781090"/>
                        </a:ext>
                      </a:extLst>
                    </a:gridCol>
                    <a:gridCol w="504491">
                      <a:extLst>
                        <a:ext uri="{9D8B030D-6E8A-4147-A177-3AD203B41FA5}">
                          <a16:colId xmlns:a16="http://schemas.microsoft.com/office/drawing/2014/main" val="1731282114"/>
                        </a:ext>
                      </a:extLst>
                    </a:gridCol>
                    <a:gridCol w="467018">
                      <a:extLst>
                        <a:ext uri="{9D8B030D-6E8A-4147-A177-3AD203B41FA5}">
                          <a16:colId xmlns:a16="http://schemas.microsoft.com/office/drawing/2014/main" val="77352310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2222" r="-94048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18182" t="-2222" r="-2597" b="-4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6507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1000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34341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1’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1001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4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82118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2’</a:t>
                          </a:r>
                          <a:endParaRPr lang="zh-CN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1110</a:t>
                          </a:r>
                          <a:endParaRPr lang="zh-CN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</a:t>
                          </a:r>
                          <a:endParaRPr lang="zh-CN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3454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3’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1100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9858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5CADE9E-0A62-61CA-2F25-3F13D413DDF6}"/>
                  </a:ext>
                </a:extLst>
              </p:cNvPr>
              <p:cNvSpPr txBox="1"/>
              <p:nvPr/>
            </p:nvSpPr>
            <p:spPr>
              <a:xfrm>
                <a:off x="6756938" y="5325788"/>
                <a:ext cx="20574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2’ in the new population performs the best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w.r.t.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we select it as the best-so-far solution for subproblem 1. 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5CADE9E-0A62-61CA-2F25-3F13D413D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38" y="5325788"/>
                <a:ext cx="2057400" cy="1169551"/>
              </a:xfrm>
              <a:prstGeom prst="rect">
                <a:avLst/>
              </a:prstGeom>
              <a:blipFill>
                <a:blip r:embed="rId8"/>
                <a:stretch>
                  <a:fillRect l="-888" t="-1042" r="-2663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090946DA-A9D2-D1F1-0C06-EA546D1CCE2A}"/>
              </a:ext>
            </a:extLst>
          </p:cNvPr>
          <p:cNvCxnSpPr>
            <a:cxnSpLocks/>
            <a:endCxn id="66" idx="2"/>
          </p:cNvCxnSpPr>
          <p:nvPr/>
        </p:nvCxnSpPr>
        <p:spPr>
          <a:xfrm rot="10800000">
            <a:off x="286836" y="3280761"/>
            <a:ext cx="6470823" cy="3178080"/>
          </a:xfrm>
          <a:prstGeom prst="curvedConnector3">
            <a:avLst>
              <a:gd name="adj1" fmla="val 10353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Table 4">
                <a:extLst>
                  <a:ext uri="{FF2B5EF4-FFF2-40B4-BE49-F238E27FC236}">
                    <a16:creationId xmlns:a16="http://schemas.microsoft.com/office/drawing/2014/main" id="{143F11B5-8EDD-3612-55BD-AEB6CA96B2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2270" y="2950392"/>
              <a:ext cx="1350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Table 4">
                <a:extLst>
                  <a:ext uri="{FF2B5EF4-FFF2-40B4-BE49-F238E27FC236}">
                    <a16:creationId xmlns:a16="http://schemas.microsoft.com/office/drawing/2014/main" id="{143F11B5-8EDD-3612-55BD-AEB6CA96B2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903997"/>
                  </p:ext>
                </p:extLst>
              </p:nvPr>
            </p:nvGraphicFramePr>
            <p:xfrm>
              <a:off x="382270" y="2950392"/>
              <a:ext cx="1350000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">
                      <a:extLst>
                        <a:ext uri="{9D8B030D-6E8A-4147-A177-3AD203B41FA5}">
                          <a16:colId xmlns:a16="http://schemas.microsoft.com/office/drawing/2014/main" val="2540654513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  <a:gridCol w="414000">
                      <a:extLst>
                        <a:ext uri="{9D8B030D-6E8A-4147-A177-3AD203B41FA5}">
                          <a16:colId xmlns:a16="http://schemas.microsoft.com/office/drawing/2014/main" val="263224000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6471" r="-201471" b="-5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4638" r="-98551" b="-5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27941" b="-5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1620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4FCC64C2-311A-F860-7971-CAF609555496}"/>
              </a:ext>
            </a:extLst>
          </p:cNvPr>
          <p:cNvSpPr txBox="1"/>
          <p:nvPr/>
        </p:nvSpPr>
        <p:spPr>
          <a:xfrm>
            <a:off x="1252121" y="5410821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A0B10B5-CA2D-C577-8A5B-D2251669BF85}"/>
              </a:ext>
            </a:extLst>
          </p:cNvPr>
          <p:cNvSpPr txBox="1"/>
          <p:nvPr/>
        </p:nvSpPr>
        <p:spPr>
          <a:xfrm>
            <a:off x="18627" y="5861944"/>
            <a:ext cx="274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will do the same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for subproblems 2 to 5.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025343-174E-DE2D-403B-923804EEC7EC}"/>
              </a:ext>
            </a:extLst>
          </p:cNvPr>
          <p:cNvGrpSpPr/>
          <p:nvPr/>
        </p:nvGrpSpPr>
        <p:grpSpPr>
          <a:xfrm>
            <a:off x="286835" y="2950392"/>
            <a:ext cx="6244942" cy="457391"/>
            <a:chOff x="286835" y="2950392"/>
            <a:chExt cx="6244942" cy="457391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BA10C76-2E9E-2148-961B-0FB932A91E6C}"/>
                </a:ext>
              </a:extLst>
            </p:cNvPr>
            <p:cNvSpPr/>
            <p:nvPr/>
          </p:nvSpPr>
          <p:spPr>
            <a:xfrm>
              <a:off x="286835" y="3153739"/>
              <a:ext cx="1485109" cy="254044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44866A41-A3AF-F11F-22A0-123B4D75790C}"/>
                </a:ext>
              </a:extLst>
            </p:cNvPr>
            <p:cNvCxnSpPr>
              <a:stCxn id="66" idx="6"/>
            </p:cNvCxnSpPr>
            <p:nvPr/>
          </p:nvCxnSpPr>
          <p:spPr>
            <a:xfrm flipV="1">
              <a:off x="1771944" y="2950392"/>
              <a:ext cx="4759833" cy="330369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29">
            <a:extLst>
              <a:ext uri="{FF2B5EF4-FFF2-40B4-BE49-F238E27FC236}">
                <a16:creationId xmlns:a16="http://schemas.microsoft.com/office/drawing/2014/main" id="{CD556638-4F1E-7C33-C05A-5EE6F55049BF}"/>
              </a:ext>
            </a:extLst>
          </p:cNvPr>
          <p:cNvSpPr/>
          <p:nvPr/>
        </p:nvSpPr>
        <p:spPr>
          <a:xfrm>
            <a:off x="204117" y="2362200"/>
            <a:ext cx="1607088" cy="227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400" y="1389600"/>
            <a:ext cx="8751882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Multiobjective optimization</a:t>
            </a:r>
          </a:p>
          <a:p>
            <a:pPr marL="7200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Formulation and fundamental concepts</a:t>
            </a:r>
          </a:p>
          <a:p>
            <a:pPr marL="7200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paradigm of evolutionary multiobjective optimization</a:t>
            </a:r>
          </a:p>
          <a:p>
            <a:pPr>
              <a:lnSpc>
                <a:spcPct val="150000"/>
              </a:lnSpc>
            </a:pP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MOEA/D</a:t>
            </a:r>
          </a:p>
          <a:p>
            <a:pPr marL="7200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Decomposition methods</a:t>
            </a:r>
          </a:p>
          <a:p>
            <a:pPr marL="7200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collaboration of subproblems</a:t>
            </a:r>
          </a:p>
          <a:p>
            <a:endParaRPr lang="en-GB" altLang="zh-C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altLang="zh-C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392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have you learned?</a:t>
            </a:r>
          </a:p>
        </p:txBody>
      </p:sp>
    </p:spTree>
    <p:extLst>
      <p:ext uri="{BB962C8B-B14F-4D97-AF65-F5344CB8AC3E}">
        <p14:creationId xmlns:p14="http://schemas.microsoft.com/office/powerpoint/2010/main" val="20480223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51255-7143-3ED8-2284-587D7992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0050"/>
            <a:ext cx="7886700" cy="140852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Implementation of MOEA/D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BC9F8-7533-F08E-F5BD-CF5C6C9D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6C06D-819C-EBAD-C5D1-D9C8713D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Glasgow James Watt School of Engineering 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49D3-4D56-98B0-068B-4B078D9D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04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2810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 structure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9C3D0-7131-4E59-8778-4B1ECF35B0ED}"/>
              </a:ext>
            </a:extLst>
          </p:cNvPr>
          <p:cNvSpPr txBox="1"/>
          <p:nvPr/>
        </p:nvSpPr>
        <p:spPr>
          <a:xfrm>
            <a:off x="362299" y="1537970"/>
            <a:ext cx="8419401" cy="37820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demo.m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Entrance of program, testing MOEA/D with an MOP benchmark called ZDT1.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MOEAD.m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MOEAD code for unconstrained continuous MOPs</a:t>
            </a:r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Tchebysheff.m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Tchebysheff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aggregation function.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ZDT1.m</a:t>
            </a: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The benchmark for testing. </a:t>
            </a:r>
          </a:p>
          <a:p>
            <a:pPr>
              <a:lnSpc>
                <a:spcPct val="150000"/>
              </a:lnSpc>
            </a:pP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62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4184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MOEA/D initialization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7D393-27E2-4DF1-A6A9-FD43C41F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51" y="897622"/>
            <a:ext cx="5855697" cy="53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63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3182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MOEA/D update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27DB0D-C68E-4FB1-A133-C29FB726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28" y="802278"/>
            <a:ext cx="4907344" cy="55636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B21512-227E-4651-A51C-98D47E4642E4}"/>
              </a:ext>
            </a:extLst>
          </p:cNvPr>
          <p:cNvSpPr/>
          <p:nvPr/>
        </p:nvSpPr>
        <p:spPr>
          <a:xfrm>
            <a:off x="2625754" y="1795243"/>
            <a:ext cx="2810312" cy="6755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F97B6-A9F1-4F89-8242-B6F36E57A17B}"/>
              </a:ext>
            </a:extLst>
          </p:cNvPr>
          <p:cNvSpPr txBox="1"/>
          <p:nvPr/>
        </p:nvSpPr>
        <p:spPr>
          <a:xfrm>
            <a:off x="5578288" y="1933554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Collaboration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290B60-4864-4ACF-83A7-8F69BD454FD9}"/>
              </a:ext>
            </a:extLst>
          </p:cNvPr>
          <p:cNvSpPr/>
          <p:nvPr/>
        </p:nvSpPr>
        <p:spPr>
          <a:xfrm>
            <a:off x="2625754" y="4387228"/>
            <a:ext cx="2810312" cy="3240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F6ECB-D56C-4AA1-B9D1-7E5306364CA3}"/>
              </a:ext>
            </a:extLst>
          </p:cNvPr>
          <p:cNvSpPr txBox="1"/>
          <p:nvPr/>
        </p:nvSpPr>
        <p:spPr>
          <a:xfrm>
            <a:off x="5578288" y="4364562"/>
            <a:ext cx="160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186815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857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Rank solutions for a constrained optimization problem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02273" y="1043731"/>
            <a:ext cx="84963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zh-CN" sz="2800" i="0" dirty="0">
                <a:ea typeface="宋体" pitchFamily="2" charset="-122"/>
                <a:cs typeface="Times New Roman" pitchFamily="18" charset="0"/>
              </a:rPr>
              <a:t>Constrained optimization</a:t>
            </a:r>
          </a:p>
          <a:p>
            <a:endParaRPr lang="en-GB" altLang="zh-CN" sz="2800" i="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GB" altLang="zh-CN" sz="2800" i="0" dirty="0">
                <a:ea typeface="宋体" pitchFamily="2" charset="-122"/>
                <a:cs typeface="Times New Roman" pitchFamily="18" charset="0"/>
              </a:rPr>
              <a:t> How to rank the solutions? </a:t>
            </a:r>
          </a:p>
          <a:p>
            <a:pPr>
              <a:buFont typeface="Arial" pitchFamily="34" charset="0"/>
              <a:buChar char="•"/>
            </a:pPr>
            <a:endParaRPr lang="en-GB" altLang="zh-CN" sz="2800" i="0" dirty="0">
              <a:ea typeface="宋体" pitchFamily="2" charset="-122"/>
              <a:cs typeface="Times New Roman" pitchFamily="18" charset="0"/>
            </a:endParaRPr>
          </a:p>
          <a:p>
            <a:pPr marL="971550" lvl="1" indent="-514350">
              <a:buFont typeface="Wingdings" pitchFamily="2" charset="2"/>
              <a:buChar char="Ø"/>
            </a:pPr>
            <a:r>
              <a:rPr lang="en-GB" altLang="zh-CN" b="0" i="0" dirty="0">
                <a:ea typeface="宋体" pitchFamily="2" charset="-122"/>
                <a:cs typeface="Times New Roman" pitchFamily="18" charset="0"/>
              </a:rPr>
              <a:t>Feasible solutions are better than infeasible solutions</a:t>
            </a:r>
          </a:p>
          <a:p>
            <a:pPr marL="457200" lvl="1" indent="0"/>
            <a:endParaRPr lang="en-GB" altLang="zh-CN" b="0" i="0" dirty="0">
              <a:ea typeface="宋体" pitchFamily="2" charset="-122"/>
              <a:cs typeface="Times New Roman" pitchFamily="18" charset="0"/>
            </a:endParaRPr>
          </a:p>
          <a:p>
            <a:pPr marL="971550" lvl="1" indent="-514350">
              <a:buFont typeface="Wingdings" pitchFamily="2" charset="2"/>
              <a:buChar char="Ø"/>
            </a:pPr>
            <a:r>
              <a:rPr lang="en-GB" altLang="zh-CN" b="0" i="0" dirty="0">
                <a:ea typeface="宋体" pitchFamily="2" charset="-122"/>
                <a:cs typeface="Times New Roman" pitchFamily="18" charset="0"/>
              </a:rPr>
              <a:t>For two feasible solutions, the one with a better objective function value is better </a:t>
            </a:r>
          </a:p>
          <a:p>
            <a:pPr marL="457200" lvl="1" indent="0"/>
            <a:endParaRPr lang="en-GB" altLang="zh-CN" b="0" i="0" dirty="0">
              <a:ea typeface="宋体" pitchFamily="2" charset="-122"/>
              <a:cs typeface="Times New Roman" pitchFamily="18" charset="0"/>
            </a:endParaRPr>
          </a:p>
          <a:p>
            <a:pPr marL="971550" lvl="1" indent="-514350">
              <a:buFont typeface="Wingdings" pitchFamily="2" charset="2"/>
              <a:buChar char="Ø"/>
            </a:pPr>
            <a:r>
              <a:rPr lang="en-GB" altLang="zh-CN" b="0" i="0" dirty="0">
                <a:ea typeface="宋体" pitchFamily="2" charset="-122"/>
                <a:cs typeface="Times New Roman" pitchFamily="18" charset="0"/>
              </a:rPr>
              <a:t>For two infeasible solutions, the one with a smaller constraint violation is better </a:t>
            </a:r>
          </a:p>
          <a:p>
            <a:pPr lvl="1">
              <a:buFontTx/>
              <a:buChar char="•"/>
            </a:pPr>
            <a:endParaRPr lang="en-GB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60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514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Tchebysheff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implementation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6F4E1-A60B-4966-9A31-90FB880F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2771775"/>
            <a:ext cx="61150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820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61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7900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 demonstration: the approximated PF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3AAEEC-D9FC-4A5F-A46F-8B5BCAA2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20" y="1967230"/>
            <a:ext cx="5334000" cy="4000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6EDBA-2207-5DB9-FD59-2139EA6C7D56}"/>
              </a:ext>
            </a:extLst>
          </p:cNvPr>
          <p:cNvSpPr txBox="1"/>
          <p:nvPr/>
        </p:nvSpPr>
        <p:spPr>
          <a:xfrm>
            <a:off x="1549400" y="119888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ZDT 1 benchmark problem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AFE2B-FDB7-43D3-B253-27FAC4C6F9C9}"/>
              </a:ext>
            </a:extLst>
          </p:cNvPr>
          <p:cNvSpPr txBox="1"/>
          <p:nvPr/>
        </p:nvSpPr>
        <p:spPr>
          <a:xfrm>
            <a:off x="5534797" y="1659453"/>
            <a:ext cx="1162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520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B663-E7BC-4328-97CD-D00C2B98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44462-A22A-42A6-BC76-F4DC58E8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7B15-436A-4EF4-8521-BD674396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62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D084E-6E00-4BDA-A9D0-A3C7FDC170AB}"/>
              </a:ext>
            </a:extLst>
          </p:cNvPr>
          <p:cNvSpPr txBox="1"/>
          <p:nvPr/>
        </p:nvSpPr>
        <p:spPr>
          <a:xfrm>
            <a:off x="1948648" y="3167390"/>
            <a:ext cx="5246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Thanks!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7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810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Handling constraints: describe constraint violation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20400" y="1029600"/>
            <a:ext cx="817245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en-GB" altLang="en-US" sz="2800" i="0" dirty="0">
                <a:cs typeface="Times New Roman" pitchFamily="18" charset="0"/>
              </a:rPr>
              <a:t>Sum of the constraint violation</a:t>
            </a:r>
          </a:p>
          <a:p>
            <a:pPr lvl="1">
              <a:buFont typeface="Wingdings" pitchFamily="2" charset="2"/>
              <a:buChar char="§"/>
            </a:pPr>
            <a:endParaRPr lang="en-GB" altLang="en-US" b="0" i="0" dirty="0"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GB" altLang="en-US" b="0" i="0" dirty="0">
                <a:cs typeface="Times New Roman" pitchFamily="18" charset="0"/>
              </a:rPr>
              <a:t>Case 1: total weight is 10kg vs. the requirement of 7kg (violation is 3kg), total volume is 70</a:t>
            </a:r>
            <a:r>
              <a:rPr lang="en-HK" altLang="zh-CN" b="0" i="0" dirty="0"/>
              <a:t>cm</a:t>
            </a:r>
            <a:r>
              <a:rPr lang="en-HK" altLang="zh-CN" b="0" i="0" baseline="30000" dirty="0"/>
              <a:t>3</a:t>
            </a:r>
            <a:r>
              <a:rPr lang="en-GB" altLang="en-US" b="0" i="0" dirty="0">
                <a:cs typeface="Times New Roman" pitchFamily="18" charset="0"/>
              </a:rPr>
              <a:t> vs. the requirement of 60</a:t>
            </a:r>
            <a:r>
              <a:rPr lang="en-HK" altLang="zh-CN" b="0" i="0" dirty="0"/>
              <a:t>cm</a:t>
            </a:r>
            <a:r>
              <a:rPr lang="en-HK" altLang="zh-CN" b="0" i="0" baseline="30000" dirty="0"/>
              <a:t>3</a:t>
            </a:r>
            <a:r>
              <a:rPr lang="en-GB" altLang="en-US" b="0" i="0" dirty="0">
                <a:cs typeface="Times New Roman" pitchFamily="18" charset="0"/>
              </a:rPr>
              <a:t> (violation of 10</a:t>
            </a:r>
            <a:r>
              <a:rPr lang="en-HK" altLang="zh-CN" b="0" i="0" dirty="0"/>
              <a:t>cm</a:t>
            </a:r>
            <a:r>
              <a:rPr lang="en-HK" altLang="zh-CN" b="0" i="0" baseline="30000" dirty="0"/>
              <a:t>3</a:t>
            </a:r>
            <a:r>
              <a:rPr lang="en-GB" altLang="en-US" b="0" i="0" dirty="0">
                <a:cs typeface="Times New Roman" pitchFamily="18" charset="0"/>
              </a:rPr>
              <a:t>)</a:t>
            </a:r>
          </a:p>
          <a:p>
            <a:pPr marL="457200" lvl="1" indent="0"/>
            <a:endParaRPr lang="en-GB" altLang="en-US" dirty="0"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GB" altLang="en-US" b="0" i="0" dirty="0">
                <a:cs typeface="Times New Roman" pitchFamily="18" charset="0"/>
              </a:rPr>
              <a:t>Case 2: Some constraints may have priority. </a:t>
            </a:r>
          </a:p>
          <a:p>
            <a:pPr lvl="1">
              <a:buFont typeface="Wingdings" pitchFamily="2" charset="2"/>
              <a:buChar char="§"/>
            </a:pPr>
            <a:endParaRPr lang="en-GB" altLang="en-US" b="0" i="0" dirty="0"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altLang="en-US" dirty="0">
              <a:solidFill>
                <a:srgbClr val="0070C0"/>
              </a:solidFill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GB" altLang="en-US" sz="2800" i="0" dirty="0">
                <a:cs typeface="Times New Roman" pitchFamily="18" charset="0"/>
              </a:rPr>
              <a:t>Weighted sum of the constraint violation</a:t>
            </a:r>
          </a:p>
          <a:p>
            <a:pPr>
              <a:buFont typeface="Wingdings" pitchFamily="2" charset="2"/>
              <a:buChar char="§"/>
            </a:pPr>
            <a:endParaRPr lang="en-GB" altLang="en-US" dirty="0">
              <a:solidFill>
                <a:srgbClr val="0070C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GB" altLang="en-US" b="0" i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7374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Handling constraints: penalty function method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2">
                <a:extLst>
                  <a:ext uri="{FF2B5EF4-FFF2-40B4-BE49-F238E27FC236}">
                    <a16:creationId xmlns:a16="http://schemas.microsoft.com/office/drawing/2014/main" id="{8ACECA5A-5426-2C98-E141-95F7764C6F5D}"/>
                  </a:ext>
                </a:extLst>
              </p:cNvPr>
              <p:cNvSpPr txBox="1"/>
              <p:nvPr/>
            </p:nvSpPr>
            <p:spPr bwMode="auto">
              <a:xfrm>
                <a:off x="457202" y="1548851"/>
                <a:ext cx="2218266" cy="944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func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fNam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HK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4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5" name="对象 2">
                <a:extLst>
                  <a:ext uri="{FF2B5EF4-FFF2-40B4-BE49-F238E27FC236}">
                    <a16:creationId xmlns:a16="http://schemas.microsoft.com/office/drawing/2014/main" id="{8ACECA5A-5426-2C98-E141-95F7764C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2" y="1548851"/>
                <a:ext cx="2218266" cy="944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86C2EB5-92F2-92FD-B454-06907725EE0F}"/>
              </a:ext>
            </a:extLst>
          </p:cNvPr>
          <p:cNvSpPr txBox="1"/>
          <p:nvPr/>
        </p:nvSpPr>
        <p:spPr>
          <a:xfrm>
            <a:off x="3834288" y="1271905"/>
            <a:ext cx="45201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Equivalently, we can transform the above to the unconstrained problem as follows: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571FA4-9E86-A8C5-3F9B-E6A60234981E}"/>
                  </a:ext>
                </a:extLst>
              </p:cNvPr>
              <p:cNvSpPr txBox="1"/>
              <p:nvPr/>
            </p:nvSpPr>
            <p:spPr>
              <a:xfrm>
                <a:off x="71021" y="3298828"/>
                <a:ext cx="5730765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HK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HK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HK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HK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HK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HK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CN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HK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HK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HK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HK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571FA4-9E86-A8C5-3F9B-E6A602349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" y="3298828"/>
                <a:ext cx="5730765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环形 12">
            <a:extLst>
              <a:ext uri="{FF2B5EF4-FFF2-40B4-BE49-F238E27FC236}">
                <a16:creationId xmlns:a16="http://schemas.microsoft.com/office/drawing/2014/main" id="{699F3D52-0FFE-F260-72F1-C7B8036D0B49}"/>
              </a:ext>
            </a:extLst>
          </p:cNvPr>
          <p:cNvSpPr/>
          <p:nvPr/>
        </p:nvSpPr>
        <p:spPr>
          <a:xfrm rot="1134653">
            <a:off x="2171857" y="2224731"/>
            <a:ext cx="1062351" cy="1144481"/>
          </a:xfrm>
          <a:prstGeom prst="circularArrow">
            <a:avLst>
              <a:gd name="adj1" fmla="val 9189"/>
              <a:gd name="adj2" fmla="val 797428"/>
              <a:gd name="adj3" fmla="val 20376475"/>
              <a:gd name="adj4" fmla="val 15180106"/>
              <a:gd name="adj5" fmla="val 14146"/>
            </a:avLst>
          </a:prstGeom>
          <a:solidFill>
            <a:srgbClr val="0035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F925C6-4F9A-F0F5-335D-CBF8938D3EA7}"/>
              </a:ext>
            </a:extLst>
          </p:cNvPr>
          <p:cNvSpPr txBox="1"/>
          <p:nvPr/>
        </p:nvSpPr>
        <p:spPr>
          <a:xfrm>
            <a:off x="725485" y="480540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penalty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5B0D8957-558A-13D8-E17A-73F182EE9809}"/>
              </a:ext>
            </a:extLst>
          </p:cNvPr>
          <p:cNvSpPr/>
          <p:nvPr/>
        </p:nvSpPr>
        <p:spPr>
          <a:xfrm rot="12136564">
            <a:off x="1452036" y="4297138"/>
            <a:ext cx="228600" cy="369332"/>
          </a:xfrm>
          <a:prstGeom prst="downArrow">
            <a:avLst/>
          </a:prstGeom>
          <a:solidFill>
            <a:srgbClr val="0035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B9C3B1-F044-7987-6C6E-4E0992EAD701}"/>
              </a:ext>
            </a:extLst>
          </p:cNvPr>
          <p:cNvSpPr txBox="1"/>
          <p:nvPr/>
        </p:nvSpPr>
        <p:spPr>
          <a:xfrm>
            <a:off x="5877479" y="3444697"/>
            <a:ext cx="312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the constraint is violated, the more the penalty will be.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880D29-E93A-54BB-C921-6832C938E91D}"/>
              </a:ext>
            </a:extLst>
          </p:cNvPr>
          <p:cNvSpPr txBox="1"/>
          <p:nvPr/>
        </p:nvSpPr>
        <p:spPr>
          <a:xfrm>
            <a:off x="4944453" y="4811938"/>
            <a:ext cx="312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constraint is satisfied, the penalty has no effect on the objective function.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AFD67C-C14E-B219-D27B-AA22CF7A03F9}"/>
                  </a:ext>
                </a:extLst>
              </p:cNvPr>
              <p:cNvSpPr txBox="1"/>
              <p:nvPr/>
            </p:nvSpPr>
            <p:spPr>
              <a:xfrm>
                <a:off x="3758088" y="2379888"/>
                <a:ext cx="35106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penalty coefficient, which is a scalar </a:t>
                </a:r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(e.g., </a:t>
                </a:r>
                <a14:m>
                  <m:oMath xmlns:m="http://schemas.openxmlformats.org/officeDocument/2006/math">
                    <m:r>
                      <a:rPr lang="en-HK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HK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=50</m:t>
                    </m:r>
                  </m:oMath>
                </a14:m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control the strength of the penalty.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AFD67C-C14E-B219-D27B-AA22CF7A0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88" y="2379888"/>
                <a:ext cx="3510624" cy="923330"/>
              </a:xfrm>
              <a:prstGeom prst="rect">
                <a:avLst/>
              </a:prstGeom>
              <a:blipFill>
                <a:blip r:embed="rId5"/>
                <a:stretch>
                  <a:fillRect l="-1389" t="-3289" r="-3125" b="-92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BC307EC0-BBB2-6469-66FC-AC33A5ACCD62}"/>
              </a:ext>
            </a:extLst>
          </p:cNvPr>
          <p:cNvSpPr/>
          <p:nvPr/>
        </p:nvSpPr>
        <p:spPr>
          <a:xfrm rot="1875537">
            <a:off x="3390356" y="2989447"/>
            <a:ext cx="228600" cy="369332"/>
          </a:xfrm>
          <a:prstGeom prst="downArrow">
            <a:avLst/>
          </a:prstGeom>
          <a:solidFill>
            <a:srgbClr val="0035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471F28-1C1C-47C5-8742-F5E02B7E6EAF}"/>
              </a:ext>
            </a:extLst>
          </p:cNvPr>
          <p:cNvCxnSpPr>
            <a:cxnSpLocks/>
          </p:cNvCxnSpPr>
          <p:nvPr/>
        </p:nvCxnSpPr>
        <p:spPr>
          <a:xfrm flipV="1">
            <a:off x="5110942" y="3654340"/>
            <a:ext cx="525360" cy="764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AC7EB89-B347-48B4-8F77-787EC43274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49085" y="4333752"/>
            <a:ext cx="877162" cy="72452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9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5DCC4F-BDE6-47CE-8F33-866EC671B3CA}"/>
                  </a:ext>
                </a:extLst>
              </p:cNvPr>
              <p:cNvSpPr txBox="1"/>
              <p:nvPr/>
            </p:nvSpPr>
            <p:spPr>
              <a:xfrm>
                <a:off x="71021" y="150921"/>
                <a:ext cx="68868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Times New Roman" pitchFamily="18" charset="0"/>
                    <a:ea typeface="Calibri" panose="020F0502020204030204" pitchFamily="34" charset="0"/>
                    <a:cs typeface="Times New Roman" pitchFamily="18" charset="0"/>
                  </a:rPr>
                  <a:t>How to determine the penalty coefficient </a:t>
                </a:r>
                <a14:m>
                  <m:oMath xmlns:m="http://schemas.openxmlformats.org/officeDocument/2006/math">
                    <m:r>
                      <a:rPr lang="en-HK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altLang="zh-CN" sz="2800" b="1" dirty="0">
                    <a:solidFill>
                      <a:schemeClr val="bg1"/>
                    </a:solidFill>
                    <a:latin typeface="Times New Roman" pitchFamily="18" charset="0"/>
                    <a:ea typeface="Calibri" panose="020F0502020204030204" pitchFamily="34" charset="0"/>
                    <a:cs typeface="Times New Roman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5DCC4F-BDE6-47CE-8F33-866EC671B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" y="150921"/>
                <a:ext cx="6886822" cy="523220"/>
              </a:xfrm>
              <a:prstGeom prst="rect">
                <a:avLst/>
              </a:prstGeom>
              <a:blipFill>
                <a:blip r:embed="rId3"/>
                <a:stretch>
                  <a:fillRect l="-1860" t="-12791" r="-709" b="-3139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9">
                <a:extLst>
                  <a:ext uri="{FF2B5EF4-FFF2-40B4-BE49-F238E27FC236}">
                    <a16:creationId xmlns:a16="http://schemas.microsoft.com/office/drawing/2014/main" id="{4BA906A9-7209-44F9-864A-959E0745C0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561" y="1683895"/>
                <a:ext cx="8524839" cy="4656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HK" sz="2400" dirty="0">
                    <a:solidFill>
                      <a:schemeClr val="tx1"/>
                    </a:solidFill>
                  </a:rPr>
                  <a:t>Step 1: estimate an </a:t>
                </a:r>
                <a:r>
                  <a:rPr lang="en-HK" sz="2400" b="1" dirty="0">
                    <a:solidFill>
                      <a:schemeClr val="tx1"/>
                    </a:solidFill>
                  </a:rPr>
                  <a:t>intended acceptable violation </a:t>
                </a:r>
                <a14:m>
                  <m:oMath xmlns:m="http://schemas.openxmlformats.org/officeDocument/2006/math">
                    <m:r>
                      <a:rPr lang="en-H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HK" sz="2400" dirty="0">
                    <a:solidFill>
                      <a:schemeClr val="tx1"/>
                    </a:solidFill>
                  </a:rPr>
                  <a:t> which is a tiny violation that can be tolerated; (In real-world problems, it is often larger than 0)</a:t>
                </a:r>
              </a:p>
              <a:p>
                <a:pPr marL="342900" indent="-342900"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HK" sz="2400" dirty="0">
                    <a:solidFill>
                      <a:schemeClr val="tx1"/>
                    </a:solidFill>
                  </a:rPr>
                  <a:t>Step 2: estimate an </a:t>
                </a:r>
                <a:r>
                  <a:rPr lang="en-HK" sz="2400" b="1" dirty="0">
                    <a:solidFill>
                      <a:schemeClr val="tx1"/>
                    </a:solidFill>
                  </a:rPr>
                  <a:t>expected optimal objective function value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H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HK" sz="2400" dirty="0">
                    <a:solidFill>
                      <a:schemeClr val="tx1"/>
                    </a:solidFill>
                  </a:rPr>
                  <a:t> which may not be accurate but is expected to be obtained;</a:t>
                </a:r>
              </a:p>
              <a:p>
                <a:pPr marL="342900" indent="-342900"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HK" sz="2400" dirty="0">
                    <a:solidFill>
                      <a:schemeClr val="tx1"/>
                    </a:solidFill>
                  </a:rPr>
                  <a:t>Step 3: determine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HK" sz="2400" dirty="0">
                    <a:solidFill>
                      <a:schemeClr val="tx1"/>
                    </a:solidFill>
                  </a:rPr>
                  <a:t> such that after being scaled by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HK" sz="2400" dirty="0">
                    <a:solidFill>
                      <a:schemeClr val="tx1"/>
                    </a:solidFill>
                  </a:rPr>
                  <a:t>, </a:t>
                </a:r>
                <a:r>
                  <a:rPr lang="en-HK" sz="2400" i="1" dirty="0">
                    <a:solidFill>
                      <a:schemeClr val="tx1"/>
                    </a:solidFill>
                  </a:rPr>
                  <a:t>k</a:t>
                </a:r>
                <a:r>
                  <a:rPr lang="en-HK" sz="2400" dirty="0">
                    <a:solidFill>
                      <a:schemeClr val="tx1"/>
                    </a:solidFill>
                  </a:rPr>
                  <a:t> x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HK" sz="2400" dirty="0">
                    <a:solidFill>
                      <a:schemeClr val="tx1"/>
                    </a:solidFill>
                  </a:rPr>
                  <a:t> becomes 50 times larger than the expected optimal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H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HK" sz="2400" dirty="0">
                    <a:solidFill>
                      <a:schemeClr val="tx1"/>
                    </a:solidFill>
                  </a:rPr>
                  <a:t>. The above suggests that:  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H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H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H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acc>
                        <m:accPr>
                          <m:chr m:val="̃"/>
                          <m:ctrlP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HK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H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⇒</m:t>
                      </m:r>
                      <m:r>
                        <a:rPr lang="en-H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HK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  <m:acc>
                            <m:accPr>
                              <m:chr m:val="̃"/>
                              <m:ctrlPr>
                                <a:rPr lang="en-HK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HK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num>
                        <m:den>
                          <m:r>
                            <a:rPr lang="en-HK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HK" sz="2000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HK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9">
                <a:extLst>
                  <a:ext uri="{FF2B5EF4-FFF2-40B4-BE49-F238E27FC236}">
                    <a16:creationId xmlns:a16="http://schemas.microsoft.com/office/drawing/2014/main" id="{4BA906A9-7209-44F9-864A-959E0745C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61" y="1683895"/>
                <a:ext cx="8524839" cy="4656580"/>
              </a:xfrm>
              <a:prstGeom prst="rect">
                <a:avLst/>
              </a:prstGeom>
              <a:blipFill>
                <a:blip r:embed="rId4"/>
                <a:stretch>
                  <a:fillRect l="-929" t="-1832" r="-3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D0196C-66B9-9038-23F5-D8A215093DF1}"/>
              </a:ext>
            </a:extLst>
          </p:cNvPr>
          <p:cNvSpPr txBox="1"/>
          <p:nvPr/>
        </p:nvSpPr>
        <p:spPr>
          <a:xfrm>
            <a:off x="398480" y="947304"/>
            <a:ext cx="331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An empirical method</a:t>
            </a:r>
          </a:p>
        </p:txBody>
      </p:sp>
    </p:spTree>
    <p:extLst>
      <p:ext uri="{BB962C8B-B14F-4D97-AF65-F5344CB8AC3E}">
        <p14:creationId xmlns:p14="http://schemas.microsoft.com/office/powerpoint/2010/main" val="298044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979388-8e38-4bac-9d74-be50f13feb8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6EE78748D95748823CF407600B163B" ma:contentTypeVersion="13" ma:contentTypeDescription="Create a new document." ma:contentTypeScope="" ma:versionID="9ab8a536313289b31bd3a0df1516a516">
  <xsd:schema xmlns:xsd="http://www.w3.org/2001/XMLSchema" xmlns:xs="http://www.w3.org/2001/XMLSchema" xmlns:p="http://schemas.microsoft.com/office/2006/metadata/properties" xmlns:ns3="13979388-8e38-4bac-9d74-be50f13feb82" xmlns:ns4="5b911cf4-4ffb-4c40-a0cd-0b735be5f074" targetNamespace="http://schemas.microsoft.com/office/2006/metadata/properties" ma:root="true" ma:fieldsID="fd2c2a8e5a142b307da50bab2bc2376c" ns3:_="" ns4:_="">
    <xsd:import namespace="13979388-8e38-4bac-9d74-be50f13feb82"/>
    <xsd:import namespace="5b911cf4-4ffb-4c40-a0cd-0b735be5f0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979388-8e38-4bac-9d74-be50f13feb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11cf4-4ffb-4c40-a0cd-0b735be5f07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9B7382-E5E4-4B89-9790-6071FBF6D1D2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13979388-8e38-4bac-9d74-be50f13feb82"/>
    <ds:schemaRef ds:uri="http://schemas.microsoft.com/office/2006/metadata/properties"/>
    <ds:schemaRef ds:uri="http://purl.org/dc/dcmitype/"/>
    <ds:schemaRef ds:uri="http://schemas.openxmlformats.org/package/2006/metadata/core-properties"/>
    <ds:schemaRef ds:uri="5b911cf4-4ffb-4c40-a0cd-0b735be5f07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4B8F75-BDB1-47C9-AA8D-A7D0BC401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979388-8e38-4bac-9d74-be50f13feb82"/>
    <ds:schemaRef ds:uri="5b911cf4-4ffb-4c40-a0cd-0b735be5f0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CA0BE5-E1DF-4E66-8390-2B6907FC9B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12928</TotalTime>
  <Words>4480</Words>
  <Application>Microsoft Office PowerPoint</Application>
  <PresentationFormat>On-screen Show (4:3)</PresentationFormat>
  <Paragraphs>1165</Paragraphs>
  <Slides>62</Slides>
  <Notes>57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宋体</vt:lpstr>
      <vt:lpstr>Arial</vt:lpstr>
      <vt:lpstr>Calibri</vt:lpstr>
      <vt:lpstr>Calibri Light</vt:lpstr>
      <vt:lpstr>Cambria Math</vt:lpstr>
      <vt:lpstr>Menlo</vt:lpstr>
      <vt:lpstr>Times New Roman</vt:lpstr>
      <vt:lpstr>Wingdings</vt:lpstr>
      <vt:lpstr>Office Theme</vt:lpstr>
      <vt:lpstr>Equation</vt:lpstr>
      <vt:lpstr>PowerPoint Presentation</vt:lpstr>
      <vt:lpstr>Constrained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MATLAB Implementation for Constrained Optimization</vt:lpstr>
      <vt:lpstr>PowerPoint Presentation</vt:lpstr>
      <vt:lpstr>PowerPoint Presentation</vt:lpstr>
      <vt:lpstr>Multiobjective Optimization</vt:lpstr>
      <vt:lpstr>PowerPoint Presentation</vt:lpstr>
      <vt:lpstr>PowerPoint Presentation</vt:lpstr>
      <vt:lpstr>Which solutions are optimal?</vt:lpstr>
      <vt:lpstr>PowerPoint Presentation</vt:lpstr>
      <vt:lpstr>Which solutions are optimal?</vt:lpstr>
      <vt:lpstr>PowerPoint Presentation</vt:lpstr>
      <vt:lpstr>PowerPoint Presentation</vt:lpstr>
      <vt:lpstr>PowerPoint Presentation</vt:lpstr>
      <vt:lpstr>PowerPoint Presentation</vt:lpstr>
      <vt:lpstr>MOEA/D</vt:lpstr>
      <vt:lpstr>Population-based iterative search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MATLAB Implementation of MOEA/D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TR-SADEA Method for AI-driven 5G Base Station Antenna Design</dc:title>
  <dc:creator>Yushi Liu (PGR)</dc:creator>
  <cp:lastModifiedBy>Bo Liu</cp:lastModifiedBy>
  <cp:revision>607</cp:revision>
  <dcterms:created xsi:type="dcterms:W3CDTF">2021-08-10T14:02:42Z</dcterms:created>
  <dcterms:modified xsi:type="dcterms:W3CDTF">2024-10-23T02:40:17Z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0x010100596EE78748D95748823CF407600B163B</vt:lpwstr>
  </property>
</Properties>
</file>